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7" r:id="rId3"/>
    <p:sldId id="272" r:id="rId4"/>
    <p:sldId id="270" r:id="rId5"/>
    <p:sldId id="264" r:id="rId6"/>
    <p:sldId id="273" r:id="rId7"/>
    <p:sldId id="274" r:id="rId8"/>
    <p:sldId id="275" r:id="rId9"/>
    <p:sldId id="278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6" autoAdjust="0"/>
    <p:restoredTop sz="94729" autoAdjust="0"/>
  </p:normalViewPr>
  <p:slideViewPr>
    <p:cSldViewPr>
      <p:cViewPr varScale="1">
        <p:scale>
          <a:sx n="104" d="100"/>
          <a:sy n="104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52DFBD-324F-4D88-8EC0-D514D671942F}" type="datetimeFigureOut">
              <a:rPr lang="en-GB"/>
              <a:pPr>
                <a:defRPr/>
              </a:pPr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B68DBA-1878-451A-AAD2-55D7C35DF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9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BEBBB-BD29-44B4-A4DA-3EA640F567E8}" type="datetimeFigureOut">
              <a:rPr lang="en-IE" smtClean="0"/>
              <a:t>02/03/2021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D2D6A-53C4-4D44-B645-03375240DB2F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Lab/social science – field work by zoom/telephone,</a:t>
            </a:r>
            <a:r>
              <a:rPr lang="en-IE" baseline="0" dirty="0"/>
              <a:t> travel for field work – remote – not been able to do it. Archive access. Digitise records…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2D6A-53C4-4D44-B645-03375240DB2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455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Contracts</a:t>
            </a:r>
            <a:r>
              <a:rPr lang="en-IE" baseline="0" dirty="0"/>
              <a:t> finishing end Oct/Nov get in as </a:t>
            </a:r>
            <a:r>
              <a:rPr lang="en-IE" baseline="0" dirty="0" err="1"/>
              <a:t>asoon</a:t>
            </a:r>
            <a:r>
              <a:rPr lang="en-IE" baseline="0" dirty="0"/>
              <a:t> as possible, - I will start to process these first – once we offer an award it is then subject to pre-approval by a funding agency – aim to turn that around quickly and following that you must then go and submit an NCE as normal.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2D6A-53C4-4D44-B645-03375240DB2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159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C:\Users\Rowan\Documents\Maynooth\Powerpoint Template\K7917 - Maynooth University_PowerPoint (Burgundy) Option 1-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0" t="-320" r="27138"/>
          <a:stretch>
            <a:fillRect/>
          </a:stretch>
        </p:blipFill>
        <p:spPr bwMode="auto">
          <a:xfrm>
            <a:off x="4008438" y="549275"/>
            <a:ext cx="46799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55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colour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313" y="404813"/>
            <a:ext cx="8496300" cy="5400675"/>
          </a:xfrm>
          <a:prstGeom prst="rect">
            <a:avLst/>
          </a:prstGeom>
          <a:solidFill>
            <a:srgbClr val="82232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4213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48225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30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blank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4213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48225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97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0550" y="404813"/>
            <a:ext cx="5561013" cy="5400675"/>
          </a:xfrm>
          <a:prstGeom prst="rect">
            <a:avLst/>
          </a:prstGeom>
          <a:solidFill>
            <a:srgbClr val="82232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pic>
        <p:nvPicPr>
          <p:cNvPr id="10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6" y="404813"/>
            <a:ext cx="2592388" cy="5407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47864" y="404813"/>
            <a:ext cx="5112965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51744" y="1118393"/>
            <a:ext cx="5118559" cy="468709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31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6" y="404664"/>
            <a:ext cx="2592388" cy="5407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19475" y="404813"/>
            <a:ext cx="5292725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19475" y="1124744"/>
            <a:ext cx="5292725" cy="468709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49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Half and half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218016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2"/>
          </p:nvPr>
        </p:nvSpPr>
        <p:spPr>
          <a:xfrm>
            <a:off x="467544" y="1988840"/>
            <a:ext cx="4032448" cy="38229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13"/>
          </p:nvPr>
        </p:nvSpPr>
        <p:spPr>
          <a:xfrm>
            <a:off x="4644008" y="1992263"/>
            <a:ext cx="4032448" cy="38229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2530" y="1340768"/>
            <a:ext cx="4027462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644008" y="1340768"/>
            <a:ext cx="4027462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73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5288" y="404813"/>
            <a:ext cx="8316912" cy="5184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24956" y="6426413"/>
            <a:ext cx="3457575" cy="314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65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5288" y="476250"/>
            <a:ext cx="8316912" cy="525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76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5" name="Rectangle 4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5" y="1773238"/>
            <a:ext cx="7561337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55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paper title/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3097213" y="5884863"/>
            <a:ext cx="521970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pic>
        <p:nvPicPr>
          <p:cNvPr id="11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63938" y="1628800"/>
            <a:ext cx="4968875" cy="187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63888" y="3645024"/>
            <a:ext cx="4825057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82232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63888" y="5085184"/>
            <a:ext cx="4825057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9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blank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08438" y="549275"/>
            <a:ext cx="4679950" cy="5832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913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C:\Users\Rowan\Documents\Maynooth\Powerpoint Template\K7917 - Maynooth University_PowerPoint (Burgundy) Option 1-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25652"/>
          <a:stretch>
            <a:fillRect/>
          </a:stretch>
        </p:blipFill>
        <p:spPr bwMode="auto">
          <a:xfrm>
            <a:off x="4008438" y="536575"/>
            <a:ext cx="467995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70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o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4" descr="C:\Users\Rowan\Documents\Maynooth\Powerpoint Template\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7" t="4469" r="53"/>
          <a:stretch>
            <a:fillRect/>
          </a:stretch>
        </p:blipFill>
        <p:spPr bwMode="auto">
          <a:xfrm>
            <a:off x="4008438" y="566738"/>
            <a:ext cx="467995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97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0" y="159437"/>
            <a:ext cx="8428079" cy="56187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395536" y="5877272"/>
            <a:ext cx="3203575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 flipV="1">
            <a:off x="3851920" y="5877272"/>
            <a:ext cx="467995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41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13" y="404813"/>
            <a:ext cx="8370887" cy="5400675"/>
          </a:xfrm>
          <a:prstGeom prst="rect">
            <a:avLst/>
          </a:prstGeom>
          <a:solidFill>
            <a:srgbClr val="82232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36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4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79" r:id="rId2"/>
    <p:sldLayoutId id="2147483980" r:id="rId3"/>
    <p:sldLayoutId id="2147483978" r:id="rId4"/>
    <p:sldLayoutId id="2147483981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GB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support/faq/131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Uheacovidfund@mu.ie" TargetMode="External"/><Relationship Id="rId2" Type="http://schemas.openxmlformats.org/officeDocument/2006/relationships/hyperlink" Target="https://www.maynoothuniversity.ie/research/research-development-office/hea-covid-19-related-research-cost-extensions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620688"/>
            <a:ext cx="7992888" cy="936104"/>
          </a:xfrm>
        </p:spPr>
        <p:txBody>
          <a:bodyPr/>
          <a:lstStyle/>
          <a:p>
            <a:r>
              <a:rPr lang="en-IE" dirty="0"/>
              <a:t>Maynooth University HEA COVID 19 Costed Extensions Fund Round 3</a:t>
            </a:r>
            <a:endParaRPr lang="en-IE" sz="1400" dirty="0"/>
          </a:p>
        </p:txBody>
      </p:sp>
      <p:pic>
        <p:nvPicPr>
          <p:cNvPr id="4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6058926"/>
            <a:ext cx="3892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i="1" dirty="0"/>
              <a:t>Dr Carol Barrett, Director of Research Development</a:t>
            </a:r>
          </a:p>
          <a:p>
            <a:r>
              <a:rPr lang="en-IE" sz="1400" i="1" dirty="0"/>
              <a:t>02/03/2021</a:t>
            </a:r>
            <a:endParaRPr lang="en-US" sz="1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260648"/>
            <a:ext cx="8218016" cy="864096"/>
          </a:xfrm>
        </p:spPr>
        <p:txBody>
          <a:bodyPr/>
          <a:lstStyle/>
          <a:p>
            <a:r>
              <a:rPr lang="en-IE" dirty="0"/>
              <a:t>HEA COVID 19 Costed </a:t>
            </a:r>
            <a:r>
              <a:rPr lang="en-IE" dirty="0" err="1"/>
              <a:t>Extn</a:t>
            </a:r>
            <a:r>
              <a:rPr lang="en-IE" dirty="0"/>
              <a:t>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7544" y="1412776"/>
            <a:ext cx="6984776" cy="3822998"/>
          </a:xfrm>
        </p:spPr>
        <p:txBody>
          <a:bodyPr/>
          <a:lstStyle/>
          <a:p>
            <a:r>
              <a:rPr lang="en-IE" sz="1800" dirty="0"/>
              <a:t>Department of Further, Higher Education, Research, Innovation and Science (D/FHERIS) allocated €47.7M </a:t>
            </a:r>
          </a:p>
          <a:p>
            <a:r>
              <a:rPr lang="en-IE" sz="1800" dirty="0"/>
              <a:t>Giving each institution a fixed amount based on a % of the number of PhD and research staff under a specific set of terms and conditions. We are required to run an internal process to distribute the funds.</a:t>
            </a:r>
          </a:p>
          <a:p>
            <a:endParaRPr lang="en-IE" sz="1800" dirty="0"/>
          </a:p>
          <a:p>
            <a:r>
              <a:rPr lang="en-IE" sz="1800" dirty="0"/>
              <a:t>Principles of the  fund:</a:t>
            </a:r>
          </a:p>
          <a:p>
            <a:pPr lvl="1"/>
            <a:r>
              <a:rPr lang="en-US" sz="1400" dirty="0"/>
              <a:t>The funding will support </a:t>
            </a:r>
            <a:r>
              <a:rPr lang="en-US" sz="1400" dirty="0">
                <a:solidFill>
                  <a:srgbClr val="FF0000"/>
                </a:solidFill>
              </a:rPr>
              <a:t>salaries and stipends researchers</a:t>
            </a:r>
            <a:r>
              <a:rPr lang="en-US" sz="1400" dirty="0"/>
              <a:t> on </a:t>
            </a:r>
            <a:r>
              <a:rPr lang="en-US" sz="1400" dirty="0">
                <a:solidFill>
                  <a:srgbClr val="FF0000"/>
                </a:solidFill>
              </a:rPr>
              <a:t>non-privately funded </a:t>
            </a:r>
            <a:r>
              <a:rPr lang="en-US" sz="1400" dirty="0"/>
              <a:t>contracts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and research students (comprising </a:t>
            </a:r>
            <a:r>
              <a:rPr lang="en-US" sz="1400" dirty="0">
                <a:solidFill>
                  <a:srgbClr val="FF0000"/>
                </a:solidFill>
              </a:rPr>
              <a:t>research by masters and doctoral students</a:t>
            </a:r>
            <a:r>
              <a:rPr lang="en-US" sz="1400" dirty="0"/>
              <a:t>) </a:t>
            </a:r>
          </a:p>
          <a:p>
            <a:pPr lvl="1"/>
            <a:r>
              <a:rPr lang="en-IE" sz="1400" dirty="0"/>
              <a:t>The funding is solely for the provision of </a:t>
            </a:r>
            <a:r>
              <a:rPr lang="en-IE" sz="1400" dirty="0">
                <a:solidFill>
                  <a:srgbClr val="FF0000"/>
                </a:solidFill>
              </a:rPr>
              <a:t>costed research extensions </a:t>
            </a:r>
            <a:r>
              <a:rPr lang="en-IE" sz="1400" dirty="0"/>
              <a:t>to compensate for </a:t>
            </a:r>
            <a:r>
              <a:rPr lang="en-IE" sz="1400" dirty="0">
                <a:solidFill>
                  <a:srgbClr val="FF0000"/>
                </a:solidFill>
              </a:rPr>
              <a:t>research interruptions due to the Covid-19 pandemic</a:t>
            </a:r>
            <a:r>
              <a:rPr lang="en-IE" sz="1400" dirty="0"/>
              <a:t>.</a:t>
            </a:r>
          </a:p>
          <a:p>
            <a:pPr lvl="1"/>
            <a:r>
              <a:rPr lang="en-IE" sz="1400" dirty="0"/>
              <a:t>The funding is to be given to those in greatest need.</a:t>
            </a:r>
          </a:p>
          <a:p>
            <a:pPr lvl="1"/>
            <a:r>
              <a:rPr lang="en-IE" sz="1400" dirty="0"/>
              <a:t>Under a set of conditions from the HEA</a:t>
            </a:r>
            <a:endParaRPr lang="en-IE" sz="1000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478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5576" y="332656"/>
            <a:ext cx="7560890" cy="1008112"/>
          </a:xfrm>
        </p:spPr>
        <p:txBody>
          <a:bodyPr/>
          <a:lstStyle/>
          <a:p>
            <a:r>
              <a:rPr lang="en-IE" dirty="0"/>
              <a:t>Prioritisation – HEA T&amp;C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576" y="1268760"/>
            <a:ext cx="7561263" cy="4392488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Priority must be given based on timing to those whose current end date for their research project or course of study is between March and December 2021 and beyond </a:t>
            </a:r>
          </a:p>
          <a:p>
            <a:r>
              <a:rPr lang="en-US" sz="1800" dirty="0"/>
              <a:t>Consideration will be given to the </a:t>
            </a:r>
            <a:r>
              <a:rPr lang="en-US" sz="1800" dirty="0">
                <a:solidFill>
                  <a:srgbClr val="FF0000"/>
                </a:solidFill>
              </a:rPr>
              <a:t>type of research involved, and the extent to which it will have been possible to conduct the research while working remotely. </a:t>
            </a:r>
          </a:p>
          <a:p>
            <a:r>
              <a:rPr lang="en-US" sz="1800" dirty="0"/>
              <a:t>Considerations of disruption due to </a:t>
            </a:r>
            <a:r>
              <a:rPr lang="en-US" sz="1800" dirty="0">
                <a:solidFill>
                  <a:srgbClr val="FF0000"/>
                </a:solidFill>
              </a:rPr>
              <a:t>caring responsibilities or similar</a:t>
            </a:r>
            <a:r>
              <a:rPr lang="en-US" sz="1800" dirty="0"/>
              <a:t> will be taken into account in making awards. 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i="1" dirty="0"/>
              <a:t>We will be audited on the funding therefore we have to make a strong case of a disruption</a:t>
            </a:r>
          </a:p>
          <a:p>
            <a:endParaRPr lang="en-US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341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5576" y="332656"/>
            <a:ext cx="7560890" cy="1008112"/>
          </a:xfrm>
        </p:spPr>
        <p:txBody>
          <a:bodyPr/>
          <a:lstStyle/>
          <a:p>
            <a:r>
              <a:rPr lang="en-IE" dirty="0"/>
              <a:t>Eligibility – HEA T&amp;Cs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3568" y="1412776"/>
            <a:ext cx="7561263" cy="3816350"/>
          </a:xfrm>
        </p:spPr>
        <p:txBody>
          <a:bodyPr/>
          <a:lstStyle/>
          <a:p>
            <a:r>
              <a:rPr lang="en-US" sz="1800" dirty="0"/>
              <a:t>Individual applicants must be a </a:t>
            </a:r>
            <a:r>
              <a:rPr lang="en-US" sz="1800" dirty="0">
                <a:solidFill>
                  <a:srgbClr val="FF0000"/>
                </a:solidFill>
              </a:rPr>
              <a:t>current</a:t>
            </a:r>
            <a:r>
              <a:rPr lang="en-US" sz="1800" dirty="0"/>
              <a:t> member of research staff or a </a:t>
            </a:r>
            <a:r>
              <a:rPr lang="en-US" sz="1800" dirty="0">
                <a:solidFill>
                  <a:srgbClr val="FF0000"/>
                </a:solidFill>
              </a:rPr>
              <a:t>registered </a:t>
            </a:r>
            <a:r>
              <a:rPr lang="en-US" sz="1800" dirty="0"/>
              <a:t>research student at </a:t>
            </a:r>
            <a:r>
              <a:rPr lang="en-US" sz="1800" dirty="0">
                <a:solidFill>
                  <a:srgbClr val="FF0000"/>
                </a:solidFill>
              </a:rPr>
              <a:t>the time of application</a:t>
            </a:r>
            <a:r>
              <a:rPr lang="en-US" sz="1800" dirty="0"/>
              <a:t>. </a:t>
            </a:r>
          </a:p>
          <a:p>
            <a:r>
              <a:rPr lang="en-US" sz="1800" dirty="0"/>
              <a:t>The research conducted by the applicant, as described in the application, </a:t>
            </a:r>
            <a:r>
              <a:rPr lang="en-US" sz="1800" dirty="0">
                <a:solidFill>
                  <a:srgbClr val="FF0000"/>
                </a:solidFill>
              </a:rPr>
              <a:t>must have been in progress on 6</a:t>
            </a:r>
            <a:r>
              <a:rPr lang="en-US" sz="1800" baseline="30000" dirty="0">
                <a:solidFill>
                  <a:srgbClr val="FF0000"/>
                </a:solidFill>
              </a:rPr>
              <a:t>th</a:t>
            </a:r>
            <a:r>
              <a:rPr lang="en-US" sz="1800" dirty="0">
                <a:solidFill>
                  <a:srgbClr val="FF0000"/>
                </a:solidFill>
              </a:rPr>
              <a:t> January 2021</a:t>
            </a:r>
            <a:r>
              <a:rPr lang="en-US" sz="1800" dirty="0"/>
              <a:t>. </a:t>
            </a:r>
          </a:p>
          <a:p>
            <a:r>
              <a:rPr lang="en-US" sz="1800" dirty="0"/>
              <a:t>Research students who are not in receipt of a stipend are eligible. </a:t>
            </a:r>
          </a:p>
          <a:p>
            <a:r>
              <a:rPr lang="en-US" sz="1800" dirty="0"/>
              <a:t>Research staff or students </a:t>
            </a:r>
            <a:r>
              <a:rPr lang="en-IE" sz="1800" dirty="0"/>
              <a:t>co-funded by industry, all relevant State Aid rules must be fully complied with.</a:t>
            </a:r>
          </a:p>
          <a:p>
            <a:r>
              <a:rPr lang="en-US" sz="1800" dirty="0"/>
              <a:t>Research staff or students fully funded by industry are not eligible.</a:t>
            </a:r>
          </a:p>
          <a:p>
            <a:r>
              <a:rPr lang="en-US" sz="1800" dirty="0"/>
              <a:t>Research staff or students who already received funding under round 1 of this scheme are eligible to apply for an extension under specific criteria.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All other avenues of funding must first exhausted, e.g. budget re-allocation</a:t>
            </a:r>
            <a:endParaRPr lang="en-IE" sz="18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1352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5576" y="332656"/>
            <a:ext cx="7560890" cy="1008112"/>
          </a:xfrm>
        </p:spPr>
        <p:txBody>
          <a:bodyPr/>
          <a:lstStyle/>
          <a:p>
            <a:r>
              <a:rPr lang="en-IE" dirty="0"/>
              <a:t>Call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203" y="1196752"/>
            <a:ext cx="7561263" cy="3816350"/>
          </a:xfrm>
        </p:spPr>
        <p:txBody>
          <a:bodyPr/>
          <a:lstStyle/>
          <a:p>
            <a:r>
              <a:rPr lang="en-US" sz="1800" dirty="0"/>
              <a:t>Third round</a:t>
            </a:r>
          </a:p>
          <a:p>
            <a:pPr lvl="1"/>
            <a:r>
              <a:rPr lang="en-US" sz="1400" dirty="0"/>
              <a:t>Open for applicants whose individual award, research project or period of study is due to end </a:t>
            </a:r>
            <a:r>
              <a:rPr lang="en-US" sz="1400" b="1" u="sng" dirty="0">
                <a:solidFill>
                  <a:srgbClr val="FF0000"/>
                </a:solidFill>
              </a:rPr>
              <a:t>March 2021 to Dec 2021 and beyond</a:t>
            </a:r>
            <a:r>
              <a:rPr lang="en-US" sz="1400" dirty="0"/>
              <a:t>. </a:t>
            </a:r>
          </a:p>
          <a:p>
            <a:pPr lvl="1"/>
            <a:r>
              <a:rPr lang="en-US" sz="1400" dirty="0"/>
              <a:t>The deadline for submission of applications on a rolling call of 10</a:t>
            </a:r>
            <a:r>
              <a:rPr lang="en-US" sz="1400" baseline="30000" dirty="0"/>
              <a:t>th</a:t>
            </a:r>
            <a:r>
              <a:rPr lang="en-US" sz="1400" dirty="0"/>
              <a:t> of each month to June 2021.</a:t>
            </a:r>
          </a:p>
          <a:p>
            <a:pPr lvl="1"/>
            <a:r>
              <a:rPr lang="en-US" sz="1400" dirty="0"/>
              <a:t>We expect a further call in September subject to budget</a:t>
            </a:r>
          </a:p>
          <a:p>
            <a:pPr lvl="1"/>
            <a:r>
              <a:rPr lang="en-US" sz="1400" dirty="0"/>
              <a:t>Eligible costs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Salary and stipend at the current rate of your funding, or in the case of internal funding or self-funded students a stipend at a minimum of €1541.67 per month (new IRC rate) will be applied (pro-rata for part-time students)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Materials/consumables in exceptional cases</a:t>
            </a:r>
          </a:p>
          <a:p>
            <a:pPr lvl="1"/>
            <a:r>
              <a:rPr lang="en-IE" sz="1400" dirty="0">
                <a:solidFill>
                  <a:srgbClr val="FF0000"/>
                </a:solidFill>
              </a:rPr>
              <a:t>All externally funded awards are subject to the funder approving a no cost extension. (For EU grants see </a:t>
            </a:r>
            <a:r>
              <a:rPr lang="en-IE" sz="1400" dirty="0">
                <a:solidFill>
                  <a:srgbClr val="FF0000"/>
                </a:solidFill>
                <a:hlinkClick r:id="rId3"/>
              </a:rPr>
              <a:t>here</a:t>
            </a:r>
            <a:r>
              <a:rPr lang="en-IE" sz="1400" dirty="0">
                <a:solidFill>
                  <a:srgbClr val="FF0000"/>
                </a:solidFill>
              </a:rPr>
              <a:t>)</a:t>
            </a:r>
            <a:endParaRPr lang="en-US" sz="1000" dirty="0"/>
          </a:p>
          <a:p>
            <a:pPr marL="457200" lvl="1" indent="0">
              <a:buNone/>
            </a:pPr>
            <a:endParaRPr lang="en-IE" sz="1400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5576" y="332656"/>
            <a:ext cx="7560890" cy="1008112"/>
          </a:xfrm>
        </p:spPr>
        <p:txBody>
          <a:bodyPr/>
          <a:lstStyle/>
          <a:p>
            <a:r>
              <a:rPr lang="en-IE" dirty="0"/>
              <a:t>Submission -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576" y="1052736"/>
            <a:ext cx="7561263" cy="4824536"/>
          </a:xfrm>
        </p:spPr>
        <p:txBody>
          <a:bodyPr/>
          <a:lstStyle/>
          <a:p>
            <a:r>
              <a:rPr lang="en-US" sz="1600" b="1" dirty="0"/>
              <a:t>Holders of Individual PhD/postdoctoral or research fellowships or self-funded PhD students</a:t>
            </a:r>
            <a:r>
              <a:rPr lang="en-US" sz="1600" dirty="0"/>
              <a:t>  </a:t>
            </a:r>
          </a:p>
          <a:p>
            <a:pPr lvl="1"/>
            <a:r>
              <a:rPr lang="en-US" sz="1400" dirty="0"/>
              <a:t>The application form is to be completed by the research student / member of contract research staff, in consultation with their supervisor.  </a:t>
            </a:r>
          </a:p>
          <a:p>
            <a:pPr lvl="1"/>
            <a:r>
              <a:rPr lang="en-US" sz="1400" dirty="0"/>
              <a:t>Please use the HEA COVID 19 Costed extension fund </a:t>
            </a:r>
            <a:r>
              <a:rPr lang="en-US" sz="1400" dirty="0">
                <a:solidFill>
                  <a:srgbClr val="FF0000"/>
                </a:solidFill>
              </a:rPr>
              <a:t>individual application form 3</a:t>
            </a:r>
            <a:r>
              <a:rPr lang="en-US" sz="1400" baseline="30000" dirty="0">
                <a:solidFill>
                  <a:srgbClr val="FF0000"/>
                </a:solidFill>
              </a:rPr>
              <a:t>rd</a:t>
            </a:r>
            <a:r>
              <a:rPr lang="en-US" sz="1400" dirty="0">
                <a:solidFill>
                  <a:srgbClr val="FF0000"/>
                </a:solidFill>
              </a:rPr>
              <a:t> Round</a:t>
            </a:r>
            <a:r>
              <a:rPr lang="en-US" sz="1400" dirty="0"/>
              <a:t>  </a:t>
            </a:r>
          </a:p>
          <a:p>
            <a:pPr lvl="1"/>
            <a:r>
              <a:rPr lang="en-US" sz="1400" dirty="0"/>
              <a:t>Please also note you must </a:t>
            </a:r>
            <a:r>
              <a:rPr lang="en-US" sz="1400" dirty="0">
                <a:solidFill>
                  <a:srgbClr val="FF0000"/>
                </a:solidFill>
              </a:rPr>
              <a:t>upload a declaration from your supervisor/mentor </a:t>
            </a:r>
            <a:r>
              <a:rPr lang="en-US" sz="1400" dirty="0"/>
              <a:t>for individual applications using the template declaration form for supervisors/mentors</a:t>
            </a:r>
            <a:r>
              <a:rPr lang="en-US" sz="2000" dirty="0"/>
              <a:t>  </a:t>
            </a:r>
          </a:p>
          <a:p>
            <a:r>
              <a:rPr lang="en-US" sz="1600" b="1" dirty="0"/>
              <a:t>Principal Investigators of research projects</a:t>
            </a:r>
            <a:r>
              <a:rPr lang="en-US" sz="1600" dirty="0"/>
              <a:t>  </a:t>
            </a:r>
          </a:p>
          <a:p>
            <a:pPr lvl="1"/>
            <a:r>
              <a:rPr lang="en-US" sz="1400" dirty="0"/>
              <a:t>If you are a PI of a research grant you may seek an extension for PhD students/ research staff currently funded by your award </a:t>
            </a:r>
          </a:p>
          <a:p>
            <a:pPr lvl="1"/>
            <a:r>
              <a:rPr lang="en-US" sz="1400" dirty="0"/>
              <a:t>Where a researcher has left a research project due to COVID related circumstances a PI may now also apply for funding to recruit a new researcher if there is not sufficient funding to do so from within the award.</a:t>
            </a:r>
          </a:p>
          <a:p>
            <a:pPr lvl="1"/>
            <a:r>
              <a:rPr lang="en-US" sz="1400" dirty="0"/>
              <a:t>Please use the HEA COVID 19 costed extension fund research </a:t>
            </a:r>
            <a:r>
              <a:rPr lang="en-US" sz="1400" dirty="0">
                <a:solidFill>
                  <a:srgbClr val="FF0000"/>
                </a:solidFill>
              </a:rPr>
              <a:t>project application form</a:t>
            </a:r>
            <a:r>
              <a:rPr lang="en-US" sz="1400" dirty="0"/>
              <a:t>  </a:t>
            </a:r>
          </a:p>
          <a:p>
            <a:pPr lvl="1"/>
            <a:r>
              <a:rPr lang="en-US" sz="1400" dirty="0"/>
              <a:t>PIs must also upload a </a:t>
            </a:r>
            <a:r>
              <a:rPr lang="en-US" sz="1400" dirty="0">
                <a:solidFill>
                  <a:srgbClr val="FF0000"/>
                </a:solidFill>
              </a:rPr>
              <a:t>declaration from the PhD students/ research staff </a:t>
            </a:r>
            <a:r>
              <a:rPr lang="en-US" sz="1400" dirty="0"/>
              <a:t>for whom they are seeking funding using the PhD student/research staff project declaration form </a:t>
            </a:r>
          </a:p>
          <a:p>
            <a:pPr lvl="1"/>
            <a:r>
              <a:rPr lang="en-IE" sz="1400" dirty="0"/>
              <a:t>PIs must also upload a requested budget breakdown using </a:t>
            </a:r>
            <a:r>
              <a:rPr lang="en-IE" sz="1400" dirty="0">
                <a:solidFill>
                  <a:srgbClr val="FF0000"/>
                </a:solidFill>
              </a:rPr>
              <a:t>the budget template</a:t>
            </a: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Please note that you can’t save MS forms therefore prepare your application offline first</a:t>
            </a:r>
            <a:endParaRPr lang="en-US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955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5576" y="332656"/>
            <a:ext cx="7560890" cy="1008112"/>
          </a:xfrm>
        </p:spPr>
        <p:txBody>
          <a:bodyPr/>
          <a:lstStyle/>
          <a:p>
            <a:r>
              <a:rPr lang="en-IE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576" y="1268760"/>
            <a:ext cx="7561263" cy="381635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243500"/>
            <a:ext cx="8056693" cy="4493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 all eligibility criteria are met, the application will be assessed against the following criteria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alt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alt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alt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alt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alt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alt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alt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alt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alt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Four “Y” equates to high priority for funding, with timing dictating highest priority. </a:t>
            </a: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eligible applications will be reviewed by a board convened by VPR which will decide the level of award based on the assessment criteria.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89599"/>
              </p:ext>
            </p:extLst>
          </p:nvPr>
        </p:nvGraphicFramePr>
        <p:xfrm>
          <a:off x="755576" y="1824055"/>
          <a:ext cx="4536504" cy="2727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12132">
                  <a:extLst>
                    <a:ext uri="{9D8B030D-6E8A-4147-A177-3AD203B41FA5}">
                      <a16:colId xmlns:a16="http://schemas.microsoft.com/office/drawing/2014/main" val="3635026898"/>
                    </a:ext>
                  </a:extLst>
                </a:gridCol>
                <a:gridCol w="512186">
                  <a:extLst>
                    <a:ext uri="{9D8B030D-6E8A-4147-A177-3AD203B41FA5}">
                      <a16:colId xmlns:a16="http://schemas.microsoft.com/office/drawing/2014/main" val="3615403616"/>
                    </a:ext>
                  </a:extLst>
                </a:gridCol>
                <a:gridCol w="512186">
                  <a:extLst>
                    <a:ext uri="{9D8B030D-6E8A-4147-A177-3AD203B41FA5}">
                      <a16:colId xmlns:a16="http://schemas.microsoft.com/office/drawing/2014/main" val="964367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IE" sz="1100" dirty="0">
                          <a:effectLst/>
                        </a:rPr>
                        <a:t>Criterion </a:t>
                      </a:r>
                      <a:endParaRPr lang="en-IE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1100">
                          <a:effectLst/>
                        </a:rPr>
                        <a:t> </a:t>
                      </a:r>
                      <a:endParaRPr lang="en-IE" sz="1100" b="1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1100">
                          <a:effectLst/>
                        </a:rPr>
                        <a:t> </a:t>
                      </a:r>
                      <a:endParaRPr lang="en-IE" sz="1100" b="1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496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Research project due to end between March 2021  and Oct 2021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1100">
                          <a:effectLst/>
                        </a:rPr>
                        <a:t>Y/N </a:t>
                      </a:r>
                      <a:endParaRPr lang="en-I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1100">
                          <a:effectLst/>
                        </a:rPr>
                        <a:t>Y-10 </a:t>
                      </a:r>
                      <a:endParaRPr lang="en-IE">
                        <a:effectLst/>
                      </a:endParaRPr>
                    </a:p>
                    <a:p>
                      <a:pPr algn="ctr" rtl="0" fontAlgn="base"/>
                      <a:r>
                        <a:rPr lang="en-IE" sz="1100">
                          <a:effectLst/>
                        </a:rPr>
                        <a:t> </a:t>
                      </a:r>
                      <a:endParaRPr lang="en-IE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443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Research project due to end between Nov 2021 and December 2021 and beyond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1100">
                          <a:effectLst/>
                        </a:rPr>
                        <a:t>Y/N </a:t>
                      </a:r>
                      <a:endParaRPr lang="en-I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1100">
                          <a:effectLst/>
                        </a:rPr>
                        <a:t>Y-10 </a:t>
                      </a:r>
                      <a:endParaRPr lang="en-IE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40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Clear evidence of interruption to the research due to the Covid-19 pandemic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1100">
                          <a:effectLst/>
                        </a:rPr>
                        <a:t>Y/N </a:t>
                      </a:r>
                      <a:endParaRPr lang="en-I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1100">
                          <a:effectLst/>
                        </a:rPr>
                        <a:t>30 </a:t>
                      </a:r>
                      <a:endParaRPr lang="en-IE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8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Evidence of the impact of the interruption on the delivery of the research project by the projected end date; and/or the impact on the career development of the applicant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1100">
                          <a:effectLst/>
                        </a:rPr>
                        <a:t>Y/N </a:t>
                      </a:r>
                      <a:endParaRPr lang="en-IE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1100">
                          <a:effectLst/>
                        </a:rPr>
                        <a:t>30 </a:t>
                      </a:r>
                      <a:endParaRPr lang="en-IE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79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Evidence that the research can be completed within the extension timeframe of four months under the current pandemic conditions. </a:t>
                      </a:r>
                      <a:endParaRPr lang="en-US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1100" dirty="0">
                          <a:effectLst/>
                        </a:rPr>
                        <a:t>Y/N </a:t>
                      </a:r>
                      <a:endParaRPr lang="en-IE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E" sz="1100" dirty="0">
                          <a:effectLst/>
                        </a:rPr>
                        <a:t>30 </a:t>
                      </a:r>
                      <a:endParaRPr lang="en-IE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81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33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5576" y="332656"/>
            <a:ext cx="7560890" cy="1008112"/>
          </a:xfrm>
        </p:spPr>
        <p:txBody>
          <a:bodyPr/>
          <a:lstStyle/>
          <a:p>
            <a:r>
              <a:rPr lang="en-IE" dirty="0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576" y="1268760"/>
            <a:ext cx="7561263" cy="381635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Details on the website – under </a:t>
            </a:r>
            <a:r>
              <a:rPr lang="en-US" sz="1800" dirty="0">
                <a:hlinkClick r:id="rId2"/>
              </a:rPr>
              <a:t>HEA COVID 19 Costed Extension Fund</a:t>
            </a:r>
            <a:endParaRPr lang="en-US" sz="1800" dirty="0"/>
          </a:p>
          <a:p>
            <a:pPr lvl="1"/>
            <a:r>
              <a:rPr lang="en-IE" sz="1400" dirty="0"/>
              <a:t>T&amp;Cs</a:t>
            </a:r>
          </a:p>
          <a:p>
            <a:pPr lvl="1"/>
            <a:r>
              <a:rPr lang="en-IE" sz="1400" dirty="0"/>
              <a:t>FAQs</a:t>
            </a:r>
          </a:p>
          <a:p>
            <a:pPr lvl="1"/>
            <a:r>
              <a:rPr lang="en-IE" sz="1400" dirty="0"/>
              <a:t>Links to the two online forms/template for budget/template declaration forms</a:t>
            </a:r>
          </a:p>
          <a:p>
            <a:pPr lvl="1"/>
            <a:endParaRPr lang="en-IE" sz="1400" dirty="0"/>
          </a:p>
          <a:p>
            <a:r>
              <a:rPr lang="en-IE" sz="1800" dirty="0"/>
              <a:t>If your question is not answered, please email </a:t>
            </a:r>
            <a:r>
              <a:rPr lang="en-US" sz="1800" u="sng" dirty="0">
                <a:hlinkClick r:id="rId3"/>
              </a:rPr>
              <a:t>MUheacovidfund@mu.ie</a:t>
            </a: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1800" dirty="0"/>
              <a:t>Reminder – This month’s deadline is 10</a:t>
            </a:r>
            <a:r>
              <a:rPr lang="en-US" sz="1800" baseline="30000" dirty="0"/>
              <a:t>th</a:t>
            </a:r>
            <a:r>
              <a:rPr lang="en-US" sz="1800" dirty="0"/>
              <a:t> March</a:t>
            </a:r>
          </a:p>
          <a:p>
            <a:endParaRPr lang="en-US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655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25E1B-5CB1-4ECB-97F1-1EF3E68AFB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584" y="3105149"/>
            <a:ext cx="3024708" cy="720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4000" b="1" dirty="0"/>
              <a:t>Questions</a:t>
            </a:r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D3A1DE8-9C79-49FB-B04D-269206538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38" y="1675433"/>
            <a:ext cx="4679950" cy="3580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814381"/>
      </p:ext>
    </p:extLst>
  </p:cSld>
  <p:clrMapOvr>
    <a:masterClrMapping/>
  </p:clrMapOvr>
</p:sld>
</file>

<file path=ppt/theme/theme1.xml><?xml version="1.0" encoding="utf-8"?>
<a:theme xmlns:a="http://schemas.openxmlformats.org/drawingml/2006/main" name="Maynooth University PowerPoint Template - Burgundy -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Maynooth University PowerPoint Template - Burgundy - Copy</Template>
  <TotalTime>1898</TotalTime>
  <Words>1061</Words>
  <Application>Microsoft Office PowerPoint</Application>
  <PresentationFormat>On-screen Show (4:3)</PresentationFormat>
  <Paragraphs>122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Maynooth University PowerPoint Template - Burgundy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Rowan</dc:creator>
  <cp:lastModifiedBy>Carol Barrett</cp:lastModifiedBy>
  <cp:revision>63</cp:revision>
  <cp:lastPrinted>2017-09-01T09:11:07Z</cp:lastPrinted>
  <dcterms:created xsi:type="dcterms:W3CDTF">2014-08-26T15:32:33Z</dcterms:created>
  <dcterms:modified xsi:type="dcterms:W3CDTF">2021-03-02T10:15:39Z</dcterms:modified>
</cp:coreProperties>
</file>