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6858000" cy="9906000" type="A4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82D0E"/>
    <a:srgbClr val="FFD7B8"/>
    <a:srgbClr val="FFEACD"/>
    <a:srgbClr val="FFCE98"/>
    <a:srgbClr val="A43813"/>
    <a:srgbClr val="B23F16"/>
    <a:srgbClr val="B26409"/>
    <a:srgbClr val="E38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3" autoAdjust="0"/>
  </p:normalViewPr>
  <p:slideViewPr>
    <p:cSldViewPr>
      <p:cViewPr varScale="1">
        <p:scale>
          <a:sx n="76" d="100"/>
          <a:sy n="76" d="100"/>
        </p:scale>
        <p:origin x="3174" y="10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2AA8716-ABE0-4DA8-B86D-1920C6D7FC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D90D9B1-66FE-4732-8DE4-06659E5D73D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7455436-C703-421D-BB74-E97BD7E382E6}" type="datetimeFigureOut">
              <a:rPr lang="en-IE" altLang="en-US"/>
              <a:pPr>
                <a:defRPr/>
              </a:pPr>
              <a:t>05/03/2019</a:t>
            </a:fld>
            <a:endParaRPr lang="en-IE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A1D9A79D-C1FD-4F95-B8CF-E156133D4F0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D133833F-1A46-4D49-89EB-1F649E05B08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9BFC9AA-C87A-4FF2-8078-DF0B36B487E3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72AAA32-60D7-41A4-979A-8D6D8CD7EA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4244077-5923-46AC-BBDB-B4407266A1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D3B5E78-899C-4F94-B912-F6842357AFD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1375" y="744538"/>
            <a:ext cx="25749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32C87535-761F-40B9-8264-2473AC2596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9834F3B-E247-46CA-AB31-793A1CA27D9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733E1F3C-CDBD-4D76-A0AB-B6B0F22F68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4DDF36E-2639-44B0-81A4-569CF30E1A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915750AD-CB42-457A-85AC-E2AAB6BC8E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2109788" y="744538"/>
            <a:ext cx="2578100" cy="3722687"/>
          </a:xfrm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83D55BB-1F07-4BEB-9FFA-E53B3B46C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IE" altLang="en-US">
              <a:latin typeface="Times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3CEC4BFA-26A9-4A2F-8AA1-D97700736D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EC91192-5D17-4BD9-AA73-B7C6A446C872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7FAFAB6-84B0-4FE7-B0B1-7B3021B563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2109788" y="744538"/>
            <a:ext cx="2578100" cy="3722687"/>
          </a:xfrm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9B932F1-F0B1-4144-9B84-C4DFEB3D2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IE" altLang="en-US">
              <a:latin typeface="Times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0EFF7AE2-4465-443C-95B8-DE7683016134}"/>
              </a:ext>
            </a:extLst>
          </p:cNvPr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8198FA0B-193B-48D9-A6CB-53E9CB8DC24D}" type="slidenum">
              <a:rPr lang="en-US" altLang="en-US"/>
              <a:pPr algn="r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EB4CE8-3660-4894-BDBA-CDDFE78A1C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60A001-C167-4551-8855-C3077C4788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95AE44-CD10-4427-9E9A-A8D3B08A59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AB7D6-FFA0-40E1-A269-958426AB75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36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5871BF-CEE1-4EFE-840A-8E5BC1F8F5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58D5D1-4FC3-4DED-BE79-5F74D961DB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01DCC9-ED8E-42CF-A82B-079DBB1453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63455-4C84-4EBF-92A4-A0D54B7C4F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71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1D5D6C-D72F-47E9-BC73-5212ED083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B4BFE-CC6A-44EB-B30B-81AE29F81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C0C58D-59E8-4B7B-A562-B173381863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1D975-E442-4E74-AA87-17623BFE4F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81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72CBD3-BB04-4E99-8C88-4813745E18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70855A-3744-4622-9E40-A52A2A703B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E6CF3E-867B-4A15-82FF-E9769DE41F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AAE96-71D2-4AFF-B498-3BB6BCD640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54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852EB5-A6FD-4A46-B27E-DF502B6CCA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316020-FC51-416F-8874-E52C920B1F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25146D-5689-42D3-8E1F-D973E80CD2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D184D-77A3-4CEB-8138-0ADD94AF0E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332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3E093E-1FE4-4BB1-91F2-AB96BAFEB3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86A28E-2EE5-4EC5-A124-54B06F9DF9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9386BB-43EB-4BFD-AFB5-7BD6C535E1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E39A7-AD32-48F9-B908-B7D05D3F68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87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A999929-C2D3-44C4-BF76-5367E14A4F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1B9F69-CD1A-40C2-AE1D-CF75D18A40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2B7557-2876-4B60-BA12-E6F7894949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4CA57-A3B5-428F-9082-6F2CF1C4E0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391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31BAE8-9268-462F-86B0-F8D8F5AE03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1AAE845-8CB3-4E0B-BEEF-B792778DF0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ED914A9-90FD-4B9B-A127-00026F55A6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3C86A-A4B0-46AB-AB2B-EAEB8CBBF5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2735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636C358-ED52-45EA-8EB9-0B8485E29E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9217FF-F57C-4BAD-B23B-25EB5999B4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36485E3-465D-4D73-956E-D6F942DF11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B6EF6-BE37-4CA6-B07B-4E0D5CBD49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589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3D155-45E6-4BE6-9694-0426C0ECD9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504763-B60F-4F37-B447-5374D7D91A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F50599-D993-48B9-9B9C-1AD5F4791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32046-7577-4D6D-B070-FEE81A9847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490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0E9CAD-4239-4622-A5DE-CBC0F3ED1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26356F-BFF5-4670-8E18-461D24F09F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CE9556-DCBA-4560-B2BA-1AA06CD035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D43D1-DFAC-4DCD-9F78-C4FD0CB56A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29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A2EEAA9-942B-4CF1-9097-D775D3EA68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6DEEDCD-B5D4-45A8-AF05-570E0708D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460A5C9-7BD9-44C0-ADF7-92E3587A20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FD93D6-2CD5-4B91-83D6-070CC49B29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D359795-0618-4CBB-AC58-0C80A98FC3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7C3B0617-BBE2-42F3-AEB9-8D350B5312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Europe_tilt_crOP.jpg                                           00383C97&#10;Hard Drive                     C3620C75:">
            <a:extLst>
              <a:ext uri="{FF2B5EF4-FFF2-40B4-BE49-F238E27FC236}">
                <a16:creationId xmlns:a16="http://schemas.microsoft.com/office/drawing/2014/main" id="{FAAE4ADC-6E67-4B2E-BE36-C3F04CF55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0" y="0"/>
            <a:ext cx="6858000" cy="178435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</p:pic>
      <p:sp>
        <p:nvSpPr>
          <p:cNvPr id="2055" name="Text Box 7">
            <a:extLst>
              <a:ext uri="{FF2B5EF4-FFF2-40B4-BE49-F238E27FC236}">
                <a16:creationId xmlns:a16="http://schemas.microsoft.com/office/drawing/2014/main" id="{3898A9E7-2CE8-4410-B744-BA189CE05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" y="273050"/>
            <a:ext cx="47513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  <a:t>Maynooth Centre for European </a:t>
            </a:r>
            <a:b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</a:br>
            <a: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  <a:t>and Eurasian Studies</a:t>
            </a:r>
            <a:b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</a:br>
            <a: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  <a:t>Seminar Series and events 2018-19 </a:t>
            </a:r>
            <a:endParaRPr lang="en-US" altLang="en-US" sz="1600" dirty="0"/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EC808530-8F67-4480-BFB6-C5626A97B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7327900"/>
            <a:ext cx="58674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1600" b="1">
              <a:solidFill>
                <a:srgbClr val="800000"/>
              </a:solidFill>
              <a:latin typeface="Skia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rgbClr val="800000"/>
              </a:solidFill>
            </a:endParaRPr>
          </a:p>
        </p:txBody>
      </p:sp>
      <p:sp>
        <p:nvSpPr>
          <p:cNvPr id="4101" name="TextBox 7">
            <a:extLst>
              <a:ext uri="{FF2B5EF4-FFF2-40B4-BE49-F238E27FC236}">
                <a16:creationId xmlns:a16="http://schemas.microsoft.com/office/drawing/2014/main" id="{B2310D35-1410-425E-B50A-6AD29E64D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214563"/>
            <a:ext cx="61912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IE" altLang="en-US" sz="2400">
              <a:solidFill>
                <a:srgbClr val="C00000"/>
              </a:solidFill>
            </a:endParaRPr>
          </a:p>
        </p:txBody>
      </p:sp>
      <p:sp>
        <p:nvSpPr>
          <p:cNvPr id="4102" name="Rectangle 1">
            <a:extLst>
              <a:ext uri="{FF2B5EF4-FFF2-40B4-BE49-F238E27FC236}">
                <a16:creationId xmlns:a16="http://schemas.microsoft.com/office/drawing/2014/main" id="{8E37F79E-BC4B-4862-BD0C-1F49A9879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E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3" name="TextBox 9">
            <a:extLst>
              <a:ext uri="{FF2B5EF4-FFF2-40B4-BE49-F238E27FC236}">
                <a16:creationId xmlns:a16="http://schemas.microsoft.com/office/drawing/2014/main" id="{357EB44C-E33E-4B2E-B981-D54B50A07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" y="2503488"/>
            <a:ext cx="7143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IE" altLang="en-US" sz="2400"/>
          </a:p>
        </p:txBody>
      </p:sp>
      <p:pic>
        <p:nvPicPr>
          <p:cNvPr id="4104" name="Picture 2" descr="C:\Users\jpnewman\Desktop\2014-08-28_iri_3132325_I1.jpg">
            <a:extLst>
              <a:ext uri="{FF2B5EF4-FFF2-40B4-BE49-F238E27FC236}">
                <a16:creationId xmlns:a16="http://schemas.microsoft.com/office/drawing/2014/main" id="{0869ECCA-8C78-418A-95B7-5B5610DEB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763" y="273050"/>
            <a:ext cx="16287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Content Placeholder 13">
            <a:extLst>
              <a:ext uri="{FF2B5EF4-FFF2-40B4-BE49-F238E27FC236}">
                <a16:creationId xmlns:a16="http://schemas.microsoft.com/office/drawing/2014/main" id="{DDD57B73-597C-459F-96D7-89725AB22D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784350"/>
            <a:ext cx="6858000" cy="8121650"/>
          </a:xfrm>
        </p:spPr>
        <p:txBody>
          <a:bodyPr/>
          <a:lstStyle/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Thursday 13</a:t>
            </a:r>
            <a:r>
              <a:rPr lang="en-IE" altLang="en-US" sz="1100" b="1" u="sng" baseline="300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</a:t>
            </a: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February 2019 </a:t>
            </a:r>
            <a:r>
              <a:rPr lang="en-IE" altLang="en-US" sz="1100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(1400-1530, John Hume Boardroom, 3</a:t>
            </a:r>
            <a:r>
              <a:rPr lang="en-IE" altLang="en-US" sz="1100" u="sng" baseline="300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rd</a:t>
            </a:r>
            <a:r>
              <a:rPr lang="en-IE" altLang="en-US" sz="1100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Floor Hume Building)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Dr. Patrick Holden (Plymouth University)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‘Don’t Pay the Ferryman: European geo-economics and geo-politics in the Age of Brexit and Trump’’</a:t>
            </a: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>
              <a:solidFill>
                <a:srgbClr val="882D0E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Monday 25th</a:t>
            </a:r>
            <a:r>
              <a:rPr lang="en-IE" altLang="en-US" sz="1100" b="1" u="sng" baseline="300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</a:t>
            </a: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February 2019 (1830-2000, John Hume 2)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‘Brexit: Deal or No Deal?’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Event staged in cooperation with Politics and Sociology Society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 panel discussion featuring John McGrane (British-Irish Chamber of Commerce) and John O’Brennan (Jean Monnet Professor of European Integration, Maynooth University), Clodagh Quain (IIEA Dublin)</a:t>
            </a: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>
              <a:solidFill>
                <a:srgbClr val="882D0E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Friday 8</a:t>
            </a:r>
            <a:r>
              <a:rPr lang="en-IE" altLang="en-US" sz="1100" b="1" u="sng" baseline="300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</a:t>
            </a: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March 2019 (Mussi Seminar Room, Iontas Building)</a:t>
            </a:r>
            <a:endParaRPr lang="en-IE" altLang="en-US" sz="1100" u="sng">
              <a:solidFill>
                <a:srgbClr val="882D0E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‘From the Long War to the Long Peace: Northern Ireland a generation after the Good Friday Agreement’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 symposium in association with Capital and Class journal</a:t>
            </a: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>
              <a:solidFill>
                <a:srgbClr val="882D0E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Tuesday 12</a:t>
            </a:r>
            <a:r>
              <a:rPr lang="en-IE" altLang="en-US" sz="1100" b="1" u="sng" baseline="300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</a:t>
            </a: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March 2019 (4pm, Mussi Seminar Room, Iontas Building)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'Cultivating citizenship: Political ecologies of empire on Russia's southern frontier, 1865-1914‘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Spreaker:  Dr. Jennifer Keating (UCD)</a:t>
            </a: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 b="1">
              <a:solidFill>
                <a:srgbClr val="882D0E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Monday 18</a:t>
            </a:r>
            <a:r>
              <a:rPr lang="en-IE" altLang="en-US" sz="1100" b="1" u="sng" baseline="300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</a:t>
            </a: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March to Thursday 21</a:t>
            </a:r>
            <a:r>
              <a:rPr lang="en-IE" altLang="en-US" sz="1100" b="1" u="sng" baseline="300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</a:t>
            </a:r>
            <a:r>
              <a:rPr lang="en-IE" altLang="en-US" sz="1100" b="1" u="sng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March 2019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Maynooth University Annual European Studies Fieldtrip to Brussels</a:t>
            </a: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 b="1">
              <a:solidFill>
                <a:srgbClr val="882D0E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>
              <a:solidFill>
                <a:srgbClr val="882D0E"/>
              </a:solidFill>
              <a:ea typeface="ＭＳ Ｐゴシック" panose="020B0600070205080204" pitchFamily="34" charset="-128"/>
            </a:endParaRP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>
              <a:solidFill>
                <a:srgbClr val="882D0E"/>
              </a:solidFill>
              <a:ea typeface="ＭＳ Ｐゴシック" panose="020B0600070205080204" pitchFamily="34" charset="-128"/>
            </a:endParaRP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>
              <a:solidFill>
                <a:srgbClr val="882D0E"/>
              </a:solidFill>
              <a:ea typeface="ＭＳ Ｐゴシック" panose="020B0600070205080204" pitchFamily="34" charset="-128"/>
            </a:endParaRP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>
              <a:solidFill>
                <a:srgbClr val="882D0E"/>
              </a:solidFill>
              <a:ea typeface="ＭＳ Ｐゴシック" panose="020B0600070205080204" pitchFamily="34" charset="-128"/>
            </a:endParaRPr>
          </a:p>
        </p:txBody>
      </p:sp>
      <p:graphicFrame>
        <p:nvGraphicFramePr>
          <p:cNvPr id="4106" name="Object 11">
            <a:extLst>
              <a:ext uri="{FF2B5EF4-FFF2-40B4-BE49-F238E27FC236}">
                <a16:creationId xmlns:a16="http://schemas.microsoft.com/office/drawing/2014/main" id="{D0EACF6E-059D-4382-8115-1587A0FED7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5125" y="1208088"/>
          <a:ext cx="12239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Photo Editor Photo" r:id="rId6" imgW="2991268" imgH="1295238" progId="MSPhotoEd.3">
                  <p:embed/>
                </p:oleObj>
              </mc:Choice>
              <mc:Fallback>
                <p:oleObj name="Photo Editor Photo" r:id="rId6" imgW="2991268" imgH="1295238" progId="MSPhotoEd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25" y="1208088"/>
                        <a:ext cx="1223963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Europe_tilt_crOP.jpg                                           00383C97&#10;Hard Drive                     C3620C75:">
            <a:extLst>
              <a:ext uri="{FF2B5EF4-FFF2-40B4-BE49-F238E27FC236}">
                <a16:creationId xmlns:a16="http://schemas.microsoft.com/office/drawing/2014/main" id="{11D90810-51E1-4538-8D48-3DA3E095A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0" y="0"/>
            <a:ext cx="6858000" cy="178435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</p:pic>
      <p:sp>
        <p:nvSpPr>
          <p:cNvPr id="2055" name="Text Box 7">
            <a:extLst>
              <a:ext uri="{FF2B5EF4-FFF2-40B4-BE49-F238E27FC236}">
                <a16:creationId xmlns:a16="http://schemas.microsoft.com/office/drawing/2014/main" id="{4AF586AE-47F6-456B-88E9-EBAA92B3C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336550"/>
            <a:ext cx="52546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  <a:t>Maynooth Centre for European </a:t>
            </a:r>
            <a:b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</a:br>
            <a: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  <a:t>and Eurasian Studies</a:t>
            </a:r>
            <a:b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</a:br>
            <a:r>
              <a:rPr lang="en-US" altLang="en-US" sz="2000" b="1" dirty="0">
                <a:solidFill>
                  <a:srgbClr val="A4381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"/>
              </a:rPr>
              <a:t>Seminar Series and events 2018-19</a:t>
            </a:r>
            <a:endParaRPr lang="en-US" altLang="en-US" sz="1600" dirty="0"/>
          </a:p>
        </p:txBody>
      </p:sp>
      <p:sp>
        <p:nvSpPr>
          <p:cNvPr id="6148" name="Text Box 9">
            <a:extLst>
              <a:ext uri="{FF2B5EF4-FFF2-40B4-BE49-F238E27FC236}">
                <a16:creationId xmlns:a16="http://schemas.microsoft.com/office/drawing/2014/main" id="{0BCFA092-85A3-46C1-B488-10E90149A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7327900"/>
            <a:ext cx="58674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1600" b="1">
              <a:solidFill>
                <a:srgbClr val="800000"/>
              </a:solidFill>
              <a:latin typeface="Skia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rgbClr val="800000"/>
              </a:solidFill>
            </a:endParaRPr>
          </a:p>
        </p:txBody>
      </p:sp>
      <p:sp>
        <p:nvSpPr>
          <p:cNvPr id="6149" name="TextBox 7">
            <a:extLst>
              <a:ext uri="{FF2B5EF4-FFF2-40B4-BE49-F238E27FC236}">
                <a16:creationId xmlns:a16="http://schemas.microsoft.com/office/drawing/2014/main" id="{3FABF603-D7D6-4B96-9C54-DE3DA20D0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214563"/>
            <a:ext cx="61912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IE" altLang="en-US" sz="2400">
              <a:solidFill>
                <a:srgbClr val="C00000"/>
              </a:solidFill>
            </a:endParaRPr>
          </a:p>
        </p:txBody>
      </p:sp>
      <p:sp>
        <p:nvSpPr>
          <p:cNvPr id="6150" name="Rectangle 1">
            <a:extLst>
              <a:ext uri="{FF2B5EF4-FFF2-40B4-BE49-F238E27FC236}">
                <a16:creationId xmlns:a16="http://schemas.microsoft.com/office/drawing/2014/main" id="{E086C928-AC5F-46E1-8CBB-EFFB2910B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E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1" name="TextBox 9">
            <a:extLst>
              <a:ext uri="{FF2B5EF4-FFF2-40B4-BE49-F238E27FC236}">
                <a16:creationId xmlns:a16="http://schemas.microsoft.com/office/drawing/2014/main" id="{DE58B9AD-C17E-4057-B93E-8994DA722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" y="2503488"/>
            <a:ext cx="7143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IE" altLang="en-US" sz="2400"/>
          </a:p>
        </p:txBody>
      </p:sp>
      <p:pic>
        <p:nvPicPr>
          <p:cNvPr id="6152" name="Picture 2" descr="C:\Users\jpnewman\Desktop\2014-08-28_iri_3132325_I1.jpg">
            <a:extLst>
              <a:ext uri="{FF2B5EF4-FFF2-40B4-BE49-F238E27FC236}">
                <a16:creationId xmlns:a16="http://schemas.microsoft.com/office/drawing/2014/main" id="{7E919007-4E54-4C0D-904C-CBB96748A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763" y="200025"/>
            <a:ext cx="16287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Content Placeholder 13">
            <a:extLst>
              <a:ext uri="{FF2B5EF4-FFF2-40B4-BE49-F238E27FC236}">
                <a16:creationId xmlns:a16="http://schemas.microsoft.com/office/drawing/2014/main" id="{D5B0B867-A01F-46B7-AFE5-65C126693551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1784350"/>
            <a:ext cx="6858000" cy="8121650"/>
          </a:xfrm>
          <a:ln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200"/>
              </a:spcAft>
              <a:buFontTx/>
              <a:buNone/>
            </a:pPr>
            <a:endParaRPr lang="en-IE" altLang="en-US" sz="1100" b="1" u="sng" dirty="0">
              <a:solidFill>
                <a:srgbClr val="882D0E"/>
              </a:solidFill>
              <a:ea typeface="ＭＳ Ｐゴシック" panose="020B0600070205080204" pitchFamily="34" charset="-128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Tuesday 26</a:t>
            </a:r>
            <a:r>
              <a:rPr lang="en-IE" altLang="en-US" sz="1100" b="1" baseline="300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</a:t>
            </a:r>
            <a:r>
              <a:rPr lang="en-IE" altLang="en-US" sz="1100" b="1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March (4pm, </a:t>
            </a:r>
            <a:r>
              <a:rPr lang="en-IE" altLang="en-US" sz="1100" b="1" u="sng" dirty="0" err="1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Mussi</a:t>
            </a:r>
            <a:r>
              <a:rPr lang="en-IE" altLang="en-US" sz="1100" b="1" u="sng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Seminar Room, </a:t>
            </a:r>
            <a:r>
              <a:rPr lang="en-IE" altLang="en-US" sz="1100" b="1" u="sng" dirty="0" err="1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Iontas</a:t>
            </a:r>
            <a:r>
              <a:rPr lang="en-IE" altLang="en-US" sz="1100" b="1" u="sng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Building)</a:t>
            </a:r>
            <a:endParaRPr lang="en-IE" altLang="en-US" sz="1100" u="sng" dirty="0">
              <a:solidFill>
                <a:srgbClr val="882D0E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Roundtable discussion on the 2019 European Parliament Elections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Speakers: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Francis Jacobs (former head, European Parliament Office, Dublin)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Mary Whelan (former Irish Ambassador to Austria)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Katherine </a:t>
            </a:r>
            <a:r>
              <a:rPr lang="en-IE" altLang="en-US" sz="1100" dirty="0" err="1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Meenan</a:t>
            </a: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(former Irish Ambassador to Germany)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Daniel </a:t>
            </a:r>
            <a:r>
              <a:rPr lang="en-IE" altLang="en-US" sz="1100" dirty="0" err="1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Keohane</a:t>
            </a: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(European Movement Ireland)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John </a:t>
            </a:r>
            <a:r>
              <a:rPr lang="en-IE" altLang="en-US" sz="1100" dirty="0" err="1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O’Brennan</a:t>
            </a: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(</a:t>
            </a:r>
            <a:r>
              <a:rPr lang="en-IE" altLang="en-US" sz="1100" dirty="0" err="1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Maynooth</a:t>
            </a:r>
            <a:r>
              <a:rPr lang="en-IE" altLang="en-US" sz="1100" dirty="0">
                <a:solidFill>
                  <a:srgbClr val="882D0E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University)</a:t>
            </a: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 b="1" u="sng" dirty="0">
              <a:solidFill>
                <a:srgbClr val="882D0E"/>
              </a:solidFill>
              <a:ea typeface="ＭＳ Ｐゴシック" panose="020B0600070205080204" pitchFamily="34" charset="-128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u="sng">
                <a:solidFill>
                  <a:srgbClr val="882D0E"/>
                </a:solidFill>
                <a:ea typeface="ＭＳ Ｐゴシック" panose="020B0600070205080204" pitchFamily="34" charset="-128"/>
              </a:rPr>
              <a:t>Wednesday 8</a:t>
            </a:r>
            <a:r>
              <a:rPr lang="en-IE" altLang="en-US" sz="1100" b="1" u="sng" baseline="30000">
                <a:solidFill>
                  <a:srgbClr val="882D0E"/>
                </a:solidFill>
                <a:ea typeface="ＭＳ Ｐゴシック" panose="020B0600070205080204" pitchFamily="34" charset="-128"/>
              </a:rPr>
              <a:t>th</a:t>
            </a:r>
            <a:r>
              <a:rPr lang="en-IE" altLang="en-US" sz="1100" b="1" u="sng">
                <a:solidFill>
                  <a:srgbClr val="882D0E"/>
                </a:solidFill>
                <a:ea typeface="ＭＳ Ｐゴシック" panose="020B0600070205080204" pitchFamily="34" charset="-128"/>
              </a:rPr>
              <a:t> May </a:t>
            </a:r>
            <a:r>
              <a:rPr lang="en-IE" altLang="en-US" sz="1100" b="1" u="sng" smtClean="0">
                <a:solidFill>
                  <a:srgbClr val="882D0E"/>
                </a:solidFill>
                <a:ea typeface="ＭＳ Ｐゴシック" panose="020B0600070205080204" pitchFamily="34" charset="-128"/>
              </a:rPr>
              <a:t>(6pm</a:t>
            </a:r>
            <a:r>
              <a:rPr lang="en-IE" altLang="en-US" sz="1100" b="1" u="sng">
                <a:solidFill>
                  <a:srgbClr val="882D0E"/>
                </a:solidFill>
                <a:ea typeface="ＭＳ Ｐゴシック" panose="020B0600070205080204" pitchFamily="34" charset="-128"/>
              </a:rPr>
              <a:t>, </a:t>
            </a:r>
            <a:r>
              <a:rPr lang="en-IE" altLang="en-US" sz="1100" b="1" u="sng" dirty="0" err="1">
                <a:solidFill>
                  <a:srgbClr val="882D0E"/>
                </a:solidFill>
                <a:ea typeface="ＭＳ Ｐゴシック" panose="020B0600070205080204" pitchFamily="34" charset="-128"/>
              </a:rPr>
              <a:t>Mussi</a:t>
            </a:r>
            <a:r>
              <a:rPr lang="en-IE" altLang="en-US" sz="1100" b="1" u="sng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 Seminar Room, </a:t>
            </a:r>
            <a:r>
              <a:rPr lang="en-IE" altLang="en-US" sz="1100" b="1" u="sng" dirty="0" err="1">
                <a:solidFill>
                  <a:srgbClr val="882D0E"/>
                </a:solidFill>
                <a:ea typeface="ＭＳ Ｐゴシック" panose="020B0600070205080204" pitchFamily="34" charset="-128"/>
              </a:rPr>
              <a:t>Iontas</a:t>
            </a:r>
            <a:r>
              <a:rPr lang="en-IE" altLang="en-US" sz="1100" b="1" u="sng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 Building)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dirty="0" err="1">
                <a:solidFill>
                  <a:srgbClr val="882D0E"/>
                </a:solidFill>
                <a:ea typeface="ＭＳ Ｐゴシック" panose="020B0600070205080204" pitchFamily="34" charset="-128"/>
              </a:rPr>
              <a:t>Prof.</a:t>
            </a:r>
            <a:r>
              <a:rPr lang="en-IE" altLang="en-US" sz="1100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 Joshua Sanborn (Lafayette College)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‘Bad Romance, Spies, Scientists and the Politics of Adventure in the Cold War’</a:t>
            </a: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 dirty="0">
              <a:solidFill>
                <a:srgbClr val="882D0E"/>
              </a:solidFill>
              <a:ea typeface="ＭＳ Ｐゴシック" panose="020B0600070205080204" pitchFamily="34" charset="-128"/>
            </a:endParaRP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b="1" u="sng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Saturday 22</a:t>
            </a:r>
            <a:r>
              <a:rPr lang="en-IE" altLang="en-US" sz="1100" b="1" u="sng" baseline="30000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nd</a:t>
            </a:r>
            <a:r>
              <a:rPr lang="en-IE" altLang="en-US" sz="1100" b="1" u="sng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 June to Saturday 29</a:t>
            </a:r>
            <a:r>
              <a:rPr lang="en-IE" altLang="en-US" sz="1100" b="1" u="sng" baseline="30000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th</a:t>
            </a:r>
            <a:r>
              <a:rPr lang="en-IE" altLang="en-US" sz="1100" b="1" u="sng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 June 2019 (</a:t>
            </a:r>
            <a:r>
              <a:rPr lang="en-IE" altLang="en-US" sz="1100" b="1" u="sng" dirty="0" err="1">
                <a:solidFill>
                  <a:srgbClr val="882D0E"/>
                </a:solidFill>
                <a:ea typeface="ＭＳ Ｐゴシック" panose="020B0600070205080204" pitchFamily="34" charset="-128"/>
              </a:rPr>
              <a:t>Mussi</a:t>
            </a:r>
            <a:r>
              <a:rPr lang="en-IE" altLang="en-US" sz="1100" b="1" u="sng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 Seminar Room, </a:t>
            </a:r>
            <a:r>
              <a:rPr lang="en-IE" altLang="en-US" sz="1100" b="1" u="sng" dirty="0" err="1">
                <a:solidFill>
                  <a:srgbClr val="882D0E"/>
                </a:solidFill>
                <a:ea typeface="ＭＳ Ｐゴシック" panose="020B0600070205080204" pitchFamily="34" charset="-128"/>
              </a:rPr>
              <a:t>Iontas</a:t>
            </a:r>
            <a:r>
              <a:rPr lang="en-IE" altLang="en-US" sz="1100" b="1" u="sng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 Building</a:t>
            </a:r>
          </a:p>
          <a:p>
            <a:pPr algn="ctr">
              <a:spcAft>
                <a:spcPts val="1200"/>
              </a:spcAft>
              <a:buFontTx/>
              <a:buNone/>
            </a:pPr>
            <a:r>
              <a:rPr lang="en-IE" altLang="en-US" sz="1100" dirty="0">
                <a:solidFill>
                  <a:srgbClr val="882D0E"/>
                </a:solidFill>
                <a:ea typeface="ＭＳ Ｐゴシック" panose="020B0600070205080204" pitchFamily="34" charset="-128"/>
              </a:rPr>
              <a:t>Jean Monnet Summer School in EU External Relations</a:t>
            </a:r>
          </a:p>
          <a:p>
            <a:pPr algn="ctr">
              <a:spcAft>
                <a:spcPts val="1200"/>
              </a:spcAft>
              <a:buFontTx/>
              <a:buNone/>
            </a:pPr>
            <a:endParaRPr lang="en-IE" altLang="en-US" sz="1100" dirty="0">
              <a:solidFill>
                <a:srgbClr val="882D0E"/>
              </a:solidFill>
              <a:ea typeface="ＭＳ Ｐゴシック" panose="020B0600070205080204" pitchFamily="34" charset="-128"/>
            </a:endParaRPr>
          </a:p>
        </p:txBody>
      </p:sp>
      <p:graphicFrame>
        <p:nvGraphicFramePr>
          <p:cNvPr id="6154" name="Object 11">
            <a:extLst>
              <a:ext uri="{FF2B5EF4-FFF2-40B4-BE49-F238E27FC236}">
                <a16:creationId xmlns:a16="http://schemas.microsoft.com/office/drawing/2014/main" id="{2B59F5A2-07C4-431C-A827-28C5CAA2F9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5125" y="1136650"/>
          <a:ext cx="12239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Photo Editor Photo" r:id="rId6" imgW="2991268" imgH="1295238" progId="MSPhotoEd.3">
                  <p:embed/>
                </p:oleObj>
              </mc:Choice>
              <mc:Fallback>
                <p:oleObj name="Photo Editor Photo" r:id="rId6" imgW="2991268" imgH="1295238" progId="MSPhotoEd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25" y="1136650"/>
                        <a:ext cx="1223963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6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</TotalTime>
  <Words>333</Words>
  <Application>Microsoft Office PowerPoint</Application>
  <PresentationFormat>A4 Paper (210x297 mm)</PresentationFormat>
  <Paragraphs>42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Arial</vt:lpstr>
      <vt:lpstr>Copperplate</vt:lpstr>
      <vt:lpstr>Skia</vt:lpstr>
      <vt:lpstr>Times</vt:lpstr>
      <vt:lpstr>Blank Presentation</vt:lpstr>
      <vt:lpstr>Photo Editor Photo</vt:lpstr>
      <vt:lpstr>PowerPoint Presentation</vt:lpstr>
      <vt:lpstr>PowerPoint Presentation</vt:lpstr>
    </vt:vector>
  </TitlesOfParts>
  <Company>8㲗蓕뫤卌䐸뿿좐Ā䀀蓖ኌ뿿좤뿿좐_x000f_틸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 G</dc:creator>
  <cp:lastModifiedBy>Helen Kinsella</cp:lastModifiedBy>
  <cp:revision>142</cp:revision>
  <cp:lastPrinted>2011-11-08T19:34:02Z</cp:lastPrinted>
  <dcterms:created xsi:type="dcterms:W3CDTF">2010-05-05T10:41:08Z</dcterms:created>
  <dcterms:modified xsi:type="dcterms:W3CDTF">2019-03-05T12:42:23Z</dcterms:modified>
</cp:coreProperties>
</file>