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75" r:id="rId2"/>
    <p:sldId id="276" r:id="rId3"/>
    <p:sldId id="270" r:id="rId4"/>
    <p:sldId id="271" r:id="rId5"/>
    <p:sldId id="272" r:id="rId6"/>
    <p:sldId id="269" r:id="rId7"/>
    <p:sldId id="273" r:id="rId8"/>
    <p:sldId id="277" r:id="rId9"/>
    <p:sldId id="27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39" autoAdjust="0"/>
  </p:normalViewPr>
  <p:slideViewPr>
    <p:cSldViewPr>
      <p:cViewPr varScale="1">
        <p:scale>
          <a:sx n="57" d="100"/>
          <a:sy n="57" d="100"/>
        </p:scale>
        <p:origin x="90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9A45C-8D96-44B3-A9A2-D9590B0CF0CC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45A16-F61B-4B46-A9F1-5EA04805E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1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4B5F88-B26C-4A17-9B87-B26CB3091A0B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81281B-FC26-4BA0-83C0-D5C99F72503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85800" y="620688"/>
            <a:ext cx="7772400" cy="4608511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endParaRPr lang="en-IE" sz="4000" dirty="0" smtClean="0"/>
          </a:p>
          <a:p>
            <a:r>
              <a:rPr lang="en-IE" sz="4500" b="1" dirty="0" smtClean="0">
                <a:solidFill>
                  <a:srgbClr val="FF0000"/>
                </a:solidFill>
              </a:rPr>
              <a:t>Delivering on the Needs of Children &amp; Young People with Disabilities </a:t>
            </a:r>
            <a: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E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E" sz="27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27</a:t>
            </a:r>
            <a:r>
              <a:rPr kumimoji="0" lang="en-IE" sz="2700" b="1" i="0" u="none" strike="noStrike" kern="1200" cap="none" spc="0" normalizeH="0" baseline="3000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IE" sz="27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&amp; 28</a:t>
            </a:r>
            <a:r>
              <a:rPr kumimoji="0" lang="en-IE" sz="2700" b="1" i="0" u="none" strike="noStrike" kern="1200" cap="none" spc="0" normalizeH="0" baseline="3000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IE" sz="27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 September 2018 </a:t>
            </a:r>
            <a:br>
              <a:rPr kumimoji="0" lang="en-IE" sz="27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</a:br>
            <a:endParaRPr kumimoji="0" lang="en-IE" sz="27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  <a:p>
            <a:r>
              <a:rPr kumimoji="0" lang="en-IE" sz="24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+mj-ea"/>
                <a:cs typeface="+mj-cs"/>
              </a:rPr>
              <a:t>The Bridge House Hotel, Tullamore, Co. Offaly</a:t>
            </a:r>
            <a:endParaRPr kumimoji="0" lang="en-IE" sz="27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85800" y="1556793"/>
            <a:ext cx="7772400" cy="136815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j-lt"/>
                <a:ea typeface="+mj-ea"/>
                <a:cs typeface="+mj-cs"/>
              </a:rPr>
              <a:t>Welcome &amp; Introduction</a:t>
            </a:r>
            <a:endParaRPr kumimoji="0" lang="en-IE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755576" y="3886200"/>
            <a:ext cx="8064896" cy="17526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IE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Michael Byrne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IE" sz="2700" dirty="0" smtClean="0"/>
              <a:t>   National Disability Children &amp; Families Team</a:t>
            </a:r>
            <a:endParaRPr kumimoji="0" lang="en-IE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160240"/>
          </a:xfrm>
        </p:spPr>
        <p:txBody>
          <a:bodyPr>
            <a:normAutofit/>
          </a:bodyPr>
          <a:lstStyle/>
          <a:p>
            <a:pPr algn="ctr"/>
            <a:r>
              <a:rPr lang="en-IE" sz="4400" dirty="0" smtClean="0">
                <a:solidFill>
                  <a:srgbClr val="FF0000"/>
                </a:solidFill>
                <a:effectLst/>
              </a:rPr>
              <a:t>What will today &amp; tomorrow involve?</a:t>
            </a:r>
            <a:endParaRPr lang="en-IE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07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7606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IE" sz="2500" b="1" dirty="0" smtClean="0"/>
              <a:t>Session 1: </a:t>
            </a:r>
            <a:r>
              <a:rPr lang="en-IE" sz="2500" dirty="0" smtClean="0"/>
              <a:t>Disability Services – the defining challenge</a:t>
            </a:r>
          </a:p>
          <a:p>
            <a:pPr>
              <a:lnSpc>
                <a:spcPct val="200000"/>
              </a:lnSpc>
              <a:buNone/>
            </a:pPr>
            <a:r>
              <a:rPr lang="en-IE" sz="2500" dirty="0" smtClean="0"/>
              <a:t>                    for health &amp; welfare services globally</a:t>
            </a:r>
            <a:endParaRPr lang="en-IE" sz="2500" dirty="0"/>
          </a:p>
          <a:p>
            <a:pPr>
              <a:lnSpc>
                <a:spcPct val="200000"/>
              </a:lnSpc>
            </a:pPr>
            <a:r>
              <a:rPr lang="en-IE" sz="2500" b="1" dirty="0" smtClean="0"/>
              <a:t>Session 2: </a:t>
            </a:r>
            <a:r>
              <a:rPr lang="en-IE" sz="2500" dirty="0" smtClean="0"/>
              <a:t>Irish Service Provision – Where are we now?</a:t>
            </a:r>
            <a:endParaRPr lang="en-IE" sz="2500" dirty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IE" sz="2500" dirty="0" smtClean="0"/>
              <a:t>1pm – Lunch</a:t>
            </a:r>
          </a:p>
          <a:p>
            <a:pPr>
              <a:lnSpc>
                <a:spcPct val="200000"/>
              </a:lnSpc>
            </a:pPr>
            <a:r>
              <a:rPr lang="en-IE" sz="2500" b="1" dirty="0" smtClean="0"/>
              <a:t>Session 3: </a:t>
            </a:r>
            <a:r>
              <a:rPr lang="en-IE" sz="2500" dirty="0" smtClean="0"/>
              <a:t>Service Users’ / Families’ perspectives</a:t>
            </a:r>
          </a:p>
          <a:p>
            <a:pPr>
              <a:lnSpc>
                <a:spcPct val="200000"/>
              </a:lnSpc>
            </a:pPr>
            <a:r>
              <a:rPr lang="en-IE" sz="2500" b="1" dirty="0" smtClean="0"/>
              <a:t>Session 4: </a:t>
            </a:r>
            <a:r>
              <a:rPr lang="en-IE" sz="2500" dirty="0" smtClean="0"/>
              <a:t>Models &amp; Innovations in Service Provision</a:t>
            </a:r>
          </a:p>
          <a:p>
            <a:pPr>
              <a:lnSpc>
                <a:spcPct val="200000"/>
              </a:lnSpc>
              <a:buNone/>
            </a:pPr>
            <a:r>
              <a:rPr lang="en-IE" sz="2500" dirty="0" smtClean="0"/>
              <a:t>                    Globally</a:t>
            </a:r>
          </a:p>
          <a:p>
            <a:pPr marL="109728" indent="0" algn="ctr">
              <a:lnSpc>
                <a:spcPct val="200000"/>
              </a:lnSpc>
              <a:buNone/>
            </a:pPr>
            <a:r>
              <a:rPr lang="en-IE" sz="2500" dirty="0" smtClean="0"/>
              <a:t> 4.30pm Finish</a:t>
            </a:r>
            <a:endParaRPr lang="en-IE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IE" sz="4400" dirty="0" smtClean="0">
                <a:solidFill>
                  <a:srgbClr val="FF0000"/>
                </a:solidFill>
                <a:effectLst/>
              </a:rPr>
              <a:t>Today</a:t>
            </a:r>
            <a:endParaRPr lang="en-IE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15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 fontScale="92500"/>
          </a:bodyPr>
          <a:lstStyle/>
          <a:p>
            <a:pPr marL="109728" indent="0" algn="ctr">
              <a:lnSpc>
                <a:spcPct val="200000"/>
              </a:lnSpc>
              <a:buNone/>
            </a:pPr>
            <a:r>
              <a:rPr lang="en-IE" dirty="0" smtClean="0"/>
              <a:t>We will start again at 9.30AM</a:t>
            </a:r>
          </a:p>
          <a:p>
            <a:pPr>
              <a:lnSpc>
                <a:spcPct val="200000"/>
              </a:lnSpc>
            </a:pPr>
            <a:r>
              <a:rPr lang="en-IE" b="1" dirty="0" smtClean="0"/>
              <a:t>Session 1: </a:t>
            </a:r>
            <a:r>
              <a:rPr lang="en-IE" dirty="0" smtClean="0"/>
              <a:t>Principles of Service Delivery Model</a:t>
            </a:r>
          </a:p>
          <a:p>
            <a:pPr>
              <a:lnSpc>
                <a:spcPct val="200000"/>
              </a:lnSpc>
            </a:pPr>
            <a:r>
              <a:rPr lang="en-IE" b="1" dirty="0" smtClean="0"/>
              <a:t>Session 2:</a:t>
            </a:r>
            <a:r>
              <a:rPr lang="en-IE" dirty="0" smtClean="0"/>
              <a:t> Designing the Service</a:t>
            </a:r>
          </a:p>
          <a:p>
            <a:pPr marL="109728" indent="0" algn="ctr">
              <a:lnSpc>
                <a:spcPct val="200000"/>
              </a:lnSpc>
              <a:buNone/>
            </a:pPr>
            <a:r>
              <a:rPr lang="en-IE" dirty="0" smtClean="0"/>
              <a:t>1pm – Lunch</a:t>
            </a:r>
          </a:p>
          <a:p>
            <a:pPr>
              <a:lnSpc>
                <a:spcPct val="200000"/>
              </a:lnSpc>
            </a:pPr>
            <a:r>
              <a:rPr lang="en-IE" b="1" dirty="0" smtClean="0"/>
              <a:t>Session 3: </a:t>
            </a:r>
            <a:r>
              <a:rPr lang="en-IE" dirty="0" smtClean="0"/>
              <a:t>Design of Trial Service Model</a:t>
            </a:r>
          </a:p>
          <a:p>
            <a:pPr>
              <a:lnSpc>
                <a:spcPct val="200000"/>
              </a:lnSpc>
            </a:pPr>
            <a:r>
              <a:rPr lang="en-IE" b="1" dirty="0" smtClean="0"/>
              <a:t>Session 4: </a:t>
            </a:r>
            <a:r>
              <a:rPr lang="en-IE" dirty="0" smtClean="0"/>
              <a:t>Monitoring &amp; Evaluation</a:t>
            </a:r>
          </a:p>
          <a:p>
            <a:pPr marL="109728" indent="0" algn="ctr">
              <a:lnSpc>
                <a:spcPct val="200000"/>
              </a:lnSpc>
              <a:buNone/>
            </a:pPr>
            <a:r>
              <a:rPr lang="en-IE" dirty="0" smtClean="0"/>
              <a:t>4.00pm Finish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0016"/>
            <a:ext cx="8229600" cy="1143000"/>
          </a:xfrm>
        </p:spPr>
        <p:txBody>
          <a:bodyPr>
            <a:normAutofit/>
          </a:bodyPr>
          <a:lstStyle/>
          <a:p>
            <a:r>
              <a:rPr lang="en-IE" sz="4400" dirty="0" smtClean="0">
                <a:solidFill>
                  <a:srgbClr val="FF0000"/>
                </a:solidFill>
                <a:effectLst/>
              </a:rPr>
              <a:t>Tomorrow - Plenary</a:t>
            </a:r>
            <a:endParaRPr lang="en-IE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26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604992" y="793477"/>
            <a:ext cx="2157119" cy="9896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Forsa</a:t>
            </a:r>
            <a:endParaRPr lang="en-IE" dirty="0"/>
          </a:p>
        </p:txBody>
      </p:sp>
      <p:sp>
        <p:nvSpPr>
          <p:cNvPr id="29" name="Oval 28"/>
          <p:cNvSpPr/>
          <p:nvPr/>
        </p:nvSpPr>
        <p:spPr>
          <a:xfrm>
            <a:off x="3210671" y="0"/>
            <a:ext cx="2171311" cy="11509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ISCP</a:t>
            </a:r>
            <a:endParaRPr lang="en-IE" dirty="0"/>
          </a:p>
        </p:txBody>
      </p:sp>
      <p:sp>
        <p:nvSpPr>
          <p:cNvPr id="31" name="Oval 30"/>
          <p:cNvSpPr/>
          <p:nvPr/>
        </p:nvSpPr>
        <p:spPr>
          <a:xfrm>
            <a:off x="276874" y="1380984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INMO</a:t>
            </a:r>
            <a:endParaRPr lang="en-IE" dirty="0"/>
          </a:p>
        </p:txBody>
      </p:sp>
      <p:sp>
        <p:nvSpPr>
          <p:cNvPr id="33" name="Oval 32"/>
          <p:cNvSpPr/>
          <p:nvPr/>
        </p:nvSpPr>
        <p:spPr>
          <a:xfrm>
            <a:off x="4617794" y="1328849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DFI</a:t>
            </a:r>
            <a:endParaRPr lang="en-IE" dirty="0"/>
          </a:p>
        </p:txBody>
      </p:sp>
      <p:sp>
        <p:nvSpPr>
          <p:cNvPr id="34" name="Oval 33"/>
          <p:cNvSpPr/>
          <p:nvPr/>
        </p:nvSpPr>
        <p:spPr>
          <a:xfrm>
            <a:off x="6983760" y="1734908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Inclusion Ireland</a:t>
            </a:r>
            <a:endParaRPr lang="en-IE" dirty="0"/>
          </a:p>
        </p:txBody>
      </p:sp>
      <p:sp>
        <p:nvSpPr>
          <p:cNvPr id="35" name="Oval 34"/>
          <p:cNvSpPr/>
          <p:nvPr/>
        </p:nvSpPr>
        <p:spPr>
          <a:xfrm>
            <a:off x="1868480" y="3365632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NEPS</a:t>
            </a:r>
            <a:endParaRPr lang="en-IE" dirty="0"/>
          </a:p>
        </p:txBody>
      </p:sp>
      <p:sp>
        <p:nvSpPr>
          <p:cNvPr id="36" name="Oval 35"/>
          <p:cNvSpPr/>
          <p:nvPr/>
        </p:nvSpPr>
        <p:spPr>
          <a:xfrm>
            <a:off x="5078451" y="2330823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NFVB</a:t>
            </a:r>
            <a:endParaRPr lang="en-IE" dirty="0"/>
          </a:p>
        </p:txBody>
      </p:sp>
      <p:sp>
        <p:nvSpPr>
          <p:cNvPr id="38" name="Oval 37"/>
          <p:cNvSpPr/>
          <p:nvPr/>
        </p:nvSpPr>
        <p:spPr>
          <a:xfrm>
            <a:off x="788360" y="4731640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IASW</a:t>
            </a:r>
            <a:endParaRPr lang="en-IE" dirty="0"/>
          </a:p>
        </p:txBody>
      </p:sp>
      <p:sp>
        <p:nvSpPr>
          <p:cNvPr id="39" name="Oval 38"/>
          <p:cNvSpPr/>
          <p:nvPr/>
        </p:nvSpPr>
        <p:spPr>
          <a:xfrm>
            <a:off x="125416" y="3652046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IASLT</a:t>
            </a:r>
            <a:endParaRPr lang="en-IE" dirty="0"/>
          </a:p>
        </p:txBody>
      </p:sp>
      <p:sp>
        <p:nvSpPr>
          <p:cNvPr id="40" name="Oval 39"/>
          <p:cNvSpPr/>
          <p:nvPr/>
        </p:nvSpPr>
        <p:spPr>
          <a:xfrm>
            <a:off x="15461" y="2509627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AOTI</a:t>
            </a: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939" y="2799765"/>
            <a:ext cx="22129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Oval 41"/>
          <p:cNvSpPr/>
          <p:nvPr/>
        </p:nvSpPr>
        <p:spPr>
          <a:xfrm>
            <a:off x="2641189" y="1288290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PSI</a:t>
            </a:r>
            <a:endParaRPr lang="en-IE" dirty="0"/>
          </a:p>
        </p:txBody>
      </p:sp>
      <p:sp>
        <p:nvSpPr>
          <p:cNvPr id="48" name="Oval 47"/>
          <p:cNvSpPr/>
          <p:nvPr/>
        </p:nvSpPr>
        <p:spPr>
          <a:xfrm>
            <a:off x="4725236" y="4346597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Disability Strategy</a:t>
            </a:r>
            <a:endParaRPr lang="en-IE" dirty="0"/>
          </a:p>
        </p:txBody>
      </p:sp>
      <p:sp>
        <p:nvSpPr>
          <p:cNvPr id="49" name="Oval 48"/>
          <p:cNvSpPr/>
          <p:nvPr/>
        </p:nvSpPr>
        <p:spPr>
          <a:xfrm>
            <a:off x="5078451" y="3392996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Not for profit</a:t>
            </a:r>
            <a:endParaRPr lang="en-IE" dirty="0"/>
          </a:p>
        </p:txBody>
      </p:sp>
      <p:sp>
        <p:nvSpPr>
          <p:cNvPr id="50" name="Oval 49"/>
          <p:cNvSpPr/>
          <p:nvPr/>
        </p:nvSpPr>
        <p:spPr>
          <a:xfrm>
            <a:off x="6983760" y="2883042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Special Needs Parents Association</a:t>
            </a:r>
            <a:endParaRPr lang="en-I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620" y="5350443"/>
            <a:ext cx="221297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Oval 51"/>
          <p:cNvSpPr/>
          <p:nvPr/>
        </p:nvSpPr>
        <p:spPr>
          <a:xfrm>
            <a:off x="2641189" y="4274948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LOFFA</a:t>
            </a:r>
            <a:endParaRPr lang="en-IE" dirty="0"/>
          </a:p>
        </p:txBody>
      </p:sp>
      <p:sp>
        <p:nvSpPr>
          <p:cNvPr id="51" name="TextBox 50"/>
          <p:cNvSpPr txBox="1"/>
          <p:nvPr/>
        </p:nvSpPr>
        <p:spPr>
          <a:xfrm>
            <a:off x="3989331" y="304968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SIPTU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41320" y="5779696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DOH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305427" y="332656"/>
            <a:ext cx="2179513" cy="1175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National Disability Authority</a:t>
            </a:r>
            <a:endParaRPr lang="en-IE" dirty="0"/>
          </a:p>
        </p:txBody>
      </p:sp>
      <p:sp>
        <p:nvSpPr>
          <p:cNvPr id="46" name="Oval 45"/>
          <p:cNvSpPr/>
          <p:nvPr/>
        </p:nvSpPr>
        <p:spPr>
          <a:xfrm>
            <a:off x="6901081" y="3963162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Disability Operations</a:t>
            </a:r>
            <a:endParaRPr lang="en-IE" dirty="0"/>
          </a:p>
        </p:txBody>
      </p:sp>
      <p:sp>
        <p:nvSpPr>
          <p:cNvPr id="45" name="Oval 44"/>
          <p:cNvSpPr/>
          <p:nvPr/>
        </p:nvSpPr>
        <p:spPr>
          <a:xfrm>
            <a:off x="6587353" y="5043282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CHOs</a:t>
            </a:r>
            <a:endParaRPr lang="en-IE" dirty="0"/>
          </a:p>
        </p:txBody>
      </p:sp>
      <p:sp>
        <p:nvSpPr>
          <p:cNvPr id="47" name="Oval 46"/>
          <p:cNvSpPr/>
          <p:nvPr/>
        </p:nvSpPr>
        <p:spPr>
          <a:xfrm>
            <a:off x="4740841" y="5413922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DCA Warriors</a:t>
            </a:r>
            <a:endParaRPr lang="en-IE" dirty="0"/>
          </a:p>
        </p:txBody>
      </p:sp>
      <p:sp>
        <p:nvSpPr>
          <p:cNvPr id="37" name="Oval 36"/>
          <p:cNvSpPr/>
          <p:nvPr/>
        </p:nvSpPr>
        <p:spPr>
          <a:xfrm>
            <a:off x="1868480" y="2255134"/>
            <a:ext cx="216024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NCSE</a:t>
            </a:r>
            <a:endParaRPr lang="en-IE" dirty="0"/>
          </a:p>
        </p:txBody>
      </p:sp>
      <p:sp>
        <p:nvSpPr>
          <p:cNvPr id="30" name="Oval 29"/>
          <p:cNvSpPr/>
          <p:nvPr/>
        </p:nvSpPr>
        <p:spPr>
          <a:xfrm>
            <a:off x="5078451" y="149301"/>
            <a:ext cx="2146376" cy="11389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Down Syndrome Ireland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798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552728"/>
          </a:xfrm>
        </p:spPr>
        <p:txBody>
          <a:bodyPr>
            <a:normAutofit fontScale="85000" lnSpcReduction="20000"/>
          </a:bodyPr>
          <a:lstStyle/>
          <a:p>
            <a:endParaRPr lang="en-IE" sz="900" dirty="0"/>
          </a:p>
          <a:p>
            <a:r>
              <a:rPr lang="en-IE" dirty="0"/>
              <a:t>Malcolm “Mac” MacLachlan is Professor of Psychology </a:t>
            </a:r>
            <a:r>
              <a:rPr lang="en-IE" dirty="0" smtClean="0"/>
              <a:t>&amp; Social </a:t>
            </a:r>
            <a:r>
              <a:rPr lang="en-IE" dirty="0"/>
              <a:t>Inclusion, </a:t>
            </a:r>
            <a:r>
              <a:rPr lang="en-IE" dirty="0" smtClean="0"/>
              <a:t>&amp; Director </a:t>
            </a:r>
            <a:r>
              <a:rPr lang="en-IE" dirty="0"/>
              <a:t>of the newly established ALL (Assisting Living &amp; </a:t>
            </a:r>
            <a:r>
              <a:rPr lang="en-IE" dirty="0" smtClean="0"/>
              <a:t>Learning) </a:t>
            </a:r>
            <a:r>
              <a:rPr lang="en-IE" dirty="0"/>
              <a:t>Institute at </a:t>
            </a:r>
            <a:r>
              <a:rPr lang="en-IE" dirty="0" err="1"/>
              <a:t>Maynooth</a:t>
            </a:r>
            <a:r>
              <a:rPr lang="en-IE" dirty="0"/>
              <a:t> University, Ireland. </a:t>
            </a:r>
            <a:endParaRPr lang="en-IE" dirty="0" smtClean="0"/>
          </a:p>
          <a:p>
            <a:endParaRPr lang="en-IE" sz="900" dirty="0" smtClean="0"/>
          </a:p>
          <a:p>
            <a:r>
              <a:rPr lang="en-IE" dirty="0" smtClean="0"/>
              <a:t>Mac has previously held a </a:t>
            </a:r>
            <a:r>
              <a:rPr lang="en-IE" dirty="0"/>
              <a:t>Personal Chair in Global Health </a:t>
            </a:r>
            <a:r>
              <a:rPr lang="en-IE" dirty="0" smtClean="0"/>
              <a:t>&amp; has been </a:t>
            </a:r>
            <a:r>
              <a:rPr lang="en-IE" dirty="0"/>
              <a:t>the Director of the Centre for Global Health, at </a:t>
            </a:r>
            <a:r>
              <a:rPr lang="en-IE" dirty="0" smtClean="0"/>
              <a:t>TCD, &amp; Head </a:t>
            </a:r>
            <a:r>
              <a:rPr lang="en-IE" dirty="0"/>
              <a:t>of the Department of Psychology at the University of Malawi.  Mac has also held visiting professorships at the universities of Stellenbosch, Olomouc </a:t>
            </a:r>
            <a:r>
              <a:rPr lang="en-IE" dirty="0" smtClean="0"/>
              <a:t>&amp; Harvard</a:t>
            </a:r>
            <a:r>
              <a:rPr lang="en-IE" dirty="0"/>
              <a:t>. </a:t>
            </a:r>
            <a:endParaRPr lang="en-IE" dirty="0" smtClean="0"/>
          </a:p>
          <a:p>
            <a:endParaRPr lang="en-IE" sz="900" dirty="0"/>
          </a:p>
          <a:p>
            <a:r>
              <a:rPr lang="en-IE" dirty="0" smtClean="0"/>
              <a:t>Mac </a:t>
            </a:r>
            <a:r>
              <a:rPr lang="en-IE" dirty="0"/>
              <a:t>is currently Research &amp; Innovation Lead for WHO’s Global Collaboration on Assistive Technology (GATE) programme; </a:t>
            </a:r>
            <a:r>
              <a:rPr lang="en-IE" dirty="0" smtClean="0"/>
              <a:t>&amp; Knowledge </a:t>
            </a:r>
            <a:r>
              <a:rPr lang="en-IE" dirty="0"/>
              <a:t>Management Lead for the United Nations’ Partnership for the Rights of Persons with Disabilities (UNPRPD). </a:t>
            </a:r>
            <a:endParaRPr lang="en-IE" dirty="0" smtClean="0"/>
          </a:p>
          <a:p>
            <a:endParaRPr lang="en-IE" sz="900" dirty="0" smtClean="0"/>
          </a:p>
          <a:p>
            <a:r>
              <a:rPr lang="en-IE" dirty="0" smtClean="0"/>
              <a:t>Mac </a:t>
            </a:r>
            <a:r>
              <a:rPr lang="en-IE" dirty="0"/>
              <a:t>is the recipient of a number of awards, including the American Psychological Association’s International Humanitarian Award (</a:t>
            </a:r>
            <a:r>
              <a:rPr lang="en-IE" dirty="0" smtClean="0"/>
              <a:t>2014)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62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95536" y="1"/>
            <a:ext cx="8424936" cy="8367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j-lt"/>
                <a:ea typeface="+mj-ea"/>
                <a:cs typeface="+mj-cs"/>
              </a:rPr>
              <a:t>Workshop objectives*</a:t>
            </a:r>
            <a:endParaRPr kumimoji="0" lang="en-IE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980728"/>
            <a:ext cx="8424936" cy="5129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lvl="0" indent="-534988">
              <a:buAutoNum type="arabicPeriod"/>
            </a:pPr>
            <a:r>
              <a:rPr lang="en-IE" sz="2800" dirty="0" smtClean="0"/>
              <a:t>Reflect on the challenges of delivering on service needs</a:t>
            </a:r>
          </a:p>
          <a:p>
            <a:pPr marL="534988" lvl="0" indent="-534988">
              <a:buAutoNum type="arabicPeriod"/>
            </a:pPr>
            <a:endParaRPr lang="en-IE" sz="2000" dirty="0" smtClean="0"/>
          </a:p>
          <a:p>
            <a:pPr marL="534988" lvl="0" indent="-534988">
              <a:buAutoNum type="arabicPeriod"/>
            </a:pPr>
            <a:r>
              <a:rPr lang="en-IE" sz="2800" dirty="0" smtClean="0"/>
              <a:t>Consider the perspectives of our different stakeholders</a:t>
            </a:r>
          </a:p>
          <a:p>
            <a:pPr marL="534988" lvl="0" indent="-534988">
              <a:buAutoNum type="arabicPeriod"/>
            </a:pPr>
            <a:endParaRPr lang="en-IE" sz="2000" dirty="0" smtClean="0"/>
          </a:p>
          <a:p>
            <a:pPr marL="534988" lvl="0" indent="-534988">
              <a:buAutoNum type="arabicPeriod"/>
            </a:pPr>
            <a:r>
              <a:rPr lang="en-IE" sz="2800" dirty="0" smtClean="0"/>
              <a:t>Consider models of innovation</a:t>
            </a:r>
          </a:p>
          <a:p>
            <a:pPr marL="534988" lvl="0" indent="-534988">
              <a:buAutoNum type="arabicPeriod"/>
            </a:pPr>
            <a:endParaRPr lang="en-IE" sz="2000" dirty="0" smtClean="0"/>
          </a:p>
          <a:p>
            <a:pPr marL="534988" lvl="0" indent="-534988">
              <a:buAutoNum type="arabicPeriod"/>
            </a:pPr>
            <a:r>
              <a:rPr lang="en-IE" sz="2800" dirty="0" smtClean="0"/>
              <a:t>Reflect on our principles of service delivery</a:t>
            </a:r>
          </a:p>
          <a:p>
            <a:pPr marL="534988" lvl="0" indent="-534988">
              <a:buAutoNum type="arabicPeriod"/>
            </a:pPr>
            <a:endParaRPr lang="en-IE" sz="2000" dirty="0" smtClean="0"/>
          </a:p>
          <a:p>
            <a:pPr marL="534988" lvl="0" indent="-534988">
              <a:buAutoNum type="arabicPeriod"/>
            </a:pPr>
            <a:r>
              <a:rPr lang="en-IE" sz="2800" dirty="0" smtClean="0"/>
              <a:t>Design a service to deliver on these &amp; needs</a:t>
            </a:r>
          </a:p>
          <a:p>
            <a:pPr marL="534988" lvl="0" indent="-534988">
              <a:buAutoNum type="arabicPeriod"/>
            </a:pPr>
            <a:endParaRPr lang="en-IE" sz="2000" dirty="0" smtClean="0"/>
          </a:p>
          <a:p>
            <a:pPr marL="534988" lvl="0" indent="-534988"/>
            <a:r>
              <a:rPr lang="en-IE" sz="2400" dirty="0" smtClean="0"/>
              <a:t>*Record discussions</a:t>
            </a:r>
            <a:endParaRPr lang="en-IE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95536" y="1"/>
            <a:ext cx="8424936" cy="8367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j-lt"/>
                <a:ea typeface="+mj-ea"/>
                <a:cs typeface="+mj-cs"/>
              </a:rPr>
              <a:t>Desired dynamic – Please…</a:t>
            </a:r>
            <a:endParaRPr kumimoji="0" lang="en-IE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268760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lvl="0" indent="-534988">
              <a:buAutoNum type="arabicPeriod"/>
            </a:pPr>
            <a:r>
              <a:rPr lang="en-IE" sz="3200" dirty="0" smtClean="0"/>
              <a:t>Contribute – Group work / plenary</a:t>
            </a:r>
          </a:p>
          <a:p>
            <a:pPr marL="534988" lvl="0" indent="-534988">
              <a:buAutoNum type="arabicPeriod"/>
            </a:pPr>
            <a:endParaRPr lang="en-IE" sz="3200" dirty="0" smtClean="0"/>
          </a:p>
          <a:p>
            <a:pPr marL="534988" lvl="0" indent="-534988">
              <a:buAutoNum type="arabicPeriod"/>
            </a:pPr>
            <a:r>
              <a:rPr lang="en-IE" sz="3200" dirty="0" smtClean="0"/>
              <a:t>Listen</a:t>
            </a:r>
          </a:p>
          <a:p>
            <a:pPr marL="534988" lvl="0" indent="-534988">
              <a:buAutoNum type="arabicPeriod"/>
            </a:pPr>
            <a:endParaRPr lang="en-IE" sz="3200" dirty="0" smtClean="0"/>
          </a:p>
          <a:p>
            <a:pPr marL="534988" lvl="0" indent="-534988">
              <a:buAutoNum type="arabicPeriod"/>
            </a:pPr>
            <a:r>
              <a:rPr lang="en-IE" sz="3200" dirty="0" smtClean="0"/>
              <a:t>Respect differences of opinion</a:t>
            </a:r>
          </a:p>
          <a:p>
            <a:pPr marL="534988" lvl="0" indent="-534988">
              <a:buAutoNum type="arabicPeriod"/>
            </a:pPr>
            <a:endParaRPr lang="en-IE" sz="3200" dirty="0" smtClean="0"/>
          </a:p>
          <a:p>
            <a:pPr marL="534988" lvl="0" indent="-534988">
              <a:buAutoNum type="arabicPeriod"/>
            </a:pPr>
            <a:r>
              <a:rPr lang="en-IE" sz="3200" dirty="0" smtClean="0"/>
              <a:t>Be punctual</a:t>
            </a:r>
          </a:p>
          <a:p>
            <a:pPr marL="534988" lvl="0" indent="-534988">
              <a:buAutoNum type="arabicPeriod"/>
            </a:pPr>
            <a:endParaRPr lang="en-IE" sz="3200" dirty="0" smtClean="0"/>
          </a:p>
          <a:p>
            <a:pPr marL="534988" lvl="0" indent="-534988">
              <a:buAutoNum type="arabicPeriod"/>
            </a:pPr>
            <a:r>
              <a:rPr lang="en-IE" sz="3200" dirty="0" smtClean="0"/>
              <a:t>Put telephones on silent</a:t>
            </a:r>
            <a:endParaRPr lang="en-IE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</TotalTime>
  <Words>263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What will today &amp; tomorrow involve?</vt:lpstr>
      <vt:lpstr>Today</vt:lpstr>
      <vt:lpstr>Tomorrow - Plenary</vt:lpstr>
      <vt:lpstr>PowerPoint Presentation</vt:lpstr>
      <vt:lpstr>PowerPoint Presentation</vt:lpstr>
      <vt:lpstr>PowerPoint Presentation</vt:lpstr>
      <vt:lpstr>PowerPoint Presentation</vt:lpstr>
    </vt:vector>
  </TitlesOfParts>
  <Company>HSE SOUTH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Progressing Disability Services for Children &amp; Young People</dc:title>
  <dc:creator>angela.oneill</dc:creator>
  <cp:lastModifiedBy>Hilary Hooks</cp:lastModifiedBy>
  <cp:revision>36</cp:revision>
  <cp:lastPrinted>2018-09-26T11:54:50Z</cp:lastPrinted>
  <dcterms:created xsi:type="dcterms:W3CDTF">2018-09-26T11:10:58Z</dcterms:created>
  <dcterms:modified xsi:type="dcterms:W3CDTF">2019-05-29T10:15:25Z</dcterms:modified>
</cp:coreProperties>
</file>