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90" r:id="rId6"/>
    <p:sldId id="291" r:id="rId7"/>
    <p:sldId id="262" r:id="rId8"/>
    <p:sldId id="267" r:id="rId9"/>
    <p:sldId id="261" r:id="rId10"/>
    <p:sldId id="299" r:id="rId11"/>
    <p:sldId id="273" r:id="rId12"/>
    <p:sldId id="271" r:id="rId13"/>
    <p:sldId id="295" r:id="rId14"/>
    <p:sldId id="293" r:id="rId15"/>
    <p:sldId id="274" r:id="rId16"/>
    <p:sldId id="296" r:id="rId17"/>
    <p:sldId id="292" r:id="rId18"/>
    <p:sldId id="269" r:id="rId19"/>
    <p:sldId id="285" r:id="rId20"/>
    <p:sldId id="275" r:id="rId21"/>
    <p:sldId id="298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0201" y="215265"/>
            <a:ext cx="75435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4715" y="6092950"/>
            <a:ext cx="1448173" cy="67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4715" y="5919978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71628">
            <a:solidFill>
              <a:srgbClr val="0067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370" y="380746"/>
            <a:ext cx="718058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7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1580743"/>
            <a:ext cx="7477759" cy="4183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0411" y="6494856"/>
            <a:ext cx="519175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noothuniversity.ie/study-maynooth/undergraduate-studies/how-apply/transfer-applicants" TargetMode="External"/><Relationship Id="rId2" Type="http://schemas.openxmlformats.org/officeDocument/2006/relationships/hyperlink" Target="https://www.maynoothuniversity.ie/study-maynooth/undergraduate-studies/courses/bachelor-scien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noothuniversity.ie/programme-advisory-office" TargetMode="External"/><Relationship Id="rId2" Type="http://schemas.openxmlformats.org/officeDocument/2006/relationships/hyperlink" Target="mailto:programme.choices@mu.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88976"/>
            <a:ext cx="8671560" cy="648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1975" y="3933444"/>
            <a:ext cx="7200900" cy="2376170"/>
          </a:xfrm>
          <a:custGeom>
            <a:avLst/>
            <a:gdLst/>
            <a:ahLst/>
            <a:cxnLst/>
            <a:rect l="l" t="t" r="r" b="b"/>
            <a:pathLst>
              <a:path w="7200900" h="2376170">
                <a:moveTo>
                  <a:pt x="0" y="2375916"/>
                </a:moveTo>
                <a:lnTo>
                  <a:pt x="7200900" y="2375916"/>
                </a:lnTo>
                <a:lnTo>
                  <a:pt x="7200900" y="0"/>
                </a:lnTo>
                <a:lnTo>
                  <a:pt x="0" y="0"/>
                </a:lnTo>
                <a:lnTo>
                  <a:pt x="0" y="2375916"/>
                </a:lnTo>
                <a:close/>
              </a:path>
            </a:pathLst>
          </a:custGeom>
          <a:solidFill>
            <a:srgbClr val="0067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612" y="188976"/>
            <a:ext cx="3543300" cy="1877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4270" y="4300854"/>
            <a:ext cx="5255895" cy="162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277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Module Choice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Second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endParaRPr sz="32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01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Advisor</a:t>
            </a:r>
            <a:r>
              <a:rPr lang="en-IE" sz="2400" b="1" spc="-5" dirty="0">
                <a:solidFill>
                  <a:srgbClr val="FFFFFF"/>
                </a:solidFill>
                <a:latin typeface="Calibri"/>
                <a:cs typeface="Calibri"/>
              </a:rPr>
              <a:t>y Team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1573170"/>
            <a:ext cx="2557780" cy="2828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9610" y="343280"/>
            <a:ext cx="255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What </a:t>
            </a:r>
            <a:r>
              <a:rPr sz="2400" dirty="0"/>
              <a:t>is an</a:t>
            </a:r>
            <a:r>
              <a:rPr sz="2400" spc="-75" dirty="0"/>
              <a:t> </a:t>
            </a:r>
            <a:r>
              <a:rPr sz="2400" spc="-5" dirty="0"/>
              <a:t>Elective?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610" y="1371600"/>
            <a:ext cx="3852545" cy="37655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Electives allow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expand your  university </a:t>
            </a:r>
            <a:r>
              <a:rPr sz="2000" spc="-5" dirty="0">
                <a:latin typeface="Calibri"/>
                <a:cs typeface="Calibri"/>
              </a:rPr>
              <a:t>education by </a:t>
            </a:r>
            <a:r>
              <a:rPr sz="2000" spc="-10" dirty="0">
                <a:latin typeface="Calibri"/>
                <a:cs typeface="Calibri"/>
              </a:rPr>
              <a:t>providing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opportunity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study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area </a:t>
            </a:r>
            <a:r>
              <a:rPr sz="2000" spc="-5" dirty="0">
                <a:latin typeface="Calibri"/>
                <a:cs typeface="Calibri"/>
              </a:rPr>
              <a:t>outside  </a:t>
            </a:r>
            <a:r>
              <a:rPr sz="2000" spc="-10" dirty="0">
                <a:latin typeface="Calibri"/>
                <a:cs typeface="Calibri"/>
              </a:rPr>
              <a:t>your </a:t>
            </a:r>
            <a:r>
              <a:rPr sz="2000" dirty="0">
                <a:latin typeface="Calibri"/>
                <a:cs typeface="Calibri"/>
              </a:rPr>
              <a:t>chosen </a:t>
            </a:r>
            <a:r>
              <a:rPr sz="2000" spc="-5" dirty="0">
                <a:latin typeface="Calibri"/>
                <a:cs typeface="Calibri"/>
              </a:rPr>
              <a:t>degree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60960">
              <a:lnSpc>
                <a:spcPct val="150000"/>
              </a:lnSpc>
            </a:pP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Elective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lang="en-IE" sz="2000" dirty="0">
                <a:latin typeface="Calibri"/>
                <a:cs typeface="Calibri"/>
              </a:rPr>
              <a:t> worth</a:t>
            </a:r>
            <a:r>
              <a:rPr sz="2000" dirty="0">
                <a:latin typeface="Calibri"/>
                <a:cs typeface="Calibri"/>
              </a:rPr>
              <a:t> 10 </a:t>
            </a:r>
            <a:r>
              <a:rPr sz="2000" spc="-5" dirty="0">
                <a:latin typeface="Calibri"/>
                <a:cs typeface="Calibri"/>
              </a:rPr>
              <a:t>credits </a:t>
            </a:r>
            <a:r>
              <a:rPr lang="en-IE" sz="2000" spc="-5" dirty="0">
                <a:latin typeface="Calibri"/>
                <a:cs typeface="Calibri"/>
              </a:rPr>
              <a:t>: 2 x five credit modules - one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five </a:t>
            </a:r>
            <a:r>
              <a:rPr sz="2000" spc="-5" dirty="0">
                <a:latin typeface="Calibri"/>
                <a:cs typeface="Calibri"/>
              </a:rPr>
              <a:t>credit  module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lang="en-IE" sz="2000" dirty="0">
                <a:latin typeface="Calibri"/>
                <a:cs typeface="Calibri"/>
              </a:rPr>
              <a:t> each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semester </a:t>
            </a:r>
            <a:r>
              <a:rPr lang="en-IE" sz="200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333883"/>
            <a:ext cx="7409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How </a:t>
            </a:r>
            <a:r>
              <a:rPr spc="-5" dirty="0"/>
              <a:t>an </a:t>
            </a:r>
            <a:r>
              <a:rPr spc="-10" dirty="0"/>
              <a:t>Elective </a:t>
            </a:r>
            <a:r>
              <a:rPr spc="-20" dirty="0"/>
              <a:t>works </a:t>
            </a:r>
            <a:r>
              <a:rPr spc="-25" dirty="0"/>
              <a:t>for </a:t>
            </a:r>
            <a:r>
              <a:rPr spc="-5" dirty="0"/>
              <a:t>-</a:t>
            </a:r>
            <a:r>
              <a:rPr spc="50" dirty="0"/>
              <a:t> </a:t>
            </a:r>
            <a:r>
              <a:rPr lang="en-IE" spc="-10" dirty="0"/>
              <a:t>Science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3550665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200" y="1966848"/>
          <a:ext cx="8277224" cy="80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98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74707"/>
                    </a:solidFill>
                  </a:tcPr>
                </a:tc>
                <a:tc>
                  <a:txBody>
                    <a:bodyPr/>
                    <a:lstStyle/>
                    <a:p>
                      <a:pPr marL="82676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99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Elective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800" b="1" spc="-1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credits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85901" y="3616150"/>
            <a:ext cx="7717790" cy="176974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latin typeface="Calibri"/>
                <a:cs typeface="Calibri"/>
              </a:rPr>
              <a:t>Science </a:t>
            </a:r>
            <a:r>
              <a:rPr sz="2000" spc="-5" dirty="0">
                <a:latin typeface="Calibri"/>
                <a:cs typeface="Calibri"/>
              </a:rPr>
              <a:t>students </a:t>
            </a:r>
            <a:r>
              <a:rPr sz="2000" dirty="0">
                <a:latin typeface="Calibri"/>
                <a:cs typeface="Calibri"/>
              </a:rPr>
              <a:t>cannot </a:t>
            </a:r>
            <a:r>
              <a:rPr sz="2000" spc="-10" dirty="0">
                <a:latin typeface="Calibri"/>
                <a:cs typeface="Calibri"/>
              </a:rPr>
              <a:t>progress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subject studied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10 </a:t>
            </a:r>
            <a:r>
              <a:rPr sz="2000" spc="-5" dirty="0">
                <a:latin typeface="Calibri"/>
                <a:cs typeface="Calibri"/>
              </a:rPr>
              <a:t>credits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(subject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3 in the </a:t>
            </a:r>
            <a:r>
              <a:rPr sz="2000" spc="-15" dirty="0">
                <a:latin typeface="Calibri"/>
                <a:cs typeface="Calibri"/>
              </a:rPr>
              <a:t>example </a:t>
            </a:r>
            <a:r>
              <a:rPr sz="2000" spc="-5" dirty="0">
                <a:latin typeface="Calibri"/>
                <a:cs typeface="Calibri"/>
              </a:rPr>
              <a:t>above)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spc="-5" dirty="0">
                <a:latin typeface="Calibri"/>
                <a:cs typeface="Calibri"/>
              </a:rPr>
              <a:t>your third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final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year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CourseFinder </a:t>
            </a:r>
            <a:r>
              <a:rPr sz="1800" spc="-5" dirty="0">
                <a:latin typeface="Calibri"/>
                <a:cs typeface="Calibri"/>
              </a:rPr>
              <a:t>this subject is </a:t>
            </a:r>
            <a:r>
              <a:rPr sz="1800" spc="-15" dirty="0">
                <a:latin typeface="Calibri"/>
                <a:cs typeface="Calibri"/>
              </a:rPr>
              <a:t>referred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b="1" i="1" spc="-5" dirty="0">
                <a:latin typeface="Calibri"/>
                <a:cs typeface="Calibri"/>
              </a:rPr>
              <a:t>Non-Progression</a:t>
            </a:r>
            <a:r>
              <a:rPr sz="1800" b="1" i="1" spc="13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Subject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38201"/>
            <a:ext cx="4632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Why </a:t>
            </a:r>
            <a:r>
              <a:rPr spc="-40" dirty="0"/>
              <a:t>take </a:t>
            </a:r>
            <a:r>
              <a:rPr spc="-5" dirty="0"/>
              <a:t>an</a:t>
            </a:r>
            <a:r>
              <a:rPr spc="15" dirty="0"/>
              <a:t> </a:t>
            </a:r>
            <a:r>
              <a:rPr spc="-10" dirty="0"/>
              <a:t>Elective?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0665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945032"/>
            <a:ext cx="7098665" cy="4842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8740" indent="-45720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Develop new skills that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spc="-10" dirty="0">
                <a:latin typeface="Calibri"/>
                <a:cs typeface="Calibri"/>
              </a:rPr>
              <a:t>compliment your </a:t>
            </a:r>
            <a:r>
              <a:rPr sz="2200" spc="-5" dirty="0">
                <a:latin typeface="Calibri"/>
                <a:cs typeface="Calibri"/>
              </a:rPr>
              <a:t>chosen  </a:t>
            </a:r>
            <a:r>
              <a:rPr sz="2200" spc="-15" dirty="0">
                <a:latin typeface="Calibri"/>
                <a:cs typeface="Calibri"/>
              </a:rPr>
              <a:t>programme </a:t>
            </a:r>
            <a:r>
              <a:rPr sz="2200" dirty="0">
                <a:latin typeface="Calibri"/>
                <a:cs typeface="Calibri"/>
              </a:rPr>
              <a:t>(e.g.</a:t>
            </a:r>
            <a:r>
              <a:rPr lang="en-IE" sz="2200" dirty="0">
                <a:latin typeface="Calibri"/>
                <a:cs typeface="Calibri"/>
              </a:rPr>
              <a:t> language,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entrepreneurship, </a:t>
            </a:r>
            <a:r>
              <a:rPr sz="2200" dirty="0">
                <a:latin typeface="Calibri"/>
                <a:cs typeface="Calibri"/>
              </a:rPr>
              <a:t>or  </a:t>
            </a:r>
            <a:r>
              <a:rPr sz="2200" spc="-10" dirty="0">
                <a:latin typeface="Calibri"/>
                <a:cs typeface="Calibri"/>
              </a:rPr>
              <a:t>science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communication)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Broaden </a:t>
            </a:r>
            <a:r>
              <a:rPr sz="2200" spc="-15" dirty="0">
                <a:latin typeface="Calibri"/>
                <a:cs typeface="Calibri"/>
              </a:rPr>
              <a:t>your perspective: </a:t>
            </a:r>
            <a:r>
              <a:rPr sz="2200" spc="-5" dirty="0">
                <a:latin typeface="Calibri"/>
                <a:cs typeface="Calibri"/>
              </a:rPr>
              <a:t>study </a:t>
            </a:r>
            <a:r>
              <a:rPr sz="2200" spc="-10" dirty="0">
                <a:latin typeface="Calibri"/>
                <a:cs typeface="Calibri"/>
              </a:rPr>
              <a:t>across disciplines,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learn</a:t>
            </a:r>
            <a:endParaRPr sz="2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latin typeface="Calibri"/>
                <a:cs typeface="Calibri"/>
              </a:rPr>
              <a:t>how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think </a:t>
            </a:r>
            <a:r>
              <a:rPr sz="2200" spc="-20" dirty="0">
                <a:latin typeface="Calibri"/>
                <a:cs typeface="Calibri"/>
              </a:rPr>
              <a:t>differently </a:t>
            </a:r>
            <a:r>
              <a:rPr sz="2200" spc="-5" dirty="0">
                <a:latin typeface="Calibri"/>
                <a:cs typeface="Calibri"/>
              </a:rPr>
              <a:t>&amp; </a:t>
            </a:r>
            <a:r>
              <a:rPr sz="2200" spc="-10" dirty="0">
                <a:latin typeface="Calibri"/>
                <a:cs typeface="Calibri"/>
              </a:rPr>
              <a:t>appreciate </a:t>
            </a:r>
            <a:r>
              <a:rPr sz="2200" spc="-20" dirty="0">
                <a:latin typeface="Calibri"/>
                <a:cs typeface="Calibri"/>
              </a:rPr>
              <a:t>different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viewpoints</a:t>
            </a:r>
            <a:endParaRPr sz="22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50000"/>
              </a:lnSpc>
              <a:spcBef>
                <a:spcPts val="53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Introduction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diverse </a:t>
            </a:r>
            <a:r>
              <a:rPr sz="2200" spc="-10" dirty="0">
                <a:latin typeface="Calibri"/>
                <a:cs typeface="Calibri"/>
              </a:rPr>
              <a:t>fields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research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well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20" dirty="0">
                <a:latin typeface="Calibri"/>
                <a:cs typeface="Calibri"/>
              </a:rPr>
              <a:t>excellent </a:t>
            </a:r>
            <a:r>
              <a:rPr sz="2200" spc="-5" dirty="0">
                <a:latin typeface="Calibri"/>
                <a:cs typeface="Calibri"/>
              </a:rPr>
              <a:t>lecturing </a:t>
            </a:r>
            <a:r>
              <a:rPr sz="2200" spc="-20" dirty="0">
                <a:latin typeface="Calibri"/>
                <a:cs typeface="Calibri"/>
              </a:rPr>
              <a:t>staff </a:t>
            </a:r>
            <a:r>
              <a:rPr sz="2200" spc="-10" dirty="0">
                <a:latin typeface="Calibri"/>
                <a:cs typeface="Calibri"/>
              </a:rPr>
              <a:t>throughout the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University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5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0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start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new </a:t>
            </a:r>
            <a:r>
              <a:rPr sz="2200" spc="-5" dirty="0">
                <a:latin typeface="Calibri"/>
                <a:cs typeface="Calibri"/>
              </a:rPr>
              <a:t>language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25" dirty="0">
                <a:latin typeface="Calibri"/>
                <a:cs typeface="Calibri"/>
              </a:rPr>
              <a:t>keep </a:t>
            </a:r>
            <a:r>
              <a:rPr sz="2200" spc="-5" dirty="0">
                <a:latin typeface="Calibri"/>
                <a:cs typeface="Calibri"/>
              </a:rPr>
              <a:t>up a </a:t>
            </a:r>
            <a:r>
              <a:rPr sz="2200" spc="-10" dirty="0">
                <a:latin typeface="Calibri"/>
                <a:cs typeface="Calibri"/>
              </a:rPr>
              <a:t>current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one</a:t>
            </a:r>
            <a:endParaRPr sz="22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84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Intrigued by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topic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2621477"/>
            <a:ext cx="8362188" cy="3111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2" y="261873"/>
            <a:ext cx="326369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</a:t>
            </a:r>
            <a:r>
              <a:rPr lang="en-IE" sz="4000" spc="-5" dirty="0"/>
              <a:t>s</a:t>
            </a:r>
            <a:r>
              <a:rPr sz="4000" spc="-5" dirty="0"/>
              <a:t> &amp; C</a:t>
            </a:r>
            <a:r>
              <a:rPr lang="en-IE" sz="4000" spc="-5" dirty="0"/>
              <a:t>s</a:t>
            </a:r>
            <a:r>
              <a:rPr sz="4000" spc="-85" dirty="0"/>
              <a:t> </a:t>
            </a:r>
            <a:r>
              <a:rPr sz="4000" spc="-5" dirty="0"/>
              <a:t>apply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46303" y="1138173"/>
            <a:ext cx="75006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Registration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all modules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subject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usual timetable  </a:t>
            </a:r>
            <a:r>
              <a:rPr sz="2400" dirty="0">
                <a:latin typeface="Calibri"/>
                <a:cs typeface="Calibri"/>
              </a:rPr>
              <a:t>viability and </a:t>
            </a:r>
            <a:r>
              <a:rPr sz="2400" spc="-10" dirty="0">
                <a:latin typeface="Calibri"/>
                <a:cs typeface="Calibri"/>
              </a:rPr>
              <a:t>requirements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dirty="0">
                <a:latin typeface="Calibri"/>
                <a:cs typeface="Calibri"/>
              </a:rPr>
              <a:t>main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subjects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Electives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5" dirty="0">
                <a:latin typeface="Calibri"/>
                <a:cs typeface="Calibri"/>
              </a:rPr>
              <a:t>on every</a:t>
            </a:r>
            <a:r>
              <a:rPr sz="2400" spc="-10" dirty="0">
                <a:latin typeface="Calibri"/>
                <a:cs typeface="Calibri"/>
              </a:rPr>
              <a:t> programme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037" y="4725161"/>
            <a:ext cx="935990" cy="288290"/>
          </a:xfrm>
          <a:custGeom>
            <a:avLst/>
            <a:gdLst/>
            <a:ahLst/>
            <a:cxnLst/>
            <a:rect l="l" t="t" r="r" b="b"/>
            <a:pathLst>
              <a:path w="935990" h="288289">
                <a:moveTo>
                  <a:pt x="0" y="48006"/>
                </a:moveTo>
                <a:lnTo>
                  <a:pt x="3771" y="29307"/>
                </a:lnTo>
                <a:lnTo>
                  <a:pt x="14058" y="14049"/>
                </a:lnTo>
                <a:lnTo>
                  <a:pt x="29317" y="3768"/>
                </a:lnTo>
                <a:lnTo>
                  <a:pt x="48006" y="0"/>
                </a:lnTo>
                <a:lnTo>
                  <a:pt x="887730" y="0"/>
                </a:lnTo>
                <a:lnTo>
                  <a:pt x="906428" y="3768"/>
                </a:lnTo>
                <a:lnTo>
                  <a:pt x="921686" y="14049"/>
                </a:lnTo>
                <a:lnTo>
                  <a:pt x="931967" y="29307"/>
                </a:lnTo>
                <a:lnTo>
                  <a:pt x="935736" y="48006"/>
                </a:lnTo>
                <a:lnTo>
                  <a:pt x="935736" y="240030"/>
                </a:lnTo>
                <a:lnTo>
                  <a:pt x="931967" y="258728"/>
                </a:lnTo>
                <a:lnTo>
                  <a:pt x="921686" y="273986"/>
                </a:lnTo>
                <a:lnTo>
                  <a:pt x="906428" y="284267"/>
                </a:lnTo>
                <a:lnTo>
                  <a:pt x="887730" y="288036"/>
                </a:lnTo>
                <a:lnTo>
                  <a:pt x="48006" y="288036"/>
                </a:lnTo>
                <a:lnTo>
                  <a:pt x="29317" y="284267"/>
                </a:lnTo>
                <a:lnTo>
                  <a:pt x="14058" y="273986"/>
                </a:lnTo>
                <a:lnTo>
                  <a:pt x="3771" y="258728"/>
                </a:lnTo>
                <a:lnTo>
                  <a:pt x="0" y="240030"/>
                </a:lnTo>
                <a:lnTo>
                  <a:pt x="0" y="4800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1146" y="5266182"/>
            <a:ext cx="935990" cy="288290"/>
          </a:xfrm>
          <a:custGeom>
            <a:avLst/>
            <a:gdLst/>
            <a:ahLst/>
            <a:cxnLst/>
            <a:rect l="l" t="t" r="r" b="b"/>
            <a:pathLst>
              <a:path w="935990" h="288289">
                <a:moveTo>
                  <a:pt x="0" y="48006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887729" y="0"/>
                </a:lnTo>
                <a:lnTo>
                  <a:pt x="906428" y="3768"/>
                </a:lnTo>
                <a:lnTo>
                  <a:pt x="921686" y="14049"/>
                </a:lnTo>
                <a:lnTo>
                  <a:pt x="931967" y="29307"/>
                </a:lnTo>
                <a:lnTo>
                  <a:pt x="935735" y="48006"/>
                </a:lnTo>
                <a:lnTo>
                  <a:pt x="935735" y="240030"/>
                </a:lnTo>
                <a:lnTo>
                  <a:pt x="931967" y="258728"/>
                </a:lnTo>
                <a:lnTo>
                  <a:pt x="921686" y="273986"/>
                </a:lnTo>
                <a:lnTo>
                  <a:pt x="906428" y="284267"/>
                </a:lnTo>
                <a:lnTo>
                  <a:pt x="887729" y="288036"/>
                </a:lnTo>
                <a:lnTo>
                  <a:pt x="48005" y="288036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30"/>
                </a:lnTo>
                <a:lnTo>
                  <a:pt x="0" y="4800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0411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14566"/>
            <a:ext cx="7993380" cy="119888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4000" spc="-10" dirty="0"/>
              <a:t>Electives </a:t>
            </a:r>
            <a:r>
              <a:rPr sz="4000" spc="-5" dirty="0"/>
              <a:t>on </a:t>
            </a:r>
            <a:r>
              <a:rPr sz="4000" spc="-20" dirty="0"/>
              <a:t>offer </a:t>
            </a:r>
            <a:r>
              <a:rPr sz="4000" spc="-5" dirty="0"/>
              <a:t>this</a:t>
            </a:r>
            <a:r>
              <a:rPr sz="4000" spc="30" dirty="0"/>
              <a:t> </a:t>
            </a:r>
            <a:r>
              <a:rPr sz="4000" spc="-20" dirty="0"/>
              <a:t>year</a:t>
            </a:r>
            <a:endParaRPr sz="4000"/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Many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students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have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opportunity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take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Elective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400" b="0" spc="-45" dirty="0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583" y="1447800"/>
            <a:ext cx="7503795" cy="4333238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IE" sz="2400" spc="-5" dirty="0">
                <a:latin typeface="Calibri"/>
                <a:cs typeface="Calibri"/>
              </a:rPr>
              <a:t>Some of the</a:t>
            </a:r>
            <a:r>
              <a:rPr sz="2400" spc="-5" dirty="0">
                <a:latin typeface="Calibri"/>
                <a:cs typeface="Calibri"/>
              </a:rPr>
              <a:t>Electives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year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include: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5" dirty="0">
                <a:latin typeface="Calibri"/>
                <a:cs typeface="Calibri"/>
              </a:rPr>
              <a:t>Accounting in Society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Beginners Chinese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5" dirty="0">
                <a:latin typeface="Calibri"/>
                <a:cs typeface="Calibri"/>
              </a:rPr>
              <a:t>Critical Skills (NEW!)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Continuing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French/Spanish/German/Gaeilge/Chinese</a:t>
            </a:r>
            <a:endParaRPr lang="en-IE" sz="2300" spc="-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5" dirty="0">
                <a:latin typeface="Calibri"/>
                <a:cs typeface="Calibri"/>
              </a:rPr>
              <a:t>Film and Screen Studies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Calibri"/>
                <a:cs typeface="Calibri"/>
              </a:rPr>
              <a:t>Gender and </a:t>
            </a:r>
            <a:r>
              <a:rPr sz="2300" spc="-10" dirty="0">
                <a:latin typeface="Calibri"/>
                <a:cs typeface="Calibri"/>
              </a:rPr>
              <a:t>Sexuality </a:t>
            </a:r>
            <a:r>
              <a:rPr sz="2300" dirty="0">
                <a:latin typeface="Calibri"/>
                <a:cs typeface="Calibri"/>
              </a:rPr>
              <a:t>in </a:t>
            </a:r>
            <a:r>
              <a:rPr sz="2300" spc="-5" dirty="0">
                <a:latin typeface="Calibri"/>
                <a:cs typeface="Calibri"/>
              </a:rPr>
              <a:t>Society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Culture</a:t>
            </a:r>
            <a:endParaRPr lang="en-IE" sz="23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10" dirty="0">
                <a:latin typeface="Calibri"/>
                <a:cs typeface="Calibri"/>
              </a:rPr>
              <a:t>Good and Evil</a:t>
            </a:r>
            <a:endParaRPr sz="2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Calibri"/>
                <a:cs typeface="Calibri"/>
              </a:rPr>
              <a:t>Engaging </a:t>
            </a:r>
            <a:r>
              <a:rPr sz="2300" dirty="0">
                <a:latin typeface="Calibri"/>
                <a:cs typeface="Calibri"/>
              </a:rPr>
              <a:t>with civil </a:t>
            </a:r>
            <a:r>
              <a:rPr sz="2300" spc="-5" dirty="0">
                <a:latin typeface="Calibri"/>
                <a:cs typeface="Calibri"/>
              </a:rPr>
              <a:t>society: justice, </a:t>
            </a:r>
            <a:r>
              <a:rPr sz="2300" spc="-15" dirty="0">
                <a:latin typeface="Calibri"/>
                <a:cs typeface="Calibri"/>
              </a:rPr>
              <a:t>welfare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environment</a:t>
            </a:r>
            <a:endParaRPr lang="en-IE" sz="23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300" spc="-10" dirty="0">
                <a:latin typeface="Calibri"/>
                <a:cs typeface="Calibri"/>
              </a:rPr>
              <a:t>Skills for Success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67462"/>
            <a:ext cx="48729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-20" dirty="0"/>
              <a:t>Exception </a:t>
            </a:r>
            <a:r>
              <a:rPr spc="-25" dirty="0"/>
              <a:t>to </a:t>
            </a:r>
            <a:r>
              <a:rPr spc="-5" dirty="0"/>
              <a:t>the Rule…  Skills </a:t>
            </a:r>
            <a:r>
              <a:rPr spc="-25" dirty="0"/>
              <a:t>for</a:t>
            </a:r>
            <a:r>
              <a:rPr spc="10" dirty="0"/>
              <a:t> </a:t>
            </a:r>
            <a:r>
              <a:rPr spc="-5" dirty="0"/>
              <a:t>Success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913001"/>
            <a:ext cx="813117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Professional Development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Employability </a:t>
            </a:r>
            <a:r>
              <a:rPr sz="2400" spc="-5" dirty="0">
                <a:latin typeface="Calibri"/>
                <a:cs typeface="Calibri"/>
              </a:rPr>
              <a:t>Skills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module</a:t>
            </a: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5 </a:t>
            </a:r>
            <a:r>
              <a:rPr sz="2400" b="1" spc="-10" dirty="0">
                <a:latin typeface="Calibri"/>
                <a:cs typeface="Calibri"/>
              </a:rPr>
              <a:t>credits </a:t>
            </a:r>
            <a:r>
              <a:rPr sz="2400" dirty="0">
                <a:latin typeface="Calibri"/>
                <a:cs typeface="Calibri"/>
              </a:rPr>
              <a:t>in either </a:t>
            </a:r>
            <a:r>
              <a:rPr sz="2400" spc="-10" dirty="0">
                <a:latin typeface="Calibri"/>
                <a:cs typeface="Calibri"/>
              </a:rPr>
              <a:t>semester </a:t>
            </a:r>
            <a:r>
              <a:rPr sz="2400" spc="-5" dirty="0">
                <a:latin typeface="Calibri"/>
                <a:cs typeface="Calibri"/>
              </a:rPr>
              <a:t>one or </a:t>
            </a:r>
            <a:r>
              <a:rPr sz="2400" spc="-10" dirty="0">
                <a:latin typeface="Calibri"/>
                <a:cs typeface="Calibri"/>
              </a:rPr>
              <a:t>semester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two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Practice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range </a:t>
            </a:r>
            <a:r>
              <a:rPr sz="2400" spc="-5" dirty="0">
                <a:latin typeface="Calibri"/>
                <a:cs typeface="Calibri"/>
              </a:rPr>
              <a:t>of employability skills: </a:t>
            </a:r>
            <a:r>
              <a:rPr sz="2400" spc="-10" dirty="0">
                <a:latin typeface="Calibri"/>
                <a:cs typeface="Calibri"/>
              </a:rPr>
              <a:t>teamwork,  communication, </a:t>
            </a:r>
            <a:r>
              <a:rPr sz="2400" spc="-5" dirty="0">
                <a:latin typeface="Calibri"/>
                <a:cs typeface="Calibri"/>
              </a:rPr>
              <a:t>leadership, </a:t>
            </a:r>
            <a:r>
              <a:rPr sz="2400" spc="-15" dirty="0">
                <a:latin typeface="Calibri"/>
                <a:cs typeface="Calibri"/>
              </a:rPr>
              <a:t>creative </a:t>
            </a:r>
            <a:r>
              <a:rPr sz="2400" spc="-10" dirty="0">
                <a:latin typeface="Calibri"/>
                <a:cs typeface="Calibri"/>
              </a:rPr>
              <a:t>problem </a:t>
            </a:r>
            <a:r>
              <a:rPr sz="2400" dirty="0">
                <a:latin typeface="Calibri"/>
                <a:cs typeface="Calibri"/>
              </a:rPr>
              <a:t>solving, </a:t>
            </a:r>
            <a:r>
              <a:rPr sz="2400" spc="-5" dirty="0">
                <a:latin typeface="Calibri"/>
                <a:cs typeface="Calibri"/>
              </a:rPr>
              <a:t>self  </a:t>
            </a:r>
            <a:r>
              <a:rPr sz="2400" spc="-10" dirty="0">
                <a:latin typeface="Calibri"/>
                <a:cs typeface="Calibri"/>
              </a:rPr>
              <a:t>awareness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more</a:t>
            </a:r>
            <a:endParaRPr sz="2400" dirty="0">
              <a:latin typeface="Calibri"/>
              <a:cs typeface="Calibri"/>
            </a:endParaRPr>
          </a:p>
          <a:p>
            <a:pPr marL="355600" marR="216535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Continuous Assessment: </a:t>
            </a:r>
            <a:r>
              <a:rPr sz="2400" spc="-10" dirty="0">
                <a:latin typeface="Calibri"/>
                <a:cs typeface="Calibri"/>
              </a:rPr>
              <a:t>Simulated </a:t>
            </a:r>
            <a:r>
              <a:rPr sz="2400" spc="-5" dirty="0">
                <a:latin typeface="Calibri"/>
                <a:cs typeface="Calibri"/>
              </a:rPr>
              <a:t>Recruitment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dirty="0">
                <a:latin typeface="Calibri"/>
                <a:cs typeface="Calibri"/>
              </a:rPr>
              <a:t>with  </a:t>
            </a:r>
            <a:r>
              <a:rPr sz="2400" spc="-5" dirty="0">
                <a:latin typeface="Calibri"/>
                <a:cs typeface="Calibri"/>
              </a:rPr>
              <a:t>job application, interview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E-portfolio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7377" y="6450279"/>
            <a:ext cx="5344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19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Transfer </a:t>
            </a:r>
            <a:r>
              <a:rPr spc="-30" dirty="0"/>
              <a:t>from</a:t>
            </a:r>
            <a:r>
              <a:rPr spc="5" dirty="0"/>
              <a:t> </a:t>
            </a:r>
            <a:r>
              <a:rPr lang="en-IE" spc="5" dirty="0"/>
              <a:t>Science MH201 to….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1151026" y="2312289"/>
            <a:ext cx="691451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0">
              <a:lnSpc>
                <a:spcPct val="100000"/>
              </a:lnSpc>
              <a:spcBef>
                <a:spcPts val="100"/>
              </a:spcBef>
            </a:pPr>
            <a:r>
              <a:rPr lang="en-IE" sz="6600" spc="-30" dirty="0">
                <a:latin typeface="Calibri"/>
                <a:cs typeface="Calibri"/>
              </a:rPr>
              <a:t>I</a:t>
            </a:r>
            <a:r>
              <a:rPr sz="6600" spc="-30" dirty="0" err="1">
                <a:latin typeface="Calibri"/>
                <a:cs typeface="Calibri"/>
              </a:rPr>
              <a:t>nto</a:t>
            </a:r>
            <a:r>
              <a:rPr sz="6600" spc="-30" dirty="0">
                <a:latin typeface="Calibri"/>
                <a:cs typeface="Calibri"/>
              </a:rPr>
              <a:t> </a:t>
            </a:r>
            <a:r>
              <a:rPr sz="6600" dirty="0">
                <a:latin typeface="Calibri"/>
                <a:cs typeface="Calibri"/>
              </a:rPr>
              <a:t>2nd </a:t>
            </a:r>
            <a:r>
              <a:rPr sz="6600" spc="-20" dirty="0">
                <a:latin typeface="Calibri"/>
                <a:cs typeface="Calibri"/>
              </a:rPr>
              <a:t>year </a:t>
            </a:r>
            <a:r>
              <a:rPr sz="6600" spc="-5" dirty="0">
                <a:latin typeface="Calibri"/>
                <a:cs typeface="Calibri"/>
              </a:rPr>
              <a:t>of  another</a:t>
            </a:r>
            <a:r>
              <a:rPr sz="6600" spc="-105" dirty="0">
                <a:latin typeface="Calibri"/>
                <a:cs typeface="Calibri"/>
              </a:rPr>
              <a:t> </a:t>
            </a:r>
            <a:r>
              <a:rPr sz="6600" spc="-30" dirty="0">
                <a:latin typeface="Calibri"/>
                <a:cs typeface="Calibri"/>
              </a:rPr>
              <a:t>programme</a:t>
            </a:r>
            <a:endParaRPr sz="6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0352-33F2-46AC-8540-BB373A54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70" y="380746"/>
            <a:ext cx="7180580" cy="615553"/>
          </a:xfrm>
        </p:spPr>
        <p:txBody>
          <a:bodyPr/>
          <a:lstStyle/>
          <a:p>
            <a:r>
              <a:rPr lang="en-IE" spc="-10" dirty="0"/>
              <a:t>Second </a:t>
            </a:r>
            <a:r>
              <a:rPr lang="en-IE" spc="-15" dirty="0"/>
              <a:t>year </a:t>
            </a:r>
            <a:r>
              <a:rPr lang="en-IE" spc="-30" dirty="0"/>
              <a:t>transfer</a:t>
            </a:r>
            <a:r>
              <a:rPr lang="en-IE" spc="5" dirty="0"/>
              <a:t> </a:t>
            </a:r>
            <a:r>
              <a:rPr lang="en-IE" spc="-5" dirty="0"/>
              <a:t>options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1F2D9-4D7F-4694-9008-DEE37FE80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5" y="996299"/>
            <a:ext cx="7530829" cy="4794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C1C7A-22E8-4D8B-B618-BDD7202A104C}"/>
              </a:ext>
            </a:extLst>
          </p:cNvPr>
          <p:cNvSpPr txBox="1"/>
          <p:nvPr/>
        </p:nvSpPr>
        <p:spPr>
          <a:xfrm>
            <a:off x="3429000" y="6274633"/>
            <a:ext cx="5410200" cy="27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435"/>
              </a:lnSpc>
            </a:pPr>
            <a:r>
              <a:rPr lang="en-IE" sz="1400" b="1" spc="-5" dirty="0">
                <a:latin typeface="+mj-lt"/>
              </a:rPr>
              <a:t>Programme </a:t>
            </a:r>
            <a:r>
              <a:rPr lang="en-IE" sz="1400" b="1" dirty="0">
                <a:latin typeface="+mj-lt"/>
              </a:rPr>
              <a:t>Advisory </a:t>
            </a:r>
            <a:r>
              <a:rPr lang="en-IE" sz="1400" b="1" spc="-5" dirty="0">
                <a:latin typeface="+mj-lt"/>
              </a:rPr>
              <a:t>Office, Office </a:t>
            </a:r>
            <a:r>
              <a:rPr lang="en-IE" sz="1400" b="1" dirty="0">
                <a:latin typeface="+mj-lt"/>
              </a:rPr>
              <a:t>of the Dean of </a:t>
            </a:r>
            <a:r>
              <a:rPr lang="en-IE" sz="1400" b="1" spc="-15" dirty="0">
                <a:latin typeface="+mj-lt"/>
              </a:rPr>
              <a:t>Teaching </a:t>
            </a:r>
            <a:r>
              <a:rPr lang="en-IE" sz="1400" b="1" dirty="0">
                <a:latin typeface="+mj-lt"/>
              </a:rPr>
              <a:t>&amp;</a:t>
            </a:r>
            <a:r>
              <a:rPr lang="en-IE" sz="1400" b="1" spc="-180" dirty="0">
                <a:latin typeface="+mj-lt"/>
              </a:rPr>
              <a:t> </a:t>
            </a:r>
            <a:r>
              <a:rPr lang="en-IE" sz="1400" b="1" spc="-5" dirty="0">
                <a:latin typeface="+mj-lt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74402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779" y="314071"/>
            <a:ext cx="65481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Transferring </a:t>
            </a:r>
            <a:r>
              <a:rPr sz="3600" spc="-20" dirty="0"/>
              <a:t>to </a:t>
            </a:r>
            <a:r>
              <a:rPr sz="3600" spc="-5" dirty="0"/>
              <a:t>2</a:t>
            </a:r>
            <a:r>
              <a:rPr sz="3600" spc="-7" baseline="25462" dirty="0"/>
              <a:t>nd </a:t>
            </a:r>
            <a:r>
              <a:rPr sz="3600" spc="-75" dirty="0"/>
              <a:t>Year </a:t>
            </a:r>
            <a:r>
              <a:rPr sz="3600" dirty="0"/>
              <a:t>of </a:t>
            </a:r>
            <a:r>
              <a:rPr sz="3600" spc="-5" dirty="0"/>
              <a:t>another  </a:t>
            </a:r>
            <a:r>
              <a:rPr sz="3600" spc="-15" dirty="0"/>
              <a:t>programme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4644" y="1692681"/>
            <a:ext cx="7189470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89025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Other possible </a:t>
            </a:r>
            <a:r>
              <a:rPr sz="1600" spc="-15" dirty="0">
                <a:latin typeface="Calibri"/>
                <a:cs typeface="Calibri"/>
              </a:rPr>
              <a:t>transfer </a:t>
            </a:r>
            <a:r>
              <a:rPr sz="1600" spc="-10" dirty="0">
                <a:latin typeface="Calibri"/>
                <a:cs typeface="Calibri"/>
              </a:rPr>
              <a:t>options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MH201 </a:t>
            </a:r>
            <a:r>
              <a:rPr sz="1600" spc="-10" dirty="0">
                <a:latin typeface="Calibri"/>
                <a:cs typeface="Calibri"/>
              </a:rPr>
              <a:t>students see: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https://www.maynoothuniversity.ie/study-maynooth/undergraduate- 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studies/courses/bachelor-science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Internal </a:t>
            </a:r>
            <a:r>
              <a:rPr sz="1600" spc="-30" dirty="0">
                <a:latin typeface="Calibri"/>
                <a:cs typeface="Calibri"/>
              </a:rPr>
              <a:t>Transfer </a:t>
            </a:r>
            <a:r>
              <a:rPr sz="1600" spc="-10" dirty="0">
                <a:latin typeface="Calibri"/>
                <a:cs typeface="Calibri"/>
              </a:rPr>
              <a:t>Request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form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Deadline is </a:t>
            </a:r>
            <a:r>
              <a:rPr sz="1600" b="1" spc="-5" dirty="0">
                <a:latin typeface="Calibri"/>
                <a:cs typeface="Calibri"/>
              </a:rPr>
              <a:t>July </a:t>
            </a:r>
            <a:r>
              <a:rPr lang="en-IE" sz="1600" b="1" spc="-5" dirty="0">
                <a:latin typeface="Calibri"/>
                <a:cs typeface="Calibri"/>
              </a:rPr>
              <a:t>14</a:t>
            </a:r>
            <a:r>
              <a:rPr sz="1600" b="1" spc="-5" baseline="30000" dirty="0" err="1">
                <a:latin typeface="Calibri"/>
                <a:cs typeface="Calibri"/>
              </a:rPr>
              <a:t>th</a:t>
            </a:r>
            <a:r>
              <a:rPr lang="en-IE"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</a:t>
            </a:r>
            <a:r>
              <a:rPr lang="en-IE" sz="1600" b="1" spc="-10" dirty="0">
                <a:latin typeface="Calibri"/>
                <a:cs typeface="Calibri"/>
              </a:rPr>
              <a:t>2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€10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fee</a:t>
            </a:r>
            <a:endParaRPr sz="1600" dirty="0">
              <a:latin typeface="Calibri"/>
              <a:cs typeface="Calibri"/>
            </a:endParaRPr>
          </a:p>
          <a:p>
            <a:pPr marL="355600" marR="38100" indent="-342900">
              <a:lnSpc>
                <a:spcPct val="15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30" dirty="0">
                <a:latin typeface="Calibri"/>
                <a:cs typeface="Calibri"/>
              </a:rPr>
              <a:t>Transfers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10" dirty="0">
                <a:latin typeface="Calibri"/>
                <a:cs typeface="Calibri"/>
              </a:rPr>
              <a:t>subject to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availability </a:t>
            </a:r>
            <a:r>
              <a:rPr sz="1600" spc="-5" dirty="0">
                <a:latin typeface="Calibri"/>
                <a:cs typeface="Calibri"/>
              </a:rPr>
              <a:t>of places, the </a:t>
            </a:r>
            <a:r>
              <a:rPr sz="1600" spc="-10" dirty="0">
                <a:latin typeface="Calibri"/>
                <a:cs typeface="Calibri"/>
              </a:rPr>
              <a:t>student's performance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5" dirty="0">
                <a:latin typeface="Calibri"/>
                <a:cs typeface="Calibri"/>
              </a:rPr>
              <a:t>first  </a:t>
            </a:r>
            <a:r>
              <a:rPr sz="1600" spc="-10" dirty="0">
                <a:latin typeface="Calibri"/>
                <a:cs typeface="Calibri"/>
              </a:rPr>
              <a:t>year </a:t>
            </a:r>
            <a:r>
              <a:rPr sz="1600" spc="-5" dirty="0">
                <a:latin typeface="Calibri"/>
                <a:cs typeface="Calibri"/>
              </a:rPr>
              <a:t>and possibly 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interview.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501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https://www.maynoothuniversity.ie/study-maynooth/undergraduate-studies/how-  apply/transfer-applicants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0251" y="6450279"/>
            <a:ext cx="4700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spc="-10" dirty="0">
                <a:latin typeface="Calibri"/>
                <a:cs typeface="Calibri"/>
              </a:rPr>
              <a:t>Advisory, </a:t>
            </a:r>
            <a:r>
              <a:rPr sz="1400" b="1" spc="-5" dirty="0">
                <a:latin typeface="Calibri"/>
                <a:cs typeface="Calibri"/>
              </a:rPr>
              <a:t>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17424"/>
            <a:ext cx="4034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Marks </a:t>
            </a:r>
            <a:r>
              <a:rPr spc="-5" dirty="0"/>
              <a:t>&amp;</a:t>
            </a:r>
            <a:r>
              <a:rPr spc="-60" dirty="0"/>
              <a:t> </a:t>
            </a:r>
            <a:r>
              <a:rPr spc="-15" dirty="0"/>
              <a:t>Standards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0665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548" y="853559"/>
            <a:ext cx="78708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All </a:t>
            </a:r>
            <a:r>
              <a:rPr sz="2400" b="1" spc="-15" dirty="0">
                <a:latin typeface="Calibri"/>
                <a:cs typeface="Calibri"/>
              </a:rPr>
              <a:t>years </a:t>
            </a:r>
            <a:r>
              <a:rPr sz="2400" b="1" spc="-10" dirty="0">
                <a:latin typeface="Calibri"/>
                <a:cs typeface="Calibri"/>
              </a:rPr>
              <a:t>after </a:t>
            </a:r>
            <a:r>
              <a:rPr sz="2400" b="1" spc="-15" dirty="0">
                <a:latin typeface="Calibri"/>
                <a:cs typeface="Calibri"/>
              </a:rPr>
              <a:t>first </a:t>
            </a:r>
            <a:r>
              <a:rPr sz="2400" b="1" spc="-10" dirty="0">
                <a:latin typeface="Calibri"/>
                <a:cs typeface="Calibri"/>
              </a:rPr>
              <a:t>year contribute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lang="en-IE" sz="2400" b="1" spc="-15" dirty="0">
                <a:latin typeface="Calibri"/>
                <a:cs typeface="Calibri"/>
              </a:rPr>
              <a:t>your</a:t>
            </a:r>
            <a:r>
              <a:rPr sz="2400" b="1" spc="-5" dirty="0">
                <a:latin typeface="Calibri"/>
                <a:cs typeface="Calibri"/>
              </a:rPr>
              <a:t> final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lang="en-IE" sz="2400" b="1" dirty="0">
                <a:latin typeface="Calibri"/>
                <a:cs typeface="Calibri"/>
              </a:rPr>
              <a:t>degree </a:t>
            </a:r>
            <a:r>
              <a:rPr sz="2400" b="1" spc="-10" dirty="0">
                <a:latin typeface="Calibri"/>
                <a:cs typeface="Calibri"/>
              </a:rPr>
              <a:t>result.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25244" y="3265804"/>
          <a:ext cx="6408420" cy="208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0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Four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25244" y="1657476"/>
          <a:ext cx="6408420" cy="1278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Three year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degree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R="13963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89992"/>
            <a:ext cx="4274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Overview </a:t>
            </a:r>
            <a:r>
              <a:rPr spc="-5" dirty="0"/>
              <a:t>of</a:t>
            </a:r>
            <a:r>
              <a:rPr spc="-55" dirty="0"/>
              <a:t> </a:t>
            </a:r>
            <a:r>
              <a:rPr spc="-5" dirty="0"/>
              <a:t>Session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0665" y="6494856"/>
            <a:ext cx="5191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5" dirty="0">
                <a:latin typeface="Calibri"/>
                <a:cs typeface="Calibri"/>
              </a:rPr>
              <a:t>Programme </a:t>
            </a:r>
            <a:r>
              <a:rPr sz="1400" b="1" dirty="0">
                <a:latin typeface="Calibri"/>
                <a:cs typeface="Calibri"/>
              </a:rPr>
              <a:t>Advisory </a:t>
            </a:r>
            <a:r>
              <a:rPr sz="1400" b="1" spc="-5" dirty="0">
                <a:latin typeface="Calibri"/>
                <a:cs typeface="Calibri"/>
              </a:rPr>
              <a:t>Office, Office </a:t>
            </a:r>
            <a:r>
              <a:rPr sz="1400" b="1" dirty="0">
                <a:latin typeface="Calibri"/>
                <a:cs typeface="Calibri"/>
              </a:rPr>
              <a:t>of the Dean of </a:t>
            </a:r>
            <a:r>
              <a:rPr sz="1400" b="1" spc="-15" dirty="0">
                <a:latin typeface="Calibri"/>
                <a:cs typeface="Calibri"/>
              </a:rPr>
              <a:t>Teaching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Learning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509" y="1058418"/>
            <a:ext cx="6699884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Subject </a:t>
            </a:r>
            <a:r>
              <a:rPr sz="3200" dirty="0">
                <a:latin typeface="Calibri"/>
                <a:cs typeface="Calibri"/>
              </a:rPr>
              <a:t>&amp; Module </a:t>
            </a:r>
            <a:r>
              <a:rPr sz="3200" spc="-5" dirty="0">
                <a:latin typeface="Calibri"/>
                <a:cs typeface="Calibri"/>
              </a:rPr>
              <a:t>Choice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60" dirty="0">
                <a:latin typeface="Calibri"/>
                <a:cs typeface="Calibri"/>
              </a:rPr>
              <a:t>Year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Electives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Opportunities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enhance </a:t>
            </a:r>
            <a:r>
              <a:rPr sz="3200" spc="-15" dirty="0">
                <a:latin typeface="Calibri"/>
                <a:cs typeface="Calibri"/>
              </a:rPr>
              <a:t>your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degree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Marks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Where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find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478" y="1032459"/>
            <a:ext cx="7045959" cy="4280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  <a:tabLst>
                <a:tab pos="1240155" algn="l"/>
              </a:tabLst>
            </a:pPr>
            <a:r>
              <a:rPr sz="6600" spc="-45" dirty="0">
                <a:latin typeface="Calibri"/>
                <a:cs typeface="Calibri"/>
              </a:rPr>
              <a:t>Any </a:t>
            </a:r>
            <a:r>
              <a:rPr sz="6600" spc="-15" dirty="0">
                <a:latin typeface="Calibri"/>
                <a:cs typeface="Calibri"/>
              </a:rPr>
              <a:t>questions about  </a:t>
            </a:r>
            <a:r>
              <a:rPr sz="6600" dirty="0">
                <a:latin typeface="Calibri"/>
                <a:cs typeface="Calibri"/>
              </a:rPr>
              <a:t>2</a:t>
            </a:r>
            <a:r>
              <a:rPr sz="6600" baseline="25252" dirty="0">
                <a:latin typeface="Calibri"/>
                <a:cs typeface="Calibri"/>
              </a:rPr>
              <a:t>nd	</a:t>
            </a:r>
            <a:r>
              <a:rPr sz="6600" spc="-20" dirty="0">
                <a:latin typeface="Calibri"/>
                <a:cs typeface="Calibri"/>
              </a:rPr>
              <a:t>year</a:t>
            </a:r>
            <a:endParaRPr sz="6600" dirty="0">
              <a:latin typeface="Calibri"/>
              <a:cs typeface="Calibri"/>
            </a:endParaRPr>
          </a:p>
          <a:p>
            <a:pPr marL="466090" marR="459105" algn="ctr">
              <a:lnSpc>
                <a:spcPct val="100000"/>
              </a:lnSpc>
              <a:spcBef>
                <a:spcPts val="1590"/>
              </a:spcBef>
            </a:pPr>
            <a:r>
              <a:rPr sz="6600" spc="-10" dirty="0">
                <a:latin typeface="Calibri"/>
                <a:cs typeface="Calibri"/>
              </a:rPr>
              <a:t>Subject </a:t>
            </a:r>
            <a:r>
              <a:rPr sz="6600" dirty="0">
                <a:latin typeface="Calibri"/>
                <a:cs typeface="Calibri"/>
              </a:rPr>
              <a:t>&amp;</a:t>
            </a:r>
            <a:r>
              <a:rPr sz="6600" spc="-100" dirty="0">
                <a:latin typeface="Calibri"/>
                <a:cs typeface="Calibri"/>
              </a:rPr>
              <a:t> </a:t>
            </a:r>
            <a:r>
              <a:rPr lang="en-IE" sz="6600" spc="-100" dirty="0">
                <a:latin typeface="Calibri"/>
                <a:cs typeface="Calibri"/>
              </a:rPr>
              <a:t>Elective </a:t>
            </a:r>
            <a:r>
              <a:rPr sz="6600" dirty="0">
                <a:latin typeface="Calibri"/>
                <a:cs typeface="Calibri"/>
              </a:rPr>
              <a:t>Module </a:t>
            </a:r>
            <a:r>
              <a:rPr sz="6600" spc="-5" dirty="0">
                <a:latin typeface="Calibri"/>
                <a:cs typeface="Calibri"/>
              </a:rPr>
              <a:t>Choice?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544" y="267970"/>
            <a:ext cx="7299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Programme </a:t>
            </a:r>
            <a:r>
              <a:rPr sz="3200" dirty="0"/>
              <a:t>Advisory </a:t>
            </a:r>
            <a:r>
              <a:rPr sz="3200" spc="-5" dirty="0"/>
              <a:t>Office </a:t>
            </a:r>
            <a:r>
              <a:rPr sz="3200" spc="-10" dirty="0"/>
              <a:t>Contact</a:t>
            </a:r>
            <a:r>
              <a:rPr sz="3200" spc="-100" dirty="0"/>
              <a:t> </a:t>
            </a:r>
            <a:r>
              <a:rPr sz="3200" spc="-10" dirty="0"/>
              <a:t>Details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5800" y="1524000"/>
            <a:ext cx="7190740" cy="3135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7740" marR="2786380" indent="-955675">
              <a:lnSpc>
                <a:spcPct val="170000"/>
              </a:lnSpc>
              <a:spcBef>
                <a:spcPts val="5"/>
              </a:spcBef>
              <a:tabLst>
                <a:tab pos="975360" algn="l"/>
              </a:tabLst>
            </a:pPr>
            <a:r>
              <a:rPr lang="en-IE" sz="3200" b="1" spc="-5" dirty="0">
                <a:latin typeface="Calibri"/>
                <a:cs typeface="Calibri"/>
              </a:rPr>
              <a:t>HOW TO CONTACT US:</a:t>
            </a:r>
          </a:p>
          <a:p>
            <a:pPr marL="967740" marR="2786380" indent="-955675">
              <a:lnSpc>
                <a:spcPct val="170000"/>
              </a:lnSpc>
              <a:spcBef>
                <a:spcPts val="5"/>
              </a:spcBef>
              <a:tabLst>
                <a:tab pos="975360" algn="l"/>
              </a:tabLst>
            </a:pPr>
            <a:r>
              <a:rPr sz="2400" b="1" spc="-5" dirty="0">
                <a:latin typeface="Calibri"/>
                <a:cs typeface="Calibri"/>
              </a:rPr>
              <a:t>Email</a:t>
            </a:r>
            <a:r>
              <a:rPr sz="2400" spc="-5" dirty="0">
                <a:latin typeface="Calibri"/>
                <a:cs typeface="Calibri"/>
              </a:rPr>
              <a:t>:		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programme.choices@mu.ie</a:t>
            </a:r>
            <a:endParaRPr lang="en-IE" sz="2400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967740" marR="2786380" indent="-955675">
              <a:lnSpc>
                <a:spcPct val="170000"/>
              </a:lnSpc>
              <a:spcBef>
                <a:spcPts val="5"/>
              </a:spcBef>
              <a:tabLst>
                <a:tab pos="975360" algn="l"/>
              </a:tabLst>
            </a:pPr>
            <a:r>
              <a:rPr lang="en-IE" sz="2100" b="1" dirty="0">
                <a:latin typeface="Calibri"/>
                <a:cs typeface="Calibri"/>
              </a:rPr>
              <a:t>Webpage and query form</a:t>
            </a:r>
            <a:r>
              <a:rPr lang="en-IE" sz="2100" dirty="0">
                <a:latin typeface="Calibri"/>
                <a:cs typeface="Calibri"/>
              </a:rPr>
              <a:t>:</a:t>
            </a:r>
          </a:p>
          <a:p>
            <a:pPr marL="224154">
              <a:lnSpc>
                <a:spcPct val="100000"/>
              </a:lnSpc>
            </a:pP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www.maynoothuniversity.ie/programme-advisory-office</a:t>
            </a:r>
            <a:endParaRPr lang="en-IE" sz="24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24154"/>
            <a:endParaRPr lang="en-IE" sz="24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224154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Science Subject </a:t>
            </a:r>
            <a:r>
              <a:rPr spc="-10" dirty="0"/>
              <a:t>Choice </a:t>
            </a:r>
            <a:r>
              <a:rPr spc="-5" dirty="0"/>
              <a:t>in </a:t>
            </a:r>
            <a:r>
              <a:rPr spc="-90" dirty="0"/>
              <a:t>Year </a:t>
            </a:r>
            <a:r>
              <a:rPr spc="-5" dirty="0"/>
              <a:t>2 &amp;  </a:t>
            </a:r>
            <a:r>
              <a:rPr spc="-15" dirty="0"/>
              <a:t>beyond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18540" y="1580743"/>
            <a:ext cx="7477759" cy="3525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5527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Science </a:t>
            </a:r>
            <a:r>
              <a:rPr spc="-5" dirty="0"/>
              <a:t>students </a:t>
            </a:r>
            <a:r>
              <a:rPr dirty="0"/>
              <a:t>choose </a:t>
            </a:r>
            <a:r>
              <a:rPr b="1" spc="-10" dirty="0">
                <a:latin typeface="Calibri"/>
                <a:cs typeface="Calibri"/>
              </a:rPr>
              <a:t>three </a:t>
            </a:r>
            <a:r>
              <a:rPr b="1" spc="-5" dirty="0">
                <a:latin typeface="Calibri"/>
                <a:cs typeface="Calibri"/>
              </a:rPr>
              <a:t>subjects </a:t>
            </a:r>
            <a:r>
              <a:rPr spc="-15" dirty="0"/>
              <a:t>to progress  </a:t>
            </a:r>
            <a:r>
              <a:rPr spc="-10" dirty="0"/>
              <a:t>into </a:t>
            </a:r>
            <a:r>
              <a:rPr spc="-50" dirty="0"/>
              <a:t>Year </a:t>
            </a:r>
            <a:r>
              <a:rPr dirty="0"/>
              <a:t>2 ( </a:t>
            </a:r>
            <a:r>
              <a:rPr spc="-5" dirty="0"/>
              <a:t>three subjects </a:t>
            </a:r>
            <a:r>
              <a:rPr dirty="0"/>
              <a:t>x 20 </a:t>
            </a:r>
            <a:r>
              <a:rPr spc="-5" dirty="0"/>
              <a:t>credits</a:t>
            </a:r>
            <a:r>
              <a:rPr spc="-85" dirty="0"/>
              <a:t> </a:t>
            </a:r>
            <a:r>
              <a:rPr dirty="0"/>
              <a:t>each)</a:t>
            </a:r>
            <a:endParaRPr lang="en-IE" dirty="0"/>
          </a:p>
          <a:p>
            <a:pPr marL="354965" marR="260985" indent="-342900">
              <a:lnSpc>
                <a:spcPct val="15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400" spc="-5" dirty="0"/>
              <a:t>In year 3 </a:t>
            </a:r>
            <a:r>
              <a:rPr sz="2400" spc="-10" dirty="0"/>
              <a:t>you </a:t>
            </a:r>
            <a:r>
              <a:rPr sz="2400" spc="-15" dirty="0"/>
              <a:t>progress </a:t>
            </a:r>
            <a:r>
              <a:rPr lang="en-IE" sz="2400" dirty="0"/>
              <a:t>with two of your subjects and then after year three </a:t>
            </a:r>
          </a:p>
          <a:p>
            <a:pPr marL="354965" marR="260985" indent="-342900">
              <a:lnSpc>
                <a:spcPct val="15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E" sz="2400" dirty="0"/>
              <a:t>In your final year can then progress with a double major or single major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358521"/>
            <a:ext cx="273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Coursefinder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381493" y="1747520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4572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3972" y="1455419"/>
            <a:ext cx="0" cy="269240"/>
          </a:xfrm>
          <a:custGeom>
            <a:avLst/>
            <a:gdLst/>
            <a:ahLst/>
            <a:cxnLst/>
            <a:rect l="l" t="t" r="r" b="b"/>
            <a:pathLst>
              <a:path h="269239">
                <a:moveTo>
                  <a:pt x="0" y="0"/>
                </a:moveTo>
                <a:lnTo>
                  <a:pt x="0" y="269239"/>
                </a:lnTo>
              </a:path>
            </a:pathLst>
          </a:custGeom>
          <a:ln w="4495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1493" y="1433194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444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9970" y="1455419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7"/>
                </a:lnTo>
              </a:path>
            </a:pathLst>
          </a:custGeom>
          <a:ln w="4495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1493" y="1410461"/>
            <a:ext cx="791210" cy="360045"/>
          </a:xfrm>
          <a:custGeom>
            <a:avLst/>
            <a:gdLst/>
            <a:ahLst/>
            <a:cxnLst/>
            <a:rect l="l" t="t" r="r" b="b"/>
            <a:pathLst>
              <a:path w="791209" h="360044">
                <a:moveTo>
                  <a:pt x="0" y="0"/>
                </a:moveTo>
                <a:lnTo>
                  <a:pt x="790955" y="0"/>
                </a:lnTo>
                <a:lnTo>
                  <a:pt x="790955" y="359663"/>
                </a:lnTo>
                <a:lnTo>
                  <a:pt x="0" y="3596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6452" y="1455419"/>
            <a:ext cx="701040" cy="269875"/>
          </a:xfrm>
          <a:custGeom>
            <a:avLst/>
            <a:gdLst/>
            <a:ahLst/>
            <a:cxnLst/>
            <a:rect l="l" t="t" r="r" b="b"/>
            <a:pathLst>
              <a:path w="701040" h="269875">
                <a:moveTo>
                  <a:pt x="0" y="0"/>
                </a:moveTo>
                <a:lnTo>
                  <a:pt x="0" y="269747"/>
                </a:lnTo>
                <a:lnTo>
                  <a:pt x="701040" y="269747"/>
                </a:lnTo>
                <a:lnTo>
                  <a:pt x="701040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9097" y="1445513"/>
            <a:ext cx="576580" cy="288290"/>
          </a:xfrm>
          <a:custGeom>
            <a:avLst/>
            <a:gdLst/>
            <a:ahLst/>
            <a:cxnLst/>
            <a:rect l="l" t="t" r="r" b="b"/>
            <a:pathLst>
              <a:path w="576579" h="288289">
                <a:moveTo>
                  <a:pt x="432053" y="0"/>
                </a:moveTo>
                <a:lnTo>
                  <a:pt x="432053" y="72009"/>
                </a:lnTo>
                <a:lnTo>
                  <a:pt x="0" y="72009"/>
                </a:lnTo>
                <a:lnTo>
                  <a:pt x="0" y="216026"/>
                </a:lnTo>
                <a:lnTo>
                  <a:pt x="432053" y="216026"/>
                </a:lnTo>
                <a:lnTo>
                  <a:pt x="432053" y="288036"/>
                </a:lnTo>
                <a:lnTo>
                  <a:pt x="576072" y="144018"/>
                </a:lnTo>
                <a:lnTo>
                  <a:pt x="432053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9097" y="1445513"/>
            <a:ext cx="576580" cy="288290"/>
          </a:xfrm>
          <a:custGeom>
            <a:avLst/>
            <a:gdLst/>
            <a:ahLst/>
            <a:cxnLst/>
            <a:rect l="l" t="t" r="r" b="b"/>
            <a:pathLst>
              <a:path w="576579" h="288289">
                <a:moveTo>
                  <a:pt x="0" y="72009"/>
                </a:moveTo>
                <a:lnTo>
                  <a:pt x="432053" y="72009"/>
                </a:lnTo>
                <a:lnTo>
                  <a:pt x="432053" y="0"/>
                </a:lnTo>
                <a:lnTo>
                  <a:pt x="576072" y="144018"/>
                </a:lnTo>
                <a:lnTo>
                  <a:pt x="432053" y="288036"/>
                </a:lnTo>
                <a:lnTo>
                  <a:pt x="432053" y="216026"/>
                </a:lnTo>
                <a:lnTo>
                  <a:pt x="0" y="216026"/>
                </a:lnTo>
                <a:lnTo>
                  <a:pt x="0" y="72009"/>
                </a:lnTo>
                <a:close/>
              </a:path>
            </a:pathLst>
          </a:custGeom>
          <a:ln w="2590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4573" y="623696"/>
            <a:ext cx="32791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36C09"/>
                </a:solidFill>
                <a:latin typeface="Calibri"/>
                <a:cs typeface="Calibri"/>
              </a:rPr>
              <a:t>Choose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the </a:t>
            </a:r>
            <a:r>
              <a:rPr lang="en-IE" sz="1800" dirty="0">
                <a:solidFill>
                  <a:srgbClr val="E36C09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Current </a:t>
            </a:r>
            <a:r>
              <a:rPr sz="1800" spc="-5" dirty="0">
                <a:solidFill>
                  <a:srgbClr val="E36C09"/>
                </a:solidFill>
                <a:latin typeface="Calibri"/>
                <a:cs typeface="Calibri"/>
              </a:rPr>
              <a:t>Student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option</a:t>
            </a:r>
            <a:r>
              <a:rPr lang="en-IE" sz="1800" spc="-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drop </a:t>
            </a:r>
            <a:r>
              <a:rPr sz="1800" spc="-5" dirty="0">
                <a:solidFill>
                  <a:srgbClr val="E36C09"/>
                </a:solidFill>
                <a:latin typeface="Calibri"/>
                <a:cs typeface="Calibri"/>
              </a:rPr>
              <a:t>down</a:t>
            </a:r>
            <a:r>
              <a:rPr sz="1800" spc="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menu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E402C0A-7A02-405C-95BD-3B0AA627B5BA}"/>
              </a:ext>
            </a:extLst>
          </p:cNvPr>
          <p:cNvSpPr/>
          <p:nvPr/>
        </p:nvSpPr>
        <p:spPr>
          <a:xfrm rot="16200000" flipH="1" flipV="1">
            <a:off x="8284060" y="679021"/>
            <a:ext cx="916727" cy="464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00B05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7A52A3-E32B-42AB-BE96-9B4C2001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237"/>
            <a:ext cx="9144000" cy="4953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15" y="431037"/>
            <a:ext cx="2810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CourseFinder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88263" y="1341119"/>
            <a:ext cx="8211311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8678" y="4639945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144" y="0"/>
                </a:lnTo>
              </a:path>
            </a:pathLst>
          </a:custGeom>
          <a:ln w="26669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2203" y="446405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270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8678" y="4450715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144" y="0"/>
                </a:lnTo>
              </a:path>
            </a:pathLst>
          </a:custGeom>
          <a:ln w="2667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87296" y="4464177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270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8678" y="4437126"/>
            <a:ext cx="1152525" cy="216535"/>
          </a:xfrm>
          <a:custGeom>
            <a:avLst/>
            <a:gdLst/>
            <a:ahLst/>
            <a:cxnLst/>
            <a:rect l="l" t="t" r="r" b="b"/>
            <a:pathLst>
              <a:path w="1152525" h="216535">
                <a:moveTo>
                  <a:pt x="0" y="0"/>
                </a:moveTo>
                <a:lnTo>
                  <a:pt x="1152144" y="0"/>
                </a:lnTo>
                <a:lnTo>
                  <a:pt x="1152144" y="216407"/>
                </a:lnTo>
                <a:lnTo>
                  <a:pt x="0" y="216407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5729" y="4464177"/>
            <a:ext cx="1098550" cy="162560"/>
          </a:xfrm>
          <a:custGeom>
            <a:avLst/>
            <a:gdLst/>
            <a:ahLst/>
            <a:cxnLst/>
            <a:rect l="l" t="t" r="r" b="b"/>
            <a:pathLst>
              <a:path w="1098550" h="162560">
                <a:moveTo>
                  <a:pt x="0" y="0"/>
                </a:moveTo>
                <a:lnTo>
                  <a:pt x="0" y="162306"/>
                </a:lnTo>
                <a:lnTo>
                  <a:pt x="1098042" y="162306"/>
                </a:lnTo>
                <a:lnTo>
                  <a:pt x="1098042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8169" y="4402073"/>
            <a:ext cx="582295" cy="251460"/>
          </a:xfrm>
          <a:custGeom>
            <a:avLst/>
            <a:gdLst/>
            <a:ahLst/>
            <a:cxnLst/>
            <a:rect l="l" t="t" r="r" b="b"/>
            <a:pathLst>
              <a:path w="582295" h="251460">
                <a:moveTo>
                  <a:pt x="125729" y="0"/>
                </a:moveTo>
                <a:lnTo>
                  <a:pt x="0" y="125730"/>
                </a:lnTo>
                <a:lnTo>
                  <a:pt x="125729" y="251459"/>
                </a:lnTo>
                <a:lnTo>
                  <a:pt x="125729" y="188594"/>
                </a:lnTo>
                <a:lnTo>
                  <a:pt x="582168" y="188594"/>
                </a:lnTo>
                <a:lnTo>
                  <a:pt x="582168" y="62864"/>
                </a:lnTo>
                <a:lnTo>
                  <a:pt x="125729" y="62864"/>
                </a:lnTo>
                <a:lnTo>
                  <a:pt x="125729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8169" y="4402073"/>
            <a:ext cx="582295" cy="251460"/>
          </a:xfrm>
          <a:custGeom>
            <a:avLst/>
            <a:gdLst/>
            <a:ahLst/>
            <a:cxnLst/>
            <a:rect l="l" t="t" r="r" b="b"/>
            <a:pathLst>
              <a:path w="582295" h="251460">
                <a:moveTo>
                  <a:pt x="0" y="125730"/>
                </a:moveTo>
                <a:lnTo>
                  <a:pt x="125729" y="0"/>
                </a:lnTo>
                <a:lnTo>
                  <a:pt x="125729" y="62864"/>
                </a:lnTo>
                <a:lnTo>
                  <a:pt x="582168" y="62864"/>
                </a:lnTo>
                <a:lnTo>
                  <a:pt x="582168" y="188594"/>
                </a:lnTo>
                <a:lnTo>
                  <a:pt x="125729" y="188594"/>
                </a:lnTo>
                <a:lnTo>
                  <a:pt x="125729" y="251459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6FEBB0-DB57-4F90-9368-A8076521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445"/>
            <a:ext cx="9144000" cy="506311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916D3F-3E1E-4466-80DB-DBE5BF6C1B64}"/>
              </a:ext>
            </a:extLst>
          </p:cNvPr>
          <p:cNvSpPr/>
          <p:nvPr/>
        </p:nvSpPr>
        <p:spPr>
          <a:xfrm>
            <a:off x="6200013" y="4627833"/>
            <a:ext cx="1219200" cy="6836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261873"/>
            <a:ext cx="4396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For Current</a:t>
            </a:r>
            <a:r>
              <a:rPr sz="4000" spc="-10" dirty="0"/>
              <a:t> Students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69391" y="1594948"/>
            <a:ext cx="8363711" cy="3778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2941" y="4487545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3772" y="0"/>
                </a:lnTo>
              </a:path>
            </a:pathLst>
          </a:custGeom>
          <a:ln w="4445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5484" y="419480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4508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2941" y="417195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3772" y="0"/>
                </a:lnTo>
              </a:path>
            </a:pathLst>
          </a:custGeom>
          <a:ln w="45719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4107" y="4194175"/>
            <a:ext cx="0" cy="271145"/>
          </a:xfrm>
          <a:custGeom>
            <a:avLst/>
            <a:gdLst/>
            <a:ahLst/>
            <a:cxnLst/>
            <a:rect l="l" t="t" r="r" b="b"/>
            <a:pathLst>
              <a:path h="271145">
                <a:moveTo>
                  <a:pt x="0" y="0"/>
                </a:moveTo>
                <a:lnTo>
                  <a:pt x="0" y="270891"/>
                </a:lnTo>
              </a:path>
            </a:pathLst>
          </a:custGeom>
          <a:ln w="45212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2941" y="4149090"/>
            <a:ext cx="1224280" cy="361315"/>
          </a:xfrm>
          <a:custGeom>
            <a:avLst/>
            <a:gdLst/>
            <a:ahLst/>
            <a:cxnLst/>
            <a:rect l="l" t="t" r="r" b="b"/>
            <a:pathLst>
              <a:path w="1224279" h="361314">
                <a:moveTo>
                  <a:pt x="0" y="0"/>
                </a:moveTo>
                <a:lnTo>
                  <a:pt x="1223772" y="0"/>
                </a:lnTo>
                <a:lnTo>
                  <a:pt x="1223772" y="361188"/>
                </a:lnTo>
                <a:lnTo>
                  <a:pt x="0" y="36118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8027" y="4194175"/>
            <a:ext cx="1133475" cy="271145"/>
          </a:xfrm>
          <a:custGeom>
            <a:avLst/>
            <a:gdLst/>
            <a:ahLst/>
            <a:cxnLst/>
            <a:rect l="l" t="t" r="r" b="b"/>
            <a:pathLst>
              <a:path w="1133475" h="271145">
                <a:moveTo>
                  <a:pt x="0" y="0"/>
                </a:moveTo>
                <a:lnTo>
                  <a:pt x="0" y="270891"/>
                </a:lnTo>
                <a:lnTo>
                  <a:pt x="1133475" y="270891"/>
                </a:lnTo>
                <a:lnTo>
                  <a:pt x="1133475" y="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037" y="3978909"/>
            <a:ext cx="935990" cy="0"/>
          </a:xfrm>
          <a:custGeom>
            <a:avLst/>
            <a:gdLst/>
            <a:ahLst/>
            <a:cxnLst/>
            <a:rect l="l" t="t" r="r" b="b"/>
            <a:pathLst>
              <a:path w="935990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088" y="362712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5119"/>
                </a:lnTo>
              </a:path>
            </a:pathLst>
          </a:custGeom>
          <a:ln w="5410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037" y="3599815"/>
            <a:ext cx="935990" cy="0"/>
          </a:xfrm>
          <a:custGeom>
            <a:avLst/>
            <a:gdLst/>
            <a:ahLst/>
            <a:cxnLst/>
            <a:rect l="l" t="t" r="r" b="b"/>
            <a:pathLst>
              <a:path w="935990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546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3722" y="3627120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1"/>
                </a:lnTo>
              </a:path>
            </a:pathLst>
          </a:custGeom>
          <a:ln w="5410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037" y="3573017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90" h="433070">
                <a:moveTo>
                  <a:pt x="0" y="0"/>
                </a:moveTo>
                <a:lnTo>
                  <a:pt x="935736" y="0"/>
                </a:lnTo>
                <a:lnTo>
                  <a:pt x="935736" y="432816"/>
                </a:lnTo>
                <a:lnTo>
                  <a:pt x="0" y="43281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" y="3627120"/>
            <a:ext cx="828040" cy="325120"/>
          </a:xfrm>
          <a:custGeom>
            <a:avLst/>
            <a:gdLst/>
            <a:ahLst/>
            <a:cxnLst/>
            <a:rect l="l" t="t" r="r" b="b"/>
            <a:pathLst>
              <a:path w="828040" h="325120">
                <a:moveTo>
                  <a:pt x="0" y="0"/>
                </a:moveTo>
                <a:lnTo>
                  <a:pt x="0" y="324611"/>
                </a:lnTo>
                <a:lnTo>
                  <a:pt x="827532" y="324611"/>
                </a:lnTo>
                <a:lnTo>
                  <a:pt x="827532" y="0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A0E30B-2A46-4651-BBF4-198D9557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566"/>
            <a:ext cx="9144000" cy="5168867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B11EB55E-70AD-41FB-ADDC-5CA1ABB670D0}"/>
              </a:ext>
            </a:extLst>
          </p:cNvPr>
          <p:cNvSpPr/>
          <p:nvPr/>
        </p:nvSpPr>
        <p:spPr>
          <a:xfrm>
            <a:off x="6058027" y="2057400"/>
            <a:ext cx="647573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42697"/>
            <a:ext cx="281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CourseFinder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8540" y="875538"/>
            <a:ext cx="738378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20" dirty="0">
                <a:latin typeface="Calibri"/>
                <a:cs typeface="Calibri"/>
              </a:rPr>
              <a:t>pathways, </a:t>
            </a:r>
            <a:r>
              <a:rPr sz="2400" spc="-5" dirty="0">
                <a:latin typeface="Calibri"/>
                <a:cs typeface="Calibri"/>
              </a:rPr>
              <a:t>subjects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modules 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every year 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Search by </a:t>
            </a:r>
            <a:r>
              <a:rPr sz="2400" spc="-15" dirty="0">
                <a:latin typeface="Calibri"/>
                <a:cs typeface="Calibri"/>
              </a:rPr>
              <a:t>course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r>
              <a:rPr lang="en-IE" sz="2400" spc="-10" dirty="0">
                <a:latin typeface="Calibri"/>
                <a:cs typeface="Calibri"/>
              </a:rPr>
              <a:t> 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7739" y="2129027"/>
            <a:ext cx="6849109" cy="3680460"/>
          </a:xfrm>
          <a:custGeom>
            <a:avLst/>
            <a:gdLst/>
            <a:ahLst/>
            <a:cxnLst/>
            <a:rect l="l" t="t" r="r" b="b"/>
            <a:pathLst>
              <a:path w="6849109" h="3680460">
                <a:moveTo>
                  <a:pt x="0" y="3680460"/>
                </a:moveTo>
                <a:lnTo>
                  <a:pt x="6848856" y="3680460"/>
                </a:lnTo>
                <a:lnTo>
                  <a:pt x="6848856" y="0"/>
                </a:lnTo>
                <a:lnTo>
                  <a:pt x="0" y="0"/>
                </a:lnTo>
                <a:lnTo>
                  <a:pt x="0" y="3680460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B2EACBA-3E70-43CB-AA7E-53D9A234AF07}"/>
              </a:ext>
            </a:extLst>
          </p:cNvPr>
          <p:cNvSpPr/>
          <p:nvPr/>
        </p:nvSpPr>
        <p:spPr>
          <a:xfrm>
            <a:off x="304801" y="4191000"/>
            <a:ext cx="1022352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70D79A-7ECB-4F68-8556-97433076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0369"/>
            <a:ext cx="9144000" cy="404644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F2FDA7-70B6-49A1-B18C-15725251E53A}"/>
              </a:ext>
            </a:extLst>
          </p:cNvPr>
          <p:cNvSpPr/>
          <p:nvPr/>
        </p:nvSpPr>
        <p:spPr>
          <a:xfrm>
            <a:off x="457202" y="4305300"/>
            <a:ext cx="1022352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261873"/>
            <a:ext cx="417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BSc in</a:t>
            </a:r>
            <a:r>
              <a:rPr spc="-55" dirty="0"/>
              <a:t> </a:t>
            </a:r>
            <a:r>
              <a:rPr spc="-10" dirty="0"/>
              <a:t>CourseFinder</a:t>
            </a:r>
          </a:p>
        </p:txBody>
      </p:sp>
      <p:sp>
        <p:nvSpPr>
          <p:cNvPr id="3" name="object 3"/>
          <p:cNvSpPr/>
          <p:nvPr/>
        </p:nvSpPr>
        <p:spPr>
          <a:xfrm>
            <a:off x="1226018" y="1059831"/>
            <a:ext cx="6625141" cy="470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680BB-6AE2-44FD-BFEC-D6C66626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3" y="1088665"/>
            <a:ext cx="8220713" cy="4626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644" y="346710"/>
            <a:ext cx="6243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Specific subject</a:t>
            </a:r>
            <a:r>
              <a:rPr dirty="0"/>
              <a:t> </a:t>
            </a:r>
            <a:r>
              <a:rPr spc="-10" dirty="0"/>
              <a:t>combinations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Programme </a:t>
            </a:r>
            <a:r>
              <a:rPr dirty="0"/>
              <a:t>Advisory </a:t>
            </a:r>
            <a:r>
              <a:rPr spc="-5" dirty="0"/>
              <a:t>Office, Office </a:t>
            </a:r>
            <a:r>
              <a:rPr dirty="0"/>
              <a:t>of the Dean of </a:t>
            </a:r>
            <a:r>
              <a:rPr spc="-15" dirty="0"/>
              <a:t>Teaching </a:t>
            </a:r>
            <a:r>
              <a:rPr dirty="0"/>
              <a:t>&amp;</a:t>
            </a:r>
            <a:r>
              <a:rPr spc="-180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5715" y="996603"/>
            <a:ext cx="8132570" cy="4864793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E" sz="1600" b="0" i="0" dirty="0">
                <a:solidFill>
                  <a:srgbClr val="333333"/>
                </a:solidFill>
                <a:effectLst/>
                <a:latin typeface="Open Sans"/>
              </a:rPr>
              <a:t>Students must complete Engineering Science, Computer Science and Mathematics in order to be eligible to transfer into Year 2 of Electronic Engineering.  The transfer is also subject to achieving a minimum grade at the first sitting as determined by Head of Department, you should contact the Engineering Department Admin Office to discuss this.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E" sz="16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IE" sz="1600" b="0" i="0" dirty="0">
                <a:solidFill>
                  <a:srgbClr val="333333"/>
                </a:solidFill>
                <a:effectLst/>
                <a:latin typeface="Open Sans"/>
              </a:rPr>
              <a:t>Students choosing Computer Science (20 credits) must also take Mathematics, and are normally required to take MT2F20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IE" sz="1600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IE" sz="1600" b="0" i="0" dirty="0">
                <a:solidFill>
                  <a:srgbClr val="333333"/>
                </a:solidFill>
                <a:effectLst/>
                <a:latin typeface="Open Sans"/>
              </a:rPr>
              <a:t>Students who want to take Computer Science (20 credits) and Mathematics for 10 credits (MT2F10) must obtain Head of Department (CS) permission before registration </a:t>
            </a:r>
            <a:endParaRPr lang="en-IE" sz="1600" spc="-5" dirty="0">
              <a:latin typeface="Calibri"/>
              <a:cs typeface="Calibri"/>
            </a:endParaRPr>
          </a:p>
          <a:p>
            <a:pPr marL="298450" marR="5080" indent="-285750">
              <a:lnSpc>
                <a:spcPct val="150000"/>
              </a:lnSpc>
              <a:spcBef>
                <a:spcPts val="38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IE" sz="1600" b="0" i="0" dirty="0">
                <a:solidFill>
                  <a:srgbClr val="333333"/>
                </a:solidFill>
                <a:effectLst/>
                <a:latin typeface="Open Sans"/>
              </a:rPr>
              <a:t>Students who take 2nd Science Statistics Double Major or 2</a:t>
            </a:r>
            <a:r>
              <a:rPr lang="en-IE" sz="1600" b="0" i="0" baseline="30000" dirty="0">
                <a:solidFill>
                  <a:srgbClr val="333333"/>
                </a:solidFill>
                <a:effectLst/>
                <a:latin typeface="Open Sans"/>
              </a:rPr>
              <a:t>nd</a:t>
            </a:r>
            <a:r>
              <a:rPr lang="en-IE" sz="1600" b="0" i="0" dirty="0">
                <a:solidFill>
                  <a:srgbClr val="333333"/>
                </a:solidFill>
                <a:effectLst/>
                <a:latin typeface="Open Sans"/>
              </a:rPr>
              <a:t> Science Statistics Minor must take 2</a:t>
            </a:r>
            <a:r>
              <a:rPr lang="en-IE" sz="1600" b="0" i="0" baseline="30000" dirty="0">
                <a:solidFill>
                  <a:srgbClr val="333333"/>
                </a:solidFill>
                <a:effectLst/>
                <a:latin typeface="Open Sans"/>
              </a:rPr>
              <a:t>nd</a:t>
            </a:r>
            <a:r>
              <a:rPr lang="en-IE" sz="1600" b="0" i="0" dirty="0">
                <a:solidFill>
                  <a:srgbClr val="333333"/>
                </a:solidFill>
                <a:effectLst/>
                <a:latin typeface="Open Sans"/>
              </a:rPr>
              <a:t> Science Mathematics (MT2F20)</a:t>
            </a:r>
            <a:endParaRPr lang="en-IE" sz="1600" dirty="0">
              <a:latin typeface="Open Sans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Open Sans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10" dirty="0">
                <a:latin typeface="Open Sans"/>
                <a:cs typeface="Calibri"/>
              </a:rPr>
              <a:t>Statistics </a:t>
            </a:r>
            <a:r>
              <a:rPr lang="en-IE" sz="1600" spc="-10" dirty="0">
                <a:latin typeface="Open Sans"/>
                <a:cs typeface="Calibri"/>
              </a:rPr>
              <a:t>cannot be combined with Experimental Physics in Year 3 and 4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E" sz="1600" spc="-10" dirty="0">
              <a:latin typeface="Open Sans"/>
              <a:cs typeface="Calibri"/>
            </a:endParaRP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en-IE" sz="1600" b="0" i="0" dirty="0">
                <a:solidFill>
                  <a:srgbClr val="333333"/>
                </a:solidFill>
                <a:effectLst/>
                <a:latin typeface="Open Sans"/>
              </a:rPr>
              <a:t>Chemistry and Mathematical Physics are allowed in Year 2 but not in subsequent years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1600" dirty="0">
              <a:latin typeface="Open Sans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1044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Open Sans</vt:lpstr>
      <vt:lpstr>Office Theme</vt:lpstr>
      <vt:lpstr>PowerPoint Presentation</vt:lpstr>
      <vt:lpstr>Overview of Session</vt:lpstr>
      <vt:lpstr>Science Subject Choice in Year 2 &amp;  beyond</vt:lpstr>
      <vt:lpstr>Coursefinder</vt:lpstr>
      <vt:lpstr>CourseFinder</vt:lpstr>
      <vt:lpstr>For Current Students</vt:lpstr>
      <vt:lpstr>CourseFinder</vt:lpstr>
      <vt:lpstr>BSc in CourseFinder</vt:lpstr>
      <vt:lpstr>Specific subject combinations</vt:lpstr>
      <vt:lpstr>What is an Elective?</vt:lpstr>
      <vt:lpstr>How an Elective works for - Science</vt:lpstr>
      <vt:lpstr>Why take an Elective?</vt:lpstr>
      <vt:lpstr>Ts &amp; Cs apply</vt:lpstr>
      <vt:lpstr>Electives on offer this year Many students have the opportunity to take an Elective in Year 2</vt:lpstr>
      <vt:lpstr>Exception to the Rule…  Skills for Success</vt:lpstr>
      <vt:lpstr>Transfer from Science MH201 to….</vt:lpstr>
      <vt:lpstr>Second year transfer options</vt:lpstr>
      <vt:lpstr>Transferring to 2nd Year of another  programme</vt:lpstr>
      <vt:lpstr>Marks &amp; Standards</vt:lpstr>
      <vt:lpstr>PowerPoint Presentation</vt:lpstr>
      <vt:lpstr>Programme Advisory Office 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Rose Donovan</cp:lastModifiedBy>
  <cp:revision>28</cp:revision>
  <dcterms:created xsi:type="dcterms:W3CDTF">2021-04-14T16:51:47Z</dcterms:created>
  <dcterms:modified xsi:type="dcterms:W3CDTF">2022-04-21T09:44:19Z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2021-04-14T00:00:00Z</vt:filetime>
  </property>
</Properties>
</file>