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0" r:id="rId6"/>
    <p:sldId id="261" r:id="rId7"/>
    <p:sldId id="262" r:id="rId8"/>
    <p:sldId id="259" r:id="rId9"/>
    <p:sldId id="296" r:id="rId10"/>
    <p:sldId id="267" r:id="rId11"/>
    <p:sldId id="297" r:id="rId12"/>
    <p:sldId id="269" r:id="rId13"/>
    <p:sldId id="270" r:id="rId14"/>
    <p:sldId id="298" r:id="rId15"/>
    <p:sldId id="272" r:id="rId16"/>
    <p:sldId id="273" r:id="rId17"/>
    <p:sldId id="274" r:id="rId18"/>
    <p:sldId id="299" r:id="rId19"/>
    <p:sldId id="276" r:id="rId20"/>
    <p:sldId id="277" r:id="rId21"/>
    <p:sldId id="300" r:id="rId22"/>
    <p:sldId id="279" r:id="rId23"/>
    <p:sldId id="280" r:id="rId24"/>
    <p:sldId id="301" r:id="rId25"/>
    <p:sldId id="282" r:id="rId26"/>
    <p:sldId id="283" r:id="rId27"/>
    <p:sldId id="302" r:id="rId28"/>
    <p:sldId id="285" r:id="rId29"/>
    <p:sldId id="286" r:id="rId30"/>
    <p:sldId id="303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5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Coughlan" userId="9fe892bf-20a1-4908-943b-ca2934e4b966" providerId="ADAL" clId="{7E0476E6-0E23-4B33-94E9-B9D3D5E3DF69}"/>
    <pc:docChg chg="modSld">
      <pc:chgData name="Joseph Coughlan" userId="9fe892bf-20a1-4908-943b-ca2934e4b966" providerId="ADAL" clId="{7E0476E6-0E23-4B33-94E9-B9D3D5E3DF69}" dt="2025-03-28T17:31:14.386" v="61" actId="20577"/>
      <pc:docMkLst>
        <pc:docMk/>
      </pc:docMkLst>
      <pc:sldChg chg="modSp mod">
        <pc:chgData name="Joseph Coughlan" userId="9fe892bf-20a1-4908-943b-ca2934e4b966" providerId="ADAL" clId="{7E0476E6-0E23-4B33-94E9-B9D3D5E3DF69}" dt="2025-03-28T17:29:14.124" v="38" actId="20577"/>
        <pc:sldMkLst>
          <pc:docMk/>
          <pc:sldMk cId="203599818" sldId="273"/>
        </pc:sldMkLst>
        <pc:spChg chg="mod">
          <ac:chgData name="Joseph Coughlan" userId="9fe892bf-20a1-4908-943b-ca2934e4b966" providerId="ADAL" clId="{7E0476E6-0E23-4B33-94E9-B9D3D5E3DF69}" dt="2025-03-28T17:29:14.124" v="38" actId="20577"/>
          <ac:spMkLst>
            <pc:docMk/>
            <pc:sldMk cId="203599818" sldId="273"/>
            <ac:spMk id="3" creationId="{1A14685B-84BF-E3BB-EA76-2D14CC8B7F48}"/>
          </ac:spMkLst>
        </pc:spChg>
      </pc:sldChg>
      <pc:sldChg chg="modSp mod">
        <pc:chgData name="Joseph Coughlan" userId="9fe892bf-20a1-4908-943b-ca2934e4b966" providerId="ADAL" clId="{7E0476E6-0E23-4B33-94E9-B9D3D5E3DF69}" dt="2025-03-28T17:29:47.198" v="40" actId="6549"/>
        <pc:sldMkLst>
          <pc:docMk/>
          <pc:sldMk cId="2916372694" sldId="277"/>
        </pc:sldMkLst>
        <pc:spChg chg="mod">
          <ac:chgData name="Joseph Coughlan" userId="9fe892bf-20a1-4908-943b-ca2934e4b966" providerId="ADAL" clId="{7E0476E6-0E23-4B33-94E9-B9D3D5E3DF69}" dt="2025-03-28T17:29:47.198" v="40" actId="6549"/>
          <ac:spMkLst>
            <pc:docMk/>
            <pc:sldMk cId="2916372694" sldId="277"/>
            <ac:spMk id="3" creationId="{1A14685B-84BF-E3BB-EA76-2D14CC8B7F48}"/>
          </ac:spMkLst>
        </pc:spChg>
      </pc:sldChg>
      <pc:sldChg chg="modSp mod">
        <pc:chgData name="Joseph Coughlan" userId="9fe892bf-20a1-4908-943b-ca2934e4b966" providerId="ADAL" clId="{7E0476E6-0E23-4B33-94E9-B9D3D5E3DF69}" dt="2025-03-28T17:30:02.096" v="47" actId="20577"/>
        <pc:sldMkLst>
          <pc:docMk/>
          <pc:sldMk cId="2624145164" sldId="279"/>
        </pc:sldMkLst>
        <pc:spChg chg="mod">
          <ac:chgData name="Joseph Coughlan" userId="9fe892bf-20a1-4908-943b-ca2934e4b966" providerId="ADAL" clId="{7E0476E6-0E23-4B33-94E9-B9D3D5E3DF69}" dt="2025-03-28T17:30:02.096" v="47" actId="20577"/>
          <ac:spMkLst>
            <pc:docMk/>
            <pc:sldMk cId="2624145164" sldId="279"/>
            <ac:spMk id="9" creationId="{94EC7F40-F6E2-9C5A-DCA9-A29F9E2D1F06}"/>
          </ac:spMkLst>
        </pc:spChg>
      </pc:sldChg>
      <pc:sldChg chg="modSp mod">
        <pc:chgData name="Joseph Coughlan" userId="9fe892bf-20a1-4908-943b-ca2934e4b966" providerId="ADAL" clId="{7E0476E6-0E23-4B33-94E9-B9D3D5E3DF69}" dt="2025-03-28T17:30:51.739" v="51" actId="20577"/>
        <pc:sldMkLst>
          <pc:docMk/>
          <pc:sldMk cId="700351435" sldId="291"/>
        </pc:sldMkLst>
        <pc:spChg chg="mod">
          <ac:chgData name="Joseph Coughlan" userId="9fe892bf-20a1-4908-943b-ca2934e4b966" providerId="ADAL" clId="{7E0476E6-0E23-4B33-94E9-B9D3D5E3DF69}" dt="2025-03-28T17:30:51.739" v="51" actId="20577"/>
          <ac:spMkLst>
            <pc:docMk/>
            <pc:sldMk cId="700351435" sldId="291"/>
            <ac:spMk id="9" creationId="{94EC7F40-F6E2-9C5A-DCA9-A29F9E2D1F06}"/>
          </ac:spMkLst>
        </pc:spChg>
      </pc:sldChg>
      <pc:sldChg chg="modSp mod">
        <pc:chgData name="Joseph Coughlan" userId="9fe892bf-20a1-4908-943b-ca2934e4b966" providerId="ADAL" clId="{7E0476E6-0E23-4B33-94E9-B9D3D5E3DF69}" dt="2025-03-28T17:31:14.386" v="61" actId="20577"/>
        <pc:sldMkLst>
          <pc:docMk/>
          <pc:sldMk cId="2795072035" sldId="294"/>
        </pc:sldMkLst>
        <pc:spChg chg="mod">
          <ac:chgData name="Joseph Coughlan" userId="9fe892bf-20a1-4908-943b-ca2934e4b966" providerId="ADAL" clId="{7E0476E6-0E23-4B33-94E9-B9D3D5E3DF69}" dt="2025-03-28T17:31:14.386" v="61" actId="20577"/>
          <ac:spMkLst>
            <pc:docMk/>
            <pc:sldMk cId="2795072035" sldId="294"/>
            <ac:spMk id="9" creationId="{94EC7F40-F6E2-9C5A-DCA9-A29F9E2D1F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6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2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6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4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9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9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7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9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9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2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2F8E4-3DDF-A24C-85CE-1D85311777C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2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file://localhost/Users/larissa/Downloads/black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file://localhost/Users/larissa/Downloads/black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file://localhost/Users/larissa/Downloads/black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file://localhost/Users/larissa/Downloads/black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file://localhost/Users/larissa/Downloads/black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file://localhost/Users/larissa/Downloads/black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file://localhost/Users/larissa/Downloads/black.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larissa/Downloads/black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file://localhost/Users/larissa/Downloads/black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file://localhost/Users/larissa/Downloads/black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file://localhost/Users/larissa/Downloads/black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rgundy Vers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7609" y="2124871"/>
            <a:ext cx="302863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MH101 ARTS to MH401/MH402/MH403/MH404/MH407/MH409/MH502</a:t>
            </a:r>
          </a:p>
          <a:p>
            <a:endParaRPr lang="en-US" sz="2000" dirty="0">
              <a:solidFill>
                <a:srgbClr val="822327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822327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822327"/>
                </a:solidFill>
                <a:latin typeface="Arial"/>
                <a:cs typeface="Arial"/>
              </a:rPr>
              <a:t>Prof. Joseph Coughlan</a:t>
            </a:r>
          </a:p>
        </p:txBody>
      </p:sp>
      <p:pic>
        <p:nvPicPr>
          <p:cNvPr id="4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48" y="140971"/>
            <a:ext cx="2409190" cy="1276985"/>
          </a:xfrm>
          <a:prstGeom prst="rect">
            <a:avLst/>
          </a:prstGeom>
        </p:spPr>
      </p:pic>
      <p:sp>
        <p:nvSpPr>
          <p:cNvPr id="5" name="Text Box 3"/>
          <p:cNvSpPr txBox="1"/>
          <p:nvPr/>
        </p:nvSpPr>
        <p:spPr>
          <a:xfrm>
            <a:off x="254019" y="425451"/>
            <a:ext cx="2643505" cy="80454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9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9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9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9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9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9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9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9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12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9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9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r>
              <a:rPr lang="en-I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12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lnSpc>
                <a:spcPct val="1200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"/>
                <a:ea typeface="ＭＳ 明朝"/>
                <a:cs typeface="MinionPro-Regular"/>
              </a:rPr>
              <a:t> </a:t>
            </a:r>
            <a:endParaRPr lang="en-US" sz="1200" dirty="0">
              <a:effectLst/>
              <a:latin typeface="MinionPro-Regular"/>
              <a:ea typeface="ＭＳ 明朝"/>
              <a:cs typeface="Minio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10779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9ED97-92DF-EE64-7FDC-6A253260EAA1}"/>
              </a:ext>
            </a:extLst>
          </p:cNvPr>
          <p:cNvSpPr txBox="1"/>
          <p:nvPr/>
        </p:nvSpPr>
        <p:spPr>
          <a:xfrm>
            <a:off x="679886" y="682468"/>
            <a:ext cx="9143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b="1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endParaRPr lang="en-IE" sz="4000" b="1">
              <a:solidFill>
                <a:srgbClr val="82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>
              <a:solidFill>
                <a:srgbClr val="82232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C7F40-F6E2-9C5A-DCA9-A29F9E2D1F06}"/>
              </a:ext>
            </a:extLst>
          </p:cNvPr>
          <p:cNvSpPr txBox="1"/>
          <p:nvPr/>
        </p:nvSpPr>
        <p:spPr>
          <a:xfrm>
            <a:off x="846944" y="1557570"/>
            <a:ext cx="76899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>
                <a:latin typeface="Arial" panose="020B0604020202020204" pitchFamily="34" charset="0"/>
                <a:cs typeface="Arial" panose="020B0604020202020204" pitchFamily="34" charset="0"/>
              </a:rPr>
              <a:t>Your Accounting modules must include ALL three of</a:t>
            </a:r>
          </a:p>
          <a:p>
            <a:pPr lvl="1"/>
            <a:r>
              <a:rPr lang="en-IE" sz="2000">
                <a:latin typeface="Arial" panose="020B0604020202020204" pitchFamily="34" charset="0"/>
                <a:cs typeface="Arial" panose="020B0604020202020204" pitchFamily="34" charset="0"/>
              </a:rPr>
              <a:t>- AC151 Introduction to Accounting</a:t>
            </a:r>
          </a:p>
          <a:p>
            <a:pPr lvl="1"/>
            <a:r>
              <a:rPr lang="en-IE" sz="2000">
                <a:latin typeface="Arial" panose="020B0604020202020204" pitchFamily="34" charset="0"/>
                <a:cs typeface="Arial" panose="020B0604020202020204" pitchFamily="34" charset="0"/>
              </a:rPr>
              <a:t>- AC152 Financial Accounting 1</a:t>
            </a:r>
          </a:p>
          <a:p>
            <a:pPr lvl="1"/>
            <a:r>
              <a:rPr lang="en-IE" sz="2000">
                <a:latin typeface="Arial" panose="020B0604020202020204" pitchFamily="34" charset="0"/>
                <a:cs typeface="Arial" panose="020B0604020202020204" pitchFamily="34" charset="0"/>
              </a:rPr>
              <a:t>- AC160 Fundamentals of Finance &amp; Accounting</a:t>
            </a:r>
          </a:p>
          <a:p>
            <a:pPr lvl="1"/>
            <a:endParaRPr lang="en-IE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>
                <a:latin typeface="Arial" panose="020B0604020202020204" pitchFamily="34" charset="0"/>
                <a:cs typeface="Arial" panose="020B0604020202020204" pitchFamily="34" charset="0"/>
              </a:rPr>
              <a:t>The 15 ECTS Accounting subject is not sufficient</a:t>
            </a:r>
          </a:p>
        </p:txBody>
      </p:sp>
    </p:spTree>
    <p:extLst>
      <p:ext uri="{BB962C8B-B14F-4D97-AF65-F5344CB8AC3E}">
        <p14:creationId xmlns:p14="http://schemas.microsoft.com/office/powerpoint/2010/main" val="2468437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130907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8EA787-CAD9-63B1-F4D4-B40DBD1FB8F0}"/>
              </a:ext>
            </a:extLst>
          </p:cNvPr>
          <p:cNvSpPr txBox="1">
            <a:spLocks/>
          </p:cNvSpPr>
          <p:nvPr/>
        </p:nvSpPr>
        <p:spPr>
          <a:xfrm>
            <a:off x="683702" y="2990527"/>
            <a:ext cx="8137890" cy="1287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MH101 ARTS</a:t>
            </a:r>
          </a:p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</a:p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MH404 BBS Business</a:t>
            </a:r>
          </a:p>
          <a:p>
            <a:pPr marL="0" indent="0" algn="ctr">
              <a:buNone/>
            </a:pPr>
            <a:endParaRPr lang="en-IE" sz="3600" b="1" dirty="0">
              <a:solidFill>
                <a:srgbClr val="82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building, outdoor, sky, brick&#10;&#10;Description automatically generated">
            <a:extLst>
              <a:ext uri="{FF2B5EF4-FFF2-40B4-BE49-F238E27FC236}">
                <a16:creationId xmlns:a16="http://schemas.microsoft.com/office/drawing/2014/main" id="{6C70ADD7-AA0D-C07C-B370-B1A88902A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496" y="569818"/>
            <a:ext cx="2304410" cy="15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32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9ED97-92DF-EE64-7FDC-6A253260EAA1}"/>
              </a:ext>
            </a:extLst>
          </p:cNvPr>
          <p:cNvSpPr txBox="1"/>
          <p:nvPr/>
        </p:nvSpPr>
        <p:spPr>
          <a:xfrm>
            <a:off x="1324463" y="500566"/>
            <a:ext cx="9143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b="1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to Transfer</a:t>
            </a:r>
          </a:p>
          <a:p>
            <a:endParaRPr lang="en-IE">
              <a:solidFill>
                <a:srgbClr val="82232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C7F40-F6E2-9C5A-DCA9-A29F9E2D1F06}"/>
              </a:ext>
            </a:extLst>
          </p:cNvPr>
          <p:cNvSpPr txBox="1"/>
          <p:nvPr/>
        </p:nvSpPr>
        <p:spPr>
          <a:xfrm>
            <a:off x="727023" y="1612629"/>
            <a:ext cx="76899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>
                <a:latin typeface="Arial" panose="020B0604020202020204" pitchFamily="34" charset="0"/>
                <a:cs typeface="Arial" panose="020B0604020202020204" pitchFamily="34" charset="0"/>
              </a:rPr>
              <a:t>Pass the subject Double Business in Year 1</a:t>
            </a:r>
          </a:p>
          <a:p>
            <a:pPr marL="0" indent="0" algn="ctr">
              <a:buNone/>
            </a:pPr>
            <a:endParaRPr lang="en-IE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IE" sz="280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endParaRPr lang="en-IE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>
                <a:latin typeface="Arial" panose="020B0604020202020204" pitchFamily="34" charset="0"/>
                <a:cs typeface="Arial" panose="020B0604020202020204" pitchFamily="34" charset="0"/>
              </a:rPr>
              <a:t>Pass the subject Single Business in Year 1 AND Pass the subject Accounting AND Pass either the subject Economics OR the subject Finance</a:t>
            </a:r>
          </a:p>
        </p:txBody>
      </p:sp>
    </p:spTree>
    <p:extLst>
      <p:ext uri="{BB962C8B-B14F-4D97-AF65-F5344CB8AC3E}">
        <p14:creationId xmlns:p14="http://schemas.microsoft.com/office/powerpoint/2010/main" val="244812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9ED97-92DF-EE64-7FDC-6A253260EAA1}"/>
              </a:ext>
            </a:extLst>
          </p:cNvPr>
          <p:cNvSpPr txBox="1"/>
          <p:nvPr/>
        </p:nvSpPr>
        <p:spPr>
          <a:xfrm>
            <a:off x="2523676" y="627744"/>
            <a:ext cx="9143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b="1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Business</a:t>
            </a:r>
          </a:p>
          <a:p>
            <a:endParaRPr lang="en-IE">
              <a:solidFill>
                <a:srgbClr val="82232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C7F40-F6E2-9C5A-DCA9-A29F9E2D1F06}"/>
              </a:ext>
            </a:extLst>
          </p:cNvPr>
          <p:cNvSpPr txBox="1"/>
          <p:nvPr/>
        </p:nvSpPr>
        <p:spPr>
          <a:xfrm>
            <a:off x="727023" y="1612629"/>
            <a:ext cx="7689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IE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B874C8-3CE6-4696-E1BA-30B39BF5FF48}"/>
              </a:ext>
            </a:extLst>
          </p:cNvPr>
          <p:cNvSpPr txBox="1"/>
          <p:nvPr/>
        </p:nvSpPr>
        <p:spPr>
          <a:xfrm>
            <a:off x="638517" y="1446552"/>
            <a:ext cx="1604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/>
              <a:t>Semester 1</a:t>
            </a:r>
          </a:p>
          <a:p>
            <a:endParaRPr lang="en-IE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14685B-84BF-E3BB-EA76-2D14CC8B7F48}"/>
              </a:ext>
            </a:extLst>
          </p:cNvPr>
          <p:cNvSpPr txBox="1"/>
          <p:nvPr/>
        </p:nvSpPr>
        <p:spPr>
          <a:xfrm>
            <a:off x="562131" y="2072103"/>
            <a:ext cx="43546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IE" sz="2200" dirty="0"/>
              <a:t>AC155 Accounting for Business Students</a:t>
            </a:r>
          </a:p>
          <a:p>
            <a:endParaRPr lang="en-IE" sz="2200" dirty="0"/>
          </a:p>
          <a:p>
            <a:pPr marL="0" indent="0">
              <a:buNone/>
            </a:pPr>
            <a:r>
              <a:rPr lang="en-IE" sz="2200" dirty="0"/>
              <a:t>AND One of</a:t>
            </a:r>
          </a:p>
          <a:p>
            <a:pPr marL="0" indent="0">
              <a:buNone/>
            </a:pPr>
            <a:endParaRPr lang="en-IE" sz="2200" dirty="0"/>
          </a:p>
          <a:p>
            <a:pPr marL="0" indent="0">
              <a:buNone/>
            </a:pPr>
            <a:r>
              <a:rPr lang="en-IE" sz="2200" dirty="0"/>
              <a:t>MN151 Bus. Models &amp; Marketing</a:t>
            </a:r>
          </a:p>
          <a:p>
            <a:pPr marL="0" indent="0">
              <a:buNone/>
            </a:pPr>
            <a:r>
              <a:rPr lang="en-IE" sz="2200" dirty="0"/>
              <a:t>MN152 Con. Research &amp; Marketing</a:t>
            </a:r>
          </a:p>
          <a:p>
            <a:pPr marL="0" indent="0">
              <a:buNone/>
            </a:pPr>
            <a:r>
              <a:rPr lang="en-IE" sz="2200" dirty="0"/>
              <a:t>MN159 Glob. Bus. &amp; Marketing</a:t>
            </a:r>
          </a:p>
          <a:p>
            <a:endParaRPr lang="en-IE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F41221-A130-2591-3907-0EA1CDA5CD65}"/>
              </a:ext>
            </a:extLst>
          </p:cNvPr>
          <p:cNvSpPr txBox="1"/>
          <p:nvPr/>
        </p:nvSpPr>
        <p:spPr>
          <a:xfrm>
            <a:off x="5436523" y="1480225"/>
            <a:ext cx="2033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b="1"/>
              <a:t>Semester</a:t>
            </a:r>
            <a:r>
              <a:rPr lang="en-IE" sz="2200"/>
              <a:t> </a:t>
            </a:r>
            <a:r>
              <a:rPr lang="en-IE" sz="2200" b="1"/>
              <a:t>2</a:t>
            </a:r>
          </a:p>
          <a:p>
            <a:endParaRPr lang="en-I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04DD33-F37F-4BBE-47A8-1E5B414430AE}"/>
              </a:ext>
            </a:extLst>
          </p:cNvPr>
          <p:cNvSpPr txBox="1"/>
          <p:nvPr/>
        </p:nvSpPr>
        <p:spPr>
          <a:xfrm>
            <a:off x="5436523" y="2089682"/>
            <a:ext cx="3857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IE" sz="2200"/>
              <a:t>EC101M Microeconomics</a:t>
            </a:r>
          </a:p>
          <a:p>
            <a:pPr marL="0" indent="0">
              <a:buNone/>
            </a:pPr>
            <a:endParaRPr lang="en-IE" sz="2200"/>
          </a:p>
          <a:p>
            <a:pPr marL="0" indent="0">
              <a:buNone/>
            </a:pPr>
            <a:r>
              <a:rPr lang="en-IE" sz="2200"/>
              <a:t>AND</a:t>
            </a:r>
          </a:p>
          <a:p>
            <a:pPr marL="0" indent="0">
              <a:buNone/>
            </a:pPr>
            <a:endParaRPr lang="en-IE" sz="2200"/>
          </a:p>
          <a:p>
            <a:pPr marL="0" indent="0">
              <a:buNone/>
            </a:pPr>
            <a:r>
              <a:rPr lang="en-IE" sz="2200"/>
              <a:t>MN155 OB &amp; Management</a:t>
            </a: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599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9ED97-92DF-EE64-7FDC-6A253260EAA1}"/>
              </a:ext>
            </a:extLst>
          </p:cNvPr>
          <p:cNvSpPr txBox="1"/>
          <p:nvPr/>
        </p:nvSpPr>
        <p:spPr>
          <a:xfrm>
            <a:off x="150068" y="506824"/>
            <a:ext cx="9143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000" b="1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 Routes</a:t>
            </a:r>
          </a:p>
          <a:p>
            <a:endParaRPr lang="en-IE">
              <a:solidFill>
                <a:srgbClr val="82232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C7F40-F6E2-9C5A-DCA9-A29F9E2D1F06}"/>
              </a:ext>
            </a:extLst>
          </p:cNvPr>
          <p:cNvSpPr txBox="1"/>
          <p:nvPr/>
        </p:nvSpPr>
        <p:spPr>
          <a:xfrm>
            <a:off x="727023" y="1612629"/>
            <a:ext cx="7689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IE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14685B-84BF-E3BB-EA76-2D14CC8B7F48}"/>
              </a:ext>
            </a:extLst>
          </p:cNvPr>
          <p:cNvSpPr txBox="1"/>
          <p:nvPr/>
        </p:nvSpPr>
        <p:spPr>
          <a:xfrm>
            <a:off x="562131" y="1898578"/>
            <a:ext cx="785484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>
                <a:latin typeface="Arial" panose="020B0604020202020204" pitchFamily="34" charset="0"/>
                <a:cs typeface="Arial" panose="020B0604020202020204" pitchFamily="34" charset="0"/>
              </a:rPr>
              <a:t>MH101 Business (International)</a:t>
            </a:r>
          </a:p>
          <a:p>
            <a:pPr marL="800100" lvl="1" indent="-342900">
              <a:buFontTx/>
              <a:buChar char="-"/>
            </a:pPr>
            <a:r>
              <a:rPr lang="en-IE" sz="2400">
                <a:latin typeface="Arial" panose="020B0604020202020204" pitchFamily="34" charset="0"/>
                <a:cs typeface="Arial" panose="020B0604020202020204" pitchFamily="34" charset="0"/>
              </a:rPr>
              <a:t>Transfer to BBS International Business</a:t>
            </a:r>
          </a:p>
          <a:p>
            <a:pPr lvl="1"/>
            <a:endParaRPr lang="en-I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>
                <a:latin typeface="Arial" panose="020B0604020202020204" pitchFamily="34" charset="0"/>
                <a:cs typeface="Arial" panose="020B0604020202020204" pitchFamily="34" charset="0"/>
              </a:rPr>
              <a:t>MH101 Business (Management)</a:t>
            </a:r>
          </a:p>
          <a:p>
            <a:pPr marL="800100" lvl="1" indent="-342900">
              <a:buFontTx/>
              <a:buChar char="-"/>
            </a:pPr>
            <a:r>
              <a:rPr lang="en-IE" sz="2400">
                <a:latin typeface="Arial" panose="020B0604020202020204" pitchFamily="34" charset="0"/>
                <a:cs typeface="Arial" panose="020B0604020202020204" pitchFamily="34" charset="0"/>
              </a:rPr>
              <a:t>Transfer to BBS Business &amp; Management</a:t>
            </a:r>
          </a:p>
          <a:p>
            <a:pPr lvl="1"/>
            <a:endParaRPr lang="en-I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>
                <a:latin typeface="Arial" panose="020B0604020202020204" pitchFamily="34" charset="0"/>
                <a:cs typeface="Arial" panose="020B0604020202020204" pitchFamily="34" charset="0"/>
              </a:rPr>
              <a:t>MH101 Business (Marketing)</a:t>
            </a:r>
          </a:p>
          <a:p>
            <a:pPr lvl="1"/>
            <a:r>
              <a:rPr lang="en-IE" sz="2400">
                <a:latin typeface="Arial" panose="020B0604020202020204" pitchFamily="34" charset="0"/>
                <a:cs typeface="Arial" panose="020B0604020202020204" pitchFamily="34" charset="0"/>
              </a:rPr>
              <a:t>- Transfer to BBS Marketing</a:t>
            </a:r>
          </a:p>
          <a:p>
            <a:endParaRPr lang="en-IE" sz="2200"/>
          </a:p>
        </p:txBody>
      </p:sp>
    </p:spTree>
    <p:extLst>
      <p:ext uri="{BB962C8B-B14F-4D97-AF65-F5344CB8AC3E}">
        <p14:creationId xmlns:p14="http://schemas.microsoft.com/office/powerpoint/2010/main" val="4230451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130907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8EA787-CAD9-63B1-F4D4-B40DBD1FB8F0}"/>
              </a:ext>
            </a:extLst>
          </p:cNvPr>
          <p:cNvSpPr txBox="1">
            <a:spLocks/>
          </p:cNvSpPr>
          <p:nvPr/>
        </p:nvSpPr>
        <p:spPr>
          <a:xfrm>
            <a:off x="738566" y="2785269"/>
            <a:ext cx="8137890" cy="1287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MH101 ARTS</a:t>
            </a:r>
          </a:p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</a:p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MH404 BBS Business and Global Cultures</a:t>
            </a:r>
          </a:p>
          <a:p>
            <a:pPr marL="0" indent="0" algn="ctr">
              <a:buNone/>
            </a:pPr>
            <a:endParaRPr lang="en-IE" sz="3600" b="1" dirty="0">
              <a:solidFill>
                <a:srgbClr val="82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building, outdoor, sky, brick&#10;&#10;Description automatically generated">
            <a:extLst>
              <a:ext uri="{FF2B5EF4-FFF2-40B4-BE49-F238E27FC236}">
                <a16:creationId xmlns:a16="http://schemas.microsoft.com/office/drawing/2014/main" id="{DB78FA70-3404-7EB3-3482-721539E23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496" y="569818"/>
            <a:ext cx="2304410" cy="15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9ED97-92DF-EE64-7FDC-6A253260EAA1}"/>
              </a:ext>
            </a:extLst>
          </p:cNvPr>
          <p:cNvSpPr txBox="1"/>
          <p:nvPr/>
        </p:nvSpPr>
        <p:spPr>
          <a:xfrm>
            <a:off x="1324463" y="500566"/>
            <a:ext cx="9143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b="1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to Transfer</a:t>
            </a:r>
          </a:p>
          <a:p>
            <a:endParaRPr lang="en-IE">
              <a:solidFill>
                <a:srgbClr val="82232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C7F40-F6E2-9C5A-DCA9-A29F9E2D1F06}"/>
              </a:ext>
            </a:extLst>
          </p:cNvPr>
          <p:cNvSpPr txBox="1"/>
          <p:nvPr/>
        </p:nvSpPr>
        <p:spPr>
          <a:xfrm>
            <a:off x="727023" y="1726241"/>
            <a:ext cx="76899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>
                <a:latin typeface="Arial" panose="020B0604020202020204" pitchFamily="34" charset="0"/>
                <a:cs typeface="Arial" panose="020B0604020202020204" pitchFamily="34" charset="0"/>
              </a:rPr>
              <a:t>Pass any Business (15 or 30 ECTS) subject in Year 1</a:t>
            </a:r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IE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IE" sz="280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endParaRPr lang="en-IE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>
                <a:latin typeface="Arial" panose="020B0604020202020204" pitchFamily="34" charset="0"/>
                <a:cs typeface="Arial" panose="020B0604020202020204" pitchFamily="34" charset="0"/>
              </a:rPr>
              <a:t>Pass the Anthropology subject (15 or 30 ECTS) in Year 1</a:t>
            </a:r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17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9ED97-92DF-EE64-7FDC-6A253260EAA1}"/>
              </a:ext>
            </a:extLst>
          </p:cNvPr>
          <p:cNvSpPr txBox="1"/>
          <p:nvPr/>
        </p:nvSpPr>
        <p:spPr>
          <a:xfrm>
            <a:off x="150068" y="506824"/>
            <a:ext cx="9143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000" b="1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 Routes</a:t>
            </a:r>
          </a:p>
          <a:p>
            <a:endParaRPr lang="en-IE">
              <a:solidFill>
                <a:srgbClr val="82232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C7F40-F6E2-9C5A-DCA9-A29F9E2D1F06}"/>
              </a:ext>
            </a:extLst>
          </p:cNvPr>
          <p:cNvSpPr txBox="1"/>
          <p:nvPr/>
        </p:nvSpPr>
        <p:spPr>
          <a:xfrm>
            <a:off x="727023" y="1612629"/>
            <a:ext cx="7689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IE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14685B-84BF-E3BB-EA76-2D14CC8B7F48}"/>
              </a:ext>
            </a:extLst>
          </p:cNvPr>
          <p:cNvSpPr txBox="1"/>
          <p:nvPr/>
        </p:nvSpPr>
        <p:spPr>
          <a:xfrm>
            <a:off x="562131" y="1496015"/>
            <a:ext cx="785484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MH101 Business (International)</a:t>
            </a:r>
          </a:p>
          <a:p>
            <a:pPr marL="800100" lvl="1" indent="-342900">
              <a:buFontTx/>
              <a:buChar char="-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Transfer to BBA International Business and Global Cultures</a:t>
            </a:r>
          </a:p>
          <a:p>
            <a:pPr lvl="1"/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MH101 Business (Management)</a:t>
            </a:r>
          </a:p>
          <a:p>
            <a:pPr marL="800100" lvl="1" indent="-342900">
              <a:buFontTx/>
              <a:buChar char="-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Transfer to BBA Business Management and Global Cultures</a:t>
            </a:r>
          </a:p>
          <a:p>
            <a:pPr lvl="1"/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MH101 Business (Marketing)</a:t>
            </a:r>
          </a:p>
          <a:p>
            <a:pPr lvl="1"/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- Transfer to BBA Marketing and Global Cultures</a:t>
            </a:r>
          </a:p>
          <a:p>
            <a:endParaRPr lang="en-IE" sz="2200" dirty="0"/>
          </a:p>
        </p:txBody>
      </p:sp>
    </p:spTree>
    <p:extLst>
      <p:ext uri="{BB962C8B-B14F-4D97-AF65-F5344CB8AC3E}">
        <p14:creationId xmlns:p14="http://schemas.microsoft.com/office/powerpoint/2010/main" val="2916372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130907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8EA787-CAD9-63B1-F4D4-B40DBD1FB8F0}"/>
              </a:ext>
            </a:extLst>
          </p:cNvPr>
          <p:cNvSpPr txBox="1">
            <a:spLocks/>
          </p:cNvSpPr>
          <p:nvPr/>
        </p:nvSpPr>
        <p:spPr>
          <a:xfrm>
            <a:off x="701990" y="3100255"/>
            <a:ext cx="8137890" cy="1287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MH101 ARTS</a:t>
            </a:r>
          </a:p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</a:p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MH407 BBS Business &amp; Accounting</a:t>
            </a:r>
          </a:p>
          <a:p>
            <a:pPr marL="0" indent="0" algn="ctr">
              <a:buNone/>
            </a:pPr>
            <a:endParaRPr lang="en-IE" sz="3600" b="1" dirty="0">
              <a:solidFill>
                <a:srgbClr val="82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building, outdoor, sky, brick&#10;&#10;Description automatically generated">
            <a:extLst>
              <a:ext uri="{FF2B5EF4-FFF2-40B4-BE49-F238E27FC236}">
                <a16:creationId xmlns:a16="http://schemas.microsoft.com/office/drawing/2014/main" id="{82C41CBC-8829-62DD-B3B2-52D7E8894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496" y="569818"/>
            <a:ext cx="2304410" cy="15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0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9ED97-92DF-EE64-7FDC-6A253260EAA1}"/>
              </a:ext>
            </a:extLst>
          </p:cNvPr>
          <p:cNvSpPr txBox="1"/>
          <p:nvPr/>
        </p:nvSpPr>
        <p:spPr>
          <a:xfrm>
            <a:off x="1324463" y="500566"/>
            <a:ext cx="9143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b="1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to Transfer</a:t>
            </a:r>
          </a:p>
          <a:p>
            <a:endParaRPr lang="en-IE">
              <a:solidFill>
                <a:srgbClr val="82232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C7F40-F6E2-9C5A-DCA9-A29F9E2D1F06}"/>
              </a:ext>
            </a:extLst>
          </p:cNvPr>
          <p:cNvSpPr txBox="1"/>
          <p:nvPr/>
        </p:nvSpPr>
        <p:spPr>
          <a:xfrm>
            <a:off x="727023" y="1874728"/>
            <a:ext cx="76899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Average Mark of 60 or higher in the subject Accounting (30 ECTS)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Pass any of one of the three Business subjects (15 ECTS)</a:t>
            </a:r>
          </a:p>
        </p:txBody>
      </p:sp>
    </p:spTree>
    <p:extLst>
      <p:ext uri="{BB962C8B-B14F-4D97-AF65-F5344CB8AC3E}">
        <p14:creationId xmlns:p14="http://schemas.microsoft.com/office/powerpoint/2010/main" val="262414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608" y="695805"/>
            <a:ext cx="793997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Format of this Presentation</a:t>
            </a:r>
          </a:p>
          <a:p>
            <a:endParaRPr lang="en-US" sz="3000" b="1" dirty="0">
              <a:solidFill>
                <a:srgbClr val="822327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600" dirty="0">
                <a:latin typeface="Arial" panose="020B0604020202020204" pitchFamily="34" charset="0"/>
                <a:cs typeface="Arial" panose="020B0604020202020204" pitchFamily="34" charset="0"/>
              </a:rPr>
              <a:t>Advice per pathway</a:t>
            </a:r>
          </a:p>
          <a:p>
            <a:pPr lvl="1"/>
            <a:r>
              <a:rPr lang="en-IE" sz="2200" dirty="0">
                <a:latin typeface="Arial" panose="020B0604020202020204" pitchFamily="34" charset="0"/>
                <a:cs typeface="Arial" panose="020B0604020202020204" pitchFamily="34" charset="0"/>
              </a:rPr>
              <a:t>- MH401 BA Finance</a:t>
            </a:r>
          </a:p>
          <a:p>
            <a:pPr lvl="1"/>
            <a:r>
              <a:rPr lang="en-IE" sz="2200" dirty="0">
                <a:latin typeface="Arial" panose="020B0604020202020204" pitchFamily="34" charset="0"/>
                <a:cs typeface="Arial" panose="020B0604020202020204" pitchFamily="34" charset="0"/>
              </a:rPr>
              <a:t>- MH402 BSc Quantitative Finance</a:t>
            </a:r>
          </a:p>
          <a:p>
            <a:pPr lvl="1"/>
            <a:r>
              <a:rPr lang="en-IE" sz="2200" dirty="0">
                <a:latin typeface="Arial" panose="020B0604020202020204" pitchFamily="34" charset="0"/>
                <a:cs typeface="Arial" panose="020B0604020202020204" pitchFamily="34" charset="0"/>
              </a:rPr>
              <a:t>- MH403 BA Accounting &amp; Finance</a:t>
            </a:r>
          </a:p>
          <a:p>
            <a:pPr lvl="1"/>
            <a:r>
              <a:rPr lang="en-IE" sz="2200" dirty="0">
                <a:latin typeface="Arial" panose="020B0604020202020204" pitchFamily="34" charset="0"/>
                <a:cs typeface="Arial" panose="020B0604020202020204" pitchFamily="34" charset="0"/>
              </a:rPr>
              <a:t>- MH404 BBS – all streams</a:t>
            </a:r>
          </a:p>
          <a:p>
            <a:pPr lvl="1"/>
            <a:r>
              <a:rPr lang="en-IE" sz="2200" dirty="0">
                <a:latin typeface="Arial" panose="020B0604020202020204" pitchFamily="34" charset="0"/>
                <a:cs typeface="Arial" panose="020B0604020202020204" pitchFamily="34" charset="0"/>
              </a:rPr>
              <a:t>- MH407 BBS Business &amp; Accounting</a:t>
            </a:r>
          </a:p>
          <a:p>
            <a:pPr lvl="1"/>
            <a:r>
              <a:rPr lang="en-IE" sz="2200" dirty="0">
                <a:latin typeface="Arial" panose="020B0604020202020204" pitchFamily="34" charset="0"/>
                <a:cs typeface="Arial" panose="020B0604020202020204" pitchFamily="34" charset="0"/>
              </a:rPr>
              <a:t>- MH409 BBA Business &amp; Languages</a:t>
            </a:r>
          </a:p>
          <a:p>
            <a:pPr lvl="1"/>
            <a:r>
              <a:rPr lang="en-IE" sz="2200" dirty="0">
                <a:latin typeface="Arial" panose="020B0604020202020204" pitchFamily="34" charset="0"/>
                <a:cs typeface="Arial" panose="020B0604020202020204" pitchFamily="34" charset="0"/>
              </a:rPr>
              <a:t>- MH502 BCL Law with Accounting/Business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600" dirty="0">
                <a:latin typeface="Arial" panose="020B0604020202020204" pitchFamily="34" charset="0"/>
                <a:cs typeface="Arial" panose="020B0604020202020204" pitchFamily="34" charset="0"/>
              </a:rPr>
              <a:t>General Advice and next steps</a:t>
            </a:r>
          </a:p>
          <a:p>
            <a:endParaRPr lang="en-US" sz="3000" b="1" dirty="0">
              <a:solidFill>
                <a:srgbClr val="822327"/>
              </a:solidFill>
              <a:latin typeface="Arial"/>
              <a:cs typeface="Arial"/>
            </a:endParaRPr>
          </a:p>
        </p:txBody>
      </p:sp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65428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9ED97-92DF-EE64-7FDC-6A253260EAA1}"/>
              </a:ext>
            </a:extLst>
          </p:cNvPr>
          <p:cNvSpPr txBox="1"/>
          <p:nvPr/>
        </p:nvSpPr>
        <p:spPr>
          <a:xfrm>
            <a:off x="727023" y="62827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y-GB" sz="4000" b="1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endParaRPr lang="en-IE" sz="4000" b="1">
              <a:solidFill>
                <a:srgbClr val="82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C7F40-F6E2-9C5A-DCA9-A29F9E2D1F06}"/>
              </a:ext>
            </a:extLst>
          </p:cNvPr>
          <p:cNvSpPr txBox="1"/>
          <p:nvPr/>
        </p:nvSpPr>
        <p:spPr>
          <a:xfrm>
            <a:off x="727023" y="1621310"/>
            <a:ext cx="76899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>
                <a:latin typeface="Arial" panose="020B0604020202020204" pitchFamily="34" charset="0"/>
                <a:cs typeface="Arial" panose="020B0604020202020204" pitchFamily="34" charset="0"/>
              </a:rPr>
              <a:t>Your Accounting modules must include ALL three of</a:t>
            </a:r>
          </a:p>
          <a:p>
            <a:pPr lvl="1"/>
            <a:r>
              <a:rPr lang="en-IE" sz="2000">
                <a:latin typeface="Arial" panose="020B0604020202020204" pitchFamily="34" charset="0"/>
                <a:cs typeface="Arial" panose="020B0604020202020204" pitchFamily="34" charset="0"/>
              </a:rPr>
              <a:t>- AC151 Introduction to Accounting</a:t>
            </a:r>
          </a:p>
          <a:p>
            <a:pPr lvl="1"/>
            <a:r>
              <a:rPr lang="en-IE" sz="2000">
                <a:latin typeface="Arial" panose="020B0604020202020204" pitchFamily="34" charset="0"/>
                <a:cs typeface="Arial" panose="020B0604020202020204" pitchFamily="34" charset="0"/>
              </a:rPr>
              <a:t>- AC152 Financial Accounting 1</a:t>
            </a:r>
          </a:p>
          <a:p>
            <a:pPr lvl="1"/>
            <a:r>
              <a:rPr lang="en-IE" sz="2000">
                <a:latin typeface="Arial" panose="020B0604020202020204" pitchFamily="34" charset="0"/>
                <a:cs typeface="Arial" panose="020B0604020202020204" pitchFamily="34" charset="0"/>
              </a:rPr>
              <a:t>- AC160 Fundamentals of Finance &amp; Accounting</a:t>
            </a:r>
          </a:p>
          <a:p>
            <a:pPr lvl="1"/>
            <a:endParaRPr lang="en-IE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>
                <a:latin typeface="Arial" panose="020B0604020202020204" pitchFamily="34" charset="0"/>
                <a:cs typeface="Arial" panose="020B0604020202020204" pitchFamily="34" charset="0"/>
              </a:rPr>
              <a:t>The 15 ECTS Accounting subject is not sufficient</a:t>
            </a:r>
          </a:p>
        </p:txBody>
      </p:sp>
    </p:spTree>
    <p:extLst>
      <p:ext uri="{BB962C8B-B14F-4D97-AF65-F5344CB8AC3E}">
        <p14:creationId xmlns:p14="http://schemas.microsoft.com/office/powerpoint/2010/main" val="3190050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130907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8EA787-CAD9-63B1-F4D4-B40DBD1FB8F0}"/>
              </a:ext>
            </a:extLst>
          </p:cNvPr>
          <p:cNvSpPr txBox="1">
            <a:spLocks/>
          </p:cNvSpPr>
          <p:nvPr/>
        </p:nvSpPr>
        <p:spPr>
          <a:xfrm>
            <a:off x="720278" y="2916176"/>
            <a:ext cx="8137890" cy="1287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MH101 ARTS</a:t>
            </a:r>
          </a:p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</a:p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MH409 BBA Business and Languages</a:t>
            </a:r>
          </a:p>
          <a:p>
            <a:pPr marL="0" indent="0" algn="ctr">
              <a:buNone/>
            </a:pPr>
            <a:endParaRPr lang="en-IE" b="1" dirty="0">
              <a:solidFill>
                <a:srgbClr val="82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IE" sz="3600" b="1" dirty="0">
              <a:solidFill>
                <a:srgbClr val="82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building, outdoor, sky, brick&#10;&#10;Description automatically generated">
            <a:extLst>
              <a:ext uri="{FF2B5EF4-FFF2-40B4-BE49-F238E27FC236}">
                <a16:creationId xmlns:a16="http://schemas.microsoft.com/office/drawing/2014/main" id="{6BCEA01F-43D8-5EA2-8D6C-820DB2CD7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496" y="569818"/>
            <a:ext cx="2304410" cy="15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20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9ED97-92DF-EE64-7FDC-6A253260EAA1}"/>
              </a:ext>
            </a:extLst>
          </p:cNvPr>
          <p:cNvSpPr txBox="1"/>
          <p:nvPr/>
        </p:nvSpPr>
        <p:spPr>
          <a:xfrm>
            <a:off x="1324463" y="500566"/>
            <a:ext cx="9143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b="1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to Transfer</a:t>
            </a:r>
          </a:p>
          <a:p>
            <a:endParaRPr lang="en-IE">
              <a:solidFill>
                <a:srgbClr val="82232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C7F40-F6E2-9C5A-DCA9-A29F9E2D1F06}"/>
              </a:ext>
            </a:extLst>
          </p:cNvPr>
          <p:cNvSpPr txBox="1"/>
          <p:nvPr/>
        </p:nvSpPr>
        <p:spPr>
          <a:xfrm>
            <a:off x="727023" y="1621310"/>
            <a:ext cx="768995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200">
                <a:latin typeface="Arial" panose="020B0604020202020204" pitchFamily="34" charset="0"/>
                <a:cs typeface="Arial" panose="020B0604020202020204" pitchFamily="34" charset="0"/>
              </a:rPr>
              <a:t>Pass any of the three Business (15 or 30 ECTS) subjects in Year 1</a:t>
            </a:r>
            <a:endParaRPr lang="en-I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IE" sz="220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0" indent="0" algn="ctr">
              <a:buNone/>
            </a:pPr>
            <a:endParaRPr lang="en-IE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Average Mark of 60 or higher in the subject Accounting (30 ECTS)</a:t>
            </a:r>
            <a:endParaRPr lang="en-I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IE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IE" sz="220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endParaRPr lang="en-IE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200">
                <a:latin typeface="Arial" panose="020B0604020202020204" pitchFamily="34" charset="0"/>
                <a:cs typeface="Arial" panose="020B0604020202020204" pitchFamily="34" charset="0"/>
              </a:rPr>
              <a:t>Pass any Language subject (15 or 30 ECTS) in Year 1 from French, Spanish, German or Chinese</a:t>
            </a:r>
            <a:endParaRPr lang="en-I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82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9ED97-92DF-EE64-7FDC-6A253260EAA1}"/>
              </a:ext>
            </a:extLst>
          </p:cNvPr>
          <p:cNvSpPr txBox="1"/>
          <p:nvPr/>
        </p:nvSpPr>
        <p:spPr>
          <a:xfrm>
            <a:off x="727023" y="62827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y-GB" sz="4000" b="1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endParaRPr lang="en-IE" sz="4000" b="1">
              <a:solidFill>
                <a:srgbClr val="82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C7F40-F6E2-9C5A-DCA9-A29F9E2D1F06}"/>
              </a:ext>
            </a:extLst>
          </p:cNvPr>
          <p:cNvSpPr txBox="1"/>
          <p:nvPr/>
        </p:nvSpPr>
        <p:spPr>
          <a:xfrm>
            <a:off x="727023" y="1621310"/>
            <a:ext cx="76899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>
                <a:latin typeface="Arial" panose="020B0604020202020204" pitchFamily="34" charset="0"/>
                <a:cs typeface="Arial" panose="020B0604020202020204" pitchFamily="34" charset="0"/>
              </a:rPr>
              <a:t>Your Accounting modules must include ALL three of</a:t>
            </a:r>
          </a:p>
          <a:p>
            <a:pPr lvl="1"/>
            <a:r>
              <a:rPr lang="en-IE" sz="2000">
                <a:latin typeface="Arial" panose="020B0604020202020204" pitchFamily="34" charset="0"/>
                <a:cs typeface="Arial" panose="020B0604020202020204" pitchFamily="34" charset="0"/>
              </a:rPr>
              <a:t>- AC151 Introduction to Accounting</a:t>
            </a:r>
          </a:p>
          <a:p>
            <a:pPr lvl="1"/>
            <a:r>
              <a:rPr lang="en-IE" sz="2000">
                <a:latin typeface="Arial" panose="020B0604020202020204" pitchFamily="34" charset="0"/>
                <a:cs typeface="Arial" panose="020B0604020202020204" pitchFamily="34" charset="0"/>
              </a:rPr>
              <a:t>- AC152 Financial Accounting 1</a:t>
            </a:r>
          </a:p>
          <a:p>
            <a:pPr lvl="1"/>
            <a:r>
              <a:rPr lang="en-IE" sz="2000">
                <a:latin typeface="Arial" panose="020B0604020202020204" pitchFamily="34" charset="0"/>
                <a:cs typeface="Arial" panose="020B0604020202020204" pitchFamily="34" charset="0"/>
              </a:rPr>
              <a:t>- AC160 Fundamentals of Finance &amp; Accounting</a:t>
            </a:r>
          </a:p>
          <a:p>
            <a:pPr lvl="1"/>
            <a:endParaRPr lang="en-IE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>
                <a:latin typeface="Arial" panose="020B0604020202020204" pitchFamily="34" charset="0"/>
                <a:cs typeface="Arial" panose="020B0604020202020204" pitchFamily="34" charset="0"/>
              </a:rPr>
              <a:t>The 15 ECTS Accounting subject is not sufficient</a:t>
            </a:r>
          </a:p>
        </p:txBody>
      </p:sp>
    </p:spTree>
    <p:extLst>
      <p:ext uri="{BB962C8B-B14F-4D97-AF65-F5344CB8AC3E}">
        <p14:creationId xmlns:p14="http://schemas.microsoft.com/office/powerpoint/2010/main" val="3660027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130907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8EA787-CAD9-63B1-F4D4-B40DBD1FB8F0}"/>
              </a:ext>
            </a:extLst>
          </p:cNvPr>
          <p:cNvSpPr txBox="1">
            <a:spLocks/>
          </p:cNvSpPr>
          <p:nvPr/>
        </p:nvSpPr>
        <p:spPr>
          <a:xfrm>
            <a:off x="619694" y="2785269"/>
            <a:ext cx="8137890" cy="1287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MH101 ARTS</a:t>
            </a:r>
          </a:p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</a:p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MH502 LWA BCL Law with Accounting</a:t>
            </a:r>
          </a:p>
          <a:p>
            <a:pPr marL="0" indent="0" algn="ctr">
              <a:buNone/>
            </a:pPr>
            <a:endParaRPr lang="en-IE" b="1" dirty="0">
              <a:solidFill>
                <a:srgbClr val="82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IE" sz="3600" b="1" dirty="0">
              <a:solidFill>
                <a:srgbClr val="82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building, outdoor, sky, brick&#10;&#10;Description automatically generated">
            <a:extLst>
              <a:ext uri="{FF2B5EF4-FFF2-40B4-BE49-F238E27FC236}">
                <a16:creationId xmlns:a16="http://schemas.microsoft.com/office/drawing/2014/main" id="{20064E4F-09C8-3EB4-7B80-9767DF910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496" y="569818"/>
            <a:ext cx="2304410" cy="15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64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9ED97-92DF-EE64-7FDC-6A253260EAA1}"/>
              </a:ext>
            </a:extLst>
          </p:cNvPr>
          <p:cNvSpPr txBox="1"/>
          <p:nvPr/>
        </p:nvSpPr>
        <p:spPr>
          <a:xfrm>
            <a:off x="1324463" y="500566"/>
            <a:ext cx="9143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b="1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to Transfer</a:t>
            </a:r>
          </a:p>
          <a:p>
            <a:endParaRPr lang="en-IE">
              <a:solidFill>
                <a:srgbClr val="82232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C7F40-F6E2-9C5A-DCA9-A29F9E2D1F06}"/>
              </a:ext>
            </a:extLst>
          </p:cNvPr>
          <p:cNvSpPr txBox="1"/>
          <p:nvPr/>
        </p:nvSpPr>
        <p:spPr>
          <a:xfrm>
            <a:off x="727023" y="1650393"/>
            <a:ext cx="76899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Average Mark of 60 or higher in the subject Accounting (30 ECTS)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IE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IE" sz="280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0" indent="0" algn="ctr">
              <a:buNone/>
            </a:pPr>
            <a:endParaRPr lang="en-IE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Pass in Law (30 ECTS)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20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9ED97-92DF-EE64-7FDC-6A253260EAA1}"/>
              </a:ext>
            </a:extLst>
          </p:cNvPr>
          <p:cNvSpPr txBox="1"/>
          <p:nvPr/>
        </p:nvSpPr>
        <p:spPr>
          <a:xfrm>
            <a:off x="727023" y="62827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y-GB" sz="4000" b="1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endParaRPr lang="en-IE" sz="4000" b="1">
              <a:solidFill>
                <a:srgbClr val="82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C7F40-F6E2-9C5A-DCA9-A29F9E2D1F06}"/>
              </a:ext>
            </a:extLst>
          </p:cNvPr>
          <p:cNvSpPr txBox="1"/>
          <p:nvPr/>
        </p:nvSpPr>
        <p:spPr>
          <a:xfrm>
            <a:off x="727023" y="1739557"/>
            <a:ext cx="76899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>
                <a:latin typeface="Arial" panose="020B0604020202020204" pitchFamily="34" charset="0"/>
                <a:cs typeface="Arial" panose="020B0604020202020204" pitchFamily="34" charset="0"/>
              </a:rPr>
              <a:t>Your Accounting modules must include ALL three of</a:t>
            </a:r>
          </a:p>
          <a:p>
            <a:pPr lvl="1"/>
            <a:r>
              <a:rPr lang="en-IE" sz="2000">
                <a:latin typeface="Arial" panose="020B0604020202020204" pitchFamily="34" charset="0"/>
                <a:cs typeface="Arial" panose="020B0604020202020204" pitchFamily="34" charset="0"/>
              </a:rPr>
              <a:t>- AC151 Introduction to Accounting</a:t>
            </a:r>
          </a:p>
          <a:p>
            <a:pPr lvl="1"/>
            <a:r>
              <a:rPr lang="en-IE" sz="2000">
                <a:latin typeface="Arial" panose="020B0604020202020204" pitchFamily="34" charset="0"/>
                <a:cs typeface="Arial" panose="020B0604020202020204" pitchFamily="34" charset="0"/>
              </a:rPr>
              <a:t>- AC152 Financial Accounting 1</a:t>
            </a:r>
          </a:p>
          <a:p>
            <a:pPr lvl="1"/>
            <a:r>
              <a:rPr lang="en-IE" sz="2000">
                <a:latin typeface="Arial" panose="020B0604020202020204" pitchFamily="34" charset="0"/>
                <a:cs typeface="Arial" panose="020B0604020202020204" pitchFamily="34" charset="0"/>
              </a:rPr>
              <a:t>- AC160 Fundamentals of Finance &amp; Accounting</a:t>
            </a:r>
          </a:p>
          <a:p>
            <a:pPr lvl="1"/>
            <a:endParaRPr lang="en-IE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>
                <a:latin typeface="Arial" panose="020B0604020202020204" pitchFamily="34" charset="0"/>
                <a:cs typeface="Arial" panose="020B0604020202020204" pitchFamily="34" charset="0"/>
              </a:rPr>
              <a:t>The 15 ECTS Accounting subject is not sufficient</a:t>
            </a:r>
          </a:p>
        </p:txBody>
      </p:sp>
    </p:spTree>
    <p:extLst>
      <p:ext uri="{BB962C8B-B14F-4D97-AF65-F5344CB8AC3E}">
        <p14:creationId xmlns:p14="http://schemas.microsoft.com/office/powerpoint/2010/main" val="4209761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130907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8EA787-CAD9-63B1-F4D4-B40DBD1FB8F0}"/>
              </a:ext>
            </a:extLst>
          </p:cNvPr>
          <p:cNvSpPr txBox="1">
            <a:spLocks/>
          </p:cNvSpPr>
          <p:nvPr/>
        </p:nvSpPr>
        <p:spPr>
          <a:xfrm>
            <a:off x="647126" y="2999671"/>
            <a:ext cx="8137890" cy="1287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MH101 ARTS</a:t>
            </a:r>
          </a:p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</a:p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MH502 LWB BCL Law with Business </a:t>
            </a:r>
          </a:p>
          <a:p>
            <a:pPr marL="0" indent="0" algn="ctr">
              <a:buNone/>
            </a:pPr>
            <a:endParaRPr lang="en-IE" b="1" dirty="0">
              <a:solidFill>
                <a:srgbClr val="82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IE" sz="3600" b="1" dirty="0">
              <a:solidFill>
                <a:srgbClr val="82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building, outdoor, sky, brick&#10;&#10;Description automatically generated">
            <a:extLst>
              <a:ext uri="{FF2B5EF4-FFF2-40B4-BE49-F238E27FC236}">
                <a16:creationId xmlns:a16="http://schemas.microsoft.com/office/drawing/2014/main" id="{8595B197-E668-CE5D-9E0E-40A596BBC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496" y="569818"/>
            <a:ext cx="2304410" cy="15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68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9ED97-92DF-EE64-7FDC-6A253260EAA1}"/>
              </a:ext>
            </a:extLst>
          </p:cNvPr>
          <p:cNvSpPr txBox="1"/>
          <p:nvPr/>
        </p:nvSpPr>
        <p:spPr>
          <a:xfrm>
            <a:off x="1324463" y="500566"/>
            <a:ext cx="9143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b="1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to Transfer</a:t>
            </a:r>
          </a:p>
          <a:p>
            <a:endParaRPr lang="en-IE">
              <a:solidFill>
                <a:srgbClr val="82232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C7F40-F6E2-9C5A-DCA9-A29F9E2D1F06}"/>
              </a:ext>
            </a:extLst>
          </p:cNvPr>
          <p:cNvSpPr txBox="1"/>
          <p:nvPr/>
        </p:nvSpPr>
        <p:spPr>
          <a:xfrm>
            <a:off x="822293" y="1621310"/>
            <a:ext cx="7689954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+mn-lt"/>
                <a:cs typeface="+mn-lt"/>
              </a:rPr>
              <a:t>Pass in any of the Double Business subjects (30 ECTS)</a:t>
            </a:r>
            <a:endParaRPr lang="en-US" dirty="0">
              <a:latin typeface="Arial"/>
              <a:ea typeface="+mn-lt"/>
              <a:cs typeface="+mn-lt"/>
            </a:endParaRPr>
          </a:p>
          <a:p>
            <a:pPr marL="0" algn="ctr"/>
            <a:endParaRPr lang="en-US" sz="2800">
              <a:latin typeface="Arial"/>
              <a:ea typeface="+mn-lt"/>
              <a:cs typeface="+mn-lt"/>
            </a:endParaRPr>
          </a:p>
          <a:p>
            <a:pPr marL="0" algn="ctr"/>
            <a:r>
              <a:rPr lang="en-US" sz="2800">
                <a:latin typeface="Arial"/>
                <a:ea typeface="+mn-lt"/>
                <a:cs typeface="+mn-lt"/>
              </a:rPr>
              <a:t>AND</a:t>
            </a:r>
            <a:endParaRPr lang="en-US">
              <a:latin typeface="Arial"/>
              <a:ea typeface="+mn-lt"/>
              <a:cs typeface="+mn-lt"/>
            </a:endParaRPr>
          </a:p>
          <a:p>
            <a:pPr algn="ctr"/>
            <a:endParaRPr lang="en-US" sz="2800">
              <a:latin typeface="Arial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Arial"/>
                <a:ea typeface="+mn-lt"/>
                <a:cs typeface="+mn-lt"/>
              </a:rPr>
              <a:t>Pass in Law (30 ECTS)</a:t>
            </a:r>
            <a:endParaRPr lang="en-US" dirty="0">
              <a:latin typeface="Arial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79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9ED97-92DF-EE64-7FDC-6A253260EAA1}"/>
              </a:ext>
            </a:extLst>
          </p:cNvPr>
          <p:cNvSpPr txBox="1"/>
          <p:nvPr/>
        </p:nvSpPr>
        <p:spPr>
          <a:xfrm>
            <a:off x="1324463" y="500566"/>
            <a:ext cx="9143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y-GB" sz="4000" b="1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Options in Law</a:t>
            </a:r>
            <a:endParaRPr lang="en-IE" sz="4000" b="1">
              <a:solidFill>
                <a:srgbClr val="82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>
              <a:solidFill>
                <a:srgbClr val="82232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C7F40-F6E2-9C5A-DCA9-A29F9E2D1F06}"/>
              </a:ext>
            </a:extLst>
          </p:cNvPr>
          <p:cNvSpPr txBox="1"/>
          <p:nvPr/>
        </p:nvSpPr>
        <p:spPr>
          <a:xfrm>
            <a:off x="727023" y="1621310"/>
            <a:ext cx="768995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>
                <a:latin typeface="Arial" panose="020B0604020202020204" pitchFamily="34" charset="0"/>
                <a:cs typeface="Arial" panose="020B0604020202020204" pitchFamily="34" charset="0"/>
              </a:rPr>
              <a:t>BCL Law &amp; Arts (Major in Law &amp; Minor in Business or Finance)</a:t>
            </a:r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IE" sz="2400">
                <a:latin typeface="Arial" panose="020B0604020202020204" pitchFamily="34" charset="0"/>
                <a:cs typeface="Arial" panose="020B0604020202020204" pitchFamily="34" charset="0"/>
              </a:rPr>
              <a:t>- Business (any stream) OR Finance – Pass</a:t>
            </a:r>
          </a:p>
          <a:p>
            <a:pPr lvl="1"/>
            <a:r>
              <a:rPr lang="en-IE" sz="2400">
                <a:latin typeface="Arial" panose="020B0604020202020204" pitchFamily="34" charset="0"/>
                <a:cs typeface="Arial" panose="020B0604020202020204" pitchFamily="34" charset="0"/>
              </a:rPr>
              <a:t>- Law (15 ECTS) – Pass</a:t>
            </a:r>
          </a:p>
          <a:p>
            <a:pPr lvl="1"/>
            <a:endParaRPr lang="en-I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>
                <a:latin typeface="Arial" panose="020B0604020202020204" pitchFamily="34" charset="0"/>
                <a:cs typeface="Arial" panose="020B0604020202020204" pitchFamily="34" charset="0"/>
              </a:rPr>
              <a:t>BCL Law &amp; Arts (Double Major in Law &amp; Accounting/Business/Finance)</a:t>
            </a:r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IE" sz="2400">
                <a:latin typeface="Arial" panose="020B0604020202020204" pitchFamily="34" charset="0"/>
                <a:cs typeface="Arial" panose="020B0604020202020204" pitchFamily="34" charset="0"/>
              </a:rPr>
              <a:t>- Business (any stream)/Accounting/Finance – Pass</a:t>
            </a:r>
          </a:p>
          <a:p>
            <a:pPr lvl="1"/>
            <a:r>
              <a:rPr lang="en-IE" sz="2400">
                <a:latin typeface="Arial" panose="020B0604020202020204" pitchFamily="34" charset="0"/>
                <a:cs typeface="Arial" panose="020B0604020202020204" pitchFamily="34" charset="0"/>
              </a:rPr>
              <a:t>- Law (30 ECTS) - Pass</a:t>
            </a:r>
          </a:p>
        </p:txBody>
      </p:sp>
    </p:spTree>
    <p:extLst>
      <p:ext uri="{BB962C8B-B14F-4D97-AF65-F5344CB8AC3E}">
        <p14:creationId xmlns:p14="http://schemas.microsoft.com/office/powerpoint/2010/main" val="237199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3321" y="616172"/>
            <a:ext cx="715735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				Most Important</a:t>
            </a:r>
          </a:p>
          <a:p>
            <a:endParaRPr lang="en-US" sz="3000" b="1" dirty="0">
              <a:solidFill>
                <a:srgbClr val="822327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You must pass year 1 of MH101 in order to progress to year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Pass outcomes include</a:t>
            </a:r>
          </a:p>
          <a:p>
            <a:pPr lvl="1"/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- Progress</a:t>
            </a:r>
          </a:p>
          <a:p>
            <a:pPr lvl="1"/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- Restricted Progression</a:t>
            </a:r>
          </a:p>
          <a:p>
            <a:pPr lvl="1"/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- Progression Allowed</a:t>
            </a:r>
          </a:p>
          <a:p>
            <a:pPr marL="800100" lvl="1" indent="-342900">
              <a:buFontTx/>
              <a:buChar char="-"/>
            </a:pP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Note that these last two may allow you to progress to year 2 but not always in all subjects in MH101 and not for all transfer options</a:t>
            </a:r>
          </a:p>
          <a:p>
            <a:endParaRPr lang="en-US" sz="3000" b="1" dirty="0">
              <a:solidFill>
                <a:srgbClr val="822327"/>
              </a:solidFill>
              <a:latin typeface="Arial"/>
              <a:cs typeface="Arial"/>
            </a:endParaRPr>
          </a:p>
        </p:txBody>
      </p:sp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02845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37047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8EA787-CAD9-63B1-F4D4-B40DBD1FB8F0}"/>
              </a:ext>
            </a:extLst>
          </p:cNvPr>
          <p:cNvSpPr txBox="1">
            <a:spLocks/>
          </p:cNvSpPr>
          <p:nvPr/>
        </p:nvSpPr>
        <p:spPr>
          <a:xfrm>
            <a:off x="166144" y="3466047"/>
            <a:ext cx="8676310" cy="1440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 marL="0" indent="0" algn="ctr">
              <a:buNone/>
            </a:pPr>
            <a:endParaRPr lang="en-IE" b="1" dirty="0">
              <a:solidFill>
                <a:srgbClr val="82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building, outdoor, sky, brick&#10;&#10;Description automatically generated">
            <a:extLst>
              <a:ext uri="{FF2B5EF4-FFF2-40B4-BE49-F238E27FC236}">
                <a16:creationId xmlns:a16="http://schemas.microsoft.com/office/drawing/2014/main" id="{D6AA99DA-976F-CE7F-F4D5-90098A6C0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496" y="569818"/>
            <a:ext cx="2304410" cy="15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62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9ED97-92DF-EE64-7FDC-6A253260EAA1}"/>
              </a:ext>
            </a:extLst>
          </p:cNvPr>
          <p:cNvSpPr txBox="1"/>
          <p:nvPr/>
        </p:nvSpPr>
        <p:spPr>
          <a:xfrm>
            <a:off x="1324463" y="500566"/>
            <a:ext cx="9143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y-GB" sz="4000" b="1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I need to do now?</a:t>
            </a:r>
            <a:endParaRPr lang="en-IE" sz="4000" b="1">
              <a:solidFill>
                <a:srgbClr val="82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>
              <a:solidFill>
                <a:srgbClr val="82232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C7F40-F6E2-9C5A-DCA9-A29F9E2D1F06}"/>
              </a:ext>
            </a:extLst>
          </p:cNvPr>
          <p:cNvSpPr txBox="1"/>
          <p:nvPr/>
        </p:nvSpPr>
        <p:spPr>
          <a:xfrm>
            <a:off x="880948" y="1295285"/>
            <a:ext cx="768995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If you meet the requirements for transfer, the option will appear at registration in year 2 in August/September 2025</a:t>
            </a:r>
          </a:p>
          <a:p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The School of Business will (typically) write to you to inform you that you have the option to take up a place in July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There is no form to fill out if you are a MH101 student for any of these routes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51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9ED97-92DF-EE64-7FDC-6A253260EAA1}"/>
              </a:ext>
            </a:extLst>
          </p:cNvPr>
          <p:cNvSpPr txBox="1"/>
          <p:nvPr/>
        </p:nvSpPr>
        <p:spPr>
          <a:xfrm>
            <a:off x="1324463" y="500566"/>
            <a:ext cx="9143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y-GB" sz="4000" b="1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 have to transfer?</a:t>
            </a:r>
            <a:endParaRPr lang="en-IE" sz="4000" b="1">
              <a:solidFill>
                <a:srgbClr val="82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>
              <a:solidFill>
                <a:srgbClr val="82232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C7F40-F6E2-9C5A-DCA9-A29F9E2D1F06}"/>
              </a:ext>
            </a:extLst>
          </p:cNvPr>
          <p:cNvSpPr txBox="1"/>
          <p:nvPr/>
        </p:nvSpPr>
        <p:spPr>
          <a:xfrm>
            <a:off x="880948" y="1295285"/>
            <a:ext cx="768995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There is no requirement to transfer</a:t>
            </a:r>
          </a:p>
          <a:p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You can continue in Arts with two subjects</a:t>
            </a:r>
          </a:p>
          <a:p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- Accounting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Available as a Double Major only</a:t>
            </a:r>
          </a:p>
          <a:p>
            <a:pPr lvl="1"/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- Business (all three streams)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Available as Double Major, Major or Minor</a:t>
            </a:r>
          </a:p>
          <a:p>
            <a:pPr lvl="1"/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- Finance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Available as Double Major or Minor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76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9ED97-92DF-EE64-7FDC-6A253260EAA1}"/>
              </a:ext>
            </a:extLst>
          </p:cNvPr>
          <p:cNvSpPr txBox="1"/>
          <p:nvPr/>
        </p:nvSpPr>
        <p:spPr>
          <a:xfrm>
            <a:off x="537059" y="541461"/>
            <a:ext cx="83777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y-GB" sz="4000" b="1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I did not get the grade I need in a module or subject?</a:t>
            </a:r>
            <a:endParaRPr lang="en-IE" sz="4000" b="1">
              <a:solidFill>
                <a:srgbClr val="82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>
              <a:solidFill>
                <a:srgbClr val="82232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C7F40-F6E2-9C5A-DCA9-A29F9E2D1F06}"/>
              </a:ext>
            </a:extLst>
          </p:cNvPr>
          <p:cNvSpPr txBox="1"/>
          <p:nvPr/>
        </p:nvSpPr>
        <p:spPr>
          <a:xfrm>
            <a:off x="727023" y="2141899"/>
            <a:ext cx="768995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>
                <a:latin typeface="Arial" panose="020B0604020202020204" pitchFamily="34" charset="0"/>
                <a:cs typeface="Arial" panose="020B0604020202020204" pitchFamily="34" charset="0"/>
              </a:rPr>
              <a:t>You can repeat module(s) to get a Pass or more in the August repeats</a:t>
            </a:r>
          </a:p>
          <a:p>
            <a:endParaRPr lang="en-IE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800">
                <a:latin typeface="Arial" panose="020B0604020202020204" pitchFamily="34" charset="0"/>
                <a:cs typeface="Arial" panose="020B0604020202020204" pitchFamily="34" charset="0"/>
              </a:rPr>
              <a:t>There is no quota on places so you will still be able to transfer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85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9ED97-92DF-EE64-7FDC-6A253260EAA1}"/>
              </a:ext>
            </a:extLst>
          </p:cNvPr>
          <p:cNvSpPr txBox="1"/>
          <p:nvPr/>
        </p:nvSpPr>
        <p:spPr>
          <a:xfrm>
            <a:off x="537059" y="541461"/>
            <a:ext cx="83777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y-GB" sz="4000" b="1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Transfer</a:t>
            </a:r>
            <a:endParaRPr lang="en-IE" sz="4000" b="1">
              <a:solidFill>
                <a:srgbClr val="82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>
              <a:solidFill>
                <a:srgbClr val="82232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C7F40-F6E2-9C5A-DCA9-A29F9E2D1F06}"/>
              </a:ext>
            </a:extLst>
          </p:cNvPr>
          <p:cNvSpPr txBox="1"/>
          <p:nvPr/>
        </p:nvSpPr>
        <p:spPr>
          <a:xfrm>
            <a:off x="537059" y="1536174"/>
            <a:ext cx="76899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Specialist degree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Can still access university electives in year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Opportunity for a one-year paid work placement in year 3 (MH401, MH403, MH404, MH407, MH502)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Integrated paid work placement in MH402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Placement also available on MH101 but currently BOTH subjects must be in the School of Business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Opportunity to go abroad in year 3 to a partner university</a:t>
            </a:r>
          </a:p>
          <a:p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72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ack.pn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5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pic>
        <p:nvPicPr>
          <p:cNvPr id="7" name="Picture 6" descr="A picture containing building, outdoor, sky, brick&#10;&#10;Description automatically generated">
            <a:extLst>
              <a:ext uri="{FF2B5EF4-FFF2-40B4-BE49-F238E27FC236}">
                <a16:creationId xmlns:a16="http://schemas.microsoft.com/office/drawing/2014/main" id="{A9E07E64-1CB2-AAFB-6541-7BB32017B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083" y="173894"/>
            <a:ext cx="6535712" cy="3255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FC39A2-98A0-DB01-78D3-4C70CC72057B}"/>
              </a:ext>
            </a:extLst>
          </p:cNvPr>
          <p:cNvSpPr txBox="1"/>
          <p:nvPr/>
        </p:nvSpPr>
        <p:spPr>
          <a:xfrm>
            <a:off x="372090" y="3582601"/>
            <a:ext cx="8399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000" b="1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look forward to seeing you in the School of Business!</a:t>
            </a:r>
            <a:endParaRPr lang="en-IE" sz="4000" b="1">
              <a:solidFill>
                <a:srgbClr val="82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F6ABCA-B0BD-D1B5-7F3B-80D80D8C48B9}"/>
              </a:ext>
            </a:extLst>
          </p:cNvPr>
          <p:cNvSpPr txBox="1"/>
          <p:nvPr/>
        </p:nvSpPr>
        <p:spPr>
          <a:xfrm>
            <a:off x="3518924" y="4906040"/>
            <a:ext cx="2485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400" b="1">
                <a:latin typeface="Arial" panose="020B0604020202020204" pitchFamily="34" charset="0"/>
                <a:cs typeface="Arial" panose="020B0604020202020204" pitchFamily="34" charset="0"/>
              </a:rPr>
              <a:t>GET IN TOUCH!</a:t>
            </a:r>
            <a:endParaRPr lang="en-IE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7C052C-4ECC-C82A-8156-D97F6C97E841}"/>
              </a:ext>
            </a:extLst>
          </p:cNvPr>
          <p:cNvSpPr txBox="1"/>
          <p:nvPr/>
        </p:nvSpPr>
        <p:spPr>
          <a:xfrm>
            <a:off x="2799303" y="5414726"/>
            <a:ext cx="39250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y-GB">
                <a:latin typeface="Arial" panose="020B0604020202020204" pitchFamily="34" charset="0"/>
                <a:cs typeface="Arial" panose="020B0604020202020204" pitchFamily="34" charset="0"/>
              </a:rPr>
              <a:t>@MU_Business</a:t>
            </a:r>
          </a:p>
          <a:p>
            <a:pPr algn="ctr"/>
            <a:r>
              <a:rPr lang="cy-GB">
                <a:latin typeface="Arial" panose="020B0604020202020204" pitchFamily="34" charset="0"/>
                <a:cs typeface="Arial" panose="020B0604020202020204" pitchFamily="34" charset="0"/>
              </a:rPr>
              <a:t>business@mu.ie</a:t>
            </a:r>
          </a:p>
          <a:p>
            <a:pPr algn="ctr"/>
            <a:r>
              <a:rPr lang="cy-GB">
                <a:latin typeface="Arial" panose="020B0604020202020204" pitchFamily="34" charset="0"/>
                <a:cs typeface="Arial" panose="020B0604020202020204" pitchFamily="34" charset="0"/>
              </a:rPr>
              <a:t>www.maynoothuniversity.ie/business</a:t>
            </a:r>
            <a:endParaRPr lang="en-IE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742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130907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8EA787-CAD9-63B1-F4D4-B40DBD1FB8F0}"/>
              </a:ext>
            </a:extLst>
          </p:cNvPr>
          <p:cNvSpPr txBox="1">
            <a:spLocks/>
          </p:cNvSpPr>
          <p:nvPr/>
        </p:nvSpPr>
        <p:spPr>
          <a:xfrm>
            <a:off x="-531251" y="2895480"/>
            <a:ext cx="10431385" cy="1287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sz="3600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MH101 ARTS</a:t>
            </a:r>
          </a:p>
          <a:p>
            <a:pPr marL="0" indent="0" algn="ctr">
              <a:buNone/>
            </a:pPr>
            <a:r>
              <a:rPr lang="en-IE" sz="3600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</a:p>
          <a:p>
            <a:pPr marL="0" indent="0" algn="ctr">
              <a:buNone/>
            </a:pPr>
            <a:r>
              <a:rPr lang="en-IE" sz="3600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MH401 BA Finance</a:t>
            </a:r>
          </a:p>
        </p:txBody>
      </p:sp>
      <p:pic>
        <p:nvPicPr>
          <p:cNvPr id="10" name="Picture 9" descr="A picture containing building, outdoor, sky, brick&#10;&#10;Description automatically generated">
            <a:extLst>
              <a:ext uri="{FF2B5EF4-FFF2-40B4-BE49-F238E27FC236}">
                <a16:creationId xmlns:a16="http://schemas.microsoft.com/office/drawing/2014/main" id="{96E599D3-4005-3236-381F-71AE41A94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496" y="569818"/>
            <a:ext cx="2304410" cy="15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1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9ED97-92DF-EE64-7FDC-6A253260EAA1}"/>
              </a:ext>
            </a:extLst>
          </p:cNvPr>
          <p:cNvSpPr txBox="1"/>
          <p:nvPr/>
        </p:nvSpPr>
        <p:spPr>
          <a:xfrm>
            <a:off x="1324463" y="519564"/>
            <a:ext cx="9143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b="1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to Transfer</a:t>
            </a:r>
          </a:p>
          <a:p>
            <a:endParaRPr lang="en-IE">
              <a:solidFill>
                <a:srgbClr val="82232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C7F40-F6E2-9C5A-DCA9-A29F9E2D1F06}"/>
              </a:ext>
            </a:extLst>
          </p:cNvPr>
          <p:cNvSpPr txBox="1"/>
          <p:nvPr/>
        </p:nvSpPr>
        <p:spPr>
          <a:xfrm>
            <a:off x="727023" y="1702837"/>
            <a:ext cx="768995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Average Mark of 50 or higher in either the subject Economics OR the subject Finance (15 ECTS)</a:t>
            </a:r>
          </a:p>
          <a:p>
            <a:pPr marL="0" indent="0" algn="ctr">
              <a:buNone/>
            </a:pPr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Pass one of the two Accounting subjects (15 or 30 ECTS)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99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130907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8EA787-CAD9-63B1-F4D4-B40DBD1FB8F0}"/>
              </a:ext>
            </a:extLst>
          </p:cNvPr>
          <p:cNvSpPr txBox="1">
            <a:spLocks/>
          </p:cNvSpPr>
          <p:nvPr/>
        </p:nvSpPr>
        <p:spPr>
          <a:xfrm>
            <a:off x="503055" y="2916176"/>
            <a:ext cx="8137890" cy="1287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MH101 ARTS</a:t>
            </a:r>
          </a:p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</a:p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MH402 BSc Quantitative Finance</a:t>
            </a:r>
          </a:p>
          <a:p>
            <a:pPr marL="0" indent="0" algn="ctr">
              <a:buNone/>
            </a:pPr>
            <a:endParaRPr lang="en-IE" sz="3600" b="1" dirty="0">
              <a:solidFill>
                <a:srgbClr val="82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building, outdoor, sky, brick&#10;&#10;Description automatically generated">
            <a:extLst>
              <a:ext uri="{FF2B5EF4-FFF2-40B4-BE49-F238E27FC236}">
                <a16:creationId xmlns:a16="http://schemas.microsoft.com/office/drawing/2014/main" id="{4CEFC8C5-F2AE-E707-C5ED-D16F757B1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496" y="569818"/>
            <a:ext cx="2304410" cy="15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7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9ED97-92DF-EE64-7FDC-6A253260EAA1}"/>
              </a:ext>
            </a:extLst>
          </p:cNvPr>
          <p:cNvSpPr txBox="1"/>
          <p:nvPr/>
        </p:nvSpPr>
        <p:spPr>
          <a:xfrm>
            <a:off x="1324463" y="519564"/>
            <a:ext cx="9143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b="1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to Transfer</a:t>
            </a:r>
          </a:p>
          <a:p>
            <a:endParaRPr lang="en-IE">
              <a:solidFill>
                <a:srgbClr val="82232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C7F40-F6E2-9C5A-DCA9-A29F9E2D1F06}"/>
              </a:ext>
            </a:extLst>
          </p:cNvPr>
          <p:cNvSpPr txBox="1"/>
          <p:nvPr/>
        </p:nvSpPr>
        <p:spPr>
          <a:xfrm>
            <a:off x="727023" y="1518032"/>
            <a:ext cx="76899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Average Mark of 60 or higher in either the subject Economics OR the subject Finance (15 ECTS)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IE" sz="280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Average Mark of 60 or higher in the subject Mathematical Studies (15 ECTS)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buNone/>
            </a:pPr>
            <a:r>
              <a:rPr lang="en-IE" sz="280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Average Mark of 60 or higher in the subject Computer Science (15 ECTS)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026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130907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8EA787-CAD9-63B1-F4D4-B40DBD1FB8F0}"/>
              </a:ext>
            </a:extLst>
          </p:cNvPr>
          <p:cNvSpPr txBox="1">
            <a:spLocks/>
          </p:cNvSpPr>
          <p:nvPr/>
        </p:nvSpPr>
        <p:spPr>
          <a:xfrm>
            <a:off x="656270" y="2916176"/>
            <a:ext cx="8137890" cy="1287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MH101 ARTS</a:t>
            </a:r>
          </a:p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</a:p>
          <a:p>
            <a:pPr marL="0" indent="0" algn="ctr">
              <a:buNone/>
            </a:pPr>
            <a:r>
              <a:rPr lang="en-IE" b="1" dirty="0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MH403 BA Accounting &amp; Finance</a:t>
            </a:r>
          </a:p>
          <a:p>
            <a:pPr marL="0" indent="0" algn="ctr">
              <a:buNone/>
            </a:pPr>
            <a:endParaRPr lang="en-IE" sz="3600" b="1" dirty="0">
              <a:solidFill>
                <a:srgbClr val="82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building, outdoor, sky, brick&#10;&#10;Description automatically generated">
            <a:extLst>
              <a:ext uri="{FF2B5EF4-FFF2-40B4-BE49-F238E27FC236}">
                <a16:creationId xmlns:a16="http://schemas.microsoft.com/office/drawing/2014/main" id="{365DBCF1-648D-5A7A-EAEF-B02B7EF50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496" y="569818"/>
            <a:ext cx="2304410" cy="15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98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1956874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Ollscoil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Mhá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</a:t>
            </a: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 err="1">
                <a:effectLst/>
                <a:latin typeface="Arial"/>
                <a:ea typeface="ＭＳ 明朝"/>
                <a:cs typeface="MinionPro-Regular"/>
              </a:rPr>
              <a:t>Maynooth</a:t>
            </a: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 University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800" dirty="0" err="1">
                <a:latin typeface="Arial" panose="020B0604020202020204" pitchFamily="34" charset="0"/>
                <a:cs typeface="Arial" panose="020B0604020202020204" pitchFamily="34" charset="0"/>
              </a:rPr>
              <a:t>Ghnó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School of Business</a:t>
            </a:r>
            <a:endParaRPr lang="en-US" sz="8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9ED97-92DF-EE64-7FDC-6A253260EAA1}"/>
              </a:ext>
            </a:extLst>
          </p:cNvPr>
          <p:cNvSpPr txBox="1"/>
          <p:nvPr/>
        </p:nvSpPr>
        <p:spPr>
          <a:xfrm>
            <a:off x="1324463" y="519564"/>
            <a:ext cx="9143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b="1">
                <a:solidFill>
                  <a:srgbClr val="82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to Transfer</a:t>
            </a:r>
          </a:p>
          <a:p>
            <a:endParaRPr lang="en-IE">
              <a:solidFill>
                <a:srgbClr val="82232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C7F40-F6E2-9C5A-DCA9-A29F9E2D1F06}"/>
              </a:ext>
            </a:extLst>
          </p:cNvPr>
          <p:cNvSpPr txBox="1"/>
          <p:nvPr/>
        </p:nvSpPr>
        <p:spPr>
          <a:xfrm>
            <a:off x="727023" y="1557570"/>
            <a:ext cx="76899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>
                <a:latin typeface="Arial" panose="020B0604020202020204" pitchFamily="34" charset="0"/>
                <a:cs typeface="Arial" panose="020B0604020202020204" pitchFamily="34" charset="0"/>
              </a:rPr>
              <a:t>Average Mark of 60 or higher in the 30 credit Accounting subject (30 ECTS)</a:t>
            </a:r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IE" sz="280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0" indent="0" algn="ctr">
              <a:buNone/>
            </a:pPr>
            <a:endParaRPr lang="en-IE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Pass the subject Economics OR the subject Finance (15 ECTS)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18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82bcd4-c0ed-4a79-af51-ec29dd4f2ecf">
      <Terms xmlns="http://schemas.microsoft.com/office/infopath/2007/PartnerControls"/>
    </lcf76f155ced4ddcb4097134ff3c332f>
    <TaxCatchAll xmlns="b3e2f9bc-f104-48f6-92d0-8dbac0d127bb" xsi:nil="true"/>
    <_Flow_SignoffStatus xmlns="1c82bcd4-c0ed-4a79-af51-ec29dd4f2ec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6D0137FFFA3044B6638AD996D0AFC8" ma:contentTypeVersion="17" ma:contentTypeDescription="Create a new document." ma:contentTypeScope="" ma:versionID="30b9b6151d70ca022d7878bd868fa4d2">
  <xsd:schema xmlns:xsd="http://www.w3.org/2001/XMLSchema" xmlns:xs="http://www.w3.org/2001/XMLSchema" xmlns:p="http://schemas.microsoft.com/office/2006/metadata/properties" xmlns:ns2="1c82bcd4-c0ed-4a79-af51-ec29dd4f2ecf" xmlns:ns3="b3e2f9bc-f104-48f6-92d0-8dbac0d127bb" targetNamespace="http://schemas.microsoft.com/office/2006/metadata/properties" ma:root="true" ma:fieldsID="e7aaab3fbf465f47d82512df5e3bbb96" ns2:_="" ns3:_="">
    <xsd:import namespace="1c82bcd4-c0ed-4a79-af51-ec29dd4f2ecf"/>
    <xsd:import namespace="b3e2f9bc-f104-48f6-92d0-8dbac0d127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2bcd4-c0ed-4a79-af51-ec29dd4f2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ee92b2f-d444-4214-abdd-12644e6e9e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2f9bc-f104-48f6-92d0-8dbac0d127b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14777c6-ca6d-45ad-a9c9-86702bd5fdd0}" ma:internalName="TaxCatchAll" ma:showField="CatchAllData" ma:web="b3e2f9bc-f104-48f6-92d0-8dbac0d127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546545-ADEE-4F3B-BF11-8B5152EB9034}">
  <ds:schemaRefs>
    <ds:schemaRef ds:uri="http://schemas.microsoft.com/office/2006/metadata/properties"/>
    <ds:schemaRef ds:uri="http://schemas.microsoft.com/office/infopath/2007/PartnerControls"/>
    <ds:schemaRef ds:uri="1c82bcd4-c0ed-4a79-af51-ec29dd4f2ecf"/>
    <ds:schemaRef ds:uri="b3e2f9bc-f104-48f6-92d0-8dbac0d127bb"/>
  </ds:schemaRefs>
</ds:datastoreItem>
</file>

<file path=customXml/itemProps2.xml><?xml version="1.0" encoding="utf-8"?>
<ds:datastoreItem xmlns:ds="http://schemas.openxmlformats.org/officeDocument/2006/customXml" ds:itemID="{830F5E8E-FBF8-442B-9526-E04AEE2422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8242BF-6CE1-487A-9779-1DEC26EF75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82bcd4-c0ed-4a79-af51-ec29dd4f2ecf"/>
    <ds:schemaRef ds:uri="b3e2f9bc-f104-48f6-92d0-8dbac0d127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1539</Words>
  <Application>Microsoft Office PowerPoint</Application>
  <PresentationFormat>On-screen Show (4:3)</PresentationFormat>
  <Paragraphs>284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MinionPro-Regular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Joseph Coughlan</cp:lastModifiedBy>
  <cp:revision>6</cp:revision>
  <dcterms:created xsi:type="dcterms:W3CDTF">2018-07-20T15:53:11Z</dcterms:created>
  <dcterms:modified xsi:type="dcterms:W3CDTF">2025-03-28T17:31:23Z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0x0101000D6D0137FFFA3044B6638AD996D0AFC8</vt:lpwstr>
  </property>
  <property fmtid="{D5CDD505-2E9C-101B-9397-08002B2CF9AE}" pid="3" name="MediaServiceImageTags">
    <vt:lpwstr/>
  </property>
</Properties>
</file>