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66" r:id="rId3"/>
  </p:sldMasterIdLst>
  <p:notesMasterIdLst>
    <p:notesMasterId r:id="rId35"/>
  </p:notesMasterIdLst>
  <p:sldIdLst>
    <p:sldId id="260" r:id="rId4"/>
    <p:sldId id="283" r:id="rId5"/>
    <p:sldId id="303" r:id="rId6"/>
    <p:sldId id="261" r:id="rId7"/>
    <p:sldId id="271" r:id="rId8"/>
    <p:sldId id="291" r:id="rId9"/>
    <p:sldId id="286" r:id="rId10"/>
    <p:sldId id="293" r:id="rId11"/>
    <p:sldId id="289" r:id="rId12"/>
    <p:sldId id="263" r:id="rId13"/>
    <p:sldId id="294" r:id="rId14"/>
    <p:sldId id="284" r:id="rId15"/>
    <p:sldId id="262" r:id="rId16"/>
    <p:sldId id="265" r:id="rId17"/>
    <p:sldId id="275" r:id="rId18"/>
    <p:sldId id="282" r:id="rId19"/>
    <p:sldId id="281" r:id="rId20"/>
    <p:sldId id="276" r:id="rId21"/>
    <p:sldId id="290" r:id="rId22"/>
    <p:sldId id="292" r:id="rId23"/>
    <p:sldId id="296" r:id="rId24"/>
    <p:sldId id="274" r:id="rId25"/>
    <p:sldId id="297" r:id="rId26"/>
    <p:sldId id="278" r:id="rId27"/>
    <p:sldId id="298" r:id="rId28"/>
    <p:sldId id="299" r:id="rId29"/>
    <p:sldId id="295" r:id="rId30"/>
    <p:sldId id="300" r:id="rId31"/>
    <p:sldId id="301" r:id="rId32"/>
    <p:sldId id="302" r:id="rId33"/>
    <p:sldId id="26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760A13C-A665-0A4D-A78F-190FF047248F}">
          <p14:sldIdLst>
            <p14:sldId id="260"/>
            <p14:sldId id="283"/>
            <p14:sldId id="303"/>
            <p14:sldId id="261"/>
            <p14:sldId id="271"/>
            <p14:sldId id="291"/>
            <p14:sldId id="286"/>
            <p14:sldId id="293"/>
            <p14:sldId id="289"/>
            <p14:sldId id="263"/>
            <p14:sldId id="294"/>
            <p14:sldId id="284"/>
            <p14:sldId id="262"/>
            <p14:sldId id="265"/>
            <p14:sldId id="275"/>
            <p14:sldId id="282"/>
            <p14:sldId id="281"/>
            <p14:sldId id="276"/>
            <p14:sldId id="290"/>
            <p14:sldId id="292"/>
            <p14:sldId id="296"/>
            <p14:sldId id="274"/>
            <p14:sldId id="297"/>
            <p14:sldId id="278"/>
            <p14:sldId id="298"/>
            <p14:sldId id="299"/>
            <p14:sldId id="295"/>
            <p14:sldId id="300"/>
            <p14:sldId id="301"/>
            <p14:sldId id="302"/>
            <p14:sldId id="26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7" autoAdjust="0"/>
    <p:restoredTop sz="82689" autoAdjust="0"/>
  </p:normalViewPr>
  <p:slideViewPr>
    <p:cSldViewPr snapToObjects="1">
      <p:cViewPr>
        <p:scale>
          <a:sx n="75" d="100"/>
          <a:sy n="75" d="100"/>
        </p:scale>
        <p:origin x="-97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-2864" y="18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i:Documents:URS%20Fall%202015%20syllabus:sa-2014-figure9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mai:Documents:URS%20Fall%202015%20syllabus:All%20Figures,%20Revised%207-12%20(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mai:Documents:URS%20Fall%202015%20syllabus:All%20Figures,%20Revised%207-12%20(1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i:Documents:URS%20Fall%202015%20syllabus:All%20Figures,%20Revised%207-12%20(1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mmai:Documents:URS%20Fall%202015%20syllabus:All%20Figures,%20Revised%207-12%20(1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mmai:Documents:URS%20Fall%202015%20syllabus:All%20Figures,%20Revised%207-12%20(1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mai:Documents:URS%20Fall%202015%20syllabus:Education%20&amp;%20Debt%20final06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 smtClean="0"/>
              <a:t>Living </a:t>
            </a:r>
            <a:r>
              <a:rPr lang="en-US" sz="2400" b="1" dirty="0"/>
              <a:t>Costs as Share of Cost of Attendance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Public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4-year or above</c:v>
                </c:pt>
                <c:pt idx="1">
                  <c:v>2-year</c:v>
                </c:pt>
                <c:pt idx="2">
                  <c:v>Less-than 2-year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59.1</c:v>
                </c:pt>
                <c:pt idx="1">
                  <c:v>70.5</c:v>
                </c:pt>
                <c:pt idx="2">
                  <c:v>58.8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 Private not-for-profit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4-year or above</c:v>
                </c:pt>
                <c:pt idx="1">
                  <c:v>2-year</c:v>
                </c:pt>
                <c:pt idx="2">
                  <c:v>Less-than 2-year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35.6</c:v>
                </c:pt>
                <c:pt idx="1">
                  <c:v>49.3</c:v>
                </c:pt>
                <c:pt idx="2">
                  <c:v>50.2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 Private for-profit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4-year or above</c:v>
                </c:pt>
                <c:pt idx="1">
                  <c:v>2-year</c:v>
                </c:pt>
                <c:pt idx="2">
                  <c:v>Less-than 2-year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43.5</c:v>
                </c:pt>
                <c:pt idx="1">
                  <c:v>45.4</c:v>
                </c:pt>
                <c:pt idx="2">
                  <c:v>47.3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3163528"/>
        <c:axId val="2133169816"/>
      </c:barChart>
      <c:catAx>
        <c:axId val="2133163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dirty="0"/>
                  <a:t>Institutional Level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33169816"/>
        <c:crosses val="autoZero"/>
        <c:auto val="1"/>
        <c:lblAlgn val="ctr"/>
        <c:lblOffset val="100"/>
        <c:noMultiLvlLbl val="0"/>
      </c:catAx>
      <c:valAx>
        <c:axId val="2133169816"/>
        <c:scaling>
          <c:orientation val="minMax"/>
          <c:max val="1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dirty="0"/>
                  <a:t>Percent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3316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Public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Sheet1!$A$7:$A$9</c:f>
              <c:strCache>
                <c:ptCount val="3"/>
                <c:pt idx="0">
                  <c:v>Unsubsidized Stafford Loans</c:v>
                </c:pt>
                <c:pt idx="1">
                  <c:v>Subsidized Stafford Loans</c:v>
                </c:pt>
                <c:pt idx="2">
                  <c:v>Pell Grants</c:v>
                </c:pt>
              </c:strCache>
            </c:strRef>
          </c:cat>
          <c:val>
            <c:numRef>
              <c:f>Sheet1!$B$7:$B$9</c:f>
              <c:numCache>
                <c:formatCode>0%</c:formatCode>
                <c:ptCount val="3"/>
                <c:pt idx="0">
                  <c:v>0.465417765674674</c:v>
                </c:pt>
                <c:pt idx="1">
                  <c:v>0.569331039965142</c:v>
                </c:pt>
                <c:pt idx="2">
                  <c:v>0.661556181468649</c:v>
                </c:pt>
              </c:numCache>
            </c:numRef>
          </c:val>
        </c:ser>
        <c:ser>
          <c:idx val="1"/>
          <c:order val="1"/>
          <c:tx>
            <c:strRef>
              <c:f>Sheet1!$C$6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Sheet1!$A$7:$A$9</c:f>
              <c:strCache>
                <c:ptCount val="3"/>
                <c:pt idx="0">
                  <c:v>Unsubsidized Stafford Loans</c:v>
                </c:pt>
                <c:pt idx="1">
                  <c:v>Subsidized Stafford Loans</c:v>
                </c:pt>
                <c:pt idx="2">
                  <c:v>Pell Grants</c:v>
                </c:pt>
              </c:strCache>
            </c:strRef>
          </c:cat>
          <c:val>
            <c:numRef>
              <c:f>Sheet1!$C$7:$C$9</c:f>
              <c:numCache>
                <c:formatCode>0%</c:formatCode>
                <c:ptCount val="3"/>
                <c:pt idx="0">
                  <c:v>0.534582234325326</c:v>
                </c:pt>
                <c:pt idx="1">
                  <c:v>0.430668960034858</c:v>
                </c:pt>
                <c:pt idx="2">
                  <c:v>0.338443818531351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1989912"/>
        <c:axId val="2122150520"/>
      </c:barChart>
      <c:catAx>
        <c:axId val="2121989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2150520"/>
        <c:crosses val="autoZero"/>
        <c:auto val="1"/>
        <c:lblAlgn val="ctr"/>
        <c:lblOffset val="100"/>
        <c:noMultiLvlLbl val="0"/>
      </c:catAx>
      <c:valAx>
        <c:axId val="212215052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19899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475435816164818"/>
          <c:y val="0.0548961067366579"/>
          <c:w val="0.628478231029362"/>
          <c:h val="0.917985564304462"/>
        </c:manualLayout>
      </c:layout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4"/>
              </a:solidFill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$49 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$96 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$1</a:t>
                    </a:r>
                    <a:r>
                      <a:rPr lang="en-US" sz="2400" baseline="0" smtClean="0"/>
                      <a:t> 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$18 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@" sourceLinked="0"/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Sheet3!$A$2:$A$5</c:f>
              <c:strCache>
                <c:ptCount val="4"/>
                <c:pt idx="0">
                  <c:v>Federal, state, private, institutional grants</c:v>
                </c:pt>
                <c:pt idx="1">
                  <c:v>Federal and private loans</c:v>
                </c:pt>
                <c:pt idx="2">
                  <c:v>Work-study</c:v>
                </c:pt>
                <c:pt idx="3">
                  <c:v>Tax credits</c:v>
                </c:pt>
              </c:strCache>
            </c:strRef>
          </c:cat>
          <c:val>
            <c:numRef>
              <c:f>Sheet3!$B$2:$B$5</c:f>
              <c:numCache>
                <c:formatCode>"$"#,##0;[Red]\-"$"#,##0</c:formatCode>
                <c:ptCount val="4"/>
                <c:pt idx="0">
                  <c:v>49.0</c:v>
                </c:pt>
                <c:pt idx="1">
                  <c:v>96.0</c:v>
                </c:pt>
                <c:pt idx="2">
                  <c:v>1.0</c:v>
                </c:pt>
                <c:pt idx="3">
                  <c:v>18.0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8576213689558"/>
          <c:y val="0.0943256051326917"/>
          <c:w val="0.339363484325703"/>
          <c:h val="0.781256197142024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'Figure i.6'!$B$1</c:f>
              <c:strCache>
                <c:ptCount val="1"/>
                <c:pt idx="0">
                  <c:v>1979 to 1982 Birth Cohorts</c:v>
                </c:pt>
              </c:strCache>
            </c:strRef>
          </c:tx>
          <c:spPr>
            <a:ln w="76200" cap="flat" cmpd="sng" algn="ctr">
              <a:solidFill>
                <a:srgbClr val="F79646"/>
              </a:solidFill>
              <a:prstDash val="solid"/>
            </a:ln>
            <a:effectLst/>
          </c:spPr>
          <c:marker>
            <c:symbol val="none"/>
          </c:marker>
          <c:dLbls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i.6'!$A$2:$A$5</c:f>
              <c:strCache>
                <c:ptCount val="4"/>
                <c:pt idx="0">
                  <c:v>Bottom Quartile</c:v>
                </c:pt>
                <c:pt idx="1">
                  <c:v>Second Quartile</c:v>
                </c:pt>
                <c:pt idx="2">
                  <c:v>Third Quartile</c:v>
                </c:pt>
                <c:pt idx="3">
                  <c:v>Top Quartile</c:v>
                </c:pt>
              </c:strCache>
            </c:strRef>
          </c:cat>
          <c:val>
            <c:numRef>
              <c:f>'Figure i.6'!$B$2:$B$5</c:f>
              <c:numCache>
                <c:formatCode>0%</c:formatCode>
                <c:ptCount val="4"/>
                <c:pt idx="0">
                  <c:v>0.09</c:v>
                </c:pt>
                <c:pt idx="1">
                  <c:v>0.21</c:v>
                </c:pt>
                <c:pt idx="2">
                  <c:v>0.32</c:v>
                </c:pt>
                <c:pt idx="3">
                  <c:v>0.54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'Figure i.6'!$C$1</c:f>
              <c:strCache>
                <c:ptCount val="1"/>
                <c:pt idx="0">
                  <c:v>1961 to 1964 Birth Cohorts</c:v>
                </c:pt>
              </c:strCache>
            </c:strRef>
          </c:tx>
          <c:spPr>
            <a:ln w="76200" cap="flat" cmpd="sng" algn="ctr">
              <a:solidFill>
                <a:srgbClr val="8064A2">
                  <a:shade val="50000"/>
                </a:srgbClr>
              </a:solidFill>
              <a:prstDash val="solid"/>
            </a:ln>
            <a:effectLst/>
          </c:spPr>
          <c:marker>
            <c:symbol val="none"/>
          </c:marker>
          <c:dLbls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i.6'!$A$2:$A$5</c:f>
              <c:strCache>
                <c:ptCount val="4"/>
                <c:pt idx="0">
                  <c:v>Bottom Quartile</c:v>
                </c:pt>
                <c:pt idx="1">
                  <c:v>Second Quartile</c:v>
                </c:pt>
                <c:pt idx="2">
                  <c:v>Third Quartile</c:v>
                </c:pt>
                <c:pt idx="3">
                  <c:v>Top Quartile</c:v>
                </c:pt>
              </c:strCache>
            </c:strRef>
          </c:cat>
          <c:val>
            <c:numRef>
              <c:f>'Figure i.6'!$C$2:$C$5</c:f>
              <c:numCache>
                <c:formatCode>0%</c:formatCode>
                <c:ptCount val="4"/>
                <c:pt idx="0">
                  <c:v>0.05</c:v>
                </c:pt>
                <c:pt idx="1">
                  <c:v>0.14</c:v>
                </c:pt>
                <c:pt idx="2">
                  <c:v>0.17</c:v>
                </c:pt>
                <c:pt idx="3">
                  <c:v>0.36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33329784"/>
        <c:axId val="2133335464"/>
      </c:lineChart>
      <c:catAx>
        <c:axId val="2133329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 i="0">
                    <a:latin typeface="Akzidenz-Grotesk Std Light"/>
                    <a:cs typeface="Akzidenz-Grotesk Std Light"/>
                  </a:defRPr>
                </a:pPr>
                <a:r>
                  <a:rPr lang="en-US" sz="2000"/>
                  <a:t>Income Quartile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0" i="0">
                <a:latin typeface="Akzidenz-Grotesk Std Light"/>
                <a:cs typeface="Akzidenz-Grotesk Std Light"/>
              </a:defRPr>
            </a:pPr>
            <a:endParaRPr lang="en-US"/>
          </a:p>
        </c:txPr>
        <c:crossAx val="2133335464"/>
        <c:crosses val="autoZero"/>
        <c:auto val="0"/>
        <c:lblAlgn val="ctr"/>
        <c:lblOffset val="100"/>
        <c:tickLblSkip val="1"/>
        <c:noMultiLvlLbl val="0"/>
      </c:catAx>
      <c:valAx>
        <c:axId val="2133335464"/>
        <c:scaling>
          <c:orientation val="minMax"/>
          <c:max val="0.75"/>
        </c:scaling>
        <c:delete val="0"/>
        <c:axPos val="l"/>
        <c:majorGridlines>
          <c:spPr>
            <a:ln w="12700">
              <a:solidFill>
                <a:srgbClr val="BFBFB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 b="0" i="0">
                    <a:latin typeface="Akzidenz-Grotesk Std Light"/>
                    <a:cs typeface="Akzidenz-Grotesk Std Light"/>
                  </a:defRPr>
                </a:pPr>
                <a:r>
                  <a:rPr lang="en-US" sz="2000" dirty="0" smtClean="0"/>
                  <a:t>% Completing BA 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011950542632267"/>
              <c:y val="0.202407750501775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600" b="0" i="0">
                <a:latin typeface="Akzidenz-Grotesk Std Light"/>
                <a:cs typeface="Akzidenz-Grotesk Std Light"/>
              </a:defRPr>
            </a:pPr>
            <a:endParaRPr lang="en-US"/>
          </a:p>
        </c:txPr>
        <c:crossAx val="2133329784"/>
        <c:crosses val="autoZero"/>
        <c:crossBetween val="between"/>
        <c:majorUnit val="0.2"/>
      </c:valAx>
    </c:plotArea>
    <c:legend>
      <c:legendPos val="b"/>
      <c:layout/>
      <c:overlay val="0"/>
      <c:spPr>
        <a:ln>
          <a:noFill/>
        </a:ln>
      </c:spPr>
      <c:txPr>
        <a:bodyPr/>
        <a:lstStyle/>
        <a:p>
          <a:pPr>
            <a:defRPr sz="1800" b="0" i="0">
              <a:latin typeface="Akzidenz-Grotesk Std Light"/>
              <a:cs typeface="Akzidenz-Grotesk Std Ligh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'Figure i.7'!$B$1</c:f>
              <c:strCache>
                <c:ptCount val="1"/>
                <c:pt idx="0">
                  <c:v>Low SES</c:v>
                </c:pt>
              </c:strCache>
            </c:strRef>
          </c:tx>
          <c:spPr>
            <a:solidFill>
              <a:srgbClr val="F79646"/>
            </a:solidFill>
            <a:ln>
              <a:solidFill>
                <a:srgbClr val="0000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i.7'!$A$2:$A$5</c:f>
              <c:strCache>
                <c:ptCount val="4"/>
                <c:pt idx="0">
                  <c:v>Bottom Quartile</c:v>
                </c:pt>
                <c:pt idx="1">
                  <c:v>Second Quartile</c:v>
                </c:pt>
                <c:pt idx="2">
                  <c:v>Third Quartile</c:v>
                </c:pt>
                <c:pt idx="3">
                  <c:v>Top Quartile</c:v>
                </c:pt>
              </c:strCache>
            </c:strRef>
          </c:cat>
          <c:val>
            <c:numRef>
              <c:f>'Figure i.7'!$B$2:$B$5</c:f>
              <c:numCache>
                <c:formatCode>0%</c:formatCode>
                <c:ptCount val="4"/>
                <c:pt idx="0">
                  <c:v>0.05</c:v>
                </c:pt>
                <c:pt idx="1">
                  <c:v>0.12</c:v>
                </c:pt>
                <c:pt idx="2">
                  <c:v>0.23</c:v>
                </c:pt>
                <c:pt idx="3">
                  <c:v>0.41</c:v>
                </c:pt>
              </c:numCache>
            </c:numRef>
          </c:val>
        </c:ser>
        <c:ser>
          <c:idx val="1"/>
          <c:order val="1"/>
          <c:tx>
            <c:strRef>
              <c:f>'Figure i.7'!$C$1</c:f>
              <c:strCache>
                <c:ptCount val="1"/>
                <c:pt idx="0">
                  <c:v>Middle SES</c:v>
                </c:pt>
              </c:strCache>
            </c:strRef>
          </c:tx>
          <c:spPr>
            <a:solidFill>
              <a:srgbClr val="8064A2"/>
            </a:solidFill>
            <a:ln>
              <a:solidFill>
                <a:srgbClr val="8064A2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i.7'!$A$2:$A$5</c:f>
              <c:strCache>
                <c:ptCount val="4"/>
                <c:pt idx="0">
                  <c:v>Bottom Quartile</c:v>
                </c:pt>
                <c:pt idx="1">
                  <c:v>Second Quartile</c:v>
                </c:pt>
                <c:pt idx="2">
                  <c:v>Third Quartile</c:v>
                </c:pt>
                <c:pt idx="3">
                  <c:v>Top Quartile</c:v>
                </c:pt>
              </c:strCache>
            </c:strRef>
          </c:cat>
          <c:val>
            <c:numRef>
              <c:f>'Figure i.7'!$C$2:$C$5</c:f>
              <c:numCache>
                <c:formatCode>0%</c:formatCode>
                <c:ptCount val="4"/>
                <c:pt idx="0">
                  <c:v>0.08</c:v>
                </c:pt>
                <c:pt idx="1">
                  <c:v>0.19</c:v>
                </c:pt>
                <c:pt idx="2">
                  <c:v>0.35</c:v>
                </c:pt>
                <c:pt idx="3">
                  <c:v>0.53</c:v>
                </c:pt>
              </c:numCache>
            </c:numRef>
          </c:val>
        </c:ser>
        <c:ser>
          <c:idx val="2"/>
          <c:order val="2"/>
          <c:tx>
            <c:strRef>
              <c:f>'Figure i.7'!$D$1</c:f>
              <c:strCache>
                <c:ptCount val="1"/>
                <c:pt idx="0">
                  <c:v>High SES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i.7'!$A$2:$A$5</c:f>
              <c:strCache>
                <c:ptCount val="4"/>
                <c:pt idx="0">
                  <c:v>Bottom Quartile</c:v>
                </c:pt>
                <c:pt idx="1">
                  <c:v>Second Quartile</c:v>
                </c:pt>
                <c:pt idx="2">
                  <c:v>Third Quartile</c:v>
                </c:pt>
                <c:pt idx="3">
                  <c:v>Top Quartile</c:v>
                </c:pt>
              </c:strCache>
            </c:strRef>
          </c:cat>
          <c:val>
            <c:numRef>
              <c:f>'Figure i.7'!$D$2:$D$5</c:f>
              <c:numCache>
                <c:formatCode>0%</c:formatCode>
                <c:ptCount val="4"/>
                <c:pt idx="0">
                  <c:v>0.21</c:v>
                </c:pt>
                <c:pt idx="1">
                  <c:v>0.41</c:v>
                </c:pt>
                <c:pt idx="2">
                  <c:v>0.61</c:v>
                </c:pt>
                <c:pt idx="3">
                  <c:v>0.74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2133413576"/>
        <c:axId val="2133419560"/>
      </c:barChart>
      <c:dateAx>
        <c:axId val="2133413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r>
                  <a:rPr lang="en-US" sz="1800" b="0" i="0">
                    <a:latin typeface="Akzidenz-Grotesk Std Light"/>
                    <a:cs typeface="Akzidenz-Grotesk Std Light"/>
                  </a:rPr>
                  <a:t>Mathematics Achievement Quartile in 2002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800" b="0" i="0">
                <a:latin typeface="Akzidenz-Grotesk Std Light"/>
                <a:cs typeface="Akzidenz-Grotesk Std Light"/>
              </a:defRPr>
            </a:pPr>
            <a:endParaRPr lang="en-US"/>
          </a:p>
        </c:txPr>
        <c:crossAx val="2133419560"/>
        <c:crosses val="autoZero"/>
        <c:auto val="0"/>
        <c:lblOffset val="100"/>
        <c:baseTimeUnit val="days"/>
      </c:dateAx>
      <c:valAx>
        <c:axId val="2133419560"/>
        <c:scaling>
          <c:orientation val="minMax"/>
        </c:scaling>
        <c:delete val="0"/>
        <c:axPos val="l"/>
        <c:majorGridlines>
          <c:spPr>
            <a:ln w="12700"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r>
                  <a:rPr lang="en-US" sz="1800" b="0" i="0" dirty="0" smtClean="0">
                    <a:latin typeface="Akzidenz-Grotesk Std Light"/>
                    <a:cs typeface="Akzidenz-Grotesk Std Light"/>
                  </a:rPr>
                  <a:t>% Completing BA </a:t>
                </a:r>
                <a:endParaRPr lang="en-US" sz="1800" b="0" i="0" dirty="0">
                  <a:latin typeface="Akzidenz-Grotesk Std Light"/>
                  <a:cs typeface="Akzidenz-Grotesk Std Light"/>
                </a:endParaRPr>
              </a:p>
            </c:rich>
          </c:tx>
          <c:layout>
            <c:manualLayout>
              <c:xMode val="edge"/>
              <c:yMode val="edge"/>
              <c:x val="0.0105105105105105"/>
              <c:y val="0.30163303698415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600" b="0" i="0">
                <a:latin typeface="Akzidenz-Grotesk Std Light"/>
                <a:cs typeface="Akzidenz-Grotesk Std Light"/>
              </a:defRPr>
            </a:pPr>
            <a:endParaRPr lang="en-US"/>
          </a:p>
        </c:txPr>
        <c:crossAx val="2133413576"/>
        <c:crossesAt val="1.0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0" i="0">
              <a:latin typeface="Akzidenz-Grotesk Std Light"/>
              <a:cs typeface="Akzidenz-Grotesk Std Ligh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885057471264"/>
          <c:y val="0.0561643835616438"/>
          <c:w val="0.881087852574766"/>
          <c:h val="0.830083165476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'Figure 3.1'!$B$1</c:f>
              <c:strCache>
                <c:ptCount val="1"/>
                <c:pt idx="0">
                  <c:v>Lowest 20%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rgbClr val="0000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3.1'!$A$2:$A$4</c:f>
              <c:strCache>
                <c:ptCount val="3"/>
                <c:pt idx="0">
                  <c:v>1983-1993</c:v>
                </c:pt>
                <c:pt idx="1">
                  <c:v>1993-2003</c:v>
                </c:pt>
                <c:pt idx="2">
                  <c:v>2003-2013</c:v>
                </c:pt>
              </c:strCache>
            </c:strRef>
          </c:cat>
          <c:val>
            <c:numRef>
              <c:f>'Figure 3.1'!$B$2:$B$4</c:f>
              <c:numCache>
                <c:formatCode>0%</c:formatCode>
                <c:ptCount val="3"/>
                <c:pt idx="0">
                  <c:v>0.0</c:v>
                </c:pt>
                <c:pt idx="1">
                  <c:v>0.14</c:v>
                </c:pt>
                <c:pt idx="2">
                  <c:v>-0.08</c:v>
                </c:pt>
              </c:numCache>
            </c:numRef>
          </c:val>
        </c:ser>
        <c:ser>
          <c:idx val="1"/>
          <c:order val="1"/>
          <c:tx>
            <c:strRef>
              <c:f>'Figure 3.1'!$C$1</c:f>
              <c:strCache>
                <c:ptCount val="1"/>
                <c:pt idx="0">
                  <c:v>Second 20%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3.1'!$A$2:$A$4</c:f>
              <c:strCache>
                <c:ptCount val="3"/>
                <c:pt idx="0">
                  <c:v>1983-1993</c:v>
                </c:pt>
                <c:pt idx="1">
                  <c:v>1993-2003</c:v>
                </c:pt>
                <c:pt idx="2">
                  <c:v>2003-2013</c:v>
                </c:pt>
              </c:strCache>
            </c:strRef>
          </c:cat>
          <c:val>
            <c:numRef>
              <c:f>'Figure 3.1'!$C$2:$C$4</c:f>
              <c:numCache>
                <c:formatCode>0%</c:formatCode>
                <c:ptCount val="3"/>
                <c:pt idx="0">
                  <c:v>0.04</c:v>
                </c:pt>
                <c:pt idx="1">
                  <c:v>0.12</c:v>
                </c:pt>
                <c:pt idx="2">
                  <c:v>-0.05</c:v>
                </c:pt>
              </c:numCache>
            </c:numRef>
          </c:val>
        </c:ser>
        <c:ser>
          <c:idx val="2"/>
          <c:order val="2"/>
          <c:tx>
            <c:strRef>
              <c:f>'Figure 3.1'!$D$1</c:f>
              <c:strCache>
                <c:ptCount val="1"/>
                <c:pt idx="0">
                  <c:v>Third 20%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</c:spPr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3.1'!$A$2:$A$4</c:f>
              <c:strCache>
                <c:ptCount val="3"/>
                <c:pt idx="0">
                  <c:v>1983-1993</c:v>
                </c:pt>
                <c:pt idx="1">
                  <c:v>1993-2003</c:v>
                </c:pt>
                <c:pt idx="2">
                  <c:v>2003-2013</c:v>
                </c:pt>
              </c:strCache>
            </c:strRef>
          </c:cat>
          <c:val>
            <c:numRef>
              <c:f>'Figure 3.1'!$D$2:$D$4</c:f>
              <c:numCache>
                <c:formatCode>0%</c:formatCode>
                <c:ptCount val="3"/>
                <c:pt idx="0">
                  <c:v>0.07</c:v>
                </c:pt>
                <c:pt idx="1">
                  <c:v>0.14</c:v>
                </c:pt>
                <c:pt idx="2">
                  <c:v>-0.05</c:v>
                </c:pt>
              </c:numCache>
            </c:numRef>
          </c:val>
        </c:ser>
        <c:ser>
          <c:idx val="3"/>
          <c:order val="3"/>
          <c:tx>
            <c:strRef>
              <c:f>'Figure 3.1'!$E$1</c:f>
              <c:strCache>
                <c:ptCount val="1"/>
                <c:pt idx="0">
                  <c:v>Fourth 20%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6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3.1'!$A$2:$A$4</c:f>
              <c:strCache>
                <c:ptCount val="3"/>
                <c:pt idx="0">
                  <c:v>1983-1993</c:v>
                </c:pt>
                <c:pt idx="1">
                  <c:v>1993-2003</c:v>
                </c:pt>
                <c:pt idx="2">
                  <c:v>2003-2013</c:v>
                </c:pt>
              </c:strCache>
            </c:strRef>
          </c:cat>
          <c:val>
            <c:numRef>
              <c:f>'Figure 3.1'!$E$2:$E$4</c:f>
              <c:numCache>
                <c:formatCode>0%</c:formatCode>
                <c:ptCount val="3"/>
                <c:pt idx="0">
                  <c:v>0.11</c:v>
                </c:pt>
                <c:pt idx="1">
                  <c:v>0.16</c:v>
                </c:pt>
                <c:pt idx="2">
                  <c:v>-0.04</c:v>
                </c:pt>
              </c:numCache>
            </c:numRef>
          </c:val>
        </c:ser>
        <c:ser>
          <c:idx val="4"/>
          <c:order val="4"/>
          <c:tx>
            <c:strRef>
              <c:f>'Figure 3.1'!$F$1</c:f>
              <c:strCache>
                <c:ptCount val="1"/>
                <c:pt idx="0">
                  <c:v>Highest 20%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6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3.1'!$A$2:$A$4</c:f>
              <c:strCache>
                <c:ptCount val="3"/>
                <c:pt idx="0">
                  <c:v>1983-1993</c:v>
                </c:pt>
                <c:pt idx="1">
                  <c:v>1993-2003</c:v>
                </c:pt>
                <c:pt idx="2">
                  <c:v>2003-2013</c:v>
                </c:pt>
              </c:strCache>
            </c:strRef>
          </c:cat>
          <c:val>
            <c:numRef>
              <c:f>'Figure 3.1'!$F$2:$F$4</c:f>
              <c:numCache>
                <c:formatCode>0%</c:formatCode>
                <c:ptCount val="3"/>
                <c:pt idx="0">
                  <c:v>0.3</c:v>
                </c:pt>
                <c:pt idx="1">
                  <c:v>0.17</c:v>
                </c:pt>
                <c:pt idx="2">
                  <c:v>0.0</c:v>
                </c:pt>
              </c:numCache>
            </c:numRef>
          </c:val>
        </c:ser>
        <c:ser>
          <c:idx val="5"/>
          <c:order val="5"/>
          <c:tx>
            <c:strRef>
              <c:f>'Figure 3.1'!$G$1</c:f>
              <c:strCache>
                <c:ptCount val="1"/>
                <c:pt idx="0">
                  <c:v>Top 5%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5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'Figure 3.1'!$A$2:$A$4</c:f>
              <c:strCache>
                <c:ptCount val="3"/>
                <c:pt idx="0">
                  <c:v>1983-1993</c:v>
                </c:pt>
                <c:pt idx="1">
                  <c:v>1993-2003</c:v>
                </c:pt>
                <c:pt idx="2">
                  <c:v>2003-2013</c:v>
                </c:pt>
              </c:strCache>
            </c:strRef>
          </c:cat>
          <c:val>
            <c:numRef>
              <c:f>'Figure 3.1'!$G$2:$G$4</c:f>
              <c:numCache>
                <c:formatCode>0%</c:formatCode>
                <c:ptCount val="3"/>
                <c:pt idx="0">
                  <c:v>0.55</c:v>
                </c:pt>
                <c:pt idx="1">
                  <c:v>0.07</c:v>
                </c:pt>
                <c:pt idx="2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2120444264"/>
        <c:axId val="2120381816"/>
      </c:barChart>
      <c:dateAx>
        <c:axId val="2120444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r>
                  <a:rPr lang="en-US" sz="1800" b="0" i="0">
                    <a:latin typeface="Akzidenz-Grotesk Std Light"/>
                    <a:cs typeface="Akzidenz-Grotesk Std Light"/>
                  </a:rPr>
                  <a:t>Quintiles by Decade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800" b="0" i="0">
                <a:latin typeface="Akzidenz-Grotesk Std Light"/>
                <a:cs typeface="Akzidenz-Grotesk Std Light"/>
              </a:defRPr>
            </a:pPr>
            <a:endParaRPr lang="en-US"/>
          </a:p>
        </c:txPr>
        <c:crossAx val="2120381816"/>
        <c:crosses val="autoZero"/>
        <c:auto val="0"/>
        <c:lblOffset val="1000"/>
        <c:baseTimeUnit val="days"/>
      </c:dateAx>
      <c:valAx>
        <c:axId val="2120381816"/>
        <c:scaling>
          <c:orientation val="minMax"/>
          <c:min val="-0.1"/>
        </c:scaling>
        <c:delete val="0"/>
        <c:axPos val="l"/>
        <c:majorGridlines>
          <c:spPr>
            <a:ln w="12700"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 b="0" i="0">
                    <a:latin typeface="Akzidenz-Grotesk Std Light"/>
                    <a:cs typeface="Akzidenz-Grotesk Std Light"/>
                  </a:defRPr>
                </a:pPr>
                <a:r>
                  <a:rPr lang="en-US" sz="1800" b="0" i="0" dirty="0" smtClean="0">
                    <a:latin typeface="Akzidenz-Grotesk Std Light"/>
                    <a:cs typeface="Akzidenz-Grotesk Std Light"/>
                  </a:rPr>
                  <a:t>% Change </a:t>
                </a:r>
                <a:r>
                  <a:rPr lang="en-US" sz="1800" b="0" i="0" dirty="0">
                    <a:latin typeface="Akzidenz-Grotesk Std Light"/>
                    <a:cs typeface="Akzidenz-Grotesk Std Light"/>
                  </a:rPr>
                  <a:t>in Mean</a:t>
                </a:r>
                <a:r>
                  <a:rPr lang="en-US" sz="1800" b="0" i="0" baseline="0" dirty="0">
                    <a:latin typeface="Akzidenz-Grotesk Std Light"/>
                    <a:cs typeface="Akzidenz-Grotesk Std Light"/>
                  </a:rPr>
                  <a:t> Family Income</a:t>
                </a:r>
                <a:endParaRPr lang="en-US" sz="1800" b="0" i="0" dirty="0">
                  <a:latin typeface="Akzidenz-Grotesk Std Light"/>
                  <a:cs typeface="Akzidenz-Grotesk Std Light"/>
                </a:endParaRP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800" b="0" i="0">
                <a:latin typeface="Akzidenz-Grotesk Std Light"/>
                <a:cs typeface="Akzidenz-Grotesk Std Light"/>
              </a:defRPr>
            </a:pPr>
            <a:endParaRPr lang="en-US"/>
          </a:p>
        </c:txPr>
        <c:crossAx val="2120444264"/>
        <c:crossesAt val="1.0"/>
        <c:crossBetween val="between"/>
      </c:valAx>
    </c:plotArea>
    <c:legend>
      <c:legendPos val="tr"/>
      <c:layout>
        <c:manualLayout>
          <c:xMode val="edge"/>
          <c:yMode val="edge"/>
          <c:x val="0.759074693788276"/>
          <c:y val="0.123287671232877"/>
          <c:w val="0.196561132983377"/>
          <c:h val="0.412556358537375"/>
        </c:manualLayout>
      </c:layout>
      <c:overlay val="0"/>
      <c:txPr>
        <a:bodyPr/>
        <a:lstStyle/>
        <a:p>
          <a:pPr>
            <a:defRPr sz="2000" b="0" i="0">
              <a:latin typeface="Akzidenz-Grotesk Std Light"/>
              <a:cs typeface="Akzidenz-Grotesk Std Ligh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1996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% w/ Federal Subsidized Loan</c:v>
                </c:pt>
                <c:pt idx="1">
                  <c:v>% w/Federal Unsubsidized</c:v>
                </c:pt>
                <c:pt idx="2">
                  <c:v>% with Parent PLUS Loan</c:v>
                </c:pt>
                <c:pt idx="3">
                  <c:v>% with Non-Federal loans</c:v>
                </c:pt>
                <c:pt idx="4">
                  <c:v>% with Work-Study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0.427</c:v>
                </c:pt>
                <c:pt idx="1">
                  <c:v>0.055</c:v>
                </c:pt>
                <c:pt idx="2">
                  <c:v>0.017</c:v>
                </c:pt>
                <c:pt idx="3">
                  <c:v>0.012</c:v>
                </c:pt>
                <c:pt idx="4" formatCode="0%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% w/ Federal Subsidized Loan</c:v>
                </c:pt>
                <c:pt idx="1">
                  <c:v>% w/Federal Unsubsidized</c:v>
                </c:pt>
                <c:pt idx="2">
                  <c:v>% with Parent PLUS Loan</c:v>
                </c:pt>
                <c:pt idx="3">
                  <c:v>% with Non-Federal loans</c:v>
                </c:pt>
                <c:pt idx="4">
                  <c:v>% with Work-Study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0.411</c:v>
                </c:pt>
                <c:pt idx="1">
                  <c:v>0.094</c:v>
                </c:pt>
                <c:pt idx="2">
                  <c:v>0.031</c:v>
                </c:pt>
                <c:pt idx="3">
                  <c:v>0.052</c:v>
                </c:pt>
                <c:pt idx="4" formatCode="0%">
                  <c:v>0.126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% w/ Federal Subsidized Loan</c:v>
                </c:pt>
                <c:pt idx="1">
                  <c:v>% w/Federal Unsubsidized</c:v>
                </c:pt>
                <c:pt idx="2">
                  <c:v>% with Parent PLUS Loan</c:v>
                </c:pt>
                <c:pt idx="3">
                  <c:v>% with Non-Federal loans</c:v>
                </c:pt>
                <c:pt idx="4">
                  <c:v>% with Work-Study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0.425</c:v>
                </c:pt>
                <c:pt idx="1">
                  <c:v>0.131</c:v>
                </c:pt>
                <c:pt idx="2">
                  <c:v>0.03</c:v>
                </c:pt>
                <c:pt idx="3">
                  <c:v>0.048</c:v>
                </c:pt>
                <c:pt idx="4" formatCode="0%">
                  <c:v>0.164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% w/ Federal Subsidized Loan</c:v>
                </c:pt>
                <c:pt idx="1">
                  <c:v>% w/Federal Unsubsidized</c:v>
                </c:pt>
                <c:pt idx="2">
                  <c:v>% with Parent PLUS Loan</c:v>
                </c:pt>
                <c:pt idx="3">
                  <c:v>% with Non-Federal loans</c:v>
                </c:pt>
                <c:pt idx="4">
                  <c:v>% with Work-Study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0.396</c:v>
                </c:pt>
                <c:pt idx="1">
                  <c:v>0.121</c:v>
                </c:pt>
                <c:pt idx="2">
                  <c:v>0.032</c:v>
                </c:pt>
                <c:pt idx="3">
                  <c:v>0.074</c:v>
                </c:pt>
                <c:pt idx="4" formatCode="0%">
                  <c:v>0.135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% w/ Federal Subsidized Loan</c:v>
                </c:pt>
                <c:pt idx="1">
                  <c:v>% w/Federal Unsubsidized</c:v>
                </c:pt>
                <c:pt idx="2">
                  <c:v>% with Parent PLUS Loan</c:v>
                </c:pt>
                <c:pt idx="3">
                  <c:v>% with Non-Federal loans</c:v>
                </c:pt>
                <c:pt idx="4">
                  <c:v>% with Work-Study</c:v>
                </c:pt>
              </c:strCache>
            </c:strRef>
          </c:cat>
          <c:val>
            <c:numRef>
              <c:f>Sheet1!$F$2:$F$6</c:f>
              <c:numCache>
                <c:formatCode>0.0%</c:formatCode>
                <c:ptCount val="5"/>
                <c:pt idx="0">
                  <c:v>0.437</c:v>
                </c:pt>
                <c:pt idx="1">
                  <c:v>0.329</c:v>
                </c:pt>
                <c:pt idx="2">
                  <c:v>0.047</c:v>
                </c:pt>
                <c:pt idx="3">
                  <c:v>0.038</c:v>
                </c:pt>
                <c:pt idx="4" formatCode="0%">
                  <c:v>0.075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492680"/>
        <c:axId val="2120495768"/>
      </c:barChart>
      <c:catAx>
        <c:axId val="2120492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0495768"/>
        <c:crosses val="autoZero"/>
        <c:auto val="1"/>
        <c:lblAlgn val="ctr"/>
        <c:lblOffset val="100"/>
        <c:noMultiLvlLbl val="0"/>
      </c:catAx>
      <c:valAx>
        <c:axId val="21204957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% </a:t>
                </a:r>
                <a:r>
                  <a:rPr lang="en-US" sz="1800" baseline="0" dirty="0" smtClean="0"/>
                  <a:t>of </a:t>
                </a:r>
                <a:r>
                  <a:rPr lang="en-US" sz="1800" baseline="0" dirty="0" smtClean="0"/>
                  <a:t>Pell Recipients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00847457627118644"/>
              <c:y val="0.171086855060899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049268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'FIgure 3.4'!$A$5</c:f>
              <c:strCache>
                <c:ptCount val="1"/>
                <c:pt idx="0">
                  <c:v>Any loan</c:v>
                </c:pt>
              </c:strCache>
            </c:strRef>
          </c:tx>
          <c:spPr>
            <a:ln w="76200" cmpd="sng">
              <a:solidFill>
                <a:srgbClr val="C0504D"/>
              </a:solidFill>
            </a:ln>
          </c:spPr>
          <c:marker>
            <c:symbol val="none"/>
          </c:marker>
          <c:cat>
            <c:numRef>
              <c:f>'FIgure 3.4'!$B$2:$F$2</c:f>
              <c:numCache>
                <c:formatCode>General</c:formatCode>
                <c:ptCount val="5"/>
                <c:pt idx="0">
                  <c:v>1996.0</c:v>
                </c:pt>
                <c:pt idx="1">
                  <c:v>2000.0</c:v>
                </c:pt>
                <c:pt idx="2">
                  <c:v>2004.0</c:v>
                </c:pt>
                <c:pt idx="3">
                  <c:v>2008.0</c:v>
                </c:pt>
                <c:pt idx="4">
                  <c:v>2012.0</c:v>
                </c:pt>
              </c:numCache>
            </c:numRef>
          </c:cat>
          <c:val>
            <c:numRef>
              <c:f>'FIgure 3.4'!$B$5:$F$5</c:f>
              <c:numCache>
                <c:formatCode>#,##0</c:formatCode>
                <c:ptCount val="5"/>
                <c:pt idx="0">
                  <c:v>4305.0</c:v>
                </c:pt>
                <c:pt idx="1">
                  <c:v>4895.0</c:v>
                </c:pt>
                <c:pt idx="2">
                  <c:v>5421.0</c:v>
                </c:pt>
                <c:pt idx="3">
                  <c:v>5731.0</c:v>
                </c:pt>
                <c:pt idx="4">
                  <c:v>6659.0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'FIgure 3.4'!$A$7</c:f>
              <c:strCache>
                <c:ptCount val="1"/>
                <c:pt idx="0">
                  <c:v>Federal Subsidized Loan</c:v>
                </c:pt>
              </c:strCache>
            </c:strRef>
          </c:tx>
          <c:spPr>
            <a:ln w="76200" cap="flat" cmpd="sng" algn="ctr">
              <a:solidFill>
                <a:srgbClr val="8064A2"/>
              </a:solidFill>
              <a:prstDash val="solid"/>
            </a:ln>
            <a:effectLst/>
          </c:spPr>
          <c:marker>
            <c:symbol val="none"/>
          </c:marker>
          <c:cat>
            <c:numRef>
              <c:f>'FIgure 3.4'!$B$2:$F$2</c:f>
              <c:numCache>
                <c:formatCode>General</c:formatCode>
                <c:ptCount val="5"/>
                <c:pt idx="0">
                  <c:v>1996.0</c:v>
                </c:pt>
                <c:pt idx="1">
                  <c:v>2000.0</c:v>
                </c:pt>
                <c:pt idx="2">
                  <c:v>2004.0</c:v>
                </c:pt>
                <c:pt idx="3">
                  <c:v>2008.0</c:v>
                </c:pt>
                <c:pt idx="4">
                  <c:v>2012.0</c:v>
                </c:pt>
              </c:numCache>
            </c:numRef>
          </c:cat>
          <c:val>
            <c:numRef>
              <c:f>'FIgure 3.4'!$B$7:$F$7</c:f>
              <c:numCache>
                <c:formatCode>#,##0</c:formatCode>
                <c:ptCount val="5"/>
                <c:pt idx="0">
                  <c:v>3299.0</c:v>
                </c:pt>
                <c:pt idx="1">
                  <c:v>2965.0</c:v>
                </c:pt>
                <c:pt idx="2">
                  <c:v>2787.0</c:v>
                </c:pt>
                <c:pt idx="3">
                  <c:v>3231.0</c:v>
                </c:pt>
                <c:pt idx="4">
                  <c:v>3022.0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3.4'!$A$9</c:f>
              <c:strCache>
                <c:ptCount val="1"/>
                <c:pt idx="0">
                  <c:v>Federal Unsubsidized</c:v>
                </c:pt>
              </c:strCache>
            </c:strRef>
          </c:tx>
          <c:spPr>
            <a:ln w="76200" cap="flat" cmpd="sng" algn="ctr">
              <a:solidFill>
                <a:srgbClr val="9BBB59"/>
              </a:solidFill>
              <a:prstDash val="solid"/>
            </a:ln>
            <a:effectLst/>
          </c:spPr>
          <c:marker>
            <c:symbol val="none"/>
          </c:marker>
          <c:cat>
            <c:numRef>
              <c:f>'FIgure 3.4'!$B$2:$F$2</c:f>
              <c:numCache>
                <c:formatCode>General</c:formatCode>
                <c:ptCount val="5"/>
                <c:pt idx="0">
                  <c:v>1996.0</c:v>
                </c:pt>
                <c:pt idx="1">
                  <c:v>2000.0</c:v>
                </c:pt>
                <c:pt idx="2">
                  <c:v>2004.0</c:v>
                </c:pt>
                <c:pt idx="3">
                  <c:v>2008.0</c:v>
                </c:pt>
                <c:pt idx="4">
                  <c:v>2012.0</c:v>
                </c:pt>
              </c:numCache>
            </c:numRef>
          </c:cat>
          <c:val>
            <c:numRef>
              <c:f>'FIgure 3.4'!$B$9:$F$9</c:f>
              <c:numCache>
                <c:formatCode>#,##0</c:formatCode>
                <c:ptCount val="5"/>
                <c:pt idx="0">
                  <c:v>3049.0</c:v>
                </c:pt>
                <c:pt idx="1">
                  <c:v>3132.0</c:v>
                </c:pt>
                <c:pt idx="2">
                  <c:v>3254.0</c:v>
                </c:pt>
                <c:pt idx="3">
                  <c:v>3092.0</c:v>
                </c:pt>
                <c:pt idx="4">
                  <c:v>2638.0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'FIgure 3.4'!$A$12</c:f>
              <c:strCache>
                <c:ptCount val="1"/>
                <c:pt idx="0">
                  <c:v>Non-Federal Loan</c:v>
                </c:pt>
              </c:strCache>
            </c:strRef>
          </c:tx>
          <c:spPr>
            <a:ln w="76200" cap="flat" cmpd="sng" algn="ctr">
              <a:solidFill>
                <a:srgbClr val="F79646"/>
              </a:solidFill>
              <a:prstDash val="solid"/>
            </a:ln>
            <a:effectLst/>
          </c:spPr>
          <c:marker>
            <c:symbol val="none"/>
          </c:marker>
          <c:cat>
            <c:numRef>
              <c:f>'FIgure 3.4'!$B$2:$F$2</c:f>
              <c:numCache>
                <c:formatCode>General</c:formatCode>
                <c:ptCount val="5"/>
                <c:pt idx="0">
                  <c:v>1996.0</c:v>
                </c:pt>
                <c:pt idx="1">
                  <c:v>2000.0</c:v>
                </c:pt>
                <c:pt idx="2">
                  <c:v>2004.0</c:v>
                </c:pt>
                <c:pt idx="3">
                  <c:v>2008.0</c:v>
                </c:pt>
                <c:pt idx="4">
                  <c:v>2012.0</c:v>
                </c:pt>
              </c:numCache>
            </c:numRef>
          </c:cat>
          <c:val>
            <c:numRef>
              <c:f>'FIgure 3.4'!$B$12:$F$12</c:f>
              <c:numCache>
                <c:formatCode>#,##0</c:formatCode>
                <c:ptCount val="5"/>
                <c:pt idx="1">
                  <c:v>4148.0</c:v>
                </c:pt>
                <c:pt idx="2">
                  <c:v>4171.0</c:v>
                </c:pt>
                <c:pt idx="3">
                  <c:v>4351.0</c:v>
                </c:pt>
                <c:pt idx="4">
                  <c:v>6458.0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3518376"/>
        <c:axId val="2133524008"/>
      </c:lineChart>
      <c:catAx>
        <c:axId val="2133518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800"/>
            </a:pPr>
            <a:endParaRPr lang="en-US"/>
          </a:p>
        </c:txPr>
        <c:crossAx val="2133524008"/>
        <c:crosses val="autoZero"/>
        <c:auto val="1"/>
        <c:lblAlgn val="ctr"/>
        <c:lblOffset val="100"/>
        <c:noMultiLvlLbl val="0"/>
      </c:catAx>
      <c:valAx>
        <c:axId val="2133524008"/>
        <c:scaling>
          <c:orientation val="minMax"/>
        </c:scaling>
        <c:delete val="0"/>
        <c:axPos val="l"/>
        <c:majorGridlines>
          <c:spPr>
            <a:ln w="12700">
              <a:solidFill>
                <a:srgbClr val="BFBFB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 b="1"/>
                </a:pPr>
                <a:r>
                  <a:rPr lang="en-US" sz="1800" b="1"/>
                  <a:t>2012 Dollars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800"/>
            </a:pPr>
            <a:endParaRPr lang="en-US"/>
          </a:p>
        </c:txPr>
        <c:crossAx val="21335183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22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FFFFFF"/>
      </a:solidFill>
    </a:ln>
  </c:spPr>
  <c:txPr>
    <a:bodyPr/>
    <a:lstStyle/>
    <a:p>
      <a:pPr>
        <a:defRPr sz="1600">
          <a:latin typeface="Akzidenz-Grotesk Std Light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'Figure 9.2'!$B$1</c:f>
              <c:strCache>
                <c:ptCount val="1"/>
                <c:pt idx="0">
                  <c:v>Control Mean</c:v>
                </c:pt>
              </c:strCache>
            </c:strRef>
          </c:tx>
          <c:spPr>
            <a:solidFill>
              <a:srgbClr val="F79646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'Figure 9.2'!$A$2:$A$4</c:f>
              <c:strCache>
                <c:ptCount val="3"/>
                <c:pt idx="0">
                  <c:v>Retention to Second Year (%)</c:v>
                </c:pt>
                <c:pt idx="1">
                  <c:v>Credits Earned over 3 Years (#)</c:v>
                </c:pt>
                <c:pt idx="2">
                  <c:v>BA Completed over 4 Years (%)</c:v>
                </c:pt>
              </c:strCache>
            </c:strRef>
          </c:cat>
          <c:val>
            <c:numRef>
              <c:f>'Figure 9.2'!$B$2:$B$4</c:f>
              <c:numCache>
                <c:formatCode>0.0</c:formatCode>
                <c:ptCount val="3"/>
                <c:pt idx="0">
                  <c:v>80.9</c:v>
                </c:pt>
                <c:pt idx="1">
                  <c:v>65.8</c:v>
                </c:pt>
                <c:pt idx="2">
                  <c:v>16.3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1481848"/>
        <c:axId val="2121480040"/>
      </c:barChart>
      <c:stockChart>
        <c:ser>
          <c:idx val="1"/>
          <c:order val="1"/>
          <c:tx>
            <c:strRef>
              <c:f>'Figure 9.2'!$C$1</c:f>
              <c:strCache>
                <c:ptCount val="1"/>
                <c:pt idx="0">
                  <c:v>Top of 95% CI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'Figure 9.2'!$A$2:$A$4</c:f>
              <c:strCache>
                <c:ptCount val="3"/>
                <c:pt idx="0">
                  <c:v>Retention to Second Year (%)</c:v>
                </c:pt>
                <c:pt idx="1">
                  <c:v>Credits Earned over 3 Years (#)</c:v>
                </c:pt>
                <c:pt idx="2">
                  <c:v>BA Completed over 4 Years (%)</c:v>
                </c:pt>
              </c:strCache>
            </c:strRef>
          </c:cat>
          <c:val>
            <c:numRef>
              <c:f>'Figure 9.2'!$C$2:$C$4</c:f>
              <c:numCache>
                <c:formatCode>0.0</c:formatCode>
                <c:ptCount val="3"/>
                <c:pt idx="0">
                  <c:v>88.1</c:v>
                </c:pt>
                <c:pt idx="1">
                  <c:v>70.0</c:v>
                </c:pt>
                <c:pt idx="2">
                  <c:v>24.9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9.2'!$D$1</c:f>
              <c:strCache>
                <c:ptCount val="1"/>
                <c:pt idx="0">
                  <c:v>Bottom of 95% CI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'Figure 9.2'!$A$2:$A$4</c:f>
              <c:strCache>
                <c:ptCount val="3"/>
                <c:pt idx="0">
                  <c:v>Retention to Second Year (%)</c:v>
                </c:pt>
                <c:pt idx="1">
                  <c:v>Credits Earned over 3 Years (#)</c:v>
                </c:pt>
                <c:pt idx="2">
                  <c:v>BA Completed over 4 Years (%)</c:v>
                </c:pt>
              </c:strCache>
            </c:strRef>
          </c:cat>
          <c:val>
            <c:numRef>
              <c:f>'Figure 9.2'!$D$2:$D$4</c:f>
              <c:numCache>
                <c:formatCode>0.0</c:formatCode>
                <c:ptCount val="3"/>
                <c:pt idx="0">
                  <c:v>78.7</c:v>
                </c:pt>
                <c:pt idx="1">
                  <c:v>63.4</c:v>
                </c:pt>
                <c:pt idx="2">
                  <c:v>17.1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'Figure 9.2'!$E$1</c:f>
              <c:strCache>
                <c:ptCount val="1"/>
                <c:pt idx="0">
                  <c:v>Treatment Mean with 95% Confidence Interval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ot"/>
            <c:size val="5"/>
            <c:spPr>
              <a:solidFill>
                <a:schemeClr val="accent4"/>
              </a:solidFill>
              <a:ln w="25400">
                <a:solidFill>
                  <a:schemeClr val="tx1"/>
                </a:solidFill>
              </a:ln>
              <a:effectLst/>
            </c:spPr>
          </c:marker>
          <c:cat>
            <c:strRef>
              <c:f>'Figure 9.2'!$A$2:$A$4</c:f>
              <c:strCache>
                <c:ptCount val="3"/>
                <c:pt idx="0">
                  <c:v>Retention to Second Year (%)</c:v>
                </c:pt>
                <c:pt idx="1">
                  <c:v>Credits Earned over 3 Years (#)</c:v>
                </c:pt>
                <c:pt idx="2">
                  <c:v>BA Completed over 4 Years (%)</c:v>
                </c:pt>
              </c:strCache>
            </c:strRef>
          </c:cat>
          <c:val>
            <c:numRef>
              <c:f>'Figure 9.2'!$E$2:$E$4</c:f>
              <c:numCache>
                <c:formatCode>0.0</c:formatCode>
                <c:ptCount val="3"/>
                <c:pt idx="0">
                  <c:v>83.4</c:v>
                </c:pt>
                <c:pt idx="1">
                  <c:v>66.7</c:v>
                </c:pt>
                <c:pt idx="2">
                  <c:v>21.0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hiLowLines>
        <c:axId val="2121469832"/>
        <c:axId val="2121466552"/>
      </c:stockChart>
      <c:catAx>
        <c:axId val="2121481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21480040"/>
        <c:crosses val="autoZero"/>
        <c:auto val="1"/>
        <c:lblAlgn val="ctr"/>
        <c:lblOffset val="100"/>
        <c:noMultiLvlLbl val="0"/>
      </c:catAx>
      <c:valAx>
        <c:axId val="2121480040"/>
        <c:scaling>
          <c:orientation val="minMax"/>
          <c:max val="1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2121481848"/>
        <c:crosses val="autoZero"/>
        <c:crossBetween val="between"/>
      </c:valAx>
      <c:valAx>
        <c:axId val="2121466552"/>
        <c:scaling>
          <c:orientation val="minMax"/>
        </c:scaling>
        <c:delete val="1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121469832"/>
        <c:crosses val="max"/>
        <c:crossBetween val="between"/>
      </c:valAx>
      <c:catAx>
        <c:axId val="2121469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14665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 rtl="0"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Akzidenz-Grotesk Std Light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187780938853"/>
          <c:y val="0.0421760586378315"/>
          <c:w val="0.762680449294667"/>
          <c:h val="0.633578163223244"/>
        </c:manualLayout>
      </c:layout>
      <c:lineChart>
        <c:grouping val="standard"/>
        <c:varyColors val="0"/>
        <c:ser>
          <c:idx val="4"/>
          <c:order val="0"/>
          <c:tx>
            <c:strRef>
              <c:f>'S2'!$R$4</c:f>
              <c:strCache>
                <c:ptCount val="1"/>
                <c:pt idx="0">
                  <c:v>Public Two-Year</c:v>
                </c:pt>
              </c:strCache>
            </c:strRef>
          </c:tx>
          <c:spPr>
            <a:ln w="76200" cap="rnd" cmpd="sng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'S2'!$B$7:$B$46</c:f>
              <c:numCache>
                <c:formatCode>General</c:formatCode>
                <c:ptCount val="40"/>
                <c:pt idx="0">
                  <c:v>1973.0</c:v>
                </c:pt>
                <c:pt idx="1">
                  <c:v>1974.0</c:v>
                </c:pt>
                <c:pt idx="2">
                  <c:v>1975.0</c:v>
                </c:pt>
                <c:pt idx="3">
                  <c:v>1976.0</c:v>
                </c:pt>
                <c:pt idx="4">
                  <c:v>1977.0</c:v>
                </c:pt>
                <c:pt idx="5">
                  <c:v>1978.0</c:v>
                </c:pt>
                <c:pt idx="6">
                  <c:v>1979.0</c:v>
                </c:pt>
                <c:pt idx="7">
                  <c:v>1980.0</c:v>
                </c:pt>
                <c:pt idx="8">
                  <c:v>1981.0</c:v>
                </c:pt>
                <c:pt idx="9">
                  <c:v>1982.0</c:v>
                </c:pt>
                <c:pt idx="10">
                  <c:v>1983.0</c:v>
                </c:pt>
                <c:pt idx="11">
                  <c:v>1984.0</c:v>
                </c:pt>
                <c:pt idx="12">
                  <c:v>1985.0</c:v>
                </c:pt>
                <c:pt idx="13">
                  <c:v>1986.0</c:v>
                </c:pt>
                <c:pt idx="14">
                  <c:v>1987.0</c:v>
                </c:pt>
                <c:pt idx="15">
                  <c:v>1988.0</c:v>
                </c:pt>
                <c:pt idx="16">
                  <c:v>1989.0</c:v>
                </c:pt>
                <c:pt idx="17">
                  <c:v>1990.0</c:v>
                </c:pt>
                <c:pt idx="18">
                  <c:v>1991.0</c:v>
                </c:pt>
                <c:pt idx="19">
                  <c:v>1992.0</c:v>
                </c:pt>
                <c:pt idx="20">
                  <c:v>1993.0</c:v>
                </c:pt>
                <c:pt idx="21">
                  <c:v>1994.0</c:v>
                </c:pt>
                <c:pt idx="22">
                  <c:v>1995.0</c:v>
                </c:pt>
                <c:pt idx="23">
                  <c:v>1996.0</c:v>
                </c:pt>
                <c:pt idx="24">
                  <c:v>1997.0</c:v>
                </c:pt>
                <c:pt idx="25">
                  <c:v>1998.0</c:v>
                </c:pt>
                <c:pt idx="26">
                  <c:v>1999.0</c:v>
                </c:pt>
                <c:pt idx="27">
                  <c:v>2000.0</c:v>
                </c:pt>
                <c:pt idx="28">
                  <c:v>2001.0</c:v>
                </c:pt>
                <c:pt idx="29">
                  <c:v>2002.0</c:v>
                </c:pt>
                <c:pt idx="30">
                  <c:v>2003.0</c:v>
                </c:pt>
                <c:pt idx="31">
                  <c:v>2004.0</c:v>
                </c:pt>
                <c:pt idx="32">
                  <c:v>2005.0</c:v>
                </c:pt>
                <c:pt idx="33">
                  <c:v>2006.0</c:v>
                </c:pt>
                <c:pt idx="34">
                  <c:v>2007.0</c:v>
                </c:pt>
                <c:pt idx="35">
                  <c:v>2008.0</c:v>
                </c:pt>
                <c:pt idx="36">
                  <c:v>2009.0</c:v>
                </c:pt>
                <c:pt idx="37">
                  <c:v>2010.0</c:v>
                </c:pt>
                <c:pt idx="38">
                  <c:v>2011.0</c:v>
                </c:pt>
                <c:pt idx="39">
                  <c:v>2012.0</c:v>
                </c:pt>
              </c:numCache>
            </c:numRef>
          </c:cat>
          <c:val>
            <c:numRef>
              <c:f>'S2'!$R$7:$R$46</c:f>
              <c:numCache>
                <c:formatCode>0.0%</c:formatCode>
                <c:ptCount val="40"/>
                <c:pt idx="0">
                  <c:v>1.145255773132342</c:v>
                </c:pt>
                <c:pt idx="1">
                  <c:v>1.085575306960571</c:v>
                </c:pt>
                <c:pt idx="2">
                  <c:v>1.02348936322293</c:v>
                </c:pt>
                <c:pt idx="3">
                  <c:v>0.955966804919891</c:v>
                </c:pt>
                <c:pt idx="4">
                  <c:v>1.15130209496583</c:v>
                </c:pt>
                <c:pt idx="5">
                  <c:v>1.099075804203856</c:v>
                </c:pt>
                <c:pt idx="6">
                  <c:v>1.039316832112359</c:v>
                </c:pt>
                <c:pt idx="7">
                  <c:v>0.921046201593879</c:v>
                </c:pt>
                <c:pt idx="8">
                  <c:v>0.86924404705326</c:v>
                </c:pt>
                <c:pt idx="9">
                  <c:v>0.876162587412587</c:v>
                </c:pt>
                <c:pt idx="10">
                  <c:v>0.915899751114198</c:v>
                </c:pt>
                <c:pt idx="11">
                  <c:v>0.8960940213463</c:v>
                </c:pt>
                <c:pt idx="12">
                  <c:v>0.871836453678405</c:v>
                </c:pt>
                <c:pt idx="13">
                  <c:v>0.875146771037182</c:v>
                </c:pt>
                <c:pt idx="14">
                  <c:v>0.756353673317414</c:v>
                </c:pt>
                <c:pt idx="15">
                  <c:v>0.795493370888576</c:v>
                </c:pt>
                <c:pt idx="16">
                  <c:v>0.827235812585822</c:v>
                </c:pt>
                <c:pt idx="17">
                  <c:v>0.850601718610773</c:v>
                </c:pt>
                <c:pt idx="18">
                  <c:v>0.8599200306859</c:v>
                </c:pt>
                <c:pt idx="19">
                  <c:v>0.819812471791699</c:v>
                </c:pt>
                <c:pt idx="20">
                  <c:v>0.928565857608439</c:v>
                </c:pt>
                <c:pt idx="21">
                  <c:v>0.946240330617582</c:v>
                </c:pt>
                <c:pt idx="22">
                  <c:v>0.975533319139877</c:v>
                </c:pt>
                <c:pt idx="23">
                  <c:v>0.978758841044502</c:v>
                </c:pt>
                <c:pt idx="24">
                  <c:v>0.99588785046729</c:v>
                </c:pt>
                <c:pt idx="25">
                  <c:v>0.975780951861746</c:v>
                </c:pt>
                <c:pt idx="26">
                  <c:v>0.956771516983732</c:v>
                </c:pt>
                <c:pt idx="27">
                  <c:v>0.995308101345011</c:v>
                </c:pt>
                <c:pt idx="28">
                  <c:v>0.986912515573199</c:v>
                </c:pt>
                <c:pt idx="29">
                  <c:v>0.965332169780139</c:v>
                </c:pt>
                <c:pt idx="30">
                  <c:v>0.966775959814578</c:v>
                </c:pt>
                <c:pt idx="31">
                  <c:v>0.911860721158768</c:v>
                </c:pt>
                <c:pt idx="32">
                  <c:v>0.901076691830479</c:v>
                </c:pt>
                <c:pt idx="33">
                  <c:v>0.845493390462962</c:v>
                </c:pt>
                <c:pt idx="34">
                  <c:v>0.836849884525669</c:v>
                </c:pt>
                <c:pt idx="35">
                  <c:v>0.740682083525033</c:v>
                </c:pt>
                <c:pt idx="36">
                  <c:v>0.776259161987366</c:v>
                </c:pt>
                <c:pt idx="37">
                  <c:v>0.689408898653074</c:v>
                </c:pt>
                <c:pt idx="38">
                  <c:v>0.64580252599937</c:v>
                </c:pt>
                <c:pt idx="39">
                  <c:v>0.621639784946236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'S2'!$M$4</c:f>
              <c:strCache>
                <c:ptCount val="1"/>
                <c:pt idx="0">
                  <c:v>Public Four-Year</c:v>
                </c:pt>
              </c:strCache>
            </c:strRef>
          </c:tx>
          <c:spPr>
            <a:ln w="76200" cap="rnd" cmpd="sng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'S2'!$B$7:$B$46</c:f>
              <c:numCache>
                <c:formatCode>General</c:formatCode>
                <c:ptCount val="40"/>
                <c:pt idx="0">
                  <c:v>1973.0</c:v>
                </c:pt>
                <c:pt idx="1">
                  <c:v>1974.0</c:v>
                </c:pt>
                <c:pt idx="2">
                  <c:v>1975.0</c:v>
                </c:pt>
                <c:pt idx="3">
                  <c:v>1976.0</c:v>
                </c:pt>
                <c:pt idx="4">
                  <c:v>1977.0</c:v>
                </c:pt>
                <c:pt idx="5">
                  <c:v>1978.0</c:v>
                </c:pt>
                <c:pt idx="6">
                  <c:v>1979.0</c:v>
                </c:pt>
                <c:pt idx="7">
                  <c:v>1980.0</c:v>
                </c:pt>
                <c:pt idx="8">
                  <c:v>1981.0</c:v>
                </c:pt>
                <c:pt idx="9">
                  <c:v>1982.0</c:v>
                </c:pt>
                <c:pt idx="10">
                  <c:v>1983.0</c:v>
                </c:pt>
                <c:pt idx="11">
                  <c:v>1984.0</c:v>
                </c:pt>
                <c:pt idx="12">
                  <c:v>1985.0</c:v>
                </c:pt>
                <c:pt idx="13">
                  <c:v>1986.0</c:v>
                </c:pt>
                <c:pt idx="14">
                  <c:v>1987.0</c:v>
                </c:pt>
                <c:pt idx="15">
                  <c:v>1988.0</c:v>
                </c:pt>
                <c:pt idx="16">
                  <c:v>1989.0</c:v>
                </c:pt>
                <c:pt idx="17">
                  <c:v>1990.0</c:v>
                </c:pt>
                <c:pt idx="18">
                  <c:v>1991.0</c:v>
                </c:pt>
                <c:pt idx="19">
                  <c:v>1992.0</c:v>
                </c:pt>
                <c:pt idx="20">
                  <c:v>1993.0</c:v>
                </c:pt>
                <c:pt idx="21">
                  <c:v>1994.0</c:v>
                </c:pt>
                <c:pt idx="22">
                  <c:v>1995.0</c:v>
                </c:pt>
                <c:pt idx="23">
                  <c:v>1996.0</c:v>
                </c:pt>
                <c:pt idx="24">
                  <c:v>1997.0</c:v>
                </c:pt>
                <c:pt idx="25">
                  <c:v>1998.0</c:v>
                </c:pt>
                <c:pt idx="26">
                  <c:v>1999.0</c:v>
                </c:pt>
                <c:pt idx="27">
                  <c:v>2000.0</c:v>
                </c:pt>
                <c:pt idx="28">
                  <c:v>2001.0</c:v>
                </c:pt>
                <c:pt idx="29">
                  <c:v>2002.0</c:v>
                </c:pt>
                <c:pt idx="30">
                  <c:v>2003.0</c:v>
                </c:pt>
                <c:pt idx="31">
                  <c:v>2004.0</c:v>
                </c:pt>
                <c:pt idx="32">
                  <c:v>2005.0</c:v>
                </c:pt>
                <c:pt idx="33">
                  <c:v>2006.0</c:v>
                </c:pt>
                <c:pt idx="34">
                  <c:v>2007.0</c:v>
                </c:pt>
                <c:pt idx="35">
                  <c:v>2008.0</c:v>
                </c:pt>
                <c:pt idx="36">
                  <c:v>2009.0</c:v>
                </c:pt>
                <c:pt idx="37">
                  <c:v>2010.0</c:v>
                </c:pt>
                <c:pt idx="38">
                  <c:v>2011.0</c:v>
                </c:pt>
                <c:pt idx="39">
                  <c:v>2012.0</c:v>
                </c:pt>
              </c:numCache>
            </c:numRef>
          </c:cat>
          <c:val>
            <c:numRef>
              <c:f>'S2'!$M$7:$M$46</c:f>
              <c:numCache>
                <c:formatCode>0.0%</c:formatCode>
                <c:ptCount val="40"/>
                <c:pt idx="0">
                  <c:v>0.860324753217656</c:v>
                </c:pt>
                <c:pt idx="1">
                  <c:v>0.834190951479574</c:v>
                </c:pt>
                <c:pt idx="2">
                  <c:v>0.771825916883293</c:v>
                </c:pt>
                <c:pt idx="3">
                  <c:v>0.70923466226001</c:v>
                </c:pt>
                <c:pt idx="4">
                  <c:v>0.866234736802076</c:v>
                </c:pt>
                <c:pt idx="5">
                  <c:v>0.823023959721506</c:v>
                </c:pt>
                <c:pt idx="6">
                  <c:v>0.758327488660924</c:v>
                </c:pt>
                <c:pt idx="7">
                  <c:v>0.692037002588252</c:v>
                </c:pt>
                <c:pt idx="8">
                  <c:v>0.649290388665311</c:v>
                </c:pt>
                <c:pt idx="9">
                  <c:v>0.644436001002212</c:v>
                </c:pt>
                <c:pt idx="10">
                  <c:v>0.657084620721437</c:v>
                </c:pt>
                <c:pt idx="11">
                  <c:v>0.665922201702966</c:v>
                </c:pt>
                <c:pt idx="12">
                  <c:v>0.672646417445828</c:v>
                </c:pt>
                <c:pt idx="13">
                  <c:v>0.629630263836329</c:v>
                </c:pt>
                <c:pt idx="14">
                  <c:v>0.537216361737722</c:v>
                </c:pt>
                <c:pt idx="15">
                  <c:v>0.550376104752036</c:v>
                </c:pt>
                <c:pt idx="16">
                  <c:v>0.561628757243679</c:v>
                </c:pt>
                <c:pt idx="17">
                  <c:v>0.560550578269131</c:v>
                </c:pt>
                <c:pt idx="18">
                  <c:v>0.557664651113572</c:v>
                </c:pt>
                <c:pt idx="19">
                  <c:v>0.52114975623435</c:v>
                </c:pt>
                <c:pt idx="20">
                  <c:v>0.584167709123</c:v>
                </c:pt>
                <c:pt idx="21">
                  <c:v>0.577795143928353</c:v>
                </c:pt>
                <c:pt idx="22">
                  <c:v>0.596345528183201</c:v>
                </c:pt>
                <c:pt idx="23">
                  <c:v>0.590494530981931</c:v>
                </c:pt>
                <c:pt idx="24">
                  <c:v>0.590904536618901</c:v>
                </c:pt>
                <c:pt idx="25">
                  <c:v>0.56808675299351</c:v>
                </c:pt>
                <c:pt idx="26">
                  <c:v>0.546221037624576</c:v>
                </c:pt>
                <c:pt idx="27">
                  <c:v>0.557850106601139</c:v>
                </c:pt>
                <c:pt idx="28">
                  <c:v>0.553800721347149</c:v>
                </c:pt>
                <c:pt idx="29">
                  <c:v>0.547576424814712</c:v>
                </c:pt>
                <c:pt idx="30">
                  <c:v>0.540215315125844</c:v>
                </c:pt>
                <c:pt idx="31">
                  <c:v>0.500041074918701</c:v>
                </c:pt>
                <c:pt idx="32">
                  <c:v>0.469539188466788</c:v>
                </c:pt>
                <c:pt idx="33">
                  <c:v>0.443130580998297</c:v>
                </c:pt>
                <c:pt idx="34">
                  <c:v>0.419567382904453</c:v>
                </c:pt>
                <c:pt idx="35">
                  <c:v>0.395802064310823</c:v>
                </c:pt>
                <c:pt idx="36">
                  <c:v>0.386256731999263</c:v>
                </c:pt>
                <c:pt idx="37">
                  <c:v>0.336461535023372</c:v>
                </c:pt>
                <c:pt idx="38">
                  <c:v>0.317281109443233</c:v>
                </c:pt>
                <c:pt idx="39">
                  <c:v>0.305510170826071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069080"/>
        <c:axId val="2132554904"/>
        <c:extLst/>
      </c:lineChart>
      <c:catAx>
        <c:axId val="2120069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554904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2132554904"/>
        <c:scaling>
          <c:orientation val="minMax"/>
          <c:max val="1.2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>
                        <a:lumMod val="75000"/>
                      </a:schemeClr>
                    </a:solidFill>
                  </a:rPr>
                  <a:t>Maximum</a:t>
                </a:r>
                <a:r>
                  <a:rPr lang="en-US" sz="1600" b="1" baseline="0">
                    <a:solidFill>
                      <a:schemeClr val="tx1">
                        <a:lumMod val="75000"/>
                      </a:schemeClr>
                    </a:solidFill>
                  </a:rPr>
                  <a:t> Pell Grant Award as a Percent of Cost of Attendance</a:t>
                </a:r>
                <a:endParaRPr lang="en-US" sz="1600" b="1">
                  <a:solidFill>
                    <a:schemeClr val="tx1">
                      <a:lumMod val="75000"/>
                    </a:scheme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069080"/>
        <c:crosses val="autoZero"/>
        <c:crossBetween val="midCat"/>
        <c:min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7488061015013"/>
          <c:y val="0.0334333112941035"/>
          <c:w val="0.39607805414505"/>
          <c:h val="0.0822676864819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0.86477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5446058"/>
          <a:ext cx="8673353" cy="851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900" u="sng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ADD58-8952-9140-8766-E48F2D7C2E11}" type="datetimeFigureOut">
              <a:rPr lang="en-US" smtClean="0"/>
              <a:t>9/29/15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A8785-5744-0143-AF0D-DA4FA6A6B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  <a:p>
            <a:r>
              <a:rPr lang="en-US" sz="1600" dirty="0" smtClean="0"/>
              <a:t>THANK YOU FOR HAVING ME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9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Minh-</a:t>
            </a:r>
            <a:r>
              <a:rPr lang="en-US" sz="1200" baseline="0" dirty="0" smtClean="0"/>
              <a:t> text is tiny, can you fix? Also lines are too thin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8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make text</a:t>
            </a:r>
            <a:r>
              <a:rPr lang="en-US" baseline="0" dirty="0" smtClean="0"/>
              <a:t> bigger and/or center?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83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you make text</a:t>
            </a:r>
            <a:r>
              <a:rPr lang="en-US" baseline="0" dirty="0" smtClean="0"/>
              <a:t> bigger and/or center?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04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</a:t>
            </a:r>
            <a:r>
              <a:rPr lang="en-US" baseline="0" dirty="0" smtClean="0"/>
              <a:t> is too small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37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you make text</a:t>
            </a:r>
            <a:r>
              <a:rPr lang="en-US" baseline="0" dirty="0" smtClean="0"/>
              <a:t> bigger and/or center?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80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add</a:t>
            </a:r>
          </a:p>
          <a:p>
            <a:endParaRPr lang="en-US" dirty="0" smtClean="0"/>
          </a:p>
          <a:p>
            <a:r>
              <a:rPr lang="en-US" dirty="0" smtClean="0"/>
              <a:t>This is blurry</a:t>
            </a:r>
            <a:r>
              <a:rPr lang="en-US" baseline="0" dirty="0" smtClean="0"/>
              <a:t> and I will redo this in Excel, but</a:t>
            </a:r>
            <a:endParaRPr lang="en-US" dirty="0" smtClean="0"/>
          </a:p>
          <a:p>
            <a:r>
              <a:rPr lang="en-US" dirty="0" smtClean="0"/>
              <a:t>I need to ask for Jed’s help to do the double axis.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63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you make text</a:t>
            </a:r>
            <a:r>
              <a:rPr lang="en-US" baseline="0" dirty="0" smtClean="0"/>
              <a:t> bigger and/or center?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58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think this is in the F2C0</a:t>
            </a:r>
            <a:r>
              <a:rPr lang="en-US" baseline="0" dirty="0" smtClean="0"/>
              <a:t> paper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 don’t know how you want to show $$ for the Loans since they’re both combined.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$38.6 B Public (Combined for Subsidized and Unsubsidized Loans)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$38.7 B Private (Combined for Subsidized and Unsubsidized Loans)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52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The thing is --Degree</a:t>
            </a:r>
            <a:r>
              <a:rPr lang="en-US" sz="1800" baseline="0" dirty="0" smtClean="0"/>
              <a:t> completion matters – </a:t>
            </a:r>
          </a:p>
          <a:p>
            <a:endParaRPr lang="en-US" sz="1800" dirty="0"/>
          </a:p>
          <a:p>
            <a:r>
              <a:rPr lang="en-US" sz="1800" baseline="0" dirty="0" smtClean="0"/>
              <a:t>Some college without a degree is no better</a:t>
            </a:r>
            <a:r>
              <a:rPr lang="en-US" sz="1800" dirty="0" smtClean="0"/>
              <a:t> than HS</a:t>
            </a:r>
          </a:p>
          <a:p>
            <a:endParaRPr lang="en-US" sz="1800" baseline="0" dirty="0"/>
          </a:p>
          <a:p>
            <a:r>
              <a:rPr lang="en-US" sz="1800" dirty="0" smtClean="0"/>
              <a:t>That associates degree really pays off</a:t>
            </a:r>
            <a:endParaRPr lang="en-US" sz="1800" baseline="0" dirty="0" smtClean="0"/>
          </a:p>
          <a:p>
            <a:endParaRPr lang="en-US" sz="1600" baseline="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06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4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 smtClean="0"/>
              <a:t>Minh-</a:t>
            </a:r>
            <a:r>
              <a:rPr lang="en-US" sz="1600" baseline="0" dirty="0" smtClean="0"/>
              <a:t> text is tiny, can you fix?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1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800" dirty="0" smtClean="0"/>
              <a:t>Minh-</a:t>
            </a:r>
            <a:r>
              <a:rPr lang="en-US" sz="1800" baseline="0" dirty="0" smtClean="0"/>
              <a:t> text is tiny, can you fix?</a:t>
            </a:r>
            <a:endParaRPr lang="en-US" sz="1800" dirty="0" smtClean="0"/>
          </a:p>
          <a:p>
            <a:pPr lvl="0"/>
            <a:endParaRPr lang="en-US" sz="1800" dirty="0"/>
          </a:p>
          <a:p>
            <a:pPr lvl="0"/>
            <a:r>
              <a:rPr lang="en-US" sz="1800" dirty="0" smtClean="0"/>
              <a:t>Even among high-achieving students there is a 33 % </a:t>
            </a:r>
            <a:r>
              <a:rPr lang="en-US" sz="1800" dirty="0" err="1" smtClean="0"/>
              <a:t>pt</a:t>
            </a:r>
            <a:r>
              <a:rPr lang="en-US" sz="1800" dirty="0" smtClean="0"/>
              <a:t> gap in BA completion!</a:t>
            </a:r>
          </a:p>
          <a:p>
            <a:endParaRPr lang="en-US" sz="1800" dirty="0"/>
          </a:p>
          <a:p>
            <a:r>
              <a:rPr lang="en-US" sz="1800" dirty="0" smtClean="0"/>
              <a:t>Low and Middle-income students are those really left behind– no matter how smart they are.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 smtClean="0"/>
              <a:t>Minh-</a:t>
            </a:r>
            <a:r>
              <a:rPr lang="en-US" sz="1200" baseline="0" dirty="0" smtClean="0"/>
              <a:t> text is tiny, can you fix?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2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Minh-</a:t>
            </a:r>
            <a:r>
              <a:rPr lang="en-US" sz="1200" baseline="0" dirty="0" smtClean="0"/>
              <a:t> text is tiny, can you fix?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A8785-5744-0143-AF0D-DA4FA6A6BE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8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"/>
            <a:ext cx="9240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690" y="333057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790" y="5129212"/>
            <a:ext cx="6400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086"/>
            <a:ext cx="9144000" cy="59256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525587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91440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87"/>
            <a:ext cx="6553200" cy="90011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40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690" y="333057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790" y="5129212"/>
            <a:ext cx="6400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6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525587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87"/>
            <a:ext cx="6553200" cy="90011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3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40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690" y="333057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790" y="5129212"/>
            <a:ext cx="6400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3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525587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87"/>
            <a:ext cx="6553200" cy="90011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3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4E277-E383-964E-AD49-EB55C2BE8CFF}" type="datetimeFigureOut">
              <a:rPr lang="en-US" smtClean="0"/>
              <a:t>9/29/15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0C2DD-30BD-0548-9B0E-BD4BBB6DED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C0368F-BFBB-1641-B428-19C55725E863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9/29/15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8DE642-B5E2-5F4E-AB83-2A6990BDAB24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61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C0368F-BFBB-1641-B428-19C55725E863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9/29/15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8DE642-B5E2-5F4E-AB83-2A6990BDAB24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96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hyperlink" Target="http://www.wihopelab.com" TargetMode="External"/><Relationship Id="rId7" Type="http://schemas.openxmlformats.org/officeDocument/2006/relationships/hyperlink" Target="http://www.saragoldrickrab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733800"/>
            <a:ext cx="8763000" cy="990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Making College Both Affordable &amp; Accessible: Lessons from the U.S.</a:t>
            </a:r>
            <a:endParaRPr lang="en-US" sz="48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762000" y="5055347"/>
            <a:ext cx="8153400" cy="1447800"/>
          </a:xfrm>
        </p:spPr>
        <p:txBody>
          <a:bodyPr>
            <a:normAutofit/>
          </a:bodyPr>
          <a:lstStyle/>
          <a:p>
            <a:endParaRPr lang="en-US" sz="2400" b="1" dirty="0" smtClean="0">
              <a:solidFill>
                <a:schemeClr val="bg1"/>
              </a:solidFill>
              <a:latin typeface="Calibri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SARA GOLDRICK-RAB</a:t>
            </a:r>
          </a:p>
          <a:p>
            <a:r>
              <a:rPr lang="en-US" sz="2400" b="1" dirty="0" smtClean="0">
                <a:latin typeface="Arial"/>
                <a:cs typeface="Arial"/>
              </a:rPr>
              <a:t>University of Wisconsin-Madison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400" b="1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1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85800" y="2362200"/>
          <a:ext cx="7620000" cy="3993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3586"/>
                <a:gridCol w="2501422"/>
                <a:gridCol w="2314992"/>
              </a:tblGrid>
              <a:tr h="6413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Family Income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MS Mincho" panose="02020609040205080304" pitchFamily="49" charset="-128"/>
                          <a:cs typeface="Arial"/>
                        </a:rPr>
                        <a:t>Community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MS Mincho" panose="02020609040205080304" pitchFamily="49" charset="-128"/>
                          <a:cs typeface="Arial"/>
                        </a:rPr>
                        <a:t> College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45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Net Price/Year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% of Income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13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Low ($21,000)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$8,300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40%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4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Moderate ($52,000)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$11,300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22%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4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Middle ($81,000)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$13,300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16%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474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High ($142,000)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$14,000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6002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10%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/>
                        <a:ea typeface="MS Mincho" panose="02020609040205080304" pitchFamily="49" charset="-128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1260901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Net Price of Community College,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By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Family Income (Dependents): 2012-13</a:t>
            </a:r>
            <a:endParaRPr lang="en-US" sz="2400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28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8400" y="9525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$164B annual investment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Financial Aid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47148"/>
              </p:ext>
            </p:extLst>
          </p:nvPr>
        </p:nvGraphicFramePr>
        <p:xfrm>
          <a:off x="719666" y="1371600"/>
          <a:ext cx="8424333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548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900" y="1525587"/>
            <a:ext cx="8229600" cy="5180013"/>
          </a:xfrm>
        </p:spPr>
        <p:txBody>
          <a:bodyPr>
            <a:normAutofit/>
          </a:bodyPr>
          <a:lstStyle/>
          <a:p>
            <a:r>
              <a:rPr lang="en-US" dirty="0" smtClean="0"/>
              <a:t>Does aid induce people to choose college?</a:t>
            </a:r>
          </a:p>
          <a:p>
            <a:endParaRPr lang="en-US" dirty="0" smtClean="0"/>
          </a:p>
          <a:p>
            <a:r>
              <a:rPr lang="en-US" dirty="0" smtClean="0"/>
              <a:t>Does aid increase full participation in college life?</a:t>
            </a:r>
          </a:p>
          <a:p>
            <a:endParaRPr lang="en-US" dirty="0" smtClean="0"/>
          </a:p>
          <a:p>
            <a:r>
              <a:rPr lang="en-US" dirty="0" smtClean="0"/>
              <a:t>Does aid improve completion rates?</a:t>
            </a:r>
          </a:p>
          <a:p>
            <a:endParaRPr lang="en-US" dirty="0" smtClean="0"/>
          </a:p>
          <a:p>
            <a:r>
              <a:rPr lang="en-US" dirty="0" smtClean="0"/>
              <a:t>Does aid level inequality?</a:t>
            </a:r>
          </a:p>
          <a:p>
            <a:endParaRPr lang="en-US" dirty="0"/>
          </a:p>
          <a:p>
            <a:r>
              <a:rPr lang="en-US" dirty="0" smtClean="0"/>
              <a:t>Can aid be sustained?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1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911" y="1066800"/>
            <a:ext cx="8889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Fraction of Birth Cohort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Completing</a:t>
            </a:r>
            <a:r>
              <a:rPr lang="en-US" sz="22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2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BA, </a:t>
            </a:r>
            <a:r>
              <a:rPr lang="en-US" sz="2200" b="1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by Family Income</a:t>
            </a:r>
            <a:endParaRPr lang="en-US" sz="2200" b="1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911" y="6553200"/>
            <a:ext cx="21590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Bailey &amp; </a:t>
            </a:r>
            <a:r>
              <a:rPr lang="en-US" sz="1500" dirty="0" err="1" smtClean="0"/>
              <a:t>Dynarski</a:t>
            </a:r>
            <a:r>
              <a:rPr lang="en-US" sz="1500" dirty="0" smtClean="0"/>
              <a:t> 2011</a:t>
            </a:r>
            <a:endParaRPr lang="en-US" sz="15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026305"/>
              </p:ext>
            </p:extLst>
          </p:nvPr>
        </p:nvGraphicFramePr>
        <p:xfrm>
          <a:off x="240044" y="1371600"/>
          <a:ext cx="8501706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401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295400" y="990600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Arial"/>
              </a:rPr>
              <a:t>Bachelor’s Degree Attainment</a:t>
            </a:r>
            <a:endParaRPr lang="en-US" sz="2000" b="1" dirty="0">
              <a:solidFill>
                <a:prstClr val="black"/>
              </a:solidFill>
              <a:ea typeface="ＭＳ Ｐゴシック" charset="0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Arial"/>
              </a:rPr>
              <a:t>High School Sophomores’ Math </a:t>
            </a:r>
            <a:r>
              <a:rPr lang="en-US" sz="2000" b="1" dirty="0">
                <a:solidFill>
                  <a:prstClr val="black"/>
                </a:solidFill>
                <a:ea typeface="ＭＳ Ｐゴシック" charset="0"/>
                <a:cs typeface="Arial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Arial"/>
              </a:rPr>
              <a:t>est </a:t>
            </a:r>
            <a:r>
              <a:rPr lang="en-US" sz="2000" b="1" dirty="0">
                <a:solidFill>
                  <a:prstClr val="black"/>
                </a:solidFill>
                <a:ea typeface="ＭＳ Ｐゴシック" charset="0"/>
                <a:cs typeface="Arial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0"/>
                <a:cs typeface="Arial"/>
              </a:rPr>
              <a:t>cores</a:t>
            </a:r>
            <a:endParaRPr lang="en-US" sz="2000" b="1" dirty="0">
              <a:solidFill>
                <a:prstClr val="black"/>
              </a:solidFill>
              <a:ea typeface="ＭＳ Ｐゴシック" charset="0"/>
              <a:cs typeface="Arial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80149"/>
              </p:ext>
            </p:extLst>
          </p:nvPr>
        </p:nvGraphicFramePr>
        <p:xfrm>
          <a:off x="347133" y="1563570"/>
          <a:ext cx="8458200" cy="5294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784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47800" y="956846"/>
            <a:ext cx="6781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Percentage Change in Inflation-</a:t>
            </a:r>
            <a:r>
              <a:rPr lang="en-US" sz="2000" b="1" dirty="0"/>
              <a:t>Adjusted</a:t>
            </a:r>
            <a:r>
              <a:rPr lang="en-US" b="1" dirty="0"/>
              <a:t> Mean Family Income by Quintile: 1983-1993, 1993-2003, and 2003-2013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034798"/>
              </p:ext>
            </p:extLst>
          </p:nvPr>
        </p:nvGraphicFramePr>
        <p:xfrm>
          <a:off x="0" y="1295400"/>
          <a:ext cx="9144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5888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community colleges:</a:t>
            </a:r>
          </a:p>
          <a:p>
            <a:pPr lvl="1"/>
            <a:r>
              <a:rPr lang="en-US" dirty="0" smtClean="0"/>
              <a:t>Percent receiving state aid fell from 40 to 25%</a:t>
            </a:r>
          </a:p>
          <a:p>
            <a:pPr lvl="1"/>
            <a:r>
              <a:rPr lang="en-US" dirty="0" smtClean="0"/>
              <a:t>Net price in constant dollars as % of income rose from just over 30% to just over 40%</a:t>
            </a:r>
          </a:p>
          <a:p>
            <a:r>
              <a:rPr lang="en-US" dirty="0" smtClean="0"/>
              <a:t>At public 4-years:</a:t>
            </a:r>
          </a:p>
          <a:p>
            <a:pPr lvl="1"/>
            <a:r>
              <a:rPr lang="en-US" dirty="0" smtClean="0"/>
              <a:t>Percent receiving state aid fell from ~55 to ~45%</a:t>
            </a:r>
          </a:p>
          <a:p>
            <a:pPr lvl="1"/>
            <a:r>
              <a:rPr lang="en-US" dirty="0"/>
              <a:t>Net price in constant dollars as % of income rose from just over 30% to just over </a:t>
            </a:r>
            <a:r>
              <a:rPr lang="en-US" dirty="0" smtClean="0"/>
              <a:t>40%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Pell Recipients: 2008-2012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6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Pell Recipients Do?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203970"/>
              </p:ext>
            </p:extLst>
          </p:nvPr>
        </p:nvGraphicFramePr>
        <p:xfrm>
          <a:off x="152400" y="1219200"/>
          <a:ext cx="8991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501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Year Borrowing </a:t>
            </a:r>
            <a:br>
              <a:rPr lang="en-US" sz="2800" dirty="0" smtClean="0"/>
            </a:br>
            <a:r>
              <a:rPr lang="en-US" sz="2800" dirty="0" smtClean="0"/>
              <a:t>Among Pell Recipients</a:t>
            </a:r>
            <a:endParaRPr lang="en-US" sz="28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85765"/>
              </p:ext>
            </p:extLst>
          </p:nvPr>
        </p:nvGraphicFramePr>
        <p:xfrm>
          <a:off x="228600" y="1066800"/>
          <a:ext cx="8610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077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82576"/>
            <a:ext cx="4876800" cy="4111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Coping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Federal loan limits= $5,500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When net price exceeds loan limits, what do students do?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Work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Take fewer classes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Use off-books strategies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Go without basic needs– including food and housing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3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Benefits of higher education are clear</a:t>
            </a:r>
          </a:p>
          <a:p>
            <a:pPr lvl="1"/>
            <a:r>
              <a:rPr lang="en-US" dirty="0" smtClean="0"/>
              <a:t>Though some debate over public vs. private returns</a:t>
            </a:r>
          </a:p>
          <a:p>
            <a:pPr lvl="1"/>
            <a:r>
              <a:rPr lang="en-US" dirty="0" smtClean="0"/>
              <a:t>Widespread interest in college-going</a:t>
            </a:r>
          </a:p>
          <a:p>
            <a:r>
              <a:rPr lang="en-US" dirty="0" smtClean="0"/>
              <a:t>Price is a barrier</a:t>
            </a:r>
          </a:p>
          <a:p>
            <a:pPr lvl="1"/>
            <a:r>
              <a:rPr lang="en-US" dirty="0" smtClean="0"/>
              <a:t>To access, full participation, &amp; completion</a:t>
            </a:r>
          </a:p>
          <a:p>
            <a:pPr lvl="1"/>
            <a:r>
              <a:rPr lang="en-US" dirty="0" smtClean="0"/>
              <a:t>Especially for “disadvantaged” but others as well</a:t>
            </a:r>
          </a:p>
          <a:p>
            <a:r>
              <a:rPr lang="en-US" dirty="0" smtClean="0"/>
              <a:t>U.S. balances access &amp; affordability by targeting financial aid to the needy</a:t>
            </a:r>
          </a:p>
          <a:p>
            <a:r>
              <a:rPr lang="en-US" dirty="0" smtClean="0"/>
              <a:t>But it largely does not succeed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9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“Without </a:t>
            </a:r>
            <a:r>
              <a:rPr lang="en-US" i="1" dirty="0"/>
              <a:t>a home and without meals, I felt like an impostor amongst my brilliant peers.  I was shamefully worrying about food, and shamefully staring at the clock to make it out of class in time to get in line for the local shelter, when I should have been giving my undivided attention to the </a:t>
            </a:r>
            <a:r>
              <a:rPr lang="en-US" i="1" dirty="0" smtClean="0"/>
              <a:t>lecturer.”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	</a:t>
            </a:r>
            <a:r>
              <a:rPr lang="en-US" dirty="0" smtClean="0"/>
              <a:t>-Brooke Evans, senior, UW-Madison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Voice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8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86741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	1) 	Making college affordable </a:t>
            </a:r>
            <a:r>
              <a:rPr lang="en-US" sz="3200" u="sng" dirty="0" smtClean="0"/>
              <a:t>and</a:t>
            </a:r>
            <a:r>
              <a:rPr lang="en-US" sz="3200" dirty="0" smtClean="0"/>
              <a:t> accessible requires addressing opportunity costs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r>
              <a:rPr lang="en-US" sz="3200" dirty="0" smtClean="0"/>
              <a:t>2) Students who are focused on paying for college face difficulties concentrating on learning.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#1 &amp;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8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Low-income people must take on debt in order to attend college</a:t>
            </a:r>
          </a:p>
          <a:p>
            <a:r>
              <a:rPr lang="en-US" dirty="0" smtClean="0"/>
              <a:t>	90</a:t>
            </a:r>
            <a:r>
              <a:rPr lang="en-US" dirty="0"/>
              <a:t>% of Pell Recipients who </a:t>
            </a:r>
            <a:r>
              <a:rPr lang="en-US" u="sng" dirty="0"/>
              <a:t>graduate</a:t>
            </a:r>
            <a:r>
              <a:rPr lang="en-US" dirty="0"/>
              <a:t> have debt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Debt and no degree</a:t>
            </a:r>
            <a:endParaRPr lang="en-US" dirty="0"/>
          </a:p>
          <a:p>
            <a:r>
              <a:rPr lang="en-US" dirty="0"/>
              <a:t>1 in 3 Pell Recipients in public higher education leave with no degree and debt averaging $</a:t>
            </a:r>
            <a:r>
              <a:rPr lang="en-US" dirty="0" smtClean="0"/>
              <a:t>9,000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Debt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3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900" y="2819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3. Trust is a major concern.  Stating that “aid is available” for the poor </a:t>
            </a:r>
            <a:r>
              <a:rPr lang="en-US" sz="3200" dirty="0" smtClean="0"/>
              <a:t>but asking them to confront risk of debt they cannot repay is eroding </a:t>
            </a:r>
            <a:r>
              <a:rPr lang="en-US" sz="3200" dirty="0" smtClean="0"/>
              <a:t>faith in </a:t>
            </a:r>
            <a:r>
              <a:rPr lang="en-US" sz="3200" dirty="0" smtClean="0"/>
              <a:t>education &amp; government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0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the Price Works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3407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12F40"/>
                </a:solidFill>
              </a:rPr>
              <a:t>Experimental Impact of </a:t>
            </a:r>
            <a:r>
              <a:rPr lang="en-US" sz="2000" b="1" dirty="0">
                <a:solidFill>
                  <a:srgbClr val="212F40"/>
                </a:solidFill>
              </a:rPr>
              <a:t>Offering the Wisconsin Scholars Grant to Students Beginning at </a:t>
            </a:r>
            <a:r>
              <a:rPr lang="en-US" sz="2000" b="1" dirty="0" smtClean="0">
                <a:solidFill>
                  <a:srgbClr val="212F40"/>
                </a:solidFill>
              </a:rPr>
              <a:t>Public Universities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1533" y="6580485"/>
            <a:ext cx="217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Goldrick-Rab, et al. 2016</a:t>
            </a:r>
            <a:endParaRPr lang="en-US" sz="1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6893518"/>
              </p:ext>
            </p:extLst>
          </p:nvPr>
        </p:nvGraphicFramePr>
        <p:xfrm>
          <a:off x="221532" y="2133599"/>
          <a:ext cx="8770067" cy="4446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476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studies tested efficacy of tying aid to academic performance in college</a:t>
            </a:r>
          </a:p>
          <a:p>
            <a:pPr lvl="1"/>
            <a:r>
              <a:rPr lang="en-US" dirty="0" smtClean="0"/>
              <a:t>None of these directly compares with strings to without strings</a:t>
            </a:r>
          </a:p>
          <a:p>
            <a:pPr lvl="1"/>
            <a:r>
              <a:rPr lang="en-US" dirty="0" smtClean="0"/>
              <a:t>One study, examining very low income community college students finds some positive impacts on college credits </a:t>
            </a:r>
          </a:p>
          <a:p>
            <a:pPr lvl="1"/>
            <a:r>
              <a:rPr lang="en-US" dirty="0" smtClean="0"/>
              <a:t>But several other studies finds that students choose easier majors and/or take fewer classes, attaining LESS when their funding is tied to performance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Tying Aid to Credits or Grades?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6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900" y="2971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4. Punitive efforts to motivate students can lead to adverse</a:t>
            </a:r>
            <a:r>
              <a:rPr lang="en-US" sz="3200" dirty="0"/>
              <a:t> </a:t>
            </a:r>
            <a:r>
              <a:rPr lang="en-US" sz="3200" dirty="0" smtClean="0"/>
              <a:t>or unexpected consequences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#4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0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63594"/>
              </p:ext>
            </p:extLst>
          </p:nvPr>
        </p:nvGraphicFramePr>
        <p:xfrm>
          <a:off x="152400" y="1905000"/>
          <a:ext cx="8867588" cy="557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0" y="1127611"/>
            <a:ext cx="648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Declines in the purchasing power of Pell, 1973-2013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3753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033" y="2590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5. Consistency is key. In the U.S. the price shifts every year. This is partly because of shifting government decisions and partly due to changes in higher education.  </a:t>
            </a:r>
            <a:r>
              <a:rPr lang="en-US" sz="3200" dirty="0"/>
              <a:t>Inconsistency breeds scarcity.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#5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3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simple, comprehensive system that expresses the nation’s values for education.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education is important to flourishing, then it must be provided for all and in a manner that is accessible to all.  </a:t>
            </a:r>
            <a:endParaRPr lang="en-US" dirty="0" smtClean="0"/>
          </a:p>
          <a:p>
            <a:r>
              <a:rPr lang="en-US" dirty="0" smtClean="0"/>
              <a:t>Prioritize </a:t>
            </a:r>
            <a:r>
              <a:rPr lang="en-US" dirty="0"/>
              <a:t>access and affordability over choice—</a:t>
            </a:r>
            <a:r>
              <a:rPr lang="en-US" i="1" dirty="0"/>
              <a:t>guarantee </a:t>
            </a:r>
            <a:r>
              <a:rPr lang="en-US" i="1" dirty="0" smtClean="0"/>
              <a:t>that quality </a:t>
            </a:r>
            <a:r>
              <a:rPr lang="en-US" i="1" dirty="0"/>
              <a:t>exists in the choices you can afford to resource</a:t>
            </a:r>
            <a:r>
              <a:rPr lang="en-US" dirty="0"/>
              <a:t>, rather than spreading resources across too many choices.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4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 years of intensive research on college affordability – policies, politics, practices, effects</a:t>
            </a:r>
          </a:p>
          <a:p>
            <a:endParaRPr lang="en-US" dirty="0"/>
          </a:p>
          <a:p>
            <a:r>
              <a:rPr lang="en-US" dirty="0" smtClean="0"/>
              <a:t>Mixed-methods: randomized experiments, large scale surveys, in-depth interviews, ethnography</a:t>
            </a:r>
          </a:p>
          <a:p>
            <a:endParaRPr lang="en-US" dirty="0" smtClean="0"/>
          </a:p>
          <a:p>
            <a:r>
              <a:rPr lang="en-US" dirty="0" smtClean="0"/>
              <a:t>Multi-disciplinary collaboration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Know?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50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6033" y="901700"/>
            <a:ext cx="8229600" cy="106521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 smtClean="0"/>
              <a:t>% of </a:t>
            </a:r>
            <a:r>
              <a:rPr lang="en-US" sz="2400" dirty="0"/>
              <a:t>F</a:t>
            </a:r>
            <a:r>
              <a:rPr lang="en-US" sz="2400" dirty="0" smtClean="0"/>
              <a:t>ederal </a:t>
            </a:r>
            <a:r>
              <a:rPr lang="en-US" sz="2400" dirty="0"/>
              <a:t>A</a:t>
            </a:r>
            <a:r>
              <a:rPr lang="en-US" sz="2400" dirty="0" smtClean="0"/>
              <a:t>id </a:t>
            </a:r>
            <a:r>
              <a:rPr lang="en-US" sz="2400" dirty="0"/>
              <a:t>D</a:t>
            </a:r>
            <a:r>
              <a:rPr lang="en-US" sz="2400" dirty="0" smtClean="0"/>
              <a:t>ollars </a:t>
            </a:r>
            <a:r>
              <a:rPr lang="en-US" sz="2400" dirty="0"/>
              <a:t>F</a:t>
            </a:r>
            <a:r>
              <a:rPr lang="en-US" sz="2400" dirty="0" smtClean="0"/>
              <a:t>lowing to Private </a:t>
            </a:r>
            <a:r>
              <a:rPr lang="en-US" sz="2400" dirty="0"/>
              <a:t>I</a:t>
            </a:r>
            <a:r>
              <a:rPr lang="en-US" sz="2400" dirty="0" smtClean="0"/>
              <a:t>nstitutions vs. </a:t>
            </a:r>
            <a:r>
              <a:rPr lang="en-US" sz="2400" dirty="0" smtClean="0"/>
              <a:t>Public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i="1" dirty="0" smtClean="0"/>
              <a:t>~$70B facilitating “choice”</a:t>
            </a:r>
            <a:endParaRPr lang="en-US" sz="2400" i="1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391241"/>
              </p:ext>
            </p:extLst>
          </p:nvPr>
        </p:nvGraphicFramePr>
        <p:xfrm>
          <a:off x="761999" y="1885950"/>
          <a:ext cx="7903633" cy="4418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0" y="593467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6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938" y="1278466"/>
            <a:ext cx="2174862" cy="3187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59" y="1295400"/>
            <a:ext cx="2091341" cy="31700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6133" y="1295400"/>
            <a:ext cx="2133600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Coming Soon: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i="1" dirty="0" smtClean="0"/>
              <a:t>Paying the Price: </a:t>
            </a:r>
            <a:endParaRPr lang="en-US" sz="2000" b="1" i="1" dirty="0" smtClean="0"/>
          </a:p>
          <a:p>
            <a:pPr algn="ctr"/>
            <a:r>
              <a:rPr lang="en-US" sz="2000" b="1" i="1" dirty="0" smtClean="0"/>
              <a:t>College </a:t>
            </a:r>
            <a:r>
              <a:rPr lang="en-US" sz="2000" b="1" i="1" dirty="0" smtClean="0"/>
              <a:t>Costs, Inequality, and the Betrayal of the American Dream</a:t>
            </a:r>
          </a:p>
          <a:p>
            <a:pPr algn="ctr"/>
            <a:endParaRPr lang="en-US" sz="2000" b="1" dirty="0" smtClean="0"/>
          </a:p>
        </p:txBody>
      </p:sp>
      <p:pic>
        <p:nvPicPr>
          <p:cNvPr id="10" name="Picture 9" descr="hope_logotype_gradi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6" y="4953000"/>
            <a:ext cx="2438400" cy="1447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3961" y="4953000"/>
            <a:ext cx="42737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6"/>
              </a:rPr>
              <a:t>www.wihopelab.com</a:t>
            </a:r>
            <a:endParaRPr lang="en-US" sz="2800" dirty="0" smtClean="0"/>
          </a:p>
          <a:p>
            <a:r>
              <a:rPr lang="en-US" sz="2800" dirty="0" smtClean="0">
                <a:hlinkClick r:id="rId7"/>
              </a:rPr>
              <a:t>www.saragoldrickrab.com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r>
              <a:rPr lang="en-US" sz="2800" dirty="0" smtClean="0"/>
              <a:t>Twitter: </a:t>
            </a:r>
            <a:r>
              <a:rPr lang="en-US" sz="2800" dirty="0" smtClean="0"/>
              <a:t>@</a:t>
            </a:r>
            <a:r>
              <a:rPr lang="en-US" sz="2800" dirty="0" err="1" smtClean="0"/>
              <a:t>saragoldrickrab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2518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066800"/>
            <a:ext cx="8229600" cy="60801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Unemployment Rate in 2014, U.S.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9" y="1669854"/>
            <a:ext cx="8461981" cy="51881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26307" y="6488668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/>
              <a:t>Source: Bureau of Labor Statistics</a:t>
            </a:r>
            <a:endParaRPr lang="en-US" b="1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 Completion Matters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7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Associate Degrees Pay Off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" y="1219200"/>
            <a:ext cx="9144000" cy="526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51</a:t>
            </a:r>
            <a:r>
              <a:rPr lang="en-US" dirty="0"/>
              <a:t>% </a:t>
            </a:r>
            <a:r>
              <a:rPr lang="en-US" dirty="0" smtClean="0"/>
              <a:t>are low</a:t>
            </a:r>
            <a:r>
              <a:rPr lang="en-US" dirty="0"/>
              <a:t>-income </a:t>
            </a:r>
          </a:p>
          <a:p>
            <a:r>
              <a:rPr lang="en-US" dirty="0" smtClean="0"/>
              <a:t>40</a:t>
            </a:r>
            <a:r>
              <a:rPr lang="en-US" dirty="0"/>
              <a:t>% </a:t>
            </a:r>
            <a:r>
              <a:rPr lang="en-US" dirty="0" smtClean="0"/>
              <a:t>are 25 </a:t>
            </a:r>
            <a:r>
              <a:rPr lang="en-US" dirty="0"/>
              <a:t>years of age or older</a:t>
            </a:r>
          </a:p>
          <a:p>
            <a:r>
              <a:rPr lang="en-US" dirty="0" smtClean="0"/>
              <a:t>39</a:t>
            </a:r>
            <a:r>
              <a:rPr lang="en-US" dirty="0"/>
              <a:t>% </a:t>
            </a:r>
            <a:r>
              <a:rPr lang="en-US" dirty="0" smtClean="0"/>
              <a:t>work </a:t>
            </a:r>
          </a:p>
          <a:p>
            <a:r>
              <a:rPr lang="en-US" dirty="0" smtClean="0"/>
              <a:t>37% attend college part-time</a:t>
            </a:r>
          </a:p>
          <a:p>
            <a:r>
              <a:rPr lang="en-US" dirty="0" smtClean="0"/>
              <a:t>26% are parents</a:t>
            </a:r>
          </a:p>
          <a:p>
            <a:r>
              <a:rPr lang="en-US" dirty="0" smtClean="0"/>
              <a:t>15% are single parents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The typical undergraduate rarely lives in a dorm…</a:t>
            </a:r>
          </a:p>
          <a:p>
            <a:pPr marL="0" indent="0">
              <a:buNone/>
            </a:pPr>
            <a:r>
              <a:rPr lang="en-US" i="1" dirty="0"/>
              <a:t>In fact, dorms house just 12% of students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U.S.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08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7526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Calibri" charset="0"/>
              </a:rPr>
              <a:t>Cost of Attendance</a:t>
            </a:r>
            <a:endParaRPr lang="en-US" sz="36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Federal definition: Tuition, fees, room &amp; </a:t>
            </a:r>
            <a:r>
              <a:rPr lang="en-US" dirty="0" smtClean="0"/>
              <a:t>board, book &amp; supplies, transportation, </a:t>
            </a:r>
            <a:r>
              <a:rPr lang="en-US" dirty="0" smtClean="0"/>
              <a:t>and other expenses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order to </a:t>
            </a:r>
            <a:r>
              <a:rPr lang="en-US" b="1" dirty="0" smtClean="0"/>
              <a:t>successfully </a:t>
            </a:r>
            <a:r>
              <a:rPr lang="en-US" dirty="0" smtClean="0"/>
              <a:t>enroll full-time, students need to cover these costs</a:t>
            </a:r>
          </a:p>
          <a:p>
            <a:pPr lvl="1"/>
            <a:r>
              <a:rPr lang="en-US" dirty="0" smtClean="0"/>
              <a:t>Extensive work will compromise full-time enrollment</a:t>
            </a:r>
          </a:p>
          <a:p>
            <a:pPr lvl="1"/>
            <a:r>
              <a:rPr lang="en-US" dirty="0" smtClean="0"/>
              <a:t>Many students are unaware of what living will really cost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45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 Model</a:t>
            </a:r>
            <a:endParaRPr lang="en-US" dirty="0"/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264694" y="5740926"/>
            <a:ext cx="4467727" cy="4352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* based on living arrangements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57200" y="1175248"/>
            <a:ext cx="8229600" cy="7977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Net Price and Cost of Attendance</a:t>
            </a:r>
            <a:endParaRPr lang="en-US" sz="28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87280"/>
              </p:ext>
            </p:extLst>
          </p:nvPr>
        </p:nvGraphicFramePr>
        <p:xfrm>
          <a:off x="4732421" y="2149499"/>
          <a:ext cx="3729790" cy="3261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29790"/>
              </a:tblGrid>
              <a:tr h="427344">
                <a:tc>
                  <a:txBody>
                    <a:bodyPr/>
                    <a:lstStyle/>
                    <a:p>
                      <a:pPr algn="r"/>
                      <a:endParaRPr lang="en-US" sz="2800" dirty="0" smtClean="0"/>
                    </a:p>
                    <a:p>
                      <a:pPr algn="r"/>
                      <a:endParaRPr lang="en-US" sz="2800" dirty="0" smtClean="0"/>
                    </a:p>
                    <a:p>
                      <a:pPr algn="r"/>
                      <a:endParaRPr lang="en-US" sz="2800" dirty="0" smtClean="0"/>
                    </a:p>
                    <a:p>
                      <a:pPr algn="r"/>
                      <a:endParaRPr lang="en-US" sz="2800" dirty="0" smtClean="0"/>
                    </a:p>
                    <a:p>
                      <a:pPr algn="r"/>
                      <a:r>
                        <a:rPr lang="en-US" sz="2800" dirty="0" smtClean="0"/>
                        <a:t>Cost of Attendance</a:t>
                      </a:r>
                      <a:endParaRPr lang="en-US" sz="2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- Grant Aid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Net Price</a:t>
                      </a:r>
                      <a:endParaRPr lang="en-US" sz="28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549457"/>
              </p:ext>
            </p:extLst>
          </p:nvPr>
        </p:nvGraphicFramePr>
        <p:xfrm>
          <a:off x="457200" y="2275641"/>
          <a:ext cx="3729790" cy="3108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29790"/>
              </a:tblGrid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Tuition</a:t>
                      </a:r>
                      <a:endParaRPr lang="en-US" sz="2800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Required Fees</a:t>
                      </a:r>
                      <a:endParaRPr lang="en-US" sz="2800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Books</a:t>
                      </a:r>
                      <a:endParaRPr lang="en-US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Room &amp; Board*</a:t>
                      </a:r>
                      <a:endParaRPr lang="en-US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+          Other Costs</a:t>
                      </a:r>
                      <a:endParaRPr lang="en-US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27344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Cost of Attendance</a:t>
                      </a:r>
                      <a:endParaRPr lang="en-US" sz="28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01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56665647"/>
              </p:ext>
            </p:extLst>
          </p:nvPr>
        </p:nvGraphicFramePr>
        <p:xfrm>
          <a:off x="0" y="1066800"/>
          <a:ext cx="91440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398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isconsin HOPE Lab - PowerPoint Template (updated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Wisconsin HOPE Lab - PowerPoint Template (updated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1301</Words>
  <Application>Microsoft Macintosh PowerPoint</Application>
  <PresentationFormat>On-screen Show (4:3)</PresentationFormat>
  <Paragraphs>229</Paragraphs>
  <Slides>31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Wisconsin HOPE Lab - PowerPoint Template (updated)</vt:lpstr>
      <vt:lpstr>1_Wisconsin HOPE Lab - PowerPoint Template (updated)</vt:lpstr>
      <vt:lpstr>Making College Both Affordable &amp; Accessible: Lessons from the U.S.</vt:lpstr>
      <vt:lpstr>Overview</vt:lpstr>
      <vt:lpstr>How Do We Know?</vt:lpstr>
      <vt:lpstr>Degree Completion Matters</vt:lpstr>
      <vt:lpstr>Associate Degrees Pay Off</vt:lpstr>
      <vt:lpstr>Today’s U.S. Students</vt:lpstr>
      <vt:lpstr>Cost of Attendance</vt:lpstr>
      <vt:lpstr>Pricing Model</vt:lpstr>
      <vt:lpstr>PowerPoint Presentation</vt:lpstr>
      <vt:lpstr>PowerPoint Presentation</vt:lpstr>
      <vt:lpstr>U.S. Financial Aid</vt:lpstr>
      <vt:lpstr>Success?</vt:lpstr>
      <vt:lpstr>PowerPoint Presentation</vt:lpstr>
      <vt:lpstr>PowerPoint Presentation</vt:lpstr>
      <vt:lpstr>PowerPoint Presentation</vt:lpstr>
      <vt:lpstr>Pell Recipients: 2008-2012</vt:lpstr>
      <vt:lpstr>What Do Pell Recipients Do?</vt:lpstr>
      <vt:lpstr>1st Year Borrowing  Among Pell Recipients</vt:lpstr>
      <vt:lpstr>Coping</vt:lpstr>
      <vt:lpstr>Student Voice</vt:lpstr>
      <vt:lpstr>Lessons #1 &amp; 2</vt:lpstr>
      <vt:lpstr>The Real Debt Problem</vt:lpstr>
      <vt:lpstr>Lesson #3</vt:lpstr>
      <vt:lpstr>Reducing the Price Works</vt:lpstr>
      <vt:lpstr>Tying Aid to Credits or Grades?</vt:lpstr>
      <vt:lpstr>Lesson #4</vt:lpstr>
      <vt:lpstr>Sustainability</vt:lpstr>
      <vt:lpstr>Lesson #5</vt:lpstr>
      <vt:lpstr>Recommendation</vt:lpstr>
      <vt:lpstr>Choices</vt:lpstr>
      <vt:lpstr>PowerPoint Presentation</vt:lpstr>
    </vt:vector>
  </TitlesOfParts>
  <Company>good for business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asdsdf</dc:title>
  <dc:creator>scott pauli</dc:creator>
  <cp:lastModifiedBy>Sara Goldrick-Rab (local_wcer404117)</cp:lastModifiedBy>
  <cp:revision>136</cp:revision>
  <dcterms:created xsi:type="dcterms:W3CDTF">2014-04-09T03:01:22Z</dcterms:created>
  <dcterms:modified xsi:type="dcterms:W3CDTF">2015-09-29T16:34:49Z</dcterms:modified>
</cp:coreProperties>
</file>