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7" r:id="rId3"/>
    <p:sldId id="258" r:id="rId4"/>
    <p:sldId id="265" r:id="rId5"/>
    <p:sldId id="266" r:id="rId6"/>
    <p:sldId id="267" r:id="rId7"/>
    <p:sldId id="268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3A167-154C-4CBE-9D24-ACFDD66FDC09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D024B-68CE-464C-A9FF-C15E62F21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891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4470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342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805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5118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519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493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227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815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394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386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916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D421-864F-4784-A711-C5B84B4470AF}" type="datetimeFigureOut">
              <a:rPr lang="en-IE" smtClean="0"/>
              <a:t>29/09/2015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BADE-133F-4E08-9A6A-2DBCE03F040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187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b="1" dirty="0" smtClean="0">
                <a:solidFill>
                  <a:schemeClr val="tx2">
                    <a:lumMod val="75000"/>
                  </a:schemeClr>
                </a:solidFill>
              </a:rPr>
              <a:t>The Approach Adopted by the Expert Group on the Future Funding of Irish Higher Education</a:t>
            </a:r>
            <a:endParaRPr lang="en-I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Rory O’Donnell</a:t>
            </a:r>
          </a:p>
          <a:p>
            <a:r>
              <a:rPr lang="en-IE" dirty="0"/>
              <a:t>Director, NESC</a:t>
            </a:r>
          </a:p>
        </p:txBody>
      </p:sp>
      <p:pic>
        <p:nvPicPr>
          <p:cNvPr id="6" name="Picture 15" descr="NESC 2009 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90" y="188914"/>
            <a:ext cx="5184775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65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003540" y="3016426"/>
            <a:ext cx="230425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Higher Education</a:t>
            </a:r>
            <a:endParaRPr lang="en-IE" sz="2400" dirty="0"/>
          </a:p>
        </p:txBody>
      </p:sp>
      <p:sp>
        <p:nvSpPr>
          <p:cNvPr id="3" name="Rectangle 2"/>
          <p:cNvSpPr/>
          <p:nvPr/>
        </p:nvSpPr>
        <p:spPr>
          <a:xfrm>
            <a:off x="1478863" y="1648274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Public</a:t>
            </a:r>
            <a:endParaRPr lang="en-IE" sz="2400" dirty="0"/>
          </a:p>
        </p:txBody>
      </p:sp>
      <p:sp>
        <p:nvSpPr>
          <p:cNvPr id="4" name="Rectangle 3"/>
          <p:cNvSpPr/>
          <p:nvPr/>
        </p:nvSpPr>
        <p:spPr>
          <a:xfrm>
            <a:off x="3471592" y="517666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Private</a:t>
            </a:r>
            <a:endParaRPr lang="en-IE" sz="2400" dirty="0"/>
          </a:p>
        </p:txBody>
      </p:sp>
      <p:sp>
        <p:nvSpPr>
          <p:cNvPr id="5" name="Rectangle 4"/>
          <p:cNvSpPr/>
          <p:nvPr/>
        </p:nvSpPr>
        <p:spPr>
          <a:xfrm>
            <a:off x="5655327" y="1651949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Student/ Family</a:t>
            </a:r>
            <a:endParaRPr lang="en-IE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8009" y="116632"/>
            <a:ext cx="7030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3200" dirty="0" smtClean="0">
                <a:solidFill>
                  <a:srgbClr val="FF0000"/>
                </a:solidFill>
              </a:rPr>
              <a:t>Funding Higher Education: Three Sources</a:t>
            </a:r>
            <a:endParaRPr lang="en-IE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endCxn id="2" idx="1"/>
          </p:cNvCxnSpPr>
          <p:nvPr/>
        </p:nvCxnSpPr>
        <p:spPr>
          <a:xfrm>
            <a:off x="2643500" y="2372029"/>
            <a:ext cx="697490" cy="792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2" idx="7"/>
          </p:cNvCxnSpPr>
          <p:nvPr/>
        </p:nvCxnSpPr>
        <p:spPr>
          <a:xfrm flipH="1">
            <a:off x="4970346" y="2372029"/>
            <a:ext cx="1369057" cy="792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0"/>
            <a:endCxn id="2" idx="4"/>
          </p:cNvCxnSpPr>
          <p:nvPr/>
        </p:nvCxnSpPr>
        <p:spPr>
          <a:xfrm flipV="1">
            <a:off x="4155668" y="402453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0" y="5896746"/>
            <a:ext cx="9144000" cy="961255"/>
            <a:chOff x="0" y="5229225"/>
            <a:chExt cx="9144000" cy="1628775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411252" y="845423"/>
            <a:ext cx="7488832" cy="56166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28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E" sz="3600" dirty="0" smtClean="0">
                <a:solidFill>
                  <a:schemeClr val="tx2">
                    <a:lumMod val="75000"/>
                  </a:schemeClr>
                </a:solidFill>
              </a:rPr>
              <a:t>Phase 3 – Exploring A </a:t>
            </a:r>
            <a:r>
              <a:rPr lang="en-IE" sz="3600" dirty="0" smtClean="0">
                <a:solidFill>
                  <a:schemeClr val="tx2">
                    <a:lumMod val="75000"/>
                  </a:schemeClr>
                </a:solidFill>
              </a:rPr>
              <a:t>New Approach </a:t>
            </a:r>
            <a:r>
              <a:rPr lang="en-IE" sz="3600" dirty="0" smtClean="0">
                <a:solidFill>
                  <a:schemeClr val="tx2">
                    <a:lumMod val="75000"/>
                  </a:schemeClr>
                </a:solidFill>
              </a:rPr>
              <a:t>to Funding  </a:t>
            </a:r>
            <a:endParaRPr lang="en-IE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147248" cy="470912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IE" sz="2800" b="1" dirty="0" smtClean="0">
                <a:solidFill>
                  <a:srgbClr val="002060"/>
                </a:solidFill>
              </a:rPr>
              <a:t>Guiding </a:t>
            </a:r>
            <a:r>
              <a:rPr lang="en-IE" sz="2800" b="1" dirty="0" smtClean="0">
                <a:solidFill>
                  <a:srgbClr val="002060"/>
                </a:solidFill>
              </a:rPr>
              <a:t>Principles under discussion include</a:t>
            </a:r>
            <a:endParaRPr lang="en-IE" sz="2800" b="1" dirty="0" smtClean="0">
              <a:solidFill>
                <a:srgbClr val="002060"/>
              </a:solidFill>
            </a:endParaRPr>
          </a:p>
          <a:p>
            <a:pPr lvl="1"/>
            <a:r>
              <a:rPr lang="en-IE" dirty="0" smtClean="0">
                <a:solidFill>
                  <a:srgbClr val="002060"/>
                </a:solidFill>
              </a:rPr>
              <a:t>Create funding to meet national ambition</a:t>
            </a:r>
          </a:p>
          <a:p>
            <a:pPr lvl="1"/>
            <a:r>
              <a:rPr lang="en-IE" dirty="0" smtClean="0">
                <a:solidFill>
                  <a:srgbClr val="002060"/>
                </a:solidFill>
              </a:rPr>
              <a:t>Use all three sources: public, student and enterprise </a:t>
            </a:r>
          </a:p>
          <a:p>
            <a:pPr lvl="1"/>
            <a:r>
              <a:rPr lang="en-IE" dirty="0" smtClean="0">
                <a:solidFill>
                  <a:srgbClr val="002060"/>
                </a:solidFill>
              </a:rPr>
              <a:t>Core funding primarily for quality education &amp; scholarship</a:t>
            </a:r>
          </a:p>
          <a:p>
            <a:pPr lvl="1"/>
            <a:r>
              <a:rPr lang="en-IE" dirty="0" smtClean="0">
                <a:solidFill>
                  <a:srgbClr val="002060"/>
                </a:solidFill>
              </a:rPr>
              <a:t>Supporting access &amp; participation of low income students </a:t>
            </a:r>
          </a:p>
          <a:p>
            <a:pPr lvl="1"/>
            <a:r>
              <a:rPr lang="en-IE" dirty="0" smtClean="0">
                <a:solidFill>
                  <a:srgbClr val="002060"/>
                </a:solidFill>
              </a:rPr>
              <a:t>Any consideration of loan scheme &amp; adjusted fees subject to wider principles </a:t>
            </a:r>
          </a:p>
          <a:p>
            <a:pPr lvl="1"/>
            <a:endParaRPr lang="en-IE" sz="2800" b="1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n-IE" sz="2800" b="1" dirty="0" smtClean="0">
                <a:solidFill>
                  <a:srgbClr val="002060"/>
                </a:solidFill>
              </a:rPr>
              <a:t>Principles &amp; analysis will prompt design </a:t>
            </a:r>
            <a:r>
              <a:rPr lang="en-IE" sz="2800" b="1" dirty="0" smtClean="0">
                <a:solidFill>
                  <a:srgbClr val="002060"/>
                </a:solidFill>
              </a:rPr>
              <a:t>q</a:t>
            </a:r>
            <a:r>
              <a:rPr lang="en-IE" sz="2800" b="1" dirty="0" smtClean="0">
                <a:solidFill>
                  <a:srgbClr val="002060"/>
                </a:solidFill>
              </a:rPr>
              <a:t>uestions concerning:</a:t>
            </a:r>
            <a:endParaRPr lang="en-IE" sz="2800" b="1" dirty="0" smtClean="0">
              <a:solidFill>
                <a:srgbClr val="002060"/>
              </a:solidFill>
            </a:endParaRPr>
          </a:p>
          <a:p>
            <a:pPr lvl="1"/>
            <a:r>
              <a:rPr lang="en-IE" sz="2400" b="1" dirty="0" smtClean="0">
                <a:solidFill>
                  <a:srgbClr val="002060"/>
                </a:solidFill>
              </a:rPr>
              <a:t>Public </a:t>
            </a:r>
            <a:r>
              <a:rPr lang="en-IE" sz="2400" b="1" dirty="0" smtClean="0">
                <a:solidFill>
                  <a:srgbClr val="002060"/>
                </a:solidFill>
              </a:rPr>
              <a:t>funding</a:t>
            </a:r>
            <a:r>
              <a:rPr lang="en-IE" sz="2400" dirty="0" smtClean="0">
                <a:solidFill>
                  <a:srgbClr val="002060"/>
                </a:solidFill>
              </a:rPr>
              <a:t>: </a:t>
            </a:r>
            <a:r>
              <a:rPr lang="en-IE" sz="2400" dirty="0" smtClean="0">
                <a:solidFill>
                  <a:srgbClr val="002060"/>
                </a:solidFill>
              </a:rPr>
              <a:t>both core funding &amp; income maintenance</a:t>
            </a:r>
          </a:p>
          <a:p>
            <a:pPr lvl="1"/>
            <a:r>
              <a:rPr lang="en-IE" sz="2400" b="1" dirty="0" smtClean="0">
                <a:solidFill>
                  <a:srgbClr val="002060"/>
                </a:solidFill>
              </a:rPr>
              <a:t>Student/family contribution: </a:t>
            </a:r>
            <a:endParaRPr lang="en-IE" sz="2400" dirty="0" smtClean="0">
              <a:solidFill>
                <a:srgbClr val="002060"/>
              </a:solidFill>
            </a:endParaRPr>
          </a:p>
          <a:p>
            <a:pPr lvl="1"/>
            <a:r>
              <a:rPr lang="en-IE" sz="2400" b="1" dirty="0" smtClean="0">
                <a:solidFill>
                  <a:srgbClr val="002060"/>
                </a:solidFill>
              </a:rPr>
              <a:t>Private</a:t>
            </a:r>
            <a:r>
              <a:rPr lang="en-IE" sz="2400" dirty="0" smtClean="0">
                <a:solidFill>
                  <a:srgbClr val="002060"/>
                </a:solidFill>
              </a:rPr>
              <a:t>:</a:t>
            </a:r>
            <a:endParaRPr lang="en-IE" sz="28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64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dirty="0" smtClean="0">
                <a:solidFill>
                  <a:schemeClr val="tx2">
                    <a:lumMod val="75000"/>
                  </a:schemeClr>
                </a:solidFill>
              </a:rPr>
              <a:t>The Expert Group’s Approach</a:t>
            </a:r>
            <a:endParaRPr lang="en-IE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b="1" dirty="0" smtClean="0">
                <a:solidFill>
                  <a:srgbClr val="C00000"/>
                </a:solidFill>
              </a:rPr>
              <a:t>Phase 1: Role and Value of Higher Education </a:t>
            </a:r>
          </a:p>
          <a:p>
            <a:pPr marL="0" indent="0">
              <a:buNone/>
            </a:pPr>
            <a:endParaRPr lang="en-IE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b="1" dirty="0" smtClean="0">
                <a:solidFill>
                  <a:srgbClr val="C00000"/>
                </a:solidFill>
              </a:rPr>
              <a:t>Phase 2: Optimising Resources in Irish Higher Education</a:t>
            </a:r>
          </a:p>
          <a:p>
            <a:pPr marL="0" indent="0">
              <a:buNone/>
            </a:pPr>
            <a:endParaRPr lang="en-IE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E" b="1" dirty="0" smtClean="0">
                <a:solidFill>
                  <a:srgbClr val="C00000"/>
                </a:solidFill>
              </a:rPr>
              <a:t>Phase 3: Sustainable and Ambitious Approach to Funding</a:t>
            </a:r>
            <a:br>
              <a:rPr lang="en-IE" b="1" dirty="0" smtClean="0">
                <a:solidFill>
                  <a:srgbClr val="C00000"/>
                </a:solidFill>
              </a:rPr>
            </a:br>
            <a:endParaRPr lang="en-IE" dirty="0" smtClean="0"/>
          </a:p>
          <a:p>
            <a:endParaRPr lang="en-IE" dirty="0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Phase 1 - Role and </a:t>
            </a:r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Value of Higher Education </a:t>
            </a:r>
            <a:endParaRPr lang="en-IE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endParaRPr lang="en-IE" sz="2400" dirty="0">
              <a:solidFill>
                <a:srgbClr val="002060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en-IE" sz="2400" i="1" dirty="0" smtClean="0"/>
          </a:p>
          <a:p>
            <a:pPr lvl="0"/>
            <a:endParaRPr lang="en-IE" sz="2400" b="1" dirty="0" smtClean="0">
              <a:solidFill>
                <a:srgbClr val="002060"/>
              </a:solidFill>
            </a:endParaRPr>
          </a:p>
          <a:p>
            <a:endParaRPr lang="en-IE" sz="24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41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Phase 1 - Role and </a:t>
            </a:r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Value of Higher Education </a:t>
            </a:r>
            <a:endParaRPr lang="en-IE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Quality </a:t>
            </a:r>
            <a:r>
              <a:rPr lang="en-IE" sz="2400" b="1" dirty="0" smtClean="0">
                <a:solidFill>
                  <a:srgbClr val="C00000"/>
                </a:solidFill>
              </a:rPr>
              <a:t>student </a:t>
            </a:r>
            <a:r>
              <a:rPr lang="en-IE" sz="2400" b="1" dirty="0">
                <a:solidFill>
                  <a:srgbClr val="C00000"/>
                </a:solidFill>
              </a:rPr>
              <a:t>e</a:t>
            </a:r>
            <a:r>
              <a:rPr lang="en-IE" sz="2400" b="1" dirty="0" smtClean="0">
                <a:solidFill>
                  <a:srgbClr val="C00000"/>
                </a:solidFill>
              </a:rPr>
              <a:t>xperience</a:t>
            </a:r>
            <a:r>
              <a:rPr lang="en-IE" sz="2400" b="1" dirty="0" smtClean="0">
                <a:solidFill>
                  <a:srgbClr val="C00000"/>
                </a:solidFill>
              </a:rPr>
              <a:t>: </a:t>
            </a:r>
            <a:r>
              <a:rPr lang="en-IE" sz="2400" dirty="0" smtClean="0">
                <a:solidFill>
                  <a:srgbClr val="002060"/>
                </a:solidFill>
              </a:rPr>
              <a:t>A </a:t>
            </a:r>
            <a:r>
              <a:rPr lang="en-IE" sz="2400" dirty="0" smtClean="0">
                <a:solidFill>
                  <a:srgbClr val="002060"/>
                </a:solidFill>
              </a:rPr>
              <a:t>quality </a:t>
            </a:r>
            <a:r>
              <a:rPr lang="en-IE" sz="2400" dirty="0" smtClean="0">
                <a:solidFill>
                  <a:srgbClr val="002060"/>
                </a:solidFill>
              </a:rPr>
              <a:t>student experience </a:t>
            </a:r>
            <a:r>
              <a:rPr lang="en-IE" sz="2400" dirty="0" smtClean="0">
                <a:solidFill>
                  <a:srgbClr val="002060"/>
                </a:solidFill>
              </a:rPr>
              <a:t>&amp; qualification—reflecting scholarship </a:t>
            </a:r>
            <a:r>
              <a:rPr lang="en-IE" sz="2400" dirty="0" smtClean="0">
                <a:solidFill>
                  <a:srgbClr val="002060"/>
                </a:solidFill>
              </a:rPr>
              <a:t>across the humanities, social science </a:t>
            </a:r>
            <a:r>
              <a:rPr lang="en-IE" sz="2400" dirty="0" smtClean="0">
                <a:solidFill>
                  <a:srgbClr val="002060"/>
                </a:solidFill>
              </a:rPr>
              <a:t>&amp; </a:t>
            </a:r>
            <a:r>
              <a:rPr lang="en-IE" sz="2400" dirty="0" smtClean="0">
                <a:solidFill>
                  <a:srgbClr val="002060"/>
                </a:solidFill>
              </a:rPr>
              <a:t>STEM—is the most important </a:t>
            </a:r>
            <a:r>
              <a:rPr lang="en-IE" sz="2400" dirty="0" smtClean="0">
                <a:solidFill>
                  <a:srgbClr val="002060"/>
                </a:solidFill>
              </a:rPr>
              <a:t>contribution to students</a:t>
            </a:r>
            <a:r>
              <a:rPr lang="en-IE" sz="2400" dirty="0" smtClean="0">
                <a:solidFill>
                  <a:srgbClr val="002060"/>
                </a:solidFill>
              </a:rPr>
              <a:t>, the economy </a:t>
            </a:r>
            <a:r>
              <a:rPr lang="en-IE" sz="2400" dirty="0" smtClean="0">
                <a:solidFill>
                  <a:srgbClr val="002060"/>
                </a:solidFill>
              </a:rPr>
              <a:t>&amp; society.</a:t>
            </a:r>
          </a:p>
          <a:p>
            <a:pPr marL="0" lvl="0" indent="0">
              <a:spcAft>
                <a:spcPts val="600"/>
              </a:spcAft>
              <a:buNone/>
            </a:pPr>
            <a:endParaRPr lang="en-IE" sz="2400" dirty="0">
              <a:solidFill>
                <a:srgbClr val="002060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en-IE" sz="2400" i="1" dirty="0" smtClean="0"/>
          </a:p>
          <a:p>
            <a:pPr lvl="0"/>
            <a:endParaRPr lang="en-IE" sz="2400" b="1" dirty="0" smtClean="0">
              <a:solidFill>
                <a:srgbClr val="002060"/>
              </a:solidFill>
            </a:endParaRPr>
          </a:p>
          <a:p>
            <a:endParaRPr lang="en-IE" sz="24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64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Phase 1 - Role and </a:t>
            </a:r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Value of Higher Education </a:t>
            </a:r>
            <a:endParaRPr lang="en-IE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Quality </a:t>
            </a:r>
            <a:r>
              <a:rPr lang="en-IE" sz="2400" b="1" dirty="0" smtClean="0">
                <a:solidFill>
                  <a:srgbClr val="C00000"/>
                </a:solidFill>
              </a:rPr>
              <a:t>student </a:t>
            </a:r>
            <a:r>
              <a:rPr lang="en-IE" sz="2400" b="1" dirty="0">
                <a:solidFill>
                  <a:srgbClr val="C00000"/>
                </a:solidFill>
              </a:rPr>
              <a:t>e</a:t>
            </a:r>
            <a:r>
              <a:rPr lang="en-IE" sz="2400" b="1" dirty="0" smtClean="0">
                <a:solidFill>
                  <a:srgbClr val="C00000"/>
                </a:solidFill>
              </a:rPr>
              <a:t>xperience</a:t>
            </a:r>
            <a:r>
              <a:rPr lang="en-IE" sz="2400" b="1" dirty="0" smtClean="0">
                <a:solidFill>
                  <a:srgbClr val="C00000"/>
                </a:solidFill>
              </a:rPr>
              <a:t>: </a:t>
            </a:r>
            <a:r>
              <a:rPr lang="en-IE" sz="2400" dirty="0" smtClean="0">
                <a:solidFill>
                  <a:srgbClr val="002060"/>
                </a:solidFill>
              </a:rPr>
              <a:t>A </a:t>
            </a:r>
            <a:r>
              <a:rPr lang="en-IE" sz="2400" dirty="0" smtClean="0">
                <a:solidFill>
                  <a:srgbClr val="002060"/>
                </a:solidFill>
              </a:rPr>
              <a:t>quality </a:t>
            </a:r>
            <a:r>
              <a:rPr lang="en-IE" sz="2400" dirty="0" smtClean="0">
                <a:solidFill>
                  <a:srgbClr val="002060"/>
                </a:solidFill>
              </a:rPr>
              <a:t>student experience </a:t>
            </a:r>
            <a:r>
              <a:rPr lang="en-IE" sz="2400" dirty="0" smtClean="0">
                <a:solidFill>
                  <a:srgbClr val="002060"/>
                </a:solidFill>
              </a:rPr>
              <a:t>&amp; qualification—reflecting scholarship </a:t>
            </a:r>
            <a:r>
              <a:rPr lang="en-IE" sz="2400" dirty="0" smtClean="0">
                <a:solidFill>
                  <a:srgbClr val="002060"/>
                </a:solidFill>
              </a:rPr>
              <a:t>across the humanities, social science </a:t>
            </a:r>
            <a:r>
              <a:rPr lang="en-IE" sz="2400" dirty="0" smtClean="0">
                <a:solidFill>
                  <a:srgbClr val="002060"/>
                </a:solidFill>
              </a:rPr>
              <a:t>&amp; </a:t>
            </a:r>
            <a:r>
              <a:rPr lang="en-IE" sz="2400" dirty="0" smtClean="0">
                <a:solidFill>
                  <a:srgbClr val="002060"/>
                </a:solidFill>
              </a:rPr>
              <a:t>STEM—is the most important </a:t>
            </a:r>
            <a:r>
              <a:rPr lang="en-IE" sz="2400" dirty="0" smtClean="0">
                <a:solidFill>
                  <a:srgbClr val="002060"/>
                </a:solidFill>
              </a:rPr>
              <a:t>contribution to students</a:t>
            </a:r>
            <a:r>
              <a:rPr lang="en-IE" sz="2400" dirty="0" smtClean="0">
                <a:solidFill>
                  <a:srgbClr val="002060"/>
                </a:solidFill>
              </a:rPr>
              <a:t>, the economy </a:t>
            </a:r>
            <a:r>
              <a:rPr lang="en-IE" sz="2400" dirty="0" smtClean="0">
                <a:solidFill>
                  <a:srgbClr val="002060"/>
                </a:solidFill>
              </a:rPr>
              <a:t>&amp; society.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Supporting knowledge &amp; innovation: </a:t>
            </a:r>
            <a:r>
              <a:rPr lang="en-IE" sz="2400" dirty="0" smtClean="0">
                <a:solidFill>
                  <a:srgbClr val="002060"/>
                </a:solidFill>
              </a:rPr>
              <a:t>The innovation process is changing, </a:t>
            </a:r>
            <a:r>
              <a:rPr lang="en-IE" sz="2400" dirty="0" smtClean="0">
                <a:solidFill>
                  <a:srgbClr val="002060"/>
                </a:solidFill>
              </a:rPr>
              <a:t>increasingly </a:t>
            </a:r>
            <a:r>
              <a:rPr lang="en-IE" sz="2400" dirty="0" smtClean="0">
                <a:solidFill>
                  <a:srgbClr val="002060"/>
                </a:solidFill>
              </a:rPr>
              <a:t>a ‘quadruple helix’, in which four spheres—higher education, business, government &amp; civil society—cooperate in a problem solving </a:t>
            </a:r>
            <a:r>
              <a:rPr lang="en-IE" sz="2400" dirty="0" smtClean="0">
                <a:solidFill>
                  <a:srgbClr val="002060"/>
                </a:solidFill>
              </a:rPr>
              <a:t>way.</a:t>
            </a:r>
          </a:p>
          <a:p>
            <a:pPr marL="0" lvl="0" indent="0">
              <a:spcAft>
                <a:spcPts val="600"/>
              </a:spcAft>
              <a:buNone/>
            </a:pPr>
            <a:endParaRPr lang="en-IE" sz="2400" dirty="0">
              <a:solidFill>
                <a:srgbClr val="002060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en-IE" sz="2400" i="1" dirty="0" smtClean="0"/>
          </a:p>
          <a:p>
            <a:pPr lvl="0"/>
            <a:endParaRPr lang="en-IE" sz="2400" b="1" dirty="0" smtClean="0">
              <a:solidFill>
                <a:srgbClr val="002060"/>
              </a:solidFill>
            </a:endParaRPr>
          </a:p>
          <a:p>
            <a:endParaRPr lang="en-IE" sz="24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64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Phase 1 - Role and </a:t>
            </a:r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Value of Higher Education </a:t>
            </a:r>
            <a:endParaRPr lang="en-IE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Quality </a:t>
            </a:r>
            <a:r>
              <a:rPr lang="en-IE" sz="2400" b="1" dirty="0" smtClean="0">
                <a:solidFill>
                  <a:srgbClr val="C00000"/>
                </a:solidFill>
              </a:rPr>
              <a:t>student </a:t>
            </a:r>
            <a:r>
              <a:rPr lang="en-IE" sz="2400" b="1" dirty="0">
                <a:solidFill>
                  <a:srgbClr val="C00000"/>
                </a:solidFill>
              </a:rPr>
              <a:t>e</a:t>
            </a:r>
            <a:r>
              <a:rPr lang="en-IE" sz="2400" b="1" dirty="0" smtClean="0">
                <a:solidFill>
                  <a:srgbClr val="C00000"/>
                </a:solidFill>
              </a:rPr>
              <a:t>xperience</a:t>
            </a:r>
            <a:r>
              <a:rPr lang="en-IE" sz="2400" b="1" dirty="0" smtClean="0">
                <a:solidFill>
                  <a:srgbClr val="C00000"/>
                </a:solidFill>
              </a:rPr>
              <a:t>: </a:t>
            </a:r>
            <a:r>
              <a:rPr lang="en-IE" sz="2400" dirty="0" smtClean="0">
                <a:solidFill>
                  <a:srgbClr val="002060"/>
                </a:solidFill>
              </a:rPr>
              <a:t>A </a:t>
            </a:r>
            <a:r>
              <a:rPr lang="en-IE" sz="2400" dirty="0" smtClean="0">
                <a:solidFill>
                  <a:srgbClr val="002060"/>
                </a:solidFill>
              </a:rPr>
              <a:t>quality </a:t>
            </a:r>
            <a:r>
              <a:rPr lang="en-IE" sz="2400" dirty="0" smtClean="0">
                <a:solidFill>
                  <a:srgbClr val="002060"/>
                </a:solidFill>
              </a:rPr>
              <a:t>student experience </a:t>
            </a:r>
            <a:r>
              <a:rPr lang="en-IE" sz="2400" dirty="0" smtClean="0">
                <a:solidFill>
                  <a:srgbClr val="002060"/>
                </a:solidFill>
              </a:rPr>
              <a:t>&amp; qualification—reflecting scholarship </a:t>
            </a:r>
            <a:r>
              <a:rPr lang="en-IE" sz="2400" dirty="0" smtClean="0">
                <a:solidFill>
                  <a:srgbClr val="002060"/>
                </a:solidFill>
              </a:rPr>
              <a:t>across the humanities, social science </a:t>
            </a:r>
            <a:r>
              <a:rPr lang="en-IE" sz="2400" dirty="0" smtClean="0">
                <a:solidFill>
                  <a:srgbClr val="002060"/>
                </a:solidFill>
              </a:rPr>
              <a:t>&amp; </a:t>
            </a:r>
            <a:r>
              <a:rPr lang="en-IE" sz="2400" dirty="0" smtClean="0">
                <a:solidFill>
                  <a:srgbClr val="002060"/>
                </a:solidFill>
              </a:rPr>
              <a:t>STEM—is the most important </a:t>
            </a:r>
            <a:r>
              <a:rPr lang="en-IE" sz="2400" dirty="0" smtClean="0">
                <a:solidFill>
                  <a:srgbClr val="002060"/>
                </a:solidFill>
              </a:rPr>
              <a:t>contribution to students</a:t>
            </a:r>
            <a:r>
              <a:rPr lang="en-IE" sz="2400" dirty="0" smtClean="0">
                <a:solidFill>
                  <a:srgbClr val="002060"/>
                </a:solidFill>
              </a:rPr>
              <a:t>, the economy </a:t>
            </a:r>
            <a:r>
              <a:rPr lang="en-IE" sz="2400" dirty="0" smtClean="0">
                <a:solidFill>
                  <a:srgbClr val="002060"/>
                </a:solidFill>
              </a:rPr>
              <a:t>&amp; society.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Supporting knowledge &amp; innovation: </a:t>
            </a:r>
            <a:r>
              <a:rPr lang="en-IE" sz="2400" dirty="0" smtClean="0">
                <a:solidFill>
                  <a:srgbClr val="002060"/>
                </a:solidFill>
              </a:rPr>
              <a:t>The innovation process is changing, </a:t>
            </a:r>
            <a:r>
              <a:rPr lang="en-IE" sz="2400" dirty="0" smtClean="0">
                <a:solidFill>
                  <a:srgbClr val="002060"/>
                </a:solidFill>
              </a:rPr>
              <a:t>increasingly </a:t>
            </a:r>
            <a:r>
              <a:rPr lang="en-IE" sz="2400" dirty="0" smtClean="0">
                <a:solidFill>
                  <a:srgbClr val="002060"/>
                </a:solidFill>
              </a:rPr>
              <a:t>a ‘quadruple helix’, in which four spheres—higher education, business, government &amp; civil society—cooperate in a problem solving </a:t>
            </a:r>
            <a:r>
              <a:rPr lang="en-IE" sz="2400" dirty="0" smtClean="0">
                <a:solidFill>
                  <a:srgbClr val="002060"/>
                </a:solidFill>
              </a:rPr>
              <a:t>way.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Meeting </a:t>
            </a:r>
            <a:r>
              <a:rPr lang="en-IE" sz="2400" b="1" dirty="0">
                <a:solidFill>
                  <a:srgbClr val="C00000"/>
                </a:solidFill>
              </a:rPr>
              <a:t>labour market needs: </a:t>
            </a:r>
            <a:r>
              <a:rPr lang="en-IE" sz="2400" dirty="0">
                <a:solidFill>
                  <a:srgbClr val="002060"/>
                </a:solidFill>
              </a:rPr>
              <a:t>The knowledge &amp; capabilities of graduates must meet the advancing needs of the economy, society &amp; public </a:t>
            </a:r>
            <a:r>
              <a:rPr lang="en-IE" sz="2400" dirty="0" smtClean="0">
                <a:solidFill>
                  <a:srgbClr val="002060"/>
                </a:solidFill>
              </a:rPr>
              <a:t>system</a:t>
            </a:r>
          </a:p>
          <a:p>
            <a:pPr marL="0" lvl="0" indent="0">
              <a:spcAft>
                <a:spcPts val="600"/>
              </a:spcAft>
              <a:buNone/>
            </a:pPr>
            <a:endParaRPr lang="en-IE" sz="2400" i="1" dirty="0" smtClean="0"/>
          </a:p>
          <a:p>
            <a:pPr lvl="0"/>
            <a:endParaRPr lang="en-IE" sz="2400" b="1" dirty="0" smtClean="0">
              <a:solidFill>
                <a:srgbClr val="002060"/>
              </a:solidFill>
            </a:endParaRPr>
          </a:p>
          <a:p>
            <a:endParaRPr lang="en-IE" sz="24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64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Phase 1 - Role and </a:t>
            </a:r>
            <a:r>
              <a:rPr lang="en-IE" sz="3200" dirty="0" smtClean="0">
                <a:solidFill>
                  <a:schemeClr val="tx2">
                    <a:lumMod val="75000"/>
                  </a:schemeClr>
                </a:solidFill>
              </a:rPr>
              <a:t>Value of Higher Education </a:t>
            </a:r>
            <a:endParaRPr lang="en-IE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0600"/>
          </a:xfrm>
        </p:spPr>
        <p:txBody>
          <a:bodyPr>
            <a:normAutofit lnSpcReduction="10000"/>
          </a:bodyPr>
          <a:lstStyle/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Quality </a:t>
            </a:r>
            <a:r>
              <a:rPr lang="en-IE" sz="2400" b="1" dirty="0" smtClean="0">
                <a:solidFill>
                  <a:srgbClr val="C00000"/>
                </a:solidFill>
              </a:rPr>
              <a:t>student </a:t>
            </a:r>
            <a:r>
              <a:rPr lang="en-IE" sz="2400" b="1" dirty="0">
                <a:solidFill>
                  <a:srgbClr val="C00000"/>
                </a:solidFill>
              </a:rPr>
              <a:t>e</a:t>
            </a:r>
            <a:r>
              <a:rPr lang="en-IE" sz="2400" b="1" dirty="0" smtClean="0">
                <a:solidFill>
                  <a:srgbClr val="C00000"/>
                </a:solidFill>
              </a:rPr>
              <a:t>xperience</a:t>
            </a:r>
            <a:r>
              <a:rPr lang="en-IE" sz="2400" b="1" dirty="0" smtClean="0">
                <a:solidFill>
                  <a:srgbClr val="C00000"/>
                </a:solidFill>
              </a:rPr>
              <a:t>: </a:t>
            </a:r>
            <a:r>
              <a:rPr lang="en-IE" sz="2400" dirty="0" smtClean="0">
                <a:solidFill>
                  <a:srgbClr val="002060"/>
                </a:solidFill>
              </a:rPr>
              <a:t>A </a:t>
            </a:r>
            <a:r>
              <a:rPr lang="en-IE" sz="2400" dirty="0" smtClean="0">
                <a:solidFill>
                  <a:srgbClr val="002060"/>
                </a:solidFill>
              </a:rPr>
              <a:t>quality </a:t>
            </a:r>
            <a:r>
              <a:rPr lang="en-IE" sz="2400" dirty="0" smtClean="0">
                <a:solidFill>
                  <a:srgbClr val="002060"/>
                </a:solidFill>
              </a:rPr>
              <a:t>student experience </a:t>
            </a:r>
            <a:r>
              <a:rPr lang="en-IE" sz="2400" dirty="0" smtClean="0">
                <a:solidFill>
                  <a:srgbClr val="002060"/>
                </a:solidFill>
              </a:rPr>
              <a:t>&amp; qualification—reflecting scholarship </a:t>
            </a:r>
            <a:r>
              <a:rPr lang="en-IE" sz="2400" dirty="0" smtClean="0">
                <a:solidFill>
                  <a:srgbClr val="002060"/>
                </a:solidFill>
              </a:rPr>
              <a:t>across the humanities, social science </a:t>
            </a:r>
            <a:r>
              <a:rPr lang="en-IE" sz="2400" dirty="0" smtClean="0">
                <a:solidFill>
                  <a:srgbClr val="002060"/>
                </a:solidFill>
              </a:rPr>
              <a:t>&amp; </a:t>
            </a:r>
            <a:r>
              <a:rPr lang="en-IE" sz="2400" dirty="0" smtClean="0">
                <a:solidFill>
                  <a:srgbClr val="002060"/>
                </a:solidFill>
              </a:rPr>
              <a:t>STEM—is the most important </a:t>
            </a:r>
            <a:r>
              <a:rPr lang="en-IE" sz="2400" dirty="0" smtClean="0">
                <a:solidFill>
                  <a:srgbClr val="002060"/>
                </a:solidFill>
              </a:rPr>
              <a:t>contribution to students</a:t>
            </a:r>
            <a:r>
              <a:rPr lang="en-IE" sz="2400" dirty="0" smtClean="0">
                <a:solidFill>
                  <a:srgbClr val="002060"/>
                </a:solidFill>
              </a:rPr>
              <a:t>, the economy </a:t>
            </a:r>
            <a:r>
              <a:rPr lang="en-IE" sz="2400" dirty="0" smtClean="0">
                <a:solidFill>
                  <a:srgbClr val="002060"/>
                </a:solidFill>
              </a:rPr>
              <a:t>&amp; society.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Supporting knowledge &amp; innovation: </a:t>
            </a:r>
            <a:r>
              <a:rPr lang="en-IE" sz="2400" dirty="0" smtClean="0">
                <a:solidFill>
                  <a:srgbClr val="002060"/>
                </a:solidFill>
              </a:rPr>
              <a:t>The innovation process is changing, </a:t>
            </a:r>
            <a:r>
              <a:rPr lang="en-IE" sz="2400" dirty="0" smtClean="0">
                <a:solidFill>
                  <a:srgbClr val="002060"/>
                </a:solidFill>
              </a:rPr>
              <a:t>increasingly </a:t>
            </a:r>
            <a:r>
              <a:rPr lang="en-IE" sz="2400" dirty="0" smtClean="0">
                <a:solidFill>
                  <a:srgbClr val="002060"/>
                </a:solidFill>
              </a:rPr>
              <a:t>a ‘quadruple helix’, in which four spheres—higher education, business, government &amp; civil society—cooperate in a problem solving </a:t>
            </a:r>
            <a:r>
              <a:rPr lang="en-IE" sz="2400" dirty="0" smtClean="0">
                <a:solidFill>
                  <a:srgbClr val="002060"/>
                </a:solidFill>
              </a:rPr>
              <a:t>way.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Meeting </a:t>
            </a:r>
            <a:r>
              <a:rPr lang="en-IE" sz="2400" b="1" dirty="0">
                <a:solidFill>
                  <a:srgbClr val="C00000"/>
                </a:solidFill>
              </a:rPr>
              <a:t>labour market needs: </a:t>
            </a:r>
            <a:r>
              <a:rPr lang="en-IE" sz="2400" dirty="0">
                <a:solidFill>
                  <a:srgbClr val="002060"/>
                </a:solidFill>
              </a:rPr>
              <a:t>The knowledge &amp; capabilities of graduates must meet the advancing needs of the economy, society &amp; public </a:t>
            </a:r>
            <a:r>
              <a:rPr lang="en-IE" sz="2400" dirty="0" smtClean="0">
                <a:solidFill>
                  <a:srgbClr val="002060"/>
                </a:solidFill>
              </a:rPr>
              <a:t>system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IE" sz="2400" b="1" dirty="0" smtClean="0">
                <a:solidFill>
                  <a:srgbClr val="C00000"/>
                </a:solidFill>
              </a:rPr>
              <a:t>Equitable access: </a:t>
            </a:r>
            <a:r>
              <a:rPr lang="en-IE" sz="2400" dirty="0">
                <a:solidFill>
                  <a:srgbClr val="002060"/>
                </a:solidFill>
              </a:rPr>
              <a:t>Equitable access to higher education is a core part of the social contract &amp; essential to ensuring that higher education delivers maximally for our economy &amp; society.</a:t>
            </a:r>
          </a:p>
          <a:p>
            <a:pPr marL="0" lvl="0" indent="0">
              <a:spcAft>
                <a:spcPts val="600"/>
              </a:spcAft>
              <a:buNone/>
            </a:pPr>
            <a:endParaRPr lang="en-IE" sz="2400" dirty="0">
              <a:solidFill>
                <a:srgbClr val="002060"/>
              </a:solidFill>
            </a:endParaRPr>
          </a:p>
          <a:p>
            <a:pPr marL="0" lvl="0" indent="0">
              <a:spcAft>
                <a:spcPts val="600"/>
              </a:spcAft>
              <a:buNone/>
            </a:pPr>
            <a:endParaRPr lang="en-IE" sz="2400" i="1" dirty="0" smtClean="0"/>
          </a:p>
          <a:p>
            <a:pPr lvl="0"/>
            <a:endParaRPr lang="en-IE" sz="2400" b="1" dirty="0" smtClean="0">
              <a:solidFill>
                <a:srgbClr val="002060"/>
              </a:solidFill>
            </a:endParaRPr>
          </a:p>
          <a:p>
            <a:endParaRPr lang="en-IE" sz="24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64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2">
                    <a:lumMod val="75000"/>
                  </a:schemeClr>
                </a:solidFill>
              </a:rPr>
              <a:t>Phase 2 – Optimising Resources: Four Areas Reviewed</a:t>
            </a:r>
            <a:endParaRPr lang="en-I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IE" sz="2800" b="1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IE" sz="2800" b="1" dirty="0" smtClean="0">
                <a:solidFill>
                  <a:srgbClr val="002060"/>
                </a:solidFill>
              </a:rPr>
              <a:t>Management</a:t>
            </a:r>
            <a:r>
              <a:rPr lang="en-IE" sz="2800" dirty="0" smtClean="0">
                <a:solidFill>
                  <a:srgbClr val="002060"/>
                </a:solidFill>
              </a:rPr>
              <a:t>: Internal </a:t>
            </a:r>
            <a:r>
              <a:rPr lang="en-GB" sz="2800" dirty="0" smtClean="0">
                <a:solidFill>
                  <a:srgbClr val="002060"/>
                </a:solidFill>
              </a:rPr>
              <a:t>organisation, management, incentives, culture </a:t>
            </a:r>
            <a:r>
              <a:rPr lang="en-GB" sz="2800" dirty="0" smtClean="0">
                <a:solidFill>
                  <a:srgbClr val="002060"/>
                </a:solidFill>
              </a:rPr>
              <a:t>&amp; </a:t>
            </a:r>
            <a:r>
              <a:rPr lang="en-GB" sz="2800" dirty="0" smtClean="0">
                <a:solidFill>
                  <a:srgbClr val="002060"/>
                </a:solidFill>
              </a:rPr>
              <a:t>norms</a:t>
            </a:r>
          </a:p>
          <a:p>
            <a:pPr marL="457200" indent="-457200">
              <a:buFont typeface="+mj-lt"/>
              <a:buAutoNum type="arabicPeriod"/>
            </a:pPr>
            <a:endParaRPr lang="en-IE" sz="28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sz="2800" b="1" dirty="0" smtClean="0">
                <a:solidFill>
                  <a:srgbClr val="002060"/>
                </a:solidFill>
              </a:rPr>
              <a:t>Technology</a:t>
            </a:r>
            <a:r>
              <a:rPr lang="en-IE" sz="2800" dirty="0" smtClean="0">
                <a:solidFill>
                  <a:srgbClr val="002060"/>
                </a:solidFill>
              </a:rPr>
              <a:t>: As an enabler of change </a:t>
            </a:r>
            <a:r>
              <a:rPr lang="en-IE" sz="2800" dirty="0" smtClean="0">
                <a:solidFill>
                  <a:srgbClr val="002060"/>
                </a:solidFill>
              </a:rPr>
              <a:t>&amp; developments </a:t>
            </a:r>
            <a:r>
              <a:rPr lang="en-IE" sz="2800" dirty="0" smtClean="0">
                <a:solidFill>
                  <a:srgbClr val="002060"/>
                </a:solidFill>
              </a:rPr>
              <a:t>in Ireland</a:t>
            </a:r>
          </a:p>
          <a:p>
            <a:pPr marL="457200" indent="-457200">
              <a:buFont typeface="+mj-lt"/>
              <a:buAutoNum type="arabicPeriod"/>
            </a:pPr>
            <a:endParaRPr lang="en-IE" sz="28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sz="2800" b="1" dirty="0" smtClean="0">
                <a:solidFill>
                  <a:srgbClr val="002060"/>
                </a:solidFill>
              </a:rPr>
              <a:t>Structural Change</a:t>
            </a:r>
            <a:r>
              <a:rPr lang="en-IE" sz="2800" dirty="0" smtClean="0">
                <a:solidFill>
                  <a:srgbClr val="002060"/>
                </a:solidFill>
              </a:rPr>
              <a:t>: Institutional architecture, relationship between the </a:t>
            </a:r>
            <a:r>
              <a:rPr lang="en-IE" sz="2800" dirty="0" smtClean="0">
                <a:solidFill>
                  <a:srgbClr val="002060"/>
                </a:solidFill>
              </a:rPr>
              <a:t>state &amp; higher </a:t>
            </a:r>
            <a:r>
              <a:rPr lang="en-IE" sz="2800" dirty="0" smtClean="0">
                <a:solidFill>
                  <a:srgbClr val="002060"/>
                </a:solidFill>
              </a:rPr>
              <a:t>education institutions </a:t>
            </a:r>
            <a:r>
              <a:rPr lang="en-IE" sz="2800" dirty="0" smtClean="0">
                <a:solidFill>
                  <a:srgbClr val="002060"/>
                </a:solidFill>
              </a:rPr>
              <a:t>&amp; academic </a:t>
            </a:r>
            <a:r>
              <a:rPr lang="en-IE" sz="2800" dirty="0" smtClean="0">
                <a:solidFill>
                  <a:srgbClr val="002060"/>
                </a:solidFill>
              </a:rPr>
              <a:t>provision</a:t>
            </a:r>
          </a:p>
          <a:p>
            <a:pPr marL="514350" indent="-514350">
              <a:buFont typeface="+mj-lt"/>
              <a:buAutoNum type="arabicPeriod"/>
            </a:pPr>
            <a:endParaRPr lang="en-IE" sz="28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E" sz="2800" b="1" dirty="0" smtClean="0">
                <a:solidFill>
                  <a:srgbClr val="002060"/>
                </a:solidFill>
              </a:rPr>
              <a:t>Funding and Resource Allocation</a:t>
            </a:r>
            <a:r>
              <a:rPr lang="en-IE" sz="2800" dirty="0" smtClean="0">
                <a:solidFill>
                  <a:srgbClr val="002060"/>
                </a:solidFill>
              </a:rPr>
              <a:t>: Irish funding allocation model </a:t>
            </a:r>
            <a:r>
              <a:rPr lang="en-IE" sz="2800" dirty="0" smtClean="0">
                <a:solidFill>
                  <a:srgbClr val="002060"/>
                </a:solidFill>
              </a:rPr>
              <a:t>&amp; internal </a:t>
            </a:r>
            <a:r>
              <a:rPr lang="en-IE" sz="2800" dirty="0" smtClean="0">
                <a:solidFill>
                  <a:srgbClr val="002060"/>
                </a:solidFill>
              </a:rPr>
              <a:t>allocation models</a:t>
            </a:r>
          </a:p>
          <a:p>
            <a:pPr marL="0" lvl="0" indent="0" algn="ctr">
              <a:buNone/>
            </a:pPr>
            <a:endParaRPr lang="en-IE" sz="2800" i="1" dirty="0" smtClean="0"/>
          </a:p>
          <a:p>
            <a:endParaRPr lang="en-IE" sz="2800" b="1" dirty="0" smtClean="0">
              <a:solidFill>
                <a:srgbClr val="002060"/>
              </a:solidFill>
            </a:endParaRPr>
          </a:p>
          <a:p>
            <a:pPr lvl="0"/>
            <a:endParaRPr lang="en-IE" sz="2800" b="1" dirty="0" smtClean="0">
              <a:solidFill>
                <a:srgbClr val="002060"/>
              </a:solidFill>
            </a:endParaRPr>
          </a:p>
          <a:p>
            <a:endParaRPr lang="en-IE" sz="28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523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2">
                    <a:lumMod val="75000"/>
                  </a:schemeClr>
                </a:solidFill>
              </a:rPr>
              <a:t>Phase 3 – Sustainable Approach to Funding  </a:t>
            </a:r>
            <a:endParaRPr lang="en-IE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IE" sz="2800" b="1" dirty="0" smtClean="0">
              <a:solidFill>
                <a:srgbClr val="002060"/>
              </a:solidFill>
            </a:endParaRPr>
          </a:p>
          <a:p>
            <a:pPr lvl="0"/>
            <a:r>
              <a:rPr lang="en-IE" sz="2800" b="1" dirty="0" smtClean="0">
                <a:solidFill>
                  <a:srgbClr val="002060"/>
                </a:solidFill>
              </a:rPr>
              <a:t>Vision for </a:t>
            </a:r>
            <a:r>
              <a:rPr lang="en-IE" sz="2800" b="1" dirty="0">
                <a:solidFill>
                  <a:srgbClr val="002060"/>
                </a:solidFill>
              </a:rPr>
              <a:t>h</a:t>
            </a:r>
            <a:r>
              <a:rPr lang="en-IE" sz="2800" b="1" dirty="0" smtClean="0">
                <a:solidFill>
                  <a:srgbClr val="002060"/>
                </a:solidFill>
              </a:rPr>
              <a:t>igher </a:t>
            </a:r>
            <a:r>
              <a:rPr lang="en-IE" sz="2800" b="1" dirty="0">
                <a:solidFill>
                  <a:srgbClr val="002060"/>
                </a:solidFill>
              </a:rPr>
              <a:t>e</a:t>
            </a:r>
            <a:r>
              <a:rPr lang="en-IE" sz="2800" b="1" dirty="0" smtClean="0">
                <a:solidFill>
                  <a:srgbClr val="002060"/>
                </a:solidFill>
              </a:rPr>
              <a:t>ducation </a:t>
            </a:r>
            <a:r>
              <a:rPr lang="en-IE" sz="2800" b="1" dirty="0" smtClean="0">
                <a:solidFill>
                  <a:srgbClr val="002060"/>
                </a:solidFill>
              </a:rPr>
              <a:t>as </a:t>
            </a:r>
            <a:r>
              <a:rPr lang="en-IE" sz="2800" b="1" dirty="0" smtClean="0">
                <a:solidFill>
                  <a:srgbClr val="002060"/>
                </a:solidFill>
              </a:rPr>
              <a:t>enabling </a:t>
            </a:r>
            <a:r>
              <a:rPr lang="en-IE" sz="2800" b="1" dirty="0" smtClean="0">
                <a:solidFill>
                  <a:srgbClr val="002060"/>
                </a:solidFill>
              </a:rPr>
              <a:t>Ireland’s </a:t>
            </a:r>
            <a:r>
              <a:rPr lang="en-IE" sz="2800" b="1" dirty="0" smtClean="0">
                <a:solidFill>
                  <a:srgbClr val="002060"/>
                </a:solidFill>
              </a:rPr>
              <a:t>development as a successful </a:t>
            </a:r>
            <a:r>
              <a:rPr lang="en-IE" sz="2800" b="1" dirty="0">
                <a:solidFill>
                  <a:srgbClr val="002060"/>
                </a:solidFill>
              </a:rPr>
              <a:t>s</a:t>
            </a:r>
            <a:r>
              <a:rPr lang="en-IE" sz="2800" b="1" dirty="0" smtClean="0">
                <a:solidFill>
                  <a:srgbClr val="002060"/>
                </a:solidFill>
              </a:rPr>
              <a:t>ociety</a:t>
            </a:r>
            <a:endParaRPr lang="en-IE" sz="2800" b="1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en-IE" sz="2800" b="1" dirty="0" smtClean="0">
              <a:solidFill>
                <a:srgbClr val="002060"/>
              </a:solidFill>
            </a:endParaRPr>
          </a:p>
          <a:p>
            <a:pPr lvl="0"/>
            <a:r>
              <a:rPr lang="en-IE" sz="2800" b="1" dirty="0" smtClean="0">
                <a:solidFill>
                  <a:srgbClr val="002060"/>
                </a:solidFill>
              </a:rPr>
              <a:t>Higher </a:t>
            </a:r>
            <a:r>
              <a:rPr lang="en-IE" sz="2800" b="1" dirty="0" smtClean="0">
                <a:solidFill>
                  <a:srgbClr val="002060"/>
                </a:solidFill>
              </a:rPr>
              <a:t>education </a:t>
            </a:r>
            <a:r>
              <a:rPr lang="en-IE" sz="2800" b="1" dirty="0" smtClean="0">
                <a:solidFill>
                  <a:srgbClr val="002060"/>
                </a:solidFill>
              </a:rPr>
              <a:t>S</a:t>
            </a:r>
            <a:r>
              <a:rPr lang="en-IE" sz="2800" b="1" dirty="0" smtClean="0">
                <a:solidFill>
                  <a:srgbClr val="002060"/>
                </a:solidFill>
              </a:rPr>
              <a:t>trategy </a:t>
            </a:r>
            <a:r>
              <a:rPr lang="en-IE" sz="2800" b="1" dirty="0" smtClean="0">
                <a:solidFill>
                  <a:srgbClr val="002060"/>
                </a:solidFill>
              </a:rPr>
              <a:t>and System Re-configuration</a:t>
            </a:r>
          </a:p>
          <a:p>
            <a:pPr lvl="0"/>
            <a:endParaRPr lang="en-IE" sz="2800" b="1" dirty="0">
              <a:solidFill>
                <a:srgbClr val="002060"/>
              </a:solidFill>
            </a:endParaRPr>
          </a:p>
          <a:p>
            <a:pPr lvl="0"/>
            <a:r>
              <a:rPr lang="en-IE" sz="2800" b="1" dirty="0" smtClean="0">
                <a:solidFill>
                  <a:srgbClr val="002060"/>
                </a:solidFill>
              </a:rPr>
              <a:t>Enhancing the </a:t>
            </a:r>
            <a:r>
              <a:rPr lang="en-IE" sz="2800" b="1" dirty="0" smtClean="0">
                <a:solidFill>
                  <a:srgbClr val="002060"/>
                </a:solidFill>
              </a:rPr>
              <a:t>four </a:t>
            </a:r>
            <a:r>
              <a:rPr lang="en-IE" sz="2800" b="1" dirty="0" smtClean="0">
                <a:solidFill>
                  <a:srgbClr val="002060"/>
                </a:solidFill>
              </a:rPr>
              <a:t>c</a:t>
            </a:r>
            <a:r>
              <a:rPr lang="en-IE" sz="2800" b="1" dirty="0" smtClean="0">
                <a:solidFill>
                  <a:srgbClr val="002060"/>
                </a:solidFill>
              </a:rPr>
              <a:t>ontributions </a:t>
            </a:r>
            <a:r>
              <a:rPr lang="en-IE" sz="2800" b="1" dirty="0" smtClean="0">
                <a:solidFill>
                  <a:srgbClr val="002060"/>
                </a:solidFill>
              </a:rPr>
              <a:t>of </a:t>
            </a:r>
            <a:r>
              <a:rPr lang="en-IE" sz="2800" b="1" dirty="0" smtClean="0">
                <a:solidFill>
                  <a:srgbClr val="002060"/>
                </a:solidFill>
              </a:rPr>
              <a:t>higher </a:t>
            </a:r>
            <a:r>
              <a:rPr lang="en-IE" sz="2800" b="1" dirty="0">
                <a:solidFill>
                  <a:srgbClr val="002060"/>
                </a:solidFill>
              </a:rPr>
              <a:t>e</a:t>
            </a:r>
            <a:r>
              <a:rPr lang="en-IE" sz="2800" b="1" dirty="0" smtClean="0">
                <a:solidFill>
                  <a:srgbClr val="002060"/>
                </a:solidFill>
              </a:rPr>
              <a:t>ducation</a:t>
            </a:r>
            <a:endParaRPr lang="en-IE" sz="2800" b="1" dirty="0" smtClean="0">
              <a:solidFill>
                <a:srgbClr val="002060"/>
              </a:solidFill>
            </a:endParaRPr>
          </a:p>
          <a:p>
            <a:pPr lvl="1"/>
            <a:endParaRPr lang="en-IE" sz="2400" b="1" dirty="0" smtClean="0">
              <a:solidFill>
                <a:srgbClr val="002060"/>
              </a:solidFill>
            </a:endParaRPr>
          </a:p>
          <a:p>
            <a:pPr lvl="0"/>
            <a:r>
              <a:rPr lang="en-IE" sz="2800" b="1" dirty="0" smtClean="0">
                <a:solidFill>
                  <a:srgbClr val="002060"/>
                </a:solidFill>
              </a:rPr>
              <a:t>Adequate &amp; sustainable funding </a:t>
            </a:r>
            <a:r>
              <a:rPr lang="en-IE" sz="2800" b="1" dirty="0" smtClean="0">
                <a:solidFill>
                  <a:srgbClr val="002060"/>
                </a:solidFill>
              </a:rPr>
              <a:t>– </a:t>
            </a:r>
            <a:r>
              <a:rPr lang="en-IE" sz="2800" b="1" dirty="0" smtClean="0">
                <a:solidFill>
                  <a:srgbClr val="002060"/>
                </a:solidFill>
              </a:rPr>
              <a:t>three main </a:t>
            </a:r>
            <a:r>
              <a:rPr lang="en-IE" sz="2800" b="1" dirty="0" smtClean="0">
                <a:solidFill>
                  <a:srgbClr val="002060"/>
                </a:solidFill>
              </a:rPr>
              <a:t>s</a:t>
            </a:r>
            <a:r>
              <a:rPr lang="en-IE" sz="2800" b="1" dirty="0" smtClean="0">
                <a:solidFill>
                  <a:srgbClr val="002060"/>
                </a:solidFill>
              </a:rPr>
              <a:t>ources</a:t>
            </a:r>
            <a:endParaRPr lang="en-IE" sz="2800" b="1" dirty="0" smtClean="0">
              <a:solidFill>
                <a:srgbClr val="002060"/>
              </a:solidFill>
            </a:endParaRPr>
          </a:p>
          <a:p>
            <a:endParaRPr lang="en-IE" sz="2800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5229226"/>
            <a:ext cx="9144000" cy="1628775"/>
            <a:chOff x="0" y="5229225"/>
            <a:chExt cx="9144000" cy="1628775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0" y="6453188"/>
              <a:ext cx="9144000" cy="404812"/>
            </a:xfrm>
            <a:prstGeom prst="rect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 flipH="1">
              <a:off x="7073900" y="5229225"/>
              <a:ext cx="2070100" cy="1628775"/>
            </a:xfrm>
            <a:prstGeom prst="rtTriangle">
              <a:avLst/>
            </a:prstGeom>
            <a:solidFill>
              <a:srgbClr val="66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65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600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Approach Adopted by the Expert Group on the Future Funding of Irish Higher Education</vt:lpstr>
      <vt:lpstr>The Expert Group’s Approach</vt:lpstr>
      <vt:lpstr>Phase 1 - Role and Value of Higher Education </vt:lpstr>
      <vt:lpstr>Phase 1 - Role and Value of Higher Education </vt:lpstr>
      <vt:lpstr>Phase 1 - Role and Value of Higher Education </vt:lpstr>
      <vt:lpstr>Phase 1 - Role and Value of Higher Education </vt:lpstr>
      <vt:lpstr>Phase 1 - Role and Value of Higher Education </vt:lpstr>
      <vt:lpstr>Phase 2 – Optimising Resources: Four Areas Reviewed</vt:lpstr>
      <vt:lpstr>Phase 3 – Sustainable Approach to Funding  </vt:lpstr>
      <vt:lpstr>PowerPoint Presentation</vt:lpstr>
      <vt:lpstr>Phase 3 – Exploring A New Approach to Funding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Funding of Irish Higher Education</dc:title>
  <dc:creator>Larry O'Connell</dc:creator>
  <cp:lastModifiedBy>Rory O'Donnell</cp:lastModifiedBy>
  <cp:revision>16</cp:revision>
  <dcterms:created xsi:type="dcterms:W3CDTF">2015-09-29T13:25:22Z</dcterms:created>
  <dcterms:modified xsi:type="dcterms:W3CDTF">2015-09-29T17:06:30Z</dcterms:modified>
</cp:coreProperties>
</file>