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306" r:id="rId2"/>
    <p:sldId id="296" r:id="rId3"/>
    <p:sldId id="297" r:id="rId4"/>
    <p:sldId id="299" r:id="rId5"/>
    <p:sldId id="300" r:id="rId6"/>
    <p:sldId id="301" r:id="rId7"/>
    <p:sldId id="302" r:id="rId8"/>
    <p:sldId id="303" r:id="rId9"/>
    <p:sldId id="304" r:id="rId10"/>
    <p:sldId id="305" r:id="rId11"/>
  </p:sldIdLst>
  <p:sldSz cx="12192000"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6409"/>
    <a:srgbClr val="822328"/>
    <a:srgbClr val="116879"/>
    <a:srgbClr val="F1AB1C"/>
    <a:srgbClr val="1D3A6E"/>
    <a:srgbClr val="5FA8B2"/>
    <a:srgbClr val="1BA7C3"/>
    <a:srgbClr val="199DB7"/>
    <a:srgbClr val="FF9801"/>
    <a:srgbClr val="4374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9243"/>
    <p:restoredTop sz="94668"/>
  </p:normalViewPr>
  <p:slideViewPr>
    <p:cSldViewPr>
      <p:cViewPr varScale="1">
        <p:scale>
          <a:sx n="93" d="100"/>
          <a:sy n="93" d="100"/>
        </p:scale>
        <p:origin x="-752" y="-96"/>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B488F7-1FAC-40D2-BB7E-BA3CE28D8950}" type="datetimeFigureOut">
              <a:rPr lang="en-US" smtClean="0"/>
              <a:pPr/>
              <a:t>2/8/2018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2D21D1-52E2-420B-B491-CFF6D7BB79FB}" type="slidenum">
              <a:rPr lang="en-US" smtClean="0"/>
              <a:pPr/>
              <a:t>‹#›</a:t>
            </a:fld>
            <a:endParaRPr lang="en-US"/>
          </a:p>
        </p:txBody>
      </p:sp>
    </p:spTree>
    <p:extLst>
      <p:ext uri="{BB962C8B-B14F-4D97-AF65-F5344CB8AC3E}">
        <p14:creationId xmlns:p14="http://schemas.microsoft.com/office/powerpoint/2010/main" val="223947869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27612" y="3043730"/>
            <a:ext cx="5472863" cy="2137870"/>
          </a:xfrm>
        </p:spPr>
        <p:txBody>
          <a:bodyPr lIns="0" tIns="0" rIns="0" bIns="0" anchor="b" anchorCtr="0">
            <a:noAutofit/>
          </a:bodyPr>
          <a:lstStyle>
            <a:lvl1pPr algn="l">
              <a:defRPr lang="en-US" sz="4001" b="0" kern="1200" smtClean="0">
                <a:solidFill>
                  <a:schemeClr val="tx1">
                    <a:lumMod val="75000"/>
                    <a:lumOff val="25000"/>
                  </a:schemeClr>
                </a:solidFill>
                <a:latin typeface="Arial" panose="020B0604020202020204" pitchFamily="34" charset="0"/>
                <a:ea typeface="+mj-ea"/>
                <a:cs typeface="Arial" panose="020B0604020202020204" pitchFamily="34" charset="0"/>
              </a:defRPr>
            </a:lvl1pPr>
          </a:lstStyle>
          <a:p>
            <a:r>
              <a:rPr lang="en-US" dirty="0" smtClean="0"/>
              <a:t>CLICK TO EDIT</a:t>
            </a:r>
            <a:endParaRPr lang="en-US" dirty="0"/>
          </a:p>
        </p:txBody>
      </p:sp>
      <p:sp>
        <p:nvSpPr>
          <p:cNvPr id="4" name="Date Placeholder 3"/>
          <p:cNvSpPr>
            <a:spLocks noGrp="1"/>
          </p:cNvSpPr>
          <p:nvPr>
            <p:ph type="dt" sz="half" idx="10"/>
          </p:nvPr>
        </p:nvSpPr>
        <p:spPr/>
        <p:txBody>
          <a:bodyPr/>
          <a:lstStyle/>
          <a:p>
            <a:fld id="{9578D6DB-6798-42D2-B9AD-FC6F1C72FC30}" type="datetimeFigureOut">
              <a:rPr lang="en-US" smtClean="0"/>
              <a:pPr/>
              <a:t>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DE275-BE14-4364-AEA2-5F5667C0FD49}" type="slidenum">
              <a:rPr lang="en-US" smtClean="0"/>
              <a:pPr/>
              <a:t>‹#›</a:t>
            </a:fld>
            <a:endParaRPr lang="en-US"/>
          </a:p>
        </p:txBody>
      </p:sp>
      <p:sp>
        <p:nvSpPr>
          <p:cNvPr id="7" name="Content Placeholder 6"/>
          <p:cNvSpPr>
            <a:spLocks noGrp="1"/>
          </p:cNvSpPr>
          <p:nvPr>
            <p:ph sz="quarter" idx="13"/>
          </p:nvPr>
        </p:nvSpPr>
        <p:spPr>
          <a:xfrm>
            <a:off x="614297" y="5357596"/>
            <a:ext cx="5481703" cy="738404"/>
          </a:xfrm>
        </p:spPr>
        <p:txBody>
          <a:bodyPr lIns="0" rIns="0">
            <a:normAutofit/>
          </a:bodyPr>
          <a:lstStyle>
            <a:lvl1pPr marL="0" indent="0">
              <a:buFontTx/>
              <a:buNone/>
              <a:defRPr sz="1801">
                <a:latin typeface="Arial" panose="020B0604020202020204" pitchFamily="34" charset="0"/>
                <a:cs typeface="Arial" panose="020B0604020202020204" pitchFamily="34" charset="0"/>
              </a:defRPr>
            </a:lvl1pPr>
          </a:lstStyle>
          <a:p>
            <a:pPr lvl="0"/>
            <a:r>
              <a:rPr lang="en-US" dirty="0" smtClean="0"/>
              <a:t>Click to edit Master text styles</a:t>
            </a:r>
          </a:p>
        </p:txBody>
      </p:sp>
    </p:spTree>
    <p:extLst>
      <p:ext uri="{BB962C8B-B14F-4D97-AF65-F5344CB8AC3E}">
        <p14:creationId xmlns:p14="http://schemas.microsoft.com/office/powerpoint/2010/main" val="2763945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425404F2-BE9A-4460-8815-8F645183555F}" type="datetimeFigureOut">
              <a:rPr lang="en-US" smtClean="0"/>
              <a:pPr/>
              <a:t>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51923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2"/>
            <a:ext cx="5384800" cy="4525963"/>
          </a:xfrm>
        </p:spPr>
        <p:txBody>
          <a:bodyPr>
            <a:normAutofit/>
          </a:bodyPr>
          <a:lstStyle>
            <a:lvl1pPr>
              <a:defRPr sz="1801">
                <a:solidFill>
                  <a:schemeClr val="tx1">
                    <a:lumMod val="75000"/>
                    <a:lumOff val="25000"/>
                  </a:schemeClr>
                </a:solidFill>
              </a:defRPr>
            </a:lvl1pPr>
            <a:lvl2pPr>
              <a:defRPr sz="2801"/>
            </a:lvl2pPr>
            <a:lvl3pPr>
              <a:defRPr sz="2401"/>
            </a:lvl3pPr>
            <a:lvl4pPr>
              <a:defRPr sz="2001"/>
            </a:lvl4pPr>
            <a:lvl5pPr>
              <a:defRPr sz="2001"/>
            </a:lvl5pPr>
            <a:lvl6pPr>
              <a:defRPr sz="2401"/>
            </a:lvl6pPr>
            <a:lvl7pPr>
              <a:defRPr sz="2401"/>
            </a:lvl7pPr>
            <a:lvl8pPr>
              <a:defRPr sz="2401"/>
            </a:lvl8pPr>
            <a:lvl9pPr>
              <a:defRPr sz="2401"/>
            </a:lvl9pPr>
          </a:lstStyle>
          <a:p>
            <a:pPr lvl="0"/>
            <a:r>
              <a:rPr lang="en-US" dirty="0" smtClean="0"/>
              <a:t>Click to edit Master text styles</a:t>
            </a:r>
          </a:p>
        </p:txBody>
      </p:sp>
      <p:sp>
        <p:nvSpPr>
          <p:cNvPr id="4" name="Content Placeholder 3"/>
          <p:cNvSpPr>
            <a:spLocks noGrp="1"/>
          </p:cNvSpPr>
          <p:nvPr>
            <p:ph sz="half" idx="2"/>
          </p:nvPr>
        </p:nvSpPr>
        <p:spPr>
          <a:xfrm>
            <a:off x="6197600" y="1600202"/>
            <a:ext cx="5384800" cy="4525963"/>
          </a:xfrm>
        </p:spPr>
        <p:txBody>
          <a:bodyPr>
            <a:normAutofit/>
          </a:bodyPr>
          <a:lstStyle>
            <a:lvl1pPr>
              <a:defRPr sz="1801">
                <a:solidFill>
                  <a:schemeClr val="tx1">
                    <a:lumMod val="75000"/>
                    <a:lumOff val="25000"/>
                  </a:schemeClr>
                </a:solidFill>
              </a:defRPr>
            </a:lvl1pPr>
            <a:lvl2pPr>
              <a:defRPr sz="2801"/>
            </a:lvl2pPr>
            <a:lvl3pPr>
              <a:defRPr sz="2401"/>
            </a:lvl3pPr>
            <a:lvl4pPr>
              <a:defRPr sz="2001"/>
            </a:lvl4pPr>
            <a:lvl5pPr>
              <a:defRPr sz="2001"/>
            </a:lvl5pPr>
            <a:lvl6pPr>
              <a:defRPr sz="2401"/>
            </a:lvl6pPr>
            <a:lvl7pPr>
              <a:defRPr sz="2401"/>
            </a:lvl7pPr>
            <a:lvl8pPr>
              <a:defRPr sz="2401"/>
            </a:lvl8pPr>
            <a:lvl9pPr>
              <a:defRPr sz="2401"/>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05318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3601"/>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425404F2-BE9A-4460-8815-8F645183555F}" type="datetimeFigureOut">
              <a:rPr lang="en-US" smtClean="0"/>
              <a:pPr/>
              <a:t>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42987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404F2-BE9A-4460-8815-8F645183555F}" type="datetimeFigureOut">
              <a:rPr lang="en-US" smtClean="0"/>
              <a:pPr/>
              <a:t>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6812494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40"/>
            <a:ext cx="10972801" cy="711081"/>
          </a:xfrm>
          <a:prstGeom prst="rect">
            <a:avLst/>
          </a:prstGeom>
        </p:spPr>
        <p:txBody>
          <a:bodyPr vert="horz" lIns="0" tIns="60949" rIns="0" bIns="60949"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600" y="1138426"/>
            <a:ext cx="10972801" cy="4987739"/>
          </a:xfrm>
          <a:prstGeom prst="rect">
            <a:avLst/>
          </a:prstGeom>
        </p:spPr>
        <p:txBody>
          <a:bodyPr vert="horz" lIns="0" tIns="60949" rIns="0" bIns="60949" rtlCol="0">
            <a:normAutofit/>
          </a:bodyPr>
          <a:lstStyle/>
          <a:p>
            <a:pPr lvl="0"/>
            <a:r>
              <a:rPr lang="en-US" dirty="0" smtClean="0"/>
              <a:t>Click to edit Master text styles</a:t>
            </a:r>
          </a:p>
        </p:txBody>
      </p:sp>
      <p:sp>
        <p:nvSpPr>
          <p:cNvPr id="4" name="Date Placeholder 3"/>
          <p:cNvSpPr>
            <a:spLocks noGrp="1"/>
          </p:cNvSpPr>
          <p:nvPr>
            <p:ph type="dt" sz="half" idx="2"/>
          </p:nvPr>
        </p:nvSpPr>
        <p:spPr>
          <a:xfrm>
            <a:off x="609600" y="6356352"/>
            <a:ext cx="2844800" cy="365125"/>
          </a:xfrm>
          <a:prstGeom prst="rect">
            <a:avLst/>
          </a:prstGeom>
        </p:spPr>
        <p:txBody>
          <a:bodyPr vert="horz" lIns="121899" tIns="60949" rIns="121899" bIns="60949" rtlCol="0" anchor="ctr"/>
          <a:lstStyle>
            <a:lvl1pPr algn="l">
              <a:defRPr sz="1600">
                <a:solidFill>
                  <a:schemeClr val="tx1">
                    <a:tint val="75000"/>
                  </a:schemeClr>
                </a:solidFill>
              </a:defRPr>
            </a:lvl1pPr>
          </a:lstStyle>
          <a:p>
            <a:fld id="{425404F2-BE9A-4460-8815-8F645183555F}" type="datetimeFigureOut">
              <a:rPr lang="en-US" smtClean="0"/>
              <a:pPr/>
              <a:t>2/8/2018</a:t>
            </a:fld>
            <a:endParaRPr lang="en-US"/>
          </a:p>
        </p:txBody>
      </p:sp>
      <p:sp>
        <p:nvSpPr>
          <p:cNvPr id="5" name="Footer Placeholder 4"/>
          <p:cNvSpPr>
            <a:spLocks noGrp="1"/>
          </p:cNvSpPr>
          <p:nvPr>
            <p:ph type="ftr" sz="quarter" idx="3"/>
          </p:nvPr>
        </p:nvSpPr>
        <p:spPr>
          <a:xfrm>
            <a:off x="4165601" y="6356352"/>
            <a:ext cx="3860800" cy="365125"/>
          </a:xfrm>
          <a:prstGeom prst="rect">
            <a:avLst/>
          </a:prstGeom>
        </p:spPr>
        <p:txBody>
          <a:bodyPr vert="horz" lIns="121899" tIns="60949" rIns="121899" bIns="60949"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1" y="6356352"/>
            <a:ext cx="2844800" cy="365125"/>
          </a:xfrm>
          <a:prstGeom prst="rect">
            <a:avLst/>
          </a:prstGeom>
        </p:spPr>
        <p:txBody>
          <a:bodyPr vert="horz" lIns="121899" tIns="60949" rIns="121899" bIns="60949" rtlCol="0" anchor="ctr"/>
          <a:lstStyle>
            <a:lvl1pPr algn="r">
              <a:defRPr sz="1600">
                <a:solidFill>
                  <a:schemeClr val="tx1">
                    <a:tint val="75000"/>
                  </a:schemeClr>
                </a:solidFill>
              </a:defRPr>
            </a:lvl1pPr>
          </a:lstStyle>
          <a:p>
            <a:fld id="{96E69268-9C8B-4EBF-A9EE-DC5DC2D48DC3}" type="slidenum">
              <a:rPr lang="en-US" smtClean="0"/>
              <a:pPr/>
              <a:t>‹#›</a:t>
            </a:fld>
            <a:endParaRPr lang="en-US"/>
          </a:p>
        </p:txBody>
      </p:sp>
    </p:spTree>
    <p:extLst>
      <p:ext uri="{BB962C8B-B14F-4D97-AF65-F5344CB8AC3E}">
        <p14:creationId xmlns:p14="http://schemas.microsoft.com/office/powerpoint/2010/main" val="1974508044"/>
      </p:ext>
    </p:extLst>
  </p:cSld>
  <p:clrMap bg1="lt1" tx1="dk1" bg2="lt2" tx2="dk2" accent1="accent1" accent2="accent2" accent3="accent3" accent4="accent4" accent5="accent5" accent6="accent6" hlink="hlink" folHlink="folHlink"/>
  <p:sldLayoutIdLst>
    <p:sldLayoutId id="2147483662" r:id="rId1"/>
    <p:sldLayoutId id="2147483650" r:id="rId2"/>
    <p:sldLayoutId id="2147483652" r:id="rId3"/>
    <p:sldLayoutId id="2147483654" r:id="rId4"/>
    <p:sldLayoutId id="2147483655" r:id="rId5"/>
  </p:sldLayoutIdLst>
  <p:txStyles>
    <p:titleStyle>
      <a:lvl1pPr algn="l" defTabSz="1219353" rtl="0" eaLnBrk="1" latinLnBrk="0" hangingPunct="1">
        <a:spcBef>
          <a:spcPct val="0"/>
        </a:spcBef>
        <a:buNone/>
        <a:defRPr sz="3601" kern="1200">
          <a:solidFill>
            <a:schemeClr val="tx1">
              <a:lumMod val="75000"/>
              <a:lumOff val="25000"/>
            </a:schemeClr>
          </a:solidFill>
          <a:latin typeface="+mj-lt"/>
          <a:ea typeface="+mj-ea"/>
          <a:cs typeface="Arial" panose="020B0604020202020204" pitchFamily="34" charset="0"/>
        </a:defRPr>
      </a:lvl1pPr>
    </p:titleStyle>
    <p:bodyStyle>
      <a:lvl1pPr marL="0" indent="0" algn="l" defTabSz="1219353" rtl="0" eaLnBrk="1" latinLnBrk="0" hangingPunct="1">
        <a:spcBef>
          <a:spcPct val="20000"/>
        </a:spcBef>
        <a:buFontTx/>
        <a:buNone/>
        <a:defRPr sz="1801"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609677" indent="0" algn="l" defTabSz="1219353" rtl="0" eaLnBrk="1" latinLnBrk="0" hangingPunct="1">
        <a:spcBef>
          <a:spcPct val="20000"/>
        </a:spcBef>
        <a:buFontTx/>
        <a:buNone/>
        <a:defRPr sz="1801" kern="1200">
          <a:solidFill>
            <a:schemeClr val="tx1"/>
          </a:solidFill>
          <a:latin typeface="Arial" panose="020B0604020202020204" pitchFamily="34" charset="0"/>
          <a:ea typeface="+mn-ea"/>
          <a:cs typeface="Arial" panose="020B0604020202020204" pitchFamily="34" charset="0"/>
        </a:defRPr>
      </a:lvl2pPr>
      <a:lvl3pPr marL="1219352" indent="0" algn="l" defTabSz="1219353" rtl="0" eaLnBrk="1" latinLnBrk="0" hangingPunct="1">
        <a:spcBef>
          <a:spcPct val="20000"/>
        </a:spcBef>
        <a:buFontTx/>
        <a:buNone/>
        <a:defRPr sz="1801" kern="1200">
          <a:solidFill>
            <a:schemeClr val="tx1"/>
          </a:solidFill>
          <a:latin typeface="Arial" panose="020B0604020202020204" pitchFamily="34" charset="0"/>
          <a:ea typeface="+mn-ea"/>
          <a:cs typeface="Arial" panose="020B0604020202020204" pitchFamily="34" charset="0"/>
        </a:defRPr>
      </a:lvl3pPr>
      <a:lvl4pPr marL="1829029" indent="0" algn="l" defTabSz="1219353" rtl="0" eaLnBrk="1" latinLnBrk="0" hangingPunct="1">
        <a:spcBef>
          <a:spcPct val="20000"/>
        </a:spcBef>
        <a:buFontTx/>
        <a:buNone/>
        <a:defRPr sz="1801" kern="1200">
          <a:solidFill>
            <a:schemeClr val="tx1"/>
          </a:solidFill>
          <a:latin typeface="Arial" panose="020B0604020202020204" pitchFamily="34" charset="0"/>
          <a:ea typeface="+mn-ea"/>
          <a:cs typeface="Arial" panose="020B0604020202020204" pitchFamily="34" charset="0"/>
        </a:defRPr>
      </a:lvl4pPr>
      <a:lvl5pPr marL="2438704" indent="0" algn="l" defTabSz="1219353" rtl="0" eaLnBrk="1" latinLnBrk="0" hangingPunct="1">
        <a:spcBef>
          <a:spcPct val="20000"/>
        </a:spcBef>
        <a:buFontTx/>
        <a:buNone/>
        <a:defRPr sz="1801" kern="1200">
          <a:solidFill>
            <a:schemeClr val="tx1"/>
          </a:solidFill>
          <a:latin typeface="Arial" panose="020B0604020202020204" pitchFamily="34" charset="0"/>
          <a:ea typeface="+mn-ea"/>
          <a:cs typeface="Arial" panose="020B0604020202020204" pitchFamily="34" charset="0"/>
        </a:defRPr>
      </a:lvl5pPr>
      <a:lvl6pPr marL="3353219" indent="-304838" algn="l" defTabSz="1219353" rtl="0" eaLnBrk="1" latinLnBrk="0" hangingPunct="1">
        <a:spcBef>
          <a:spcPct val="20000"/>
        </a:spcBef>
        <a:buFont typeface="Arial" pitchFamily="34" charset="0"/>
        <a:buChar char="•"/>
        <a:defRPr sz="2701" kern="1200">
          <a:solidFill>
            <a:schemeClr val="tx1"/>
          </a:solidFill>
          <a:latin typeface="+mn-lt"/>
          <a:ea typeface="+mn-ea"/>
          <a:cs typeface="+mn-cs"/>
        </a:defRPr>
      </a:lvl6pPr>
      <a:lvl7pPr marL="3962896" indent="-304838" algn="l" defTabSz="1219353" rtl="0" eaLnBrk="1" latinLnBrk="0" hangingPunct="1">
        <a:spcBef>
          <a:spcPct val="20000"/>
        </a:spcBef>
        <a:buFont typeface="Arial" pitchFamily="34" charset="0"/>
        <a:buChar char="•"/>
        <a:defRPr sz="2701" kern="1200">
          <a:solidFill>
            <a:schemeClr val="tx1"/>
          </a:solidFill>
          <a:latin typeface="+mn-lt"/>
          <a:ea typeface="+mn-ea"/>
          <a:cs typeface="+mn-cs"/>
        </a:defRPr>
      </a:lvl7pPr>
      <a:lvl8pPr marL="4572571" indent="-304838" algn="l" defTabSz="1219353" rtl="0" eaLnBrk="1" latinLnBrk="0" hangingPunct="1">
        <a:spcBef>
          <a:spcPct val="20000"/>
        </a:spcBef>
        <a:buFont typeface="Arial" pitchFamily="34" charset="0"/>
        <a:buChar char="•"/>
        <a:defRPr sz="2701" kern="1200">
          <a:solidFill>
            <a:schemeClr val="tx1"/>
          </a:solidFill>
          <a:latin typeface="+mn-lt"/>
          <a:ea typeface="+mn-ea"/>
          <a:cs typeface="+mn-cs"/>
        </a:defRPr>
      </a:lvl8pPr>
      <a:lvl9pPr marL="5182247" indent="-304838" algn="l" defTabSz="1219353" rtl="0" eaLnBrk="1" latinLnBrk="0" hangingPunct="1">
        <a:spcBef>
          <a:spcPct val="20000"/>
        </a:spcBef>
        <a:buFont typeface="Arial" pitchFamily="34" charset="0"/>
        <a:buChar char="•"/>
        <a:defRPr sz="2701" kern="1200">
          <a:solidFill>
            <a:schemeClr val="tx1"/>
          </a:solidFill>
          <a:latin typeface="+mn-lt"/>
          <a:ea typeface="+mn-ea"/>
          <a:cs typeface="+mn-cs"/>
        </a:defRPr>
      </a:lvl9pPr>
    </p:bodyStyle>
    <p:otherStyle>
      <a:defPPr>
        <a:defRPr lang="en-US"/>
      </a:defPPr>
      <a:lvl1pPr marL="0" algn="l" defTabSz="1219353" rtl="0" eaLnBrk="1" latinLnBrk="0" hangingPunct="1">
        <a:defRPr sz="2401" kern="1200">
          <a:solidFill>
            <a:schemeClr val="tx1"/>
          </a:solidFill>
          <a:latin typeface="+mn-lt"/>
          <a:ea typeface="+mn-ea"/>
          <a:cs typeface="+mn-cs"/>
        </a:defRPr>
      </a:lvl1pPr>
      <a:lvl2pPr marL="609676" algn="l" defTabSz="1219353" rtl="0" eaLnBrk="1" latinLnBrk="0" hangingPunct="1">
        <a:defRPr sz="2401" kern="1200">
          <a:solidFill>
            <a:schemeClr val="tx1"/>
          </a:solidFill>
          <a:latin typeface="+mn-lt"/>
          <a:ea typeface="+mn-ea"/>
          <a:cs typeface="+mn-cs"/>
        </a:defRPr>
      </a:lvl2pPr>
      <a:lvl3pPr marL="1219353" algn="l" defTabSz="1219353" rtl="0" eaLnBrk="1" latinLnBrk="0" hangingPunct="1">
        <a:defRPr sz="2401" kern="1200">
          <a:solidFill>
            <a:schemeClr val="tx1"/>
          </a:solidFill>
          <a:latin typeface="+mn-lt"/>
          <a:ea typeface="+mn-ea"/>
          <a:cs typeface="+mn-cs"/>
        </a:defRPr>
      </a:lvl3pPr>
      <a:lvl4pPr marL="1829029" algn="l" defTabSz="1219353" rtl="0" eaLnBrk="1" latinLnBrk="0" hangingPunct="1">
        <a:defRPr sz="2401" kern="1200">
          <a:solidFill>
            <a:schemeClr val="tx1"/>
          </a:solidFill>
          <a:latin typeface="+mn-lt"/>
          <a:ea typeface="+mn-ea"/>
          <a:cs typeface="+mn-cs"/>
        </a:defRPr>
      </a:lvl4pPr>
      <a:lvl5pPr marL="2438704" algn="l" defTabSz="1219353" rtl="0" eaLnBrk="1" latinLnBrk="0" hangingPunct="1">
        <a:defRPr sz="2401" kern="1200">
          <a:solidFill>
            <a:schemeClr val="tx1"/>
          </a:solidFill>
          <a:latin typeface="+mn-lt"/>
          <a:ea typeface="+mn-ea"/>
          <a:cs typeface="+mn-cs"/>
        </a:defRPr>
      </a:lvl5pPr>
      <a:lvl6pPr marL="3048381" algn="l" defTabSz="1219353" rtl="0" eaLnBrk="1" latinLnBrk="0" hangingPunct="1">
        <a:defRPr sz="2401" kern="1200">
          <a:solidFill>
            <a:schemeClr val="tx1"/>
          </a:solidFill>
          <a:latin typeface="+mn-lt"/>
          <a:ea typeface="+mn-ea"/>
          <a:cs typeface="+mn-cs"/>
        </a:defRPr>
      </a:lvl6pPr>
      <a:lvl7pPr marL="3658057" algn="l" defTabSz="1219353" rtl="0" eaLnBrk="1" latinLnBrk="0" hangingPunct="1">
        <a:defRPr sz="2401" kern="1200">
          <a:solidFill>
            <a:schemeClr val="tx1"/>
          </a:solidFill>
          <a:latin typeface="+mn-lt"/>
          <a:ea typeface="+mn-ea"/>
          <a:cs typeface="+mn-cs"/>
        </a:defRPr>
      </a:lvl7pPr>
      <a:lvl8pPr marL="4267733" algn="l" defTabSz="1219353" rtl="0" eaLnBrk="1" latinLnBrk="0" hangingPunct="1">
        <a:defRPr sz="2401" kern="1200">
          <a:solidFill>
            <a:schemeClr val="tx1"/>
          </a:solidFill>
          <a:latin typeface="+mn-lt"/>
          <a:ea typeface="+mn-ea"/>
          <a:cs typeface="+mn-cs"/>
        </a:defRPr>
      </a:lvl8pPr>
      <a:lvl9pPr marL="4877410" algn="l" defTabSz="1219353" rtl="0" eaLnBrk="1" latinLnBrk="0" hangingPunct="1">
        <a:defRPr sz="24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c.europa.eu/research/participants/portal/desktop/en/opportunities/h2020/topics/dt-tds-01-2019.html#budgetTable" TargetMode="External"/><Relationship Id="rId2" Type="http://schemas.openxmlformats.org/officeDocument/2006/relationships/hyperlink" Target="https://ec.europa.eu/research/participants/portal/desktop/en/opportunities/h2020/calls/h2020-sc1-fa-dts-2018-2020.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981200"/>
            <a:ext cx="10972801" cy="711081"/>
          </a:xfrm>
        </p:spPr>
        <p:txBody>
          <a:bodyPr/>
          <a:lstStyle/>
          <a:p>
            <a:pPr algn="ctr"/>
            <a:r>
              <a:rPr lang="en-US" dirty="0" smtClean="0"/>
              <a:t>Sculpturing Our Research Landscape</a:t>
            </a:r>
            <a:endParaRPr lang="en-US" dirty="0"/>
          </a:p>
        </p:txBody>
      </p:sp>
      <p:pic>
        <p:nvPicPr>
          <p:cNvPr id="6" name="Content Placeholder 5"/>
          <p:cNvPicPr>
            <a:picLocks noGrp="1" noChangeAspect="1"/>
          </p:cNvPicPr>
          <p:nvPr>
            <p:ph idx="1"/>
          </p:nvPr>
        </p:nvPicPr>
        <p:blipFill>
          <a:blip r:embed="rId2"/>
          <a:srcRect t="4829" b="4829"/>
          <a:stretch>
            <a:fillRect/>
          </a:stretch>
        </p:blipFill>
        <p:spPr>
          <a:xfrm>
            <a:off x="533400" y="2819400"/>
            <a:ext cx="10972800" cy="4987925"/>
          </a:xfrm>
        </p:spPr>
      </p:pic>
      <p:pic>
        <p:nvPicPr>
          <p:cNvPr id="4" name="Picture 3"/>
          <p:cNvPicPr>
            <a:picLocks noChangeAspect="1"/>
          </p:cNvPicPr>
          <p:nvPr/>
        </p:nvPicPr>
        <p:blipFill>
          <a:blip r:embed="rId3"/>
          <a:stretch>
            <a:fillRect/>
          </a:stretch>
        </p:blipFill>
        <p:spPr>
          <a:xfrm>
            <a:off x="171" y="18016"/>
            <a:ext cx="2463800" cy="1701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rcRect/>
          <a:stretch>
            <a:fillRect/>
          </a:stretch>
        </p:blipFill>
        <p:spPr bwMode="auto">
          <a:xfrm>
            <a:off x="9905999" y="2200"/>
            <a:ext cx="2286001" cy="1598000"/>
          </a:xfrm>
          <a:prstGeom prst="rect">
            <a:avLst/>
          </a:prstGeom>
          <a:noFill/>
          <a:ln>
            <a:noFill/>
          </a:ln>
        </p:spPr>
      </p:pic>
    </p:spTree>
    <p:extLst>
      <p:ext uri="{BB962C8B-B14F-4D97-AF65-F5344CB8AC3E}">
        <p14:creationId xmlns:p14="http://schemas.microsoft.com/office/powerpoint/2010/main" val="39070287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2 good reasons for ALL to go for this call</a:t>
            </a:r>
            <a:endParaRPr lang="en-US" b="1" dirty="0"/>
          </a:p>
        </p:txBody>
      </p:sp>
      <p:sp>
        <p:nvSpPr>
          <p:cNvPr id="3" name="Content Placeholder 2"/>
          <p:cNvSpPr>
            <a:spLocks noGrp="1"/>
          </p:cNvSpPr>
          <p:nvPr>
            <p:ph idx="1"/>
          </p:nvPr>
        </p:nvSpPr>
        <p:spPr/>
        <p:txBody>
          <a:bodyPr>
            <a:normAutofit/>
          </a:bodyPr>
          <a:lstStyle/>
          <a:p>
            <a:pPr marL="457200" indent="-457200">
              <a:buAutoNum type="arabicPeriod"/>
            </a:pPr>
            <a:r>
              <a:rPr lang="en-US" sz="4000" dirty="0" smtClean="0"/>
              <a:t>We have as good a chance </a:t>
            </a:r>
            <a:r>
              <a:rPr lang="mr-IN" sz="4000" dirty="0" smtClean="0"/>
              <a:t>–</a:t>
            </a:r>
            <a:r>
              <a:rPr lang="en-US" sz="4000" dirty="0" smtClean="0"/>
              <a:t> </a:t>
            </a:r>
            <a:r>
              <a:rPr lang="en-US" sz="4000" i="1" dirty="0" smtClean="0"/>
              <a:t>or better </a:t>
            </a:r>
            <a:r>
              <a:rPr lang="mr-IN" sz="4000" dirty="0" smtClean="0"/>
              <a:t>–</a:t>
            </a:r>
            <a:r>
              <a:rPr lang="en-US" sz="4000" dirty="0" smtClean="0"/>
              <a:t> than anyone else.</a:t>
            </a:r>
          </a:p>
          <a:p>
            <a:pPr marL="457200" indent="-457200">
              <a:buAutoNum type="arabicPeriod"/>
            </a:pPr>
            <a:r>
              <a:rPr lang="en-US" sz="4000" dirty="0" smtClean="0"/>
              <a:t>It will teach us a lot about how we can most effectively work together within ALL, regardless of whether we get it or not, and we can apply this learning to other grant submissions.</a:t>
            </a:r>
          </a:p>
          <a:p>
            <a:endParaRPr lang="en-US" sz="4000" dirty="0"/>
          </a:p>
          <a:p>
            <a:endParaRPr lang="en-US" sz="4000" dirty="0"/>
          </a:p>
        </p:txBody>
      </p:sp>
    </p:spTree>
    <p:extLst>
      <p:ext uri="{BB962C8B-B14F-4D97-AF65-F5344CB8AC3E}">
        <p14:creationId xmlns:p14="http://schemas.microsoft.com/office/powerpoint/2010/main" val="2298180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Research Grant </a:t>
            </a:r>
            <a:br>
              <a:rPr lang="en-US" b="1" dirty="0" smtClean="0"/>
            </a:br>
            <a:r>
              <a:rPr lang="en-US" b="1" dirty="0" smtClean="0"/>
              <a:t>Opportunities &amp; Interests </a:t>
            </a:r>
            <a:endParaRPr lang="en-US" b="1" dirty="0"/>
          </a:p>
        </p:txBody>
      </p:sp>
      <p:sp>
        <p:nvSpPr>
          <p:cNvPr id="3" name="Content Placeholder 2"/>
          <p:cNvSpPr>
            <a:spLocks noGrp="1"/>
          </p:cNvSpPr>
          <p:nvPr>
            <p:ph idx="1"/>
          </p:nvPr>
        </p:nvSpPr>
        <p:spPr>
          <a:xfrm>
            <a:off x="609600" y="1600200"/>
            <a:ext cx="10972801" cy="5562600"/>
          </a:xfrm>
        </p:spPr>
        <p:txBody>
          <a:bodyPr>
            <a:normAutofit fontScale="92500" lnSpcReduction="20000"/>
          </a:bodyPr>
          <a:lstStyle/>
          <a:p>
            <a:r>
              <a:rPr lang="en-US" sz="2800" dirty="0" smtClean="0"/>
              <a:t>Large Scale Research Support Grant </a:t>
            </a:r>
            <a:r>
              <a:rPr lang="mr-IN" sz="2800" dirty="0" smtClean="0"/>
              <a:t>–</a:t>
            </a:r>
            <a:r>
              <a:rPr lang="en-US" sz="2800" dirty="0" smtClean="0"/>
              <a:t> Enterprise Ireland</a:t>
            </a:r>
          </a:p>
          <a:p>
            <a:endParaRPr lang="en-US" sz="2800" dirty="0" smtClean="0"/>
          </a:p>
          <a:p>
            <a:r>
              <a:rPr lang="en-US" sz="2800" dirty="0" smtClean="0"/>
              <a:t>Open Innovation Call </a:t>
            </a:r>
            <a:r>
              <a:rPr lang="mr-IN" sz="2800" dirty="0" smtClean="0"/>
              <a:t>–</a:t>
            </a:r>
            <a:r>
              <a:rPr lang="en-US" sz="2800" dirty="0" smtClean="0"/>
              <a:t> large grant </a:t>
            </a:r>
          </a:p>
          <a:p>
            <a:endParaRPr lang="en-US" sz="2800" dirty="0" smtClean="0"/>
          </a:p>
          <a:p>
            <a:r>
              <a:rPr lang="en-US" sz="2800" dirty="0" smtClean="0"/>
              <a:t>ERC Individual grant</a:t>
            </a:r>
          </a:p>
          <a:p>
            <a:endParaRPr lang="en-US" sz="2800" dirty="0" smtClean="0"/>
          </a:p>
          <a:p>
            <a:r>
              <a:rPr lang="en-US" sz="2800" dirty="0" smtClean="0"/>
              <a:t>ITN </a:t>
            </a:r>
            <a:r>
              <a:rPr lang="mr-IN" sz="2800" dirty="0" smtClean="0"/>
              <a:t>–</a:t>
            </a:r>
            <a:r>
              <a:rPr lang="en-US" sz="2800" dirty="0" smtClean="0"/>
              <a:t> Doctoral </a:t>
            </a:r>
            <a:r>
              <a:rPr lang="en-US" sz="2800" dirty="0" err="1" smtClean="0"/>
              <a:t>Programme</a:t>
            </a:r>
            <a:r>
              <a:rPr lang="en-US" sz="2800" dirty="0" smtClean="0"/>
              <a:t> with other institutions and industry/civil society</a:t>
            </a:r>
          </a:p>
          <a:p>
            <a:endParaRPr lang="en-US" sz="2800" dirty="0" smtClean="0"/>
          </a:p>
          <a:p>
            <a:r>
              <a:rPr lang="en-US" sz="2800" dirty="0" smtClean="0"/>
              <a:t>COST </a:t>
            </a:r>
            <a:r>
              <a:rPr lang="mr-IN" sz="2800" dirty="0" smtClean="0"/>
              <a:t>–</a:t>
            </a:r>
            <a:r>
              <a:rPr lang="en-US" sz="2800" dirty="0" smtClean="0"/>
              <a:t> research network</a:t>
            </a:r>
          </a:p>
          <a:p>
            <a:endParaRPr lang="en-US" dirty="0" smtClean="0"/>
          </a:p>
          <a:p>
            <a:endParaRPr lang="en-US" dirty="0"/>
          </a:p>
          <a:p>
            <a:r>
              <a:rPr lang="en-US" sz="3000" i="1" dirty="0" smtClean="0"/>
              <a:t>Are other people considering grant applications related to ALL?</a:t>
            </a:r>
            <a:endParaRPr lang="en-US" sz="3000" i="1" dirty="0"/>
          </a:p>
          <a:p>
            <a:endParaRPr lang="en-US" dirty="0" smtClean="0"/>
          </a:p>
          <a:p>
            <a:r>
              <a:rPr lang="en-US" dirty="0" smtClean="0"/>
              <a:t> </a:t>
            </a:r>
            <a:endParaRPr lang="en-US" dirty="0"/>
          </a:p>
        </p:txBody>
      </p:sp>
    </p:spTree>
    <p:extLst>
      <p:ext uri="{BB962C8B-B14F-4D97-AF65-F5344CB8AC3E}">
        <p14:creationId xmlns:p14="http://schemas.microsoft.com/office/powerpoint/2010/main" val="3329876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Research Grant Process</a:t>
            </a:r>
            <a:endParaRPr lang="en-US" b="1" dirty="0"/>
          </a:p>
        </p:txBody>
      </p:sp>
      <p:sp>
        <p:nvSpPr>
          <p:cNvPr id="3" name="Content Placeholder 2"/>
          <p:cNvSpPr>
            <a:spLocks noGrp="1"/>
          </p:cNvSpPr>
          <p:nvPr>
            <p:ph idx="1"/>
          </p:nvPr>
        </p:nvSpPr>
        <p:spPr/>
        <p:txBody>
          <a:bodyPr/>
          <a:lstStyle/>
          <a:p>
            <a:r>
              <a:rPr lang="en-US" dirty="0" smtClean="0"/>
              <a:t>1. PROSPECT - inform</a:t>
            </a:r>
            <a:endParaRPr lang="en-US" dirty="0"/>
          </a:p>
          <a:p>
            <a:r>
              <a:rPr lang="en-US" dirty="0" smtClean="0"/>
              <a:t>Call</a:t>
            </a:r>
          </a:p>
          <a:p>
            <a:r>
              <a:rPr lang="en-US" dirty="0" smtClean="0"/>
              <a:t>Theme</a:t>
            </a:r>
          </a:p>
          <a:p>
            <a:r>
              <a:rPr lang="en-US" dirty="0" smtClean="0"/>
              <a:t>Do you wish to lead or be co-applicant, or is it just for information?</a:t>
            </a:r>
          </a:p>
          <a:p>
            <a:r>
              <a:rPr lang="en-US" dirty="0"/>
              <a:t>O</a:t>
            </a:r>
            <a:r>
              <a:rPr lang="en-US" dirty="0" smtClean="0"/>
              <a:t>ther relevant information </a:t>
            </a:r>
          </a:p>
          <a:p>
            <a:r>
              <a:rPr lang="en-US" dirty="0" smtClean="0"/>
              <a:t>We inform ALL membership to identify others who may be interested. </a:t>
            </a:r>
          </a:p>
          <a:p>
            <a:endParaRPr lang="en-US" dirty="0"/>
          </a:p>
          <a:p>
            <a:r>
              <a:rPr lang="en-US" dirty="0" smtClean="0"/>
              <a:t>2. PROPOSAL - develop</a:t>
            </a:r>
          </a:p>
          <a:p>
            <a:r>
              <a:rPr lang="en-US" dirty="0" smtClean="0"/>
              <a:t>If there is interest a Proposal Group is identified and one person to takes responsibility for convening it.</a:t>
            </a:r>
          </a:p>
          <a:p>
            <a:r>
              <a:rPr lang="en-US" dirty="0" smtClean="0"/>
              <a:t>Resources established:  ALL, MU Research Office, Enterprise Ireland, other. </a:t>
            </a:r>
          </a:p>
          <a:p>
            <a:endParaRPr lang="en-US" dirty="0"/>
          </a:p>
          <a:p>
            <a:r>
              <a:rPr lang="en-US" dirty="0" smtClean="0"/>
              <a:t>3. PROJECT - propel</a:t>
            </a:r>
          </a:p>
          <a:p>
            <a:r>
              <a:rPr lang="en-US" dirty="0" smtClean="0"/>
              <a:t>Project management and implementation. </a:t>
            </a:r>
          </a:p>
          <a:p>
            <a:endParaRPr lang="en-US" dirty="0" smtClean="0"/>
          </a:p>
          <a:p>
            <a:endParaRPr lang="en-US" dirty="0"/>
          </a:p>
          <a:p>
            <a:endParaRPr lang="en-US" dirty="0"/>
          </a:p>
        </p:txBody>
      </p:sp>
    </p:spTree>
    <p:extLst>
      <p:ext uri="{BB962C8B-B14F-4D97-AF65-F5344CB8AC3E}">
        <p14:creationId xmlns:p14="http://schemas.microsoft.com/office/powerpoint/2010/main" val="20644377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10972801" cy="711081"/>
          </a:xfrm>
        </p:spPr>
        <p:txBody>
          <a:bodyPr/>
          <a:lstStyle/>
          <a:p>
            <a:pPr algn="ctr"/>
            <a:r>
              <a:rPr lang="en-US" b="1" dirty="0" smtClean="0"/>
              <a:t>ALL Value Adding</a:t>
            </a:r>
            <a:endParaRPr lang="en-US" b="1" dirty="0"/>
          </a:p>
        </p:txBody>
      </p:sp>
      <p:sp>
        <p:nvSpPr>
          <p:cNvPr id="3" name="Content Placeholder 2"/>
          <p:cNvSpPr>
            <a:spLocks noGrp="1"/>
          </p:cNvSpPr>
          <p:nvPr>
            <p:ph idx="1"/>
          </p:nvPr>
        </p:nvSpPr>
        <p:spPr>
          <a:xfrm>
            <a:off x="449069" y="533400"/>
            <a:ext cx="11734801" cy="6710174"/>
          </a:xfrm>
        </p:spPr>
        <p:txBody>
          <a:bodyPr>
            <a:normAutofit lnSpcReduction="10000"/>
          </a:bodyPr>
          <a:lstStyle/>
          <a:p>
            <a:r>
              <a:rPr lang="en-US" sz="2800" dirty="0" smtClean="0"/>
              <a:t>50+ People,16 Departments,</a:t>
            </a:r>
          </a:p>
          <a:p>
            <a:r>
              <a:rPr lang="en-US" sz="2800" dirty="0" smtClean="0"/>
              <a:t>	1 theme</a:t>
            </a:r>
          </a:p>
          <a:p>
            <a:endParaRPr lang="en-US" sz="2800" dirty="0" smtClean="0"/>
          </a:p>
          <a:p>
            <a:r>
              <a:rPr lang="en-US" sz="2800" i="1" dirty="0" smtClean="0"/>
              <a:t>Intertwining</a:t>
            </a:r>
            <a:r>
              <a:rPr lang="en-US" sz="2800" dirty="0" smtClean="0"/>
              <a:t> </a:t>
            </a:r>
            <a:r>
              <a:rPr lang="en-US" sz="2800" dirty="0" err="1" smtClean="0"/>
              <a:t>interdisciplinarity</a:t>
            </a:r>
            <a:endParaRPr lang="en-US" sz="2800" dirty="0" smtClean="0"/>
          </a:p>
          <a:p>
            <a:endParaRPr lang="en-US" sz="2800" dirty="0" smtClean="0"/>
          </a:p>
          <a:p>
            <a:r>
              <a:rPr lang="en-US" sz="2800" dirty="0" smtClean="0"/>
              <a:t>Y: Project Partners</a:t>
            </a:r>
          </a:p>
          <a:p>
            <a:r>
              <a:rPr lang="en-US" sz="2800" dirty="0" smtClean="0"/>
              <a:t>X: Project Work Packages</a:t>
            </a:r>
          </a:p>
          <a:p>
            <a:r>
              <a:rPr lang="en-US" sz="2800" dirty="0" smtClean="0"/>
              <a:t>Z: Different MU Departments binding the </a:t>
            </a:r>
          </a:p>
          <a:p>
            <a:r>
              <a:rPr lang="en-US" sz="2800" dirty="0" smtClean="0"/>
              <a:t>Project together through inputs to different</a:t>
            </a:r>
          </a:p>
          <a:p>
            <a:r>
              <a:rPr lang="en-US" sz="2800" dirty="0" smtClean="0"/>
              <a:t>Work Packages</a:t>
            </a:r>
          </a:p>
          <a:p>
            <a:endParaRPr lang="en-US" sz="2800" dirty="0"/>
          </a:p>
          <a:p>
            <a:endParaRPr lang="en-US" dirty="0" smtClean="0"/>
          </a:p>
          <a:p>
            <a:endParaRPr lang="en-US" dirty="0"/>
          </a:p>
          <a:p>
            <a:r>
              <a:rPr lang="en-US" sz="2800" dirty="0" err="1" smtClean="0"/>
              <a:t>ConOps</a:t>
            </a:r>
            <a:r>
              <a:rPr lang="en-US" sz="2800" dirty="0" smtClean="0"/>
              <a:t> = Concept of Operations </a:t>
            </a:r>
            <a:r>
              <a:rPr lang="mr-IN" sz="2800" dirty="0" smtClean="0"/>
              <a:t>…</a:t>
            </a:r>
            <a:r>
              <a:rPr lang="ga-IE" sz="2800" dirty="0" smtClean="0"/>
              <a:t> like going on holiday </a:t>
            </a:r>
            <a:r>
              <a:rPr lang="ga-IE" sz="2800" dirty="0" smtClean="0">
                <a:sym typeface="Wingdings"/>
              </a:rPr>
              <a:t></a:t>
            </a:r>
            <a:endParaRPr lang="en-US" sz="2800" dirty="0" smtClean="0"/>
          </a:p>
          <a:p>
            <a:endParaRPr lang="en-US" dirty="0"/>
          </a:p>
          <a:p>
            <a:endParaRPr lang="en-US" dirty="0" smtClean="0"/>
          </a:p>
          <a:p>
            <a:endParaRPr lang="en-US" dirty="0" smtClean="0"/>
          </a:p>
          <a:p>
            <a:endParaRPr lang="en-US" dirty="0" smtClean="0"/>
          </a:p>
          <a:p>
            <a:endParaRPr lang="en-US" dirty="0" smtClean="0"/>
          </a:p>
          <a:p>
            <a:endParaRPr lang="en-US" dirty="0" smtClean="0"/>
          </a:p>
        </p:txBody>
      </p:sp>
      <p:pic>
        <p:nvPicPr>
          <p:cNvPr id="6" name="Picture 5"/>
          <p:cNvPicPr>
            <a:picLocks noChangeAspect="1"/>
          </p:cNvPicPr>
          <p:nvPr/>
        </p:nvPicPr>
        <p:blipFill>
          <a:blip r:embed="rId2"/>
          <a:stretch>
            <a:fillRect/>
          </a:stretch>
        </p:blipFill>
        <p:spPr>
          <a:xfrm>
            <a:off x="7162800" y="1219200"/>
            <a:ext cx="5743237" cy="4419600"/>
          </a:xfrm>
          <a:prstGeom prst="rect">
            <a:avLst/>
          </a:prstGeom>
        </p:spPr>
      </p:pic>
    </p:spTree>
    <p:extLst>
      <p:ext uri="{BB962C8B-B14F-4D97-AF65-F5344CB8AC3E}">
        <p14:creationId xmlns:p14="http://schemas.microsoft.com/office/powerpoint/2010/main" val="2832632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10972801" cy="711081"/>
          </a:xfrm>
        </p:spPr>
        <p:txBody>
          <a:bodyPr>
            <a:noAutofit/>
          </a:bodyPr>
          <a:lstStyle/>
          <a:p>
            <a:pPr algn="ctr"/>
            <a:r>
              <a:rPr lang="en-US" sz="4000" dirty="0" smtClean="0"/>
              <a:t>Open Innovation Call </a:t>
            </a:r>
            <a:br>
              <a:rPr lang="en-US" sz="4000" dirty="0" smtClean="0"/>
            </a:br>
            <a:r>
              <a:rPr lang="en-US" sz="3200" dirty="0" smtClean="0"/>
              <a:t>15-20 m</a:t>
            </a:r>
            <a:endParaRPr lang="en-US" sz="3200" dirty="0"/>
          </a:p>
        </p:txBody>
      </p:sp>
      <p:sp>
        <p:nvSpPr>
          <p:cNvPr id="3" name="Content Placeholder 2"/>
          <p:cNvSpPr>
            <a:spLocks noGrp="1"/>
          </p:cNvSpPr>
          <p:nvPr>
            <p:ph idx="1"/>
          </p:nvPr>
        </p:nvSpPr>
        <p:spPr>
          <a:xfrm>
            <a:off x="609600" y="1066800"/>
            <a:ext cx="10972801" cy="4987739"/>
          </a:xfrm>
        </p:spPr>
        <p:txBody>
          <a:bodyPr/>
          <a:lstStyle/>
          <a:p>
            <a:endParaRPr lang="en-GB" sz="3200" dirty="0" smtClean="0"/>
          </a:p>
          <a:p>
            <a:r>
              <a:rPr lang="en-GB" sz="3200" dirty="0" smtClean="0"/>
              <a:t>Horizon 2020</a:t>
            </a:r>
            <a:endParaRPr lang="en-IE" sz="3200" dirty="0"/>
          </a:p>
          <a:p>
            <a:r>
              <a:rPr lang="en-GB" sz="3200" dirty="0"/>
              <a:t>Pillar: Societal Challenges</a:t>
            </a:r>
            <a:endParaRPr lang="en-IE" sz="3200" dirty="0"/>
          </a:p>
          <a:p>
            <a:r>
              <a:rPr lang="en-GB" sz="3200" dirty="0"/>
              <a:t>Work Programme Year: </a:t>
            </a:r>
            <a:r>
              <a:rPr lang="en-GB" sz="3200" dirty="0" smtClean="0"/>
              <a:t>2018</a:t>
            </a:r>
            <a:r>
              <a:rPr lang="en-GB" sz="3200" dirty="0"/>
              <a:t>-</a:t>
            </a:r>
            <a:r>
              <a:rPr lang="en-GB" sz="3200" dirty="0" smtClean="0"/>
              <a:t>2020, due November, 2018</a:t>
            </a:r>
            <a:endParaRPr lang="en-IE" sz="3200" dirty="0"/>
          </a:p>
          <a:p>
            <a:r>
              <a:rPr lang="en-GB" sz="3200" dirty="0"/>
              <a:t>Work Programme Part: </a:t>
            </a:r>
            <a:r>
              <a:rPr lang="en-GB" sz="3200" u="sng" dirty="0"/>
              <a:t>Health, demographic change and wellbeing</a:t>
            </a:r>
            <a:endParaRPr lang="en-IE" sz="3200" dirty="0"/>
          </a:p>
          <a:p>
            <a:r>
              <a:rPr lang="en-GB" sz="3200" dirty="0"/>
              <a:t>Call :  </a:t>
            </a:r>
            <a:r>
              <a:rPr lang="en-GB" sz="3200" dirty="0">
                <a:hlinkClick r:id="rId2"/>
              </a:rPr>
              <a:t>H2020-SC1-FA-DTS-2018-2020</a:t>
            </a:r>
            <a:r>
              <a:rPr lang="en-GB" sz="3200" dirty="0"/>
              <a:t> </a:t>
            </a:r>
            <a:r>
              <a:rPr lang="en-GB" sz="3200" dirty="0">
                <a:hlinkClick r:id="rId3"/>
              </a:rPr>
              <a:t>Call budget overview</a:t>
            </a:r>
            <a:endParaRPr lang="en-IE" sz="3200" dirty="0"/>
          </a:p>
          <a:p>
            <a:endParaRPr lang="en-US" dirty="0"/>
          </a:p>
        </p:txBody>
      </p:sp>
    </p:spTree>
    <p:extLst>
      <p:ext uri="{BB962C8B-B14F-4D97-AF65-F5344CB8AC3E}">
        <p14:creationId xmlns:p14="http://schemas.microsoft.com/office/powerpoint/2010/main" val="2576083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Call text: </a:t>
            </a:r>
            <a:endParaRPr lang="en-US" dirty="0"/>
          </a:p>
        </p:txBody>
      </p:sp>
      <p:sp>
        <p:nvSpPr>
          <p:cNvPr id="3" name="Content Placeholder 2"/>
          <p:cNvSpPr>
            <a:spLocks noGrp="1"/>
          </p:cNvSpPr>
          <p:nvPr>
            <p:ph idx="1"/>
          </p:nvPr>
        </p:nvSpPr>
        <p:spPr/>
        <p:txBody>
          <a:bodyPr>
            <a:noAutofit/>
          </a:bodyPr>
          <a:lstStyle/>
          <a:p>
            <a:r>
              <a:rPr lang="en-GB" sz="3200" b="1" u="sng" dirty="0"/>
              <a:t>Specific Challenge</a:t>
            </a:r>
            <a:r>
              <a:rPr lang="en-GB" sz="3200" dirty="0"/>
              <a:t>:</a:t>
            </a:r>
            <a:endParaRPr lang="en-IE" sz="3200" dirty="0"/>
          </a:p>
          <a:p>
            <a:r>
              <a:rPr lang="en-GB" sz="3200" dirty="0"/>
              <a:t>Citizens in a rapidly ageing European population are at greater risk of cognitive impairment, frailty and multiple chronic health conditions with considerable negative consequences for their independence, quality of life and for the sustainability of health and care systems. </a:t>
            </a:r>
            <a:endParaRPr lang="en-GB" sz="3200" dirty="0" smtClean="0"/>
          </a:p>
          <a:p>
            <a:endParaRPr lang="en-GB" sz="3200" dirty="0"/>
          </a:p>
          <a:p>
            <a:r>
              <a:rPr lang="en-GB" sz="3200" dirty="0" smtClean="0"/>
              <a:t>The </a:t>
            </a:r>
            <a:r>
              <a:rPr lang="en-GB" sz="3200" dirty="0"/>
              <a:t>challenge is to foster large-scale deployment of integrated digital solutions which will bring improved quality of life to citizens while demonstrating significant efficiency gains in health and care delivery across Europe.</a:t>
            </a:r>
            <a:endParaRPr lang="en-IE" sz="3200" dirty="0"/>
          </a:p>
          <a:p>
            <a:endParaRPr lang="en-US" sz="3200" dirty="0"/>
          </a:p>
        </p:txBody>
      </p:sp>
    </p:spTree>
    <p:extLst>
      <p:ext uri="{BB962C8B-B14F-4D97-AF65-F5344CB8AC3E}">
        <p14:creationId xmlns:p14="http://schemas.microsoft.com/office/powerpoint/2010/main" val="1594143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9600" y="76200"/>
            <a:ext cx="10972801" cy="6781800"/>
          </a:xfrm>
        </p:spPr>
        <p:txBody>
          <a:bodyPr>
            <a:normAutofit/>
          </a:bodyPr>
          <a:lstStyle/>
          <a:p>
            <a:r>
              <a:rPr lang="en-GB" b="1" u="sng" dirty="0"/>
              <a:t>Scope</a:t>
            </a:r>
            <a:r>
              <a:rPr lang="en-GB" dirty="0"/>
              <a:t>:</a:t>
            </a:r>
            <a:endParaRPr lang="en-IE" dirty="0"/>
          </a:p>
          <a:p>
            <a:r>
              <a:rPr lang="en-GB" dirty="0"/>
              <a:t>A mix of advanced ICT ranging from </a:t>
            </a:r>
            <a:r>
              <a:rPr lang="en-GB" dirty="0" err="1"/>
              <a:t>biophotonics</a:t>
            </a:r>
            <a:r>
              <a:rPr lang="en-GB" dirty="0"/>
              <a:t> to robotics, from artificial intelligence to big data and from </a:t>
            </a:r>
            <a:r>
              <a:rPr lang="en-GB" dirty="0" err="1"/>
              <a:t>IoT</a:t>
            </a:r>
            <a:r>
              <a:rPr lang="en-GB" dirty="0"/>
              <a:t> to smart </a:t>
            </a:r>
            <a:r>
              <a:rPr lang="en-GB" dirty="0" err="1"/>
              <a:t>wearables</a:t>
            </a:r>
            <a:r>
              <a:rPr lang="en-GB" dirty="0"/>
              <a:t> can address these challenges</a:t>
            </a:r>
            <a:r>
              <a:rPr lang="en-GB" dirty="0" smtClean="0"/>
              <a:t>.  </a:t>
            </a:r>
            <a:r>
              <a:rPr lang="en-GB" u="sng" dirty="0"/>
              <a:t>A platform for smart living at home </a:t>
            </a:r>
            <a:r>
              <a:rPr lang="en-GB" dirty="0"/>
              <a:t>should integrate these technologies in an intelligent manner</a:t>
            </a:r>
            <a:r>
              <a:rPr lang="en-GB" dirty="0" smtClean="0"/>
              <a:t>.</a:t>
            </a:r>
            <a:endParaRPr lang="en-IE" dirty="0"/>
          </a:p>
          <a:p>
            <a:r>
              <a:rPr lang="en-GB" dirty="0"/>
              <a:t>The pilots should build on open platforms, standardised ontologies, APIs and results from </a:t>
            </a:r>
            <a:r>
              <a:rPr lang="en-GB" dirty="0" err="1"/>
              <a:t>IoT</a:t>
            </a:r>
            <a:r>
              <a:rPr lang="en-GB" dirty="0"/>
              <a:t>-based smart living environments, service robotics and smart wearable &amp; portable systems and clearly </a:t>
            </a:r>
            <a:r>
              <a:rPr lang="en-GB" u="sng" dirty="0"/>
              <a:t>go beyond current state of the art in terms of scale, the capabilities for personalisation, adaptation, and user acceptance</a:t>
            </a:r>
            <a:r>
              <a:rPr lang="en-GB" u="sng" dirty="0" smtClean="0"/>
              <a:t>.</a:t>
            </a:r>
            <a:endParaRPr lang="en-IE" u="sng" dirty="0"/>
          </a:p>
          <a:p>
            <a:r>
              <a:rPr lang="en-GB" dirty="0"/>
              <a:t>Pilots in the selected areas should clearly cover the supply and demand sides. For further expanding with other users, developers of additional applications, replication of the pilot through new sites, and complementary assessment of the acceptability of the use cases where appropriate, the actions in this topic may involve financial support to third parties as outlined in the chapeau 'Platforms and Pilots'.</a:t>
            </a:r>
            <a:endParaRPr lang="en-IE" dirty="0"/>
          </a:p>
          <a:p>
            <a:r>
              <a:rPr lang="en-GB" u="sng" dirty="0"/>
              <a:t>A clear methodology and impact indicators for socio-economic impact assessment from using the platform should be included, where possible using the MAFEIP</a:t>
            </a:r>
            <a:r>
              <a:rPr lang="en-GB" u="sng" baseline="30000" dirty="0"/>
              <a:t>[1]</a:t>
            </a:r>
            <a:r>
              <a:rPr lang="en-GB" u="sng" dirty="0"/>
              <a:t> framework.</a:t>
            </a:r>
            <a:r>
              <a:rPr lang="en-GB" dirty="0"/>
              <a:t> The number of users involved and duration of pilot services should be sufficient to ensure significance in impact analysis, with a </a:t>
            </a:r>
            <a:r>
              <a:rPr lang="en-GB" u="sng" dirty="0"/>
              <a:t>minimum of 4 pilot sites in 4 countries</a:t>
            </a:r>
            <a:r>
              <a:rPr lang="en-GB" dirty="0"/>
              <a:t>.</a:t>
            </a:r>
            <a:endParaRPr lang="en-IE" dirty="0"/>
          </a:p>
          <a:p>
            <a:r>
              <a:rPr lang="en-GB" dirty="0"/>
              <a:t>The proposed pilots should also demonstrate </a:t>
            </a:r>
            <a:r>
              <a:rPr lang="en-GB" u="sng" dirty="0"/>
              <a:t>feasibility of integration with other relevant application domains </a:t>
            </a:r>
            <a:r>
              <a:rPr lang="en-GB" dirty="0"/>
              <a:t>such as energy, transport, or smart cities, including interoperability, along with data security and integrity, and models for data sharing and valorisation are to be developed in order to create incentives for data aggregation across different platforms and application areas. </a:t>
            </a:r>
            <a:r>
              <a:rPr lang="en-GB" u="sng" dirty="0"/>
              <a:t>Regulatory aspects and legal aspects of data ownership should be addressed. Relevant ethics and gender </a:t>
            </a:r>
            <a:r>
              <a:rPr lang="en-GB" dirty="0"/>
              <a:t>issues should be taken into account.</a:t>
            </a:r>
            <a:endParaRPr lang="en-IE" dirty="0"/>
          </a:p>
          <a:p>
            <a:endParaRPr lang="en-US" dirty="0"/>
          </a:p>
        </p:txBody>
      </p:sp>
    </p:spTree>
    <p:extLst>
      <p:ext uri="{BB962C8B-B14F-4D97-AF65-F5344CB8AC3E}">
        <p14:creationId xmlns:p14="http://schemas.microsoft.com/office/powerpoint/2010/main" val="2184184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of two </a:t>
            </a:r>
            <a:r>
              <a:rPr lang="mr-IN" dirty="0" smtClean="0"/>
              <a:t>–</a:t>
            </a:r>
            <a:r>
              <a:rPr lang="en-US" dirty="0" smtClean="0"/>
              <a:t> sub-areas:</a:t>
            </a:r>
            <a:endParaRPr lang="en-US" dirty="0"/>
          </a:p>
        </p:txBody>
      </p:sp>
      <p:sp>
        <p:nvSpPr>
          <p:cNvPr id="3" name="Content Placeholder 2"/>
          <p:cNvSpPr>
            <a:spLocks noGrp="1"/>
          </p:cNvSpPr>
          <p:nvPr>
            <p:ph idx="1"/>
          </p:nvPr>
        </p:nvSpPr>
        <p:spPr/>
        <p:txBody>
          <a:bodyPr>
            <a:normAutofit fontScale="77500" lnSpcReduction="20000"/>
          </a:bodyPr>
          <a:lstStyle/>
          <a:p>
            <a:pPr lvl="0"/>
            <a:r>
              <a:rPr lang="en-GB" sz="3600" u="sng" dirty="0"/>
              <a:t>Intelligent and personalised digital solutions </a:t>
            </a:r>
            <a:r>
              <a:rPr lang="en-GB" sz="3600" dirty="0"/>
              <a:t>for sustaining and extending healthy and independent living</a:t>
            </a:r>
            <a:br>
              <a:rPr lang="en-GB" sz="3600" dirty="0"/>
            </a:br>
            <a:r>
              <a:rPr lang="en-GB" sz="3600" dirty="0"/>
              <a:t>The objective is to develop and deploy </a:t>
            </a:r>
            <a:r>
              <a:rPr lang="en-GB" sz="3600" u="sng" dirty="0"/>
              <a:t>innovative and user-led digital solutions capable of supporting and extending healthy and independent living for older individuals who are facing permanently or temporarily reduced functionality and capabilities.</a:t>
            </a:r>
            <a:br>
              <a:rPr lang="en-GB" sz="3600" u="sng" dirty="0"/>
            </a:br>
            <a:r>
              <a:rPr lang="en-GB" sz="3600" dirty="0"/>
              <a:t>Innovative ways for ensuring user-friendly and accessible interface design and new intuitive ways of citizen interaction and trust creation are needed. Special emphasis should be given to viable concepts that ensure </a:t>
            </a:r>
            <a:r>
              <a:rPr lang="en-GB" sz="3600" u="sng" dirty="0"/>
              <a:t>security and privacy by design, data protection, safety, security and trust in the resulting system and service delivery inside and outside the home.</a:t>
            </a:r>
            <a:endParaRPr lang="en-IE" sz="3600" u="sng" dirty="0"/>
          </a:p>
          <a:p>
            <a:endParaRPr lang="en-US" dirty="0"/>
          </a:p>
        </p:txBody>
      </p:sp>
    </p:spTree>
    <p:extLst>
      <p:ext uri="{BB962C8B-B14F-4D97-AF65-F5344CB8AC3E}">
        <p14:creationId xmlns:p14="http://schemas.microsoft.com/office/powerpoint/2010/main" val="2271299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Next Steps</a:t>
            </a:r>
            <a:endParaRPr lang="en-US" b="1" dirty="0"/>
          </a:p>
        </p:txBody>
      </p:sp>
      <p:sp>
        <p:nvSpPr>
          <p:cNvPr id="3" name="Content Placeholder 2"/>
          <p:cNvSpPr>
            <a:spLocks noGrp="1"/>
          </p:cNvSpPr>
          <p:nvPr>
            <p:ph idx="1"/>
          </p:nvPr>
        </p:nvSpPr>
        <p:spPr>
          <a:xfrm>
            <a:off x="609600" y="1138426"/>
            <a:ext cx="10972801" cy="5643374"/>
          </a:xfrm>
        </p:spPr>
        <p:txBody>
          <a:bodyPr>
            <a:normAutofit fontScale="92500" lnSpcReduction="20000"/>
          </a:bodyPr>
          <a:lstStyle/>
          <a:p>
            <a:r>
              <a:rPr lang="en-US" sz="3200" dirty="0" smtClean="0"/>
              <a:t>1. Let us know if you are interested </a:t>
            </a:r>
            <a:r>
              <a:rPr lang="mr-IN" sz="3200" dirty="0" smtClean="0"/>
              <a:t>–</a:t>
            </a:r>
            <a:r>
              <a:rPr lang="en-US" sz="3200" dirty="0" smtClean="0"/>
              <a:t> contact Hilary Hooks</a:t>
            </a:r>
          </a:p>
          <a:p>
            <a:endParaRPr lang="en-US" sz="3200" dirty="0"/>
          </a:p>
          <a:p>
            <a:r>
              <a:rPr lang="en-US" sz="3200" dirty="0" smtClean="0"/>
              <a:t>2. Contribute to the CONOPS Table to be circulated </a:t>
            </a:r>
            <a:r>
              <a:rPr lang="mr-IN" sz="3200" dirty="0" smtClean="0"/>
              <a:t>–</a:t>
            </a:r>
            <a:r>
              <a:rPr lang="en-US" sz="3200" dirty="0" smtClean="0"/>
              <a:t> by Michael Cooke.</a:t>
            </a:r>
          </a:p>
          <a:p>
            <a:endParaRPr lang="en-US" sz="3200" dirty="0"/>
          </a:p>
          <a:p>
            <a:r>
              <a:rPr lang="en-US" sz="3200" dirty="0" smtClean="0"/>
              <a:t>3. Commit to spending a significant amount of time on it in the months ahead.</a:t>
            </a:r>
          </a:p>
          <a:p>
            <a:endParaRPr lang="en-US" sz="3200" dirty="0"/>
          </a:p>
          <a:p>
            <a:r>
              <a:rPr lang="en-US" sz="3200" dirty="0" smtClean="0"/>
              <a:t>4.  Identify who are the leading people in Europe/world in the area that you think you could contribute to as part of this project? </a:t>
            </a:r>
          </a:p>
          <a:p>
            <a:endParaRPr lang="en-US" sz="3200" dirty="0"/>
          </a:p>
          <a:p>
            <a:r>
              <a:rPr lang="en-US" sz="3200" dirty="0" smtClean="0"/>
              <a:t>4. Become part of the Steering Group or </a:t>
            </a:r>
            <a:r>
              <a:rPr lang="en-US" sz="3200" dirty="0"/>
              <a:t>S</a:t>
            </a:r>
            <a:r>
              <a:rPr lang="en-US" sz="3200" dirty="0" smtClean="0"/>
              <a:t>upporting Team. </a:t>
            </a:r>
          </a:p>
          <a:p>
            <a:endParaRPr lang="en-US" sz="3200" dirty="0"/>
          </a:p>
        </p:txBody>
      </p:sp>
    </p:spTree>
    <p:extLst>
      <p:ext uri="{BB962C8B-B14F-4D97-AF65-F5344CB8AC3E}">
        <p14:creationId xmlns:p14="http://schemas.microsoft.com/office/powerpoint/2010/main" val="4013525576"/>
      </p:ext>
    </p:extLst>
  </p:cSld>
  <p:clrMapOvr>
    <a:masterClrMapping/>
  </p:clrMapOvr>
</p:sld>
</file>

<file path=ppt/theme/theme1.xml><?xml version="1.0" encoding="utf-8"?>
<a:theme xmlns:a="http://schemas.openxmlformats.org/drawingml/2006/main" name="Office Theme">
  <a:themeElements>
    <a:clrScheme name="Custom 82">
      <a:dk1>
        <a:sysClr val="windowText" lastClr="000000"/>
      </a:dk1>
      <a:lt1>
        <a:sysClr val="window" lastClr="FFFFFF"/>
      </a:lt1>
      <a:dk2>
        <a:srgbClr val="1F497D"/>
      </a:dk2>
      <a:lt2>
        <a:srgbClr val="EEECE1"/>
      </a:lt2>
      <a:accent1>
        <a:srgbClr val="F49300"/>
      </a:accent1>
      <a:accent2>
        <a:srgbClr val="96C300"/>
      </a:accent2>
      <a:accent3>
        <a:srgbClr val="661F84"/>
      </a:accent3>
      <a:accent4>
        <a:srgbClr val="009EE6"/>
      </a:accent4>
      <a:accent5>
        <a:srgbClr val="4E6E98"/>
      </a:accent5>
      <a:accent6>
        <a:srgbClr val="BE0F1D"/>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13082</TotalTime>
  <Words>606</Words>
  <Application>Microsoft Office PowerPoint</Application>
  <PresentationFormat>Widescreen</PresentationFormat>
  <Paragraphs>83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Wingdings</vt:lpstr>
      <vt:lpstr>Office Theme</vt:lpstr>
      <vt:lpstr>Sculpturing Our Research Landscape</vt:lpstr>
      <vt:lpstr>Research Grant  Opportunities &amp; Interests </vt:lpstr>
      <vt:lpstr>Research Grant Process</vt:lpstr>
      <vt:lpstr>ALL Value Adding</vt:lpstr>
      <vt:lpstr>Open Innovation Call  15-20 m</vt:lpstr>
      <vt:lpstr>From Call text: </vt:lpstr>
      <vt:lpstr>PowerPoint Presentation</vt:lpstr>
      <vt:lpstr>One of two – sub-areas:</vt:lpstr>
      <vt:lpstr>Next Steps</vt:lpstr>
      <vt:lpstr>2 good reasons for ALL to go for this call</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SlideModel PowerPoint Wide</dc:title>
  <dc:creator>Julian</dc:creator>
  <cp:lastModifiedBy>Hilary Hooks</cp:lastModifiedBy>
  <cp:revision>171</cp:revision>
  <dcterms:created xsi:type="dcterms:W3CDTF">2013-09-12T13:05:01Z</dcterms:created>
  <dcterms:modified xsi:type="dcterms:W3CDTF">2018-02-08T09:03:11Z</dcterms:modified>
</cp:coreProperties>
</file>