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1" r:id="rId1"/>
  </p:sldMasterIdLst>
  <p:notesMasterIdLst>
    <p:notesMasterId r:id="rId41"/>
  </p:notesMasterIdLst>
  <p:sldIdLst>
    <p:sldId id="256" r:id="rId2"/>
    <p:sldId id="257" r:id="rId3"/>
    <p:sldId id="260" r:id="rId4"/>
    <p:sldId id="261" r:id="rId5"/>
    <p:sldId id="263" r:id="rId6"/>
    <p:sldId id="392" r:id="rId7"/>
    <p:sldId id="262" r:id="rId8"/>
    <p:sldId id="393" r:id="rId9"/>
    <p:sldId id="394" r:id="rId10"/>
    <p:sldId id="391" r:id="rId11"/>
    <p:sldId id="386" r:id="rId12"/>
    <p:sldId id="384" r:id="rId13"/>
    <p:sldId id="385" r:id="rId14"/>
    <p:sldId id="390" r:id="rId15"/>
    <p:sldId id="395" r:id="rId16"/>
    <p:sldId id="389" r:id="rId17"/>
    <p:sldId id="388" r:id="rId18"/>
    <p:sldId id="304" r:id="rId19"/>
    <p:sldId id="305" r:id="rId20"/>
    <p:sldId id="306" r:id="rId21"/>
    <p:sldId id="307" r:id="rId22"/>
    <p:sldId id="308" r:id="rId23"/>
    <p:sldId id="325" r:id="rId24"/>
    <p:sldId id="376" r:id="rId25"/>
    <p:sldId id="377" r:id="rId26"/>
    <p:sldId id="378" r:id="rId27"/>
    <p:sldId id="379" r:id="rId28"/>
    <p:sldId id="383" r:id="rId29"/>
    <p:sldId id="381" r:id="rId30"/>
    <p:sldId id="396" r:id="rId31"/>
    <p:sldId id="382" r:id="rId32"/>
    <p:sldId id="344" r:id="rId33"/>
    <p:sldId id="345" r:id="rId34"/>
    <p:sldId id="346" r:id="rId35"/>
    <p:sldId id="347" r:id="rId36"/>
    <p:sldId id="348" r:id="rId37"/>
    <p:sldId id="349" r:id="rId38"/>
    <p:sldId id="350" r:id="rId39"/>
    <p:sldId id="351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2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759C0-6B2A-4F16-AE42-C2B5A200C472}" type="datetimeFigureOut">
              <a:rPr lang="en-IN" smtClean="0"/>
              <a:t>07-09-2018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BFCD6-8F6C-485F-A0A0-F68F714E41D6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5758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BFCD6-8F6C-485F-A0A0-F68F714E41D6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613209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BFCD6-8F6C-485F-A0A0-F68F714E41D6}" type="slidenum">
              <a:rPr lang="en-IN" smtClean="0"/>
              <a:t>11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64433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BFCD6-8F6C-485F-A0A0-F68F714E41D6}" type="slidenum">
              <a:rPr lang="en-IN" smtClean="0"/>
              <a:t>12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39360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768B8E0-3E58-4850-A273-D233425C43A6}" type="slidenum">
              <a:rPr lang="en-IN" altLang="en-US">
                <a:latin typeface="Calibri" panose="020F0502020204030204" pitchFamily="34" charset="0"/>
              </a:rPr>
              <a:pPr eaLnBrk="1" hangingPunct="1"/>
              <a:t>13</a:t>
            </a:fld>
            <a:endParaRPr lang="en-IN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0023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A6689A0-7A72-4DB8-B424-7707F01B79B3}" type="slidenum">
              <a:rPr lang="en-IN" altLang="en-US"/>
              <a:pPr eaLnBrk="1" hangingPunct="1">
                <a:spcBef>
                  <a:spcPct val="0"/>
                </a:spcBef>
              </a:pPr>
              <a:t>18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1021487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2B3E8B-D33F-4A5F-8872-D05EC089D360}" type="slidenum">
              <a:rPr lang="en-IN" altLang="en-US"/>
              <a:pPr eaLnBrk="1" hangingPunct="1">
                <a:spcBef>
                  <a:spcPct val="0"/>
                </a:spcBef>
              </a:pPr>
              <a:t>19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243431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89DF7B0-EAE2-4BC3-BE0D-77179A97F79D}" type="slidenum">
              <a:rPr lang="en-IN" altLang="en-US"/>
              <a:pPr eaLnBrk="1" hangingPunct="1">
                <a:spcBef>
                  <a:spcPct val="0"/>
                </a:spcBef>
              </a:pPr>
              <a:t>20</a:t>
            </a:fld>
            <a:endParaRPr lang="en-IN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2232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DFCFBFE-656F-4414-8840-A2BDE3756403}" type="slidenum">
              <a:rPr lang="en-IN" altLang="en-US"/>
              <a:pPr eaLnBrk="1" hangingPunct="1">
                <a:spcBef>
                  <a:spcPct val="0"/>
                </a:spcBef>
              </a:pPr>
              <a:t>21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409161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B6DA195-A52D-45CC-8031-A4AA5E7B73B3}" type="slidenum">
              <a:rPr lang="en-IN" altLang="en-US"/>
              <a:pPr eaLnBrk="1" hangingPunct="1">
                <a:spcBef>
                  <a:spcPct val="0"/>
                </a:spcBef>
              </a:pPr>
              <a:t>22</a:t>
            </a:fld>
            <a:endParaRPr lang="en-IN" altLang="en-US"/>
          </a:p>
        </p:txBody>
      </p:sp>
    </p:spTree>
    <p:extLst>
      <p:ext uri="{BB962C8B-B14F-4D97-AF65-F5344CB8AC3E}">
        <p14:creationId xmlns:p14="http://schemas.microsoft.com/office/powerpoint/2010/main" val="38858563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8500"/>
            <a:ext cx="4645025" cy="3484563"/>
          </a:xfrm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2868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2868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2868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2868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2868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20000"/>
              </a:spcBef>
              <a:spcAft>
                <a:spcPct val="20000"/>
              </a:spcAft>
            </a:pPr>
            <a:fld id="{E353E9A0-7CE1-4C04-9956-D1829C8147FF}" type="slidenum">
              <a:rPr lang="en-US" altLang="en-US"/>
              <a:pPr algn="r" eaLnBrk="1" hangingPunct="1">
                <a:spcBef>
                  <a:spcPct val="20000"/>
                </a:spcBef>
                <a:spcAft>
                  <a:spcPct val="20000"/>
                </a:spcAft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37986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BFCD6-8F6C-485F-A0A0-F68F714E41D6}" type="slidenum">
              <a:rPr lang="en-IN" smtClean="0"/>
              <a:t>24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44175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BFCD6-8F6C-485F-A0A0-F68F714E41D6}" type="slidenum">
              <a:rPr lang="en-IN" smtClean="0"/>
              <a:t>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76794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BFCD6-8F6C-485F-A0A0-F68F714E41D6}" type="slidenum">
              <a:rPr lang="en-IN" smtClean="0"/>
              <a:t>25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28118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BFCD6-8F6C-485F-A0A0-F68F714E41D6}" type="slidenum">
              <a:rPr lang="en-IN" smtClean="0"/>
              <a:t>26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936274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BFCD6-8F6C-485F-A0A0-F68F714E41D6}" type="slidenum">
              <a:rPr lang="en-IN" smtClean="0"/>
              <a:t>27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647896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1100" y="698500"/>
            <a:ext cx="4645025" cy="3484563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IN" alt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2868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92868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92868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92868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928688" eaLnBrk="0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20000"/>
              </a:spcBef>
              <a:spcAft>
                <a:spcPct val="20000"/>
              </a:spcAft>
            </a:pPr>
            <a:fld id="{E32F7A46-A7E5-4678-A5ED-C14E40FA562F}" type="slidenum">
              <a:rPr lang="en-US" altLang="en-US"/>
              <a:pPr algn="r" eaLnBrk="1" hangingPunct="1">
                <a:spcBef>
                  <a:spcPct val="20000"/>
                </a:spcBef>
                <a:spcAft>
                  <a:spcPct val="20000"/>
                </a:spcAft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5606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BFCD6-8F6C-485F-A0A0-F68F714E41D6}" type="slidenum">
              <a:rPr lang="en-IN" smtClean="0"/>
              <a:t>29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832834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5A57992-681C-4942-88D0-BC2E4AE512E2}" type="slidenum">
              <a:rPr lang="en-IN" altLang="en-US">
                <a:latin typeface="Calibri" panose="020F0502020204030204" pitchFamily="34" charset="0"/>
              </a:rPr>
              <a:pPr eaLnBrk="1" hangingPunct="1"/>
              <a:t>32</a:t>
            </a:fld>
            <a:endParaRPr lang="en-IN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4045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598AB8C-C20D-4889-AA0A-06DFB366E5A4}" type="slidenum">
              <a:rPr lang="en-IN" altLang="en-US">
                <a:latin typeface="Calibri" panose="020F0502020204030204" pitchFamily="34" charset="0"/>
              </a:rPr>
              <a:pPr eaLnBrk="1" hangingPunct="1"/>
              <a:t>33</a:t>
            </a:fld>
            <a:endParaRPr lang="en-IN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5953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64155B-7E54-4BF9-B98B-D61FD41C7E18}" type="slidenum">
              <a:rPr lang="en-IN" altLang="en-US">
                <a:latin typeface="Calibri" panose="020F0502020204030204" pitchFamily="34" charset="0"/>
              </a:rPr>
              <a:pPr eaLnBrk="1" hangingPunct="1"/>
              <a:t>34</a:t>
            </a:fld>
            <a:endParaRPr lang="en-IN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8576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I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9CCB2F7-4222-40B1-8DE6-93B6E2D41AE1}" type="slidenum">
              <a:rPr lang="en-IN" altLang="en-US">
                <a:latin typeface="Calibri" panose="020F0502020204030204" pitchFamily="34" charset="0"/>
              </a:rPr>
              <a:pPr eaLnBrk="1" hangingPunct="1"/>
              <a:t>35</a:t>
            </a:fld>
            <a:endParaRPr lang="en-IN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3896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6840DBC-C162-47C9-B1BE-41D0B8BE87FE}" type="slidenum">
              <a:rPr lang="en-US" altLang="en-US">
                <a:latin typeface="Calibri" panose="020F0502020204030204" pitchFamily="34" charset="0"/>
              </a:rPr>
              <a:pPr eaLnBrk="1" hangingPunct="1"/>
              <a:t>36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625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BFCD6-8F6C-485F-A0A0-F68F714E41D6}" type="slidenum">
              <a:rPr lang="en-IN" smtClean="0"/>
              <a:t>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422853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I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005E27B-7705-49CD-87B3-9A1508B29F71}" type="slidenum">
              <a:rPr lang="en-IN" altLang="en-US">
                <a:latin typeface="Calibri" panose="020F0502020204030204" pitchFamily="34" charset="0"/>
              </a:rPr>
              <a:pPr eaLnBrk="1" hangingPunct="1"/>
              <a:t>37</a:t>
            </a:fld>
            <a:endParaRPr lang="en-IN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1996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IN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C28E54A-62BE-4EFF-B6AD-EC7450713C9F}" type="slidenum">
              <a:rPr lang="en-IN" altLang="en-US">
                <a:latin typeface="Calibri" panose="020F0502020204030204" pitchFamily="34" charset="0"/>
              </a:rPr>
              <a:pPr eaLnBrk="1" hangingPunct="1"/>
              <a:t>38</a:t>
            </a:fld>
            <a:endParaRPr lang="en-IN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61400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I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8F09912-3437-4601-851A-53BE2741052B}" type="slidenum">
              <a:rPr lang="en-IN" altLang="en-US">
                <a:latin typeface="Calibri" panose="020F0502020204030204" pitchFamily="34" charset="0"/>
              </a:rPr>
              <a:pPr eaLnBrk="1" hangingPunct="1"/>
              <a:t>39</a:t>
            </a:fld>
            <a:endParaRPr lang="en-IN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635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BFCD6-8F6C-485F-A0A0-F68F714E41D6}" type="slidenum">
              <a:rPr lang="en-IN" smtClean="0"/>
              <a:t>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23348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BFCD6-8F6C-485F-A0A0-F68F714E41D6}" type="slidenum">
              <a:rPr lang="en-IN" smtClean="0"/>
              <a:t>5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26366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BFCD6-8F6C-485F-A0A0-F68F714E41D6}" type="slidenum">
              <a:rPr lang="en-IN" smtClean="0"/>
              <a:t>6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53794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BFCD6-8F6C-485F-A0A0-F68F714E41D6}" type="slidenum">
              <a:rPr lang="en-IN" smtClean="0"/>
              <a:t>7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03594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4CAC0-6F2B-4A70-B174-F16A7213926B}" type="slidenum">
              <a:rPr lang="en-IN" smtClean="0"/>
              <a:t>8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86063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4CAC0-6F2B-4A70-B174-F16A7213926B}" type="slidenum">
              <a:rPr lang="en-IN" smtClean="0"/>
              <a:t>9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8125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2BF2-4031-4451-A708-D1C759D32229}" type="datetimeFigureOut">
              <a:rPr lang="en-IN" smtClean="0"/>
              <a:t>07-09-2018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7DF1-CD93-41C8-A712-AFF3A5F8E9B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6742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2BF2-4031-4451-A708-D1C759D32229}" type="datetimeFigureOut">
              <a:rPr lang="en-IN" smtClean="0"/>
              <a:t>07-09-2018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7DF1-CD93-41C8-A712-AFF3A5F8E9B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5179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2BF2-4031-4451-A708-D1C759D32229}" type="datetimeFigureOut">
              <a:rPr lang="en-IN" smtClean="0"/>
              <a:t>07-09-2018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7DF1-CD93-41C8-A712-AFF3A5F8E9B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1223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9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24384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03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©2007 Regents of the University of Minnesota.</a:t>
            </a:r>
          </a:p>
        </p:txBody>
      </p:sp>
      <p:sp>
        <p:nvSpPr>
          <p:cNvPr id="5" name="Rectangle 103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31CC41-1AEC-440B-9F80-622766B5E8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24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2BF2-4031-4451-A708-D1C759D32229}" type="datetimeFigureOut">
              <a:rPr lang="en-IN" smtClean="0"/>
              <a:t>07-09-2018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7DF1-CD93-41C8-A712-AFF3A5F8E9B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945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2BF2-4031-4451-A708-D1C759D32229}" type="datetimeFigureOut">
              <a:rPr lang="en-IN" smtClean="0"/>
              <a:t>07-09-2018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7DF1-CD93-41C8-A712-AFF3A5F8E9B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09563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2BF2-4031-4451-A708-D1C759D32229}" type="datetimeFigureOut">
              <a:rPr lang="en-IN" smtClean="0"/>
              <a:t>07-09-2018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7DF1-CD93-41C8-A712-AFF3A5F8E9B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194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2BF2-4031-4451-A708-D1C759D32229}" type="datetimeFigureOut">
              <a:rPr lang="en-IN" smtClean="0"/>
              <a:t>07-09-2018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7DF1-CD93-41C8-A712-AFF3A5F8E9B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2827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2BF2-4031-4451-A708-D1C759D32229}" type="datetimeFigureOut">
              <a:rPr lang="en-IN" smtClean="0"/>
              <a:t>07-09-2018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7DF1-CD93-41C8-A712-AFF3A5F8E9B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0123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2BF2-4031-4451-A708-D1C759D32229}" type="datetimeFigureOut">
              <a:rPr lang="en-IN" smtClean="0"/>
              <a:t>07-09-2018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7DF1-CD93-41C8-A712-AFF3A5F8E9B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429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2BF2-4031-4451-A708-D1C759D32229}" type="datetimeFigureOut">
              <a:rPr lang="en-IN" smtClean="0"/>
              <a:t>07-09-2018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7DF1-CD93-41C8-A712-AFF3A5F8E9B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3726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A2BF2-4031-4451-A708-D1C759D32229}" type="datetimeFigureOut">
              <a:rPr lang="en-IN" smtClean="0"/>
              <a:t>07-09-2018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57DF1-CD93-41C8-A712-AFF3A5F8E9B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78152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A2BF2-4031-4451-A708-D1C759D32229}" type="datetimeFigureOut">
              <a:rPr lang="en-IN" smtClean="0"/>
              <a:t>07-09-2018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57DF1-CD93-41C8-A712-AFF3A5F8E9BE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761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  <p:sldLayoutId id="214748404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WAI/intro/wca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PDF/UA" TargetMode="External"/><Relationship Id="rId5" Type="http://schemas.openxmlformats.org/officeDocument/2006/relationships/hyperlink" Target="http://www.idpf.org/" TargetMode="External"/><Relationship Id="rId4" Type="http://schemas.openxmlformats.org/officeDocument/2006/relationships/hyperlink" Target="https://www.section508.gov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bm.com/able/mobile-accessibility-checker.html" TargetMode="External"/><Relationship Id="rId2" Type="http://schemas.openxmlformats.org/officeDocument/2006/relationships/hyperlink" Target="https://play.google.com/store/apps/details?id=com.google.android.apps.accessibility.auditor&amp;hl=en_U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ability.com.au/resources/tabletest.cf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validator.w3.org/nu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igsaw.w3.org/css-validator/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que.com/products/axe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checker.ca/checker/index.php" TargetMode="External"/><Relationship Id="rId5" Type="http://schemas.openxmlformats.org/officeDocument/2006/relationships/hyperlink" Target="http://khan.github.io/tota11y/" TargetMode="External"/><Relationship Id="rId4" Type="http://schemas.openxmlformats.org/officeDocument/2006/relationships/hyperlink" Target="http://wave.webaim.org/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fae.disability.illinois.edu/anonymous/?Anonymous%20Report=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.org/WAI/users/inaccessible#overview" TargetMode="External"/><Relationship Id="rId4" Type="http://schemas.openxmlformats.org/officeDocument/2006/relationships/hyperlink" Target="http://www.w3.org/WAI/ER/tools/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in/url?sa=i&amp;rct=j&amp;q=&amp;esrc=s&amp;source=images&amp;cd=&amp;cad=rja&amp;uact=8&amp;ved=0ahUKEwiL_cDw-PTMAhWLpY8KHRICCjEQjRwIBw&amp;url=http://technologysthought.blogspot.com/2012/11/tab-key-stopped-working-try-this.html&amp;psig=AFQjCNHxjsctR6Ktyt9zHLomn1vE9hWtNg&amp;ust=1464255995589749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uance.com/" TargetMode="External"/><Relationship Id="rId3" Type="http://schemas.openxmlformats.org/officeDocument/2006/relationships/hyperlink" Target="http://www.nvaccess.org/" TargetMode="External"/><Relationship Id="rId7" Type="http://schemas.openxmlformats.org/officeDocument/2006/relationships/hyperlink" Target="http://www.ablenetinc.com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rdolphin.com/" TargetMode="External"/><Relationship Id="rId5" Type="http://schemas.openxmlformats.org/officeDocument/2006/relationships/hyperlink" Target="http://www.aisquared.com/" TargetMode="External"/><Relationship Id="rId4" Type="http://schemas.openxmlformats.org/officeDocument/2006/relationships/hyperlink" Target="http://www.freedomscientific.com/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WAI/eval/preliminary.html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WAI/eval/conformance.html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.org/WAI/eval/selectingtools.html" TargetMode="External"/><Relationship Id="rId4" Type="http://schemas.openxmlformats.org/officeDocument/2006/relationships/hyperlink" Target="http://www.w3.org/WAI/ER/tools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.int/disabilities/world_report/2011/report/en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196752"/>
            <a:ext cx="8206680" cy="2666677"/>
          </a:xfrm>
        </p:spPr>
        <p:txBody>
          <a:bodyPr>
            <a:normAutofit/>
          </a:bodyPr>
          <a:lstStyle/>
          <a:p>
            <a:r>
              <a:rPr lang="en-IN" sz="5300" b="1" dirty="0"/>
              <a:t>DIGITAL ACCESSIBILITY OVERVIEW </a:t>
            </a:r>
            <a:br>
              <a:rPr lang="en-IN" sz="5300" b="1" dirty="0"/>
            </a:br>
            <a:br>
              <a:rPr lang="en-IN" sz="2000" b="1" dirty="0"/>
            </a:br>
            <a:endParaRPr lang="en-IN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797574"/>
            <a:ext cx="6858000" cy="1655762"/>
          </a:xfrm>
        </p:spPr>
        <p:txBody>
          <a:bodyPr>
            <a:normAutofit/>
          </a:bodyPr>
          <a:lstStyle/>
          <a:p>
            <a:r>
              <a:rPr lang="en-IN" sz="2400" b="1" dirty="0"/>
              <a:t>Prashant Ranjan Verma</a:t>
            </a:r>
          </a:p>
          <a:p>
            <a:endParaRPr lang="en-IN" sz="2400" b="1" dirty="0"/>
          </a:p>
        </p:txBody>
      </p:sp>
      <p:pic>
        <p:nvPicPr>
          <p:cNvPr id="5" name="Picture 3" descr="Logo of accessABLE">
            <a:extLst>
              <a:ext uri="{FF2B5EF4-FFF2-40B4-BE49-F238E27FC236}">
                <a16:creationId xmlns:a16="http://schemas.microsoft.com/office/drawing/2014/main" id="{B645D961-F482-4F56-8B36-854A2E876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879" y="5245878"/>
            <a:ext cx="1972602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0511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7828" y="2852936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dirty="0"/>
              <a:t>Demos of common digital barriers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47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A8E35-3881-46B7-8CD0-B243B4733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Accessibility Standards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2DA1A-E1FC-4818-8F62-158BF0637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There are globally accepted standards and best practices for creating accessible digital content. </a:t>
            </a:r>
          </a:p>
          <a:p>
            <a:r>
              <a:rPr lang="en-IN" sz="2800" u="sng" dirty="0">
                <a:hlinkClick r:id="rId3"/>
              </a:rPr>
              <a:t>WCAG</a:t>
            </a:r>
            <a:endParaRPr lang="en-IN" sz="2800" u="sng" dirty="0"/>
          </a:p>
          <a:p>
            <a:r>
              <a:rPr lang="en-IN" sz="2800" dirty="0"/>
              <a:t> </a:t>
            </a:r>
            <a:r>
              <a:rPr lang="en-IN" sz="2800" u="sng" dirty="0">
                <a:hlinkClick r:id="rId4"/>
              </a:rPr>
              <a:t>Section 508</a:t>
            </a:r>
            <a:r>
              <a:rPr lang="en-IN" sz="2800" dirty="0"/>
              <a:t> </a:t>
            </a:r>
          </a:p>
          <a:p>
            <a:r>
              <a:rPr lang="en-IN" sz="2800" dirty="0">
                <a:hlinkClick r:id="rId5"/>
              </a:rPr>
              <a:t>EPUB 3</a:t>
            </a:r>
            <a:endParaRPr lang="en-IN" sz="2800" dirty="0"/>
          </a:p>
          <a:p>
            <a:r>
              <a:rPr lang="en-IN" sz="2800" u="sng" dirty="0">
                <a:hlinkClick r:id="rId6"/>
              </a:rPr>
              <a:t>PDF/UA</a:t>
            </a:r>
            <a:endParaRPr lang="en-IN" sz="2800" u="sng" dirty="0"/>
          </a:p>
        </p:txBody>
      </p:sp>
    </p:spTree>
    <p:extLst>
      <p:ext uri="{BB962C8B-B14F-4D97-AF65-F5344CB8AC3E}">
        <p14:creationId xmlns:p14="http://schemas.microsoft.com/office/powerpoint/2010/main" val="1296466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325563"/>
          </a:xfrm>
        </p:spPr>
        <p:txBody>
          <a:bodyPr/>
          <a:lstStyle/>
          <a:p>
            <a:r>
              <a:rPr lang="en-IN" sz="4000" b="1" dirty="0"/>
              <a:t>Checking for compliance to guidelines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/>
              <a:t>When to check </a:t>
            </a:r>
          </a:p>
          <a:p>
            <a:endParaRPr lang="en-US" dirty="0"/>
          </a:p>
          <a:p>
            <a:r>
              <a:rPr lang="en-US" sz="2400" dirty="0"/>
              <a:t>Accessibility should be incorporated in the planning of the project</a:t>
            </a:r>
          </a:p>
          <a:p>
            <a:endParaRPr lang="en-US" sz="2400" dirty="0"/>
          </a:p>
          <a:p>
            <a:r>
              <a:rPr lang="en-US" sz="2400" dirty="0"/>
              <a:t>It is best to include accessibility requirements in the RFPs and Tender documents </a:t>
            </a:r>
          </a:p>
          <a:p>
            <a:endParaRPr lang="en-US" sz="2400" dirty="0"/>
          </a:p>
          <a:p>
            <a:r>
              <a:rPr lang="en-US" sz="2400" dirty="0"/>
              <a:t>During the development of the website, accessibility testing should be done continuously </a:t>
            </a:r>
          </a:p>
          <a:p>
            <a:endParaRPr lang="en-US" sz="2400" dirty="0"/>
          </a:p>
          <a:p>
            <a:r>
              <a:rPr lang="en-US" sz="2400" dirty="0"/>
              <a:t>Retrofitting websites &amp; documents for accessibility may be expensive and time-consuming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917862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227608"/>
            <a:ext cx="8061325" cy="4865688"/>
          </a:xfrm>
        </p:spPr>
        <p:txBody>
          <a:bodyPr/>
          <a:lstStyle/>
          <a:p>
            <a:pPr algn="ctr">
              <a:buNone/>
            </a:pPr>
            <a:r>
              <a:rPr lang="en-US" altLang="en-US" sz="4000" b="1" dirty="0"/>
              <a:t>How to check for accessibility? </a:t>
            </a:r>
            <a:r>
              <a:rPr lang="en-US" altLang="en-US" sz="3600" dirty="0"/>
              <a:t>		</a:t>
            </a:r>
            <a:endParaRPr lang="en-US" altLang="en-US" dirty="0"/>
          </a:p>
          <a:p>
            <a:pPr eaLnBrk="1" hangingPunct="1">
              <a:buFontTx/>
              <a:buNone/>
            </a:pPr>
            <a:endParaRPr lang="en-US" altLang="en-US" sz="2100" dirty="0"/>
          </a:p>
          <a:p>
            <a:pPr eaLnBrk="1" hangingPunct="1">
              <a:buFontTx/>
              <a:buNone/>
            </a:pP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sz="2100" dirty="0"/>
              <a:t>		                      </a:t>
            </a:r>
          </a:p>
          <a:p>
            <a:pPr eaLnBrk="1" hangingPunct="1">
              <a:buFontTx/>
              <a:buNone/>
            </a:pPr>
            <a:r>
              <a:rPr lang="en-US" altLang="en-US" sz="2100" dirty="0"/>
              <a:t>       			                  </a:t>
            </a:r>
            <a:r>
              <a:rPr lang="en-US" altLang="en-US" sz="6000" b="1" dirty="0"/>
              <a:t>+</a:t>
            </a:r>
            <a:endParaRPr lang="en-US" altLang="en-US" sz="2100" b="1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755576" y="3140968"/>
            <a:ext cx="2590800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Automated Tools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(Eg: Wave/ FAE)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578821" y="3212976"/>
            <a:ext cx="2657475" cy="830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Manual Testing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(Eg: Screen Reader)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1325563"/>
          </a:xfrm>
        </p:spPr>
        <p:txBody>
          <a:bodyPr/>
          <a:lstStyle/>
          <a:p>
            <a:r>
              <a:rPr lang="en-IN" sz="3600" b="1" dirty="0"/>
              <a:t>Compliance to accessibility guidelines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55548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How to test documents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Use Microsoft Accessibility Checker</a:t>
            </a:r>
          </a:p>
          <a:p>
            <a:r>
              <a:rPr lang="en-US" sz="2800" dirty="0"/>
              <a:t>Fix all issues</a:t>
            </a:r>
          </a:p>
          <a:p>
            <a:r>
              <a:rPr lang="en-US" sz="2800" dirty="0"/>
              <a:t>Use one assistive technology tool – NVDA recommended to test the document and fix all issues </a:t>
            </a:r>
          </a:p>
        </p:txBody>
      </p:sp>
    </p:spTree>
    <p:extLst>
      <p:ext uri="{BB962C8B-B14F-4D97-AF65-F5344CB8AC3E}">
        <p14:creationId xmlns:p14="http://schemas.microsoft.com/office/powerpoint/2010/main" val="202164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How to check websites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Use Axe, WAVE and other automated tools </a:t>
            </a:r>
          </a:p>
          <a:p>
            <a:endParaRPr lang="en-US" sz="2800" dirty="0"/>
          </a:p>
          <a:p>
            <a:r>
              <a:rPr lang="en-US" sz="2800" dirty="0"/>
              <a:t>Fix all accessibility flagged by the checkers </a:t>
            </a:r>
          </a:p>
          <a:p>
            <a:endParaRPr lang="en-US" sz="2800" dirty="0"/>
          </a:p>
          <a:p>
            <a:r>
              <a:rPr lang="en-US" sz="2800" dirty="0"/>
              <a:t>Test complete functionality with keyboard alone </a:t>
            </a:r>
          </a:p>
          <a:p>
            <a:endParaRPr lang="en-US" sz="2800" dirty="0"/>
          </a:p>
          <a:p>
            <a:r>
              <a:rPr lang="en-US" sz="2800" dirty="0"/>
              <a:t>Use NVDA screen reader (Windows)</a:t>
            </a:r>
          </a:p>
          <a:p>
            <a:endParaRPr lang="en-US" sz="2800" dirty="0"/>
          </a:p>
          <a:p>
            <a:r>
              <a:rPr lang="en-US" sz="2800" dirty="0"/>
              <a:t>`Use Voiceover (Mac)</a:t>
            </a:r>
          </a:p>
        </p:txBody>
      </p:sp>
    </p:spTree>
    <p:extLst>
      <p:ext uri="{BB962C8B-B14F-4D97-AF65-F5344CB8AC3E}">
        <p14:creationId xmlns:p14="http://schemas.microsoft.com/office/powerpoint/2010/main" val="1844405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How to test on mobile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Accessibility Scanner from Google for Android 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https://play.google.com/store/apps/details?id=com.google.android.apps.accessibility.auditor&amp;hl=en_US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IBM Accessibility Checker for both Android and iOS </a:t>
            </a: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https://www.ibm.com/able/mobile-accessibility-checker.html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Use Talkback screen reader on Android</a:t>
            </a:r>
          </a:p>
          <a:p>
            <a:endParaRPr lang="en-US" sz="2400" dirty="0"/>
          </a:p>
          <a:p>
            <a:r>
              <a:rPr lang="en-US" sz="2400" dirty="0"/>
              <a:t>Use Voiceover on iOS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0394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2088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WHAT TO TEST?</a:t>
            </a:r>
          </a:p>
        </p:txBody>
      </p:sp>
    </p:spTree>
    <p:extLst>
      <p:ext uri="{BB962C8B-B14F-4D97-AF65-F5344CB8AC3E}">
        <p14:creationId xmlns:p14="http://schemas.microsoft.com/office/powerpoint/2010/main" val="3138442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100" b="1" dirty="0"/>
              <a:t>Common problems on web pages-</a:t>
            </a:r>
            <a:r>
              <a:rPr lang="en-US" altLang="en-US" b="1" dirty="0"/>
              <a:t> </a:t>
            </a:r>
            <a:br>
              <a:rPr lang="en-US" altLang="en-US" b="1" dirty="0"/>
            </a:br>
            <a:r>
              <a:rPr lang="en-US" altLang="en-US" b="1" dirty="0"/>
              <a:t>Keyboard inaccessibility  </a:t>
            </a:r>
            <a:endParaRPr lang="en-IN" altLang="en-US" b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16113"/>
            <a:ext cx="7696200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When pages are not totally accessible from the keyboard, it creates barriers for users with visual impairment &amp; mobility impairments who cannot use the mouse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Examples of keyboard inaccessible components of webpage </a:t>
            </a:r>
          </a:p>
          <a:p>
            <a:pPr lvl="1"/>
            <a:r>
              <a:rPr lang="en-US" altLang="en-US" sz="2400" dirty="0"/>
              <a:t>Drop down menus </a:t>
            </a:r>
          </a:p>
          <a:p>
            <a:pPr lvl="1"/>
            <a:r>
              <a:rPr lang="en-US" altLang="en-US" sz="2400" dirty="0"/>
              <a:t>Form </a:t>
            </a:r>
            <a:r>
              <a:rPr lang="en-US" altLang="en-US" sz="2400" dirty="0" err="1"/>
              <a:t>fiels</a:t>
            </a:r>
            <a:r>
              <a:rPr lang="en-US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771185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46075"/>
            <a:ext cx="8218487" cy="1282700"/>
          </a:xfrm>
        </p:spPr>
        <p:txBody>
          <a:bodyPr/>
          <a:lstStyle/>
          <a:p>
            <a:pPr eaLnBrk="1" hangingPunct="1"/>
            <a:r>
              <a:rPr lang="en-US" altLang="en-US" sz="2400" b="1" dirty="0"/>
              <a:t>Common problems on web pages- </a:t>
            </a:r>
            <a:br>
              <a:rPr lang="en-US" altLang="en-US" sz="2400" b="1" dirty="0"/>
            </a:br>
            <a:r>
              <a:rPr lang="en-US" altLang="en-US" sz="3200" b="1" dirty="0"/>
              <a:t>Inaccessible images</a:t>
            </a:r>
            <a:endParaRPr lang="en-IN" altLang="en-US" sz="36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16113"/>
            <a:ext cx="7696200" cy="4038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/>
              <a:t>When there is no text description for images on the pages, it becomes inaccessible to people who use assistive tools such as Screen Readers. </a:t>
            </a:r>
          </a:p>
        </p:txBody>
      </p:sp>
    </p:spTree>
    <p:extLst>
      <p:ext uri="{BB962C8B-B14F-4D97-AF65-F5344CB8AC3E}">
        <p14:creationId xmlns:p14="http://schemas.microsoft.com/office/powerpoint/2010/main" val="23180797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4624"/>
            <a:ext cx="7886700" cy="1325563"/>
          </a:xfrm>
        </p:spPr>
        <p:txBody>
          <a:bodyPr/>
          <a:lstStyle/>
          <a:p>
            <a:r>
              <a:rPr lang="en-US" sz="4000" b="1" dirty="0"/>
              <a:t>Agenda 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96752"/>
            <a:ext cx="7831782" cy="5112568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Digital Accessibility: What and whom does it affect? </a:t>
            </a:r>
            <a:endParaRPr lang="en-IN" sz="2400" dirty="0"/>
          </a:p>
          <a:p>
            <a:pPr lvl="0"/>
            <a:r>
              <a:rPr lang="en-US" sz="2800" dirty="0"/>
              <a:t>How persons with disabilities access information in digital formats </a:t>
            </a:r>
            <a:endParaRPr lang="en-IN" sz="2400" dirty="0"/>
          </a:p>
          <a:p>
            <a:pPr lvl="0"/>
            <a:r>
              <a:rPr lang="en-US" sz="2800" dirty="0"/>
              <a:t>Common digital accessibility barriers </a:t>
            </a:r>
            <a:endParaRPr lang="en-IN" sz="2400" dirty="0"/>
          </a:p>
          <a:p>
            <a:pPr lvl="0"/>
            <a:r>
              <a:rPr lang="en-US" sz="2800" dirty="0"/>
              <a:t>Accessibility Guidelines  </a:t>
            </a:r>
            <a:endParaRPr lang="en-IN" sz="2400" dirty="0"/>
          </a:p>
          <a:p>
            <a:pPr lvl="0"/>
            <a:r>
              <a:rPr lang="en-US" sz="2800" dirty="0"/>
              <a:t>Accessibility testing tools </a:t>
            </a:r>
            <a:endParaRPr lang="en-IN" sz="1800" dirty="0"/>
          </a:p>
          <a:p>
            <a:pPr lvl="0"/>
            <a:r>
              <a:rPr lang="en-US" sz="2800" dirty="0"/>
              <a:t>Inclusive Publishing </a:t>
            </a:r>
            <a:endParaRPr lang="en-IN" sz="2400" dirty="0"/>
          </a:p>
          <a:p>
            <a:pPr lvl="0"/>
            <a:r>
              <a:rPr lang="en-US" sz="2800" dirty="0"/>
              <a:t>Design vs Accessibility. Usability vs Accessibility </a:t>
            </a:r>
            <a:endParaRPr lang="en-IN" sz="2400" dirty="0"/>
          </a:p>
          <a:p>
            <a:pPr lvl="0"/>
            <a:r>
              <a:rPr lang="en-US" sz="2800" dirty="0"/>
              <a:t>Maintaining accessibility </a:t>
            </a:r>
            <a:endParaRPr lang="en-IN" sz="2400" dirty="0"/>
          </a:p>
          <a:p>
            <a:pPr lvl="0"/>
            <a:r>
              <a:rPr lang="en-US" sz="2800" dirty="0"/>
              <a:t>Questions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893190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altLang="en-US" sz="2100" b="1" dirty="0"/>
              <a:t>Common problems on web pages- </a:t>
            </a:r>
            <a:br>
              <a:rPr lang="en-US" altLang="en-US" sz="2100" b="1" dirty="0"/>
            </a:br>
            <a:r>
              <a:rPr lang="en-US" altLang="en-US" sz="3700" b="1" dirty="0"/>
              <a:t>N</a:t>
            </a:r>
            <a:r>
              <a:rPr lang="en-US" altLang="en-US" b="1" dirty="0"/>
              <a:t>on-Structural Markup</a:t>
            </a:r>
            <a:endParaRPr lang="en-IN" altLang="en-US" b="1" dirty="0"/>
          </a:p>
        </p:txBody>
      </p:sp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16113"/>
            <a:ext cx="7696200" cy="4038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Heading markup should be used for giving structure to pages</a:t>
            </a:r>
          </a:p>
          <a:p>
            <a:pPr eaLnBrk="1" hangingPunct="1">
              <a:lnSpc>
                <a:spcPct val="80000"/>
              </a:lnSpc>
            </a:pPr>
            <a:r>
              <a:rPr lang="en-IN" altLang="en-US" sz="2800" dirty="0"/>
              <a:t>This makes pages more </a:t>
            </a:r>
            <a:r>
              <a:rPr lang="en-IN" altLang="en-US" sz="2800" dirty="0" err="1"/>
              <a:t>scanable</a:t>
            </a:r>
            <a:r>
              <a:rPr lang="en-IN" altLang="en-US" sz="2800" dirty="0"/>
              <a:t> and less restrictive for voice input users, screen reader, refreshable Braille display users as they don’t have to navigate content linearly, which can be very time consuming. </a:t>
            </a:r>
          </a:p>
        </p:txBody>
      </p:sp>
    </p:spTree>
    <p:extLst>
      <p:ext uri="{BB962C8B-B14F-4D97-AF65-F5344CB8AC3E}">
        <p14:creationId xmlns:p14="http://schemas.microsoft.com/office/powerpoint/2010/main" val="371959410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1900" b="1" dirty="0"/>
              <a:t>Common problems on web pages- </a:t>
            </a:r>
            <a:br>
              <a:rPr lang="en-US" altLang="en-US" sz="1900" b="1" dirty="0"/>
            </a:br>
            <a:r>
              <a:rPr lang="en-US" altLang="en-US" b="1" dirty="0"/>
              <a:t>Non-contextual Link text</a:t>
            </a:r>
            <a:endParaRPr lang="en-IN" altLang="en-US" b="1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00100" y="1924050"/>
            <a:ext cx="7620000" cy="4038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sz="2800" dirty="0"/>
              <a:t>Poor link names or captions such as “Click here” &amp; “More” create barriers for assistive technology users </a:t>
            </a:r>
          </a:p>
          <a:p>
            <a:pPr eaLnBrk="1" hangingPunct="1"/>
            <a:endParaRPr lang="en-US" altLang="en-US" sz="2800" dirty="0"/>
          </a:p>
          <a:p>
            <a:pPr marL="0" indent="0" algn="ctr" eaLnBrk="1" hangingPunct="1">
              <a:buNone/>
            </a:pPr>
            <a:r>
              <a:rPr lang="en-US" altLang="en-US" sz="2800" u="sng" dirty="0"/>
              <a:t>“Click here”</a:t>
            </a:r>
            <a:r>
              <a:rPr lang="en-US" altLang="en-US" sz="2800" dirty="0"/>
              <a:t> 		</a:t>
            </a:r>
            <a:r>
              <a:rPr lang="en-US" altLang="en-US" sz="2800" u="sng" dirty="0"/>
              <a:t>“click here” </a:t>
            </a:r>
          </a:p>
          <a:p>
            <a:pPr marL="0" indent="0" eaLnBrk="1" hangingPunct="1">
              <a:buNone/>
            </a:pPr>
            <a:endParaRPr lang="en-US" altLang="en-US" sz="2800" u="sng" dirty="0"/>
          </a:p>
          <a:p>
            <a:pPr marL="0" indent="0" algn="ctr" eaLnBrk="1" hangingPunct="1">
              <a:buNone/>
            </a:pPr>
            <a:r>
              <a:rPr lang="en-US" altLang="en-US" sz="2800" u="sng" dirty="0"/>
              <a:t>“Read more” </a:t>
            </a:r>
            <a:r>
              <a:rPr lang="en-US" altLang="en-US" sz="2800" dirty="0"/>
              <a:t>	</a:t>
            </a:r>
            <a:r>
              <a:rPr lang="en-US" altLang="en-US" sz="2800" u="sng" dirty="0"/>
              <a:t>“Read more”</a:t>
            </a:r>
            <a:r>
              <a:rPr lang="en-US" altLang="en-US" sz="2800" dirty="0"/>
              <a:t> </a:t>
            </a:r>
          </a:p>
          <a:p>
            <a:pPr marL="0" indent="0" eaLnBrk="1" hangingPunct="1">
              <a:buNone/>
            </a:pPr>
            <a:endParaRPr lang="en-US" altLang="en-US" sz="2800" dirty="0"/>
          </a:p>
          <a:p>
            <a:pPr marL="0" indent="0" algn="ctr" eaLnBrk="1" hangingPunct="1">
              <a:buNone/>
            </a:pPr>
            <a:r>
              <a:rPr lang="en-US" altLang="en-US" sz="2800" dirty="0"/>
              <a:t>Available at  this </a:t>
            </a:r>
            <a:r>
              <a:rPr lang="en-US" altLang="en-US" sz="2800" u="sng" dirty="0"/>
              <a:t>“link”</a:t>
            </a:r>
            <a:r>
              <a:rPr lang="en-US" alt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6380521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100" b="1" dirty="0"/>
              <a:t>Common problems on web pages- </a:t>
            </a:r>
            <a:br>
              <a:rPr lang="en-US" altLang="en-US" sz="2100" b="1" dirty="0"/>
            </a:br>
            <a:r>
              <a:rPr lang="en-US" altLang="en-US" b="1" dirty="0"/>
              <a:t>Poor Markup</a:t>
            </a:r>
            <a:endParaRPr lang="en-IN" altLang="en-US" b="1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700" dirty="0"/>
              <a:t>Tables used for text placement, as a design element. This is misleading for assistive technology users.   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IN" altLang="en-US" sz="2700" dirty="0"/>
              <a:t> </a:t>
            </a:r>
            <a:endParaRPr lang="en-US" altLang="en-US" sz="28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700" dirty="0"/>
              <a:t>Examples of good use of tables</a:t>
            </a:r>
            <a:br>
              <a:rPr lang="en-US" altLang="en-US" sz="2700" dirty="0"/>
            </a:br>
            <a:r>
              <a:rPr lang="en-US" altLang="en-US" sz="2400" dirty="0">
                <a:hlinkClick r:id="rId3"/>
              </a:rPr>
              <a:t>http://www.usability.com.au/resources/tabletest.cfm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3333872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3200" b="1" dirty="0"/>
              <a:t>WCAG Guideline example</a:t>
            </a:r>
            <a:endParaRPr lang="en-US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21768"/>
            <a:ext cx="7772400" cy="1219200"/>
          </a:xfrm>
        </p:spPr>
        <p:txBody>
          <a:bodyPr/>
          <a:lstStyle/>
          <a:p>
            <a:pPr>
              <a:buNone/>
            </a:pPr>
            <a:r>
              <a:rPr lang="en-US" sz="2400" b="1" dirty="0"/>
              <a:t>CAPTCHA</a:t>
            </a:r>
            <a:endParaRPr lang="en-US" altLang="en-US" dirty="0"/>
          </a:p>
          <a:p>
            <a:pPr eaLnBrk="1" hangingPunct="1">
              <a:buFontTx/>
              <a:buNone/>
            </a:pPr>
            <a:r>
              <a:rPr lang="en-US" altLang="en-US" dirty="0"/>
              <a:t>Completely Automatic Public Turing Test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to Tell Computers and Humans Apart </a:t>
            </a:r>
          </a:p>
        </p:txBody>
      </p:sp>
      <p:pic>
        <p:nvPicPr>
          <p:cNvPr id="11268" name="Picture 4" descr="captch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86200"/>
            <a:ext cx="41052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AutoShape 6"/>
          <p:cNvSpPr>
            <a:spLocks noChangeArrowheads="1"/>
          </p:cNvSpPr>
          <p:nvPr/>
        </p:nvSpPr>
        <p:spPr bwMode="auto">
          <a:xfrm rot="-695909">
            <a:off x="2581275" y="4800600"/>
            <a:ext cx="3414713" cy="684213"/>
          </a:xfrm>
          <a:prstGeom prst="leftArrow">
            <a:avLst>
              <a:gd name="adj1" fmla="val 50000"/>
              <a:gd name="adj2" fmla="val 124768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 algn="l" eaLnBrk="0" hangingPunct="0"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l" eaLnBrk="0" hangingPunct="0"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l" eaLnBrk="0" hangingPunct="0"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l" eaLnBrk="0" hangingPunct="0"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l" eaLnBrk="0" hangingPunct="0"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Aft>
                <a:spcPct val="20000"/>
              </a:spcAft>
              <a:buFontTx/>
              <a:buNone/>
            </a:pPr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11270" name="Text Box 9"/>
          <p:cNvSpPr txBox="1">
            <a:spLocks noChangeArrowheads="1"/>
          </p:cNvSpPr>
          <p:nvPr/>
        </p:nvSpPr>
        <p:spPr bwMode="auto">
          <a:xfrm>
            <a:off x="6248400" y="4267200"/>
            <a:ext cx="24384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l" eaLnBrk="0" hangingPunct="0"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l" eaLnBrk="0" hangingPunct="0"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l" eaLnBrk="0" hangingPunct="0"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l" eaLnBrk="0" hangingPunct="0"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20000"/>
              </a:spcAft>
              <a:buFontTx/>
              <a:buNone/>
            </a:pPr>
            <a:endParaRPr lang="en-US" altLang="en-US" sz="3200">
              <a:latin typeface="Arial" panose="020B0604020202020204" pitchFamily="34" charset="0"/>
            </a:endParaRP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6172200" y="3962400"/>
            <a:ext cx="2514600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l" eaLnBrk="0" hangingPunct="0"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l" eaLnBrk="0" hangingPunct="0"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l" eaLnBrk="0" hangingPunct="0"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l" eaLnBrk="0" hangingPunct="0"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spcAft>
                <a:spcPct val="20000"/>
              </a:spcAft>
              <a:buFontTx/>
              <a:buNone/>
            </a:pPr>
            <a:r>
              <a:rPr lang="en-US" altLang="en-US" sz="1600">
                <a:solidFill>
                  <a:schemeClr val="accent1"/>
                </a:solidFill>
                <a:latin typeface="Arial" panose="020B0604020202020204" pitchFamily="34" charset="0"/>
              </a:rPr>
              <a:t>Link leads to another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spcAft>
                <a:spcPct val="20000"/>
              </a:spcAft>
              <a:buFontTx/>
              <a:buNone/>
            </a:pPr>
            <a:r>
              <a:rPr lang="en-US" altLang="en-US" sz="1600">
                <a:solidFill>
                  <a:schemeClr val="accent1"/>
                </a:solidFill>
                <a:latin typeface="Arial" panose="020B0604020202020204" pitchFamily="34" charset="0"/>
              </a:rPr>
              <a:t>method that allows a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spcAft>
                <a:spcPct val="20000"/>
              </a:spcAft>
              <a:buFontTx/>
              <a:buNone/>
            </a:pPr>
            <a:r>
              <a:rPr lang="en-US" altLang="en-US" sz="1600">
                <a:solidFill>
                  <a:schemeClr val="accent1"/>
                </a:solidFill>
                <a:latin typeface="Arial" panose="020B0604020202020204" pitchFamily="34" charset="0"/>
              </a:rPr>
              <a:t>vision impaired user 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spcAft>
                <a:spcPct val="20000"/>
              </a:spcAft>
              <a:buFontTx/>
              <a:buNone/>
            </a:pPr>
            <a:r>
              <a:rPr lang="en-US" altLang="en-US" sz="1600">
                <a:solidFill>
                  <a:schemeClr val="accent1"/>
                </a:solidFill>
                <a:latin typeface="Arial" panose="020B0604020202020204" pitchFamily="34" charset="0"/>
              </a:rPr>
              <a:t>to verify that s/he is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spcAft>
                <a:spcPct val="20000"/>
              </a:spcAft>
              <a:buFontTx/>
              <a:buNone/>
            </a:pPr>
            <a:r>
              <a:rPr lang="en-US" altLang="en-US" sz="1600">
                <a:solidFill>
                  <a:schemeClr val="accent1"/>
                </a:solidFill>
                <a:latin typeface="Arial" panose="020B0604020202020204" pitchFamily="34" charset="0"/>
              </a:rPr>
              <a:t>human</a:t>
            </a:r>
          </a:p>
        </p:txBody>
      </p:sp>
    </p:spTree>
    <p:extLst>
      <p:ext uri="{BB962C8B-B14F-4D97-AF65-F5344CB8AC3E}">
        <p14:creationId xmlns:p14="http://schemas.microsoft.com/office/powerpoint/2010/main" val="26023060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Important considerations: </a:t>
            </a:r>
            <a:r>
              <a:rPr lang="en-US" sz="3200" b="1" dirty="0"/>
              <a:t> </a:t>
            </a:r>
            <a:br>
              <a:rPr lang="en-US" sz="2800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Image	 descriptions</a:t>
            </a:r>
          </a:p>
          <a:p>
            <a:pPr marL="0" indent="0">
              <a:buNone/>
            </a:pPr>
            <a:endParaRPr lang="en-US" sz="3200" b="1" dirty="0"/>
          </a:p>
          <a:p>
            <a:r>
              <a:rPr lang="en-US" sz="2400" dirty="0"/>
              <a:t>To make your product accessible you need to provide textual description of all non-visual content </a:t>
            </a:r>
          </a:p>
          <a:p>
            <a:endParaRPr lang="en-US" sz="2400" dirty="0"/>
          </a:p>
          <a:p>
            <a:r>
              <a:rPr lang="en-US" sz="2400" dirty="0"/>
              <a:t>Ask the authors or content writers to provide text descriptions, transcripts, captioning of the  photos, </a:t>
            </a:r>
            <a:r>
              <a:rPr lang="en-US" sz="2400" dirty="0" err="1"/>
              <a:t>inforgraphics</a:t>
            </a:r>
            <a:r>
              <a:rPr lang="en-US" sz="2400" dirty="0"/>
              <a:t>, videos, audio created by them.</a:t>
            </a:r>
          </a:p>
          <a:p>
            <a:endParaRPr lang="en-US" sz="2400" dirty="0"/>
          </a:p>
          <a:p>
            <a:r>
              <a:rPr lang="en-US" sz="2400" dirty="0"/>
              <a:t>If not, the descriptions will have to be written by vendors who may take up the accessible format conversion  job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446629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200819"/>
            <a:ext cx="7886700" cy="1325563"/>
          </a:xfrm>
        </p:spPr>
        <p:txBody>
          <a:bodyPr/>
          <a:lstStyle/>
          <a:p>
            <a:r>
              <a:rPr lang="en-US" sz="3200" b="1" dirty="0"/>
              <a:t>Important considerations: </a:t>
            </a:r>
            <a:r>
              <a:rPr lang="en-US" sz="2800" b="1" dirty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b="1" dirty="0"/>
              <a:t>Alternate formats: </a:t>
            </a:r>
          </a:p>
          <a:p>
            <a:r>
              <a:rPr lang="en-US" sz="2400" dirty="0"/>
              <a:t>Plan for creation of accessible formats of the files to be uploaded e.g. reports, publications on the website.</a:t>
            </a:r>
          </a:p>
          <a:p>
            <a:endParaRPr lang="en-US" sz="2400" dirty="0"/>
          </a:p>
          <a:p>
            <a:r>
              <a:rPr lang="en-US" sz="2400" dirty="0"/>
              <a:t>Consider formats that are all inclusive such as EPUB </a:t>
            </a:r>
          </a:p>
          <a:p>
            <a:endParaRPr lang="en-US" sz="2400" dirty="0"/>
          </a:p>
          <a:p>
            <a:r>
              <a:rPr lang="en-US" sz="2400" dirty="0"/>
              <a:t>Specialized formats like DAISY or BRF (Braille) may also be provided if the audience is likely to consist of a good number of persons with disabilities </a:t>
            </a:r>
          </a:p>
          <a:p>
            <a:endParaRPr lang="en-US" sz="2400" dirty="0"/>
          </a:p>
          <a:p>
            <a:r>
              <a:rPr lang="en-US" sz="2400" dirty="0"/>
              <a:t>In place of the regular PDF file, a well tagged and accessibility validated PDF file may be uploaded.</a:t>
            </a:r>
          </a:p>
          <a:p>
            <a:endParaRPr lang="en-US" sz="2400" dirty="0"/>
          </a:p>
          <a:p>
            <a:r>
              <a:rPr lang="en-US" sz="2400" dirty="0"/>
              <a:t>Note that PDF even if certified to be accessible is not preferred by users who need to adapt the visual display  - Low Vision, Dyslexic </a:t>
            </a:r>
          </a:p>
        </p:txBody>
      </p:sp>
    </p:spTree>
    <p:extLst>
      <p:ext uri="{BB962C8B-B14F-4D97-AF65-F5344CB8AC3E}">
        <p14:creationId xmlns:p14="http://schemas.microsoft.com/office/powerpoint/2010/main" val="26272310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Important considerations: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Accessibility </a:t>
            </a:r>
            <a:r>
              <a:rPr lang="en-US" sz="3200" b="1" dirty="0" err="1"/>
              <a:t>atraining</a:t>
            </a:r>
            <a:r>
              <a:rPr lang="en-US" sz="2400" b="1" dirty="0"/>
              <a:t> &amp; disability sensitization 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dirty="0"/>
              <a:t>Arrange training of staff so that the content is born accessible and does not require much retrofitting</a:t>
            </a:r>
          </a:p>
          <a:p>
            <a:endParaRPr lang="en-US" sz="2400" dirty="0"/>
          </a:p>
          <a:p>
            <a:r>
              <a:rPr lang="en-US" sz="2400" dirty="0"/>
              <a:t>Accessible Word and PDF files can easily be created by team members </a:t>
            </a:r>
          </a:p>
          <a:p>
            <a:endParaRPr lang="en-US" sz="2400" dirty="0"/>
          </a:p>
          <a:p>
            <a:r>
              <a:rPr lang="en-US" sz="2400" dirty="0"/>
              <a:t>If the source documents are accessible, the conversion to specialized formats like EPUB, DAISY is quick and inexpensive 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858534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Design vs Accessibility 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351338"/>
          </a:xfrm>
        </p:spPr>
        <p:txBody>
          <a:bodyPr/>
          <a:lstStyle/>
          <a:p>
            <a:r>
              <a:rPr lang="en-US" sz="2400" dirty="0"/>
              <a:t>There is no need to compromise on visual display to make the product accessible </a:t>
            </a:r>
          </a:p>
          <a:p>
            <a:endParaRPr lang="en-US" dirty="0"/>
          </a:p>
          <a:p>
            <a:r>
              <a:rPr lang="en-US" dirty="0"/>
              <a:t>Accessibility benefits everyone </a:t>
            </a:r>
          </a:p>
          <a:p>
            <a:endParaRPr lang="en-IN" dirty="0"/>
          </a:p>
        </p:txBody>
      </p:sp>
      <p:pic>
        <p:nvPicPr>
          <p:cNvPr id="4" name="Picture 4" descr="handicap pushbutton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93504"/>
            <a:ext cx="2900363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99375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b="1" dirty="0"/>
              <a:t>What does this all mean for usability?</a:t>
            </a:r>
          </a:p>
        </p:txBody>
      </p:sp>
      <p:sp>
        <p:nvSpPr>
          <p:cNvPr id="25603" name="Text Box 14"/>
          <p:cNvSpPr txBox="1">
            <a:spLocks noChangeArrowheads="1"/>
          </p:cNvSpPr>
          <p:nvPr/>
        </p:nvSpPr>
        <p:spPr bwMode="auto">
          <a:xfrm>
            <a:off x="1143000" y="3657600"/>
            <a:ext cx="31242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l" eaLnBrk="0" hangingPunct="0"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l" eaLnBrk="0" hangingPunct="0"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l" eaLnBrk="0" hangingPunct="0"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l" eaLnBrk="0" hangingPunct="0"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20000"/>
              </a:spcAft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Accessibility </a:t>
            </a:r>
          </a:p>
        </p:txBody>
      </p:sp>
      <p:sp>
        <p:nvSpPr>
          <p:cNvPr id="25604" name="Text Box 15"/>
          <p:cNvSpPr txBox="1">
            <a:spLocks noChangeArrowheads="1"/>
          </p:cNvSpPr>
          <p:nvPr/>
        </p:nvSpPr>
        <p:spPr bwMode="auto">
          <a:xfrm>
            <a:off x="5791200" y="3657600"/>
            <a:ext cx="21336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 eaLnBrk="0" hangingPunct="0"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algn="l" eaLnBrk="0" hangingPunct="0"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algn="l" eaLnBrk="0" hangingPunct="0"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algn="l" eaLnBrk="0" hangingPunct="0"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algn="l" eaLnBrk="0" hangingPunct="0"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20000"/>
              </a:spcAft>
              <a:buFontTx/>
              <a:buNone/>
            </a:pPr>
            <a:r>
              <a:rPr lang="en-US" altLang="en-US" sz="3200">
                <a:latin typeface="Arial" panose="020B0604020202020204" pitchFamily="34" charset="0"/>
              </a:rPr>
              <a:t>Usability</a:t>
            </a:r>
          </a:p>
        </p:txBody>
      </p:sp>
      <p:sp>
        <p:nvSpPr>
          <p:cNvPr id="25605" name="AutoShape 16"/>
          <p:cNvSpPr>
            <a:spLocks noChangeArrowheads="1"/>
          </p:cNvSpPr>
          <p:nvPr/>
        </p:nvSpPr>
        <p:spPr bwMode="auto">
          <a:xfrm rot="-120573">
            <a:off x="1905000" y="2590800"/>
            <a:ext cx="5029200" cy="1447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399" y="11117"/>
                  <a:pt x="5427" y="11433"/>
                  <a:pt x="5483" y="11745"/>
                </a:cubicBezTo>
                <a:lnTo>
                  <a:pt x="166" y="12691"/>
                </a:lnTo>
                <a:cubicBezTo>
                  <a:pt x="55" y="12066"/>
                  <a:pt x="0" y="1143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25606" name="AutoShape 17"/>
          <p:cNvSpPr>
            <a:spLocks noChangeArrowheads="1"/>
          </p:cNvSpPr>
          <p:nvPr/>
        </p:nvSpPr>
        <p:spPr bwMode="auto">
          <a:xfrm rot="10671871">
            <a:off x="2057400" y="3886200"/>
            <a:ext cx="5029200" cy="1447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cubicBezTo>
                  <a:pt x="5399" y="11117"/>
                  <a:pt x="5427" y="11433"/>
                  <a:pt x="5483" y="11745"/>
                </a:cubicBezTo>
                <a:lnTo>
                  <a:pt x="166" y="12691"/>
                </a:lnTo>
                <a:cubicBezTo>
                  <a:pt x="55" y="12066"/>
                  <a:pt x="0" y="1143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endParaRPr lang="en-IN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28650" y="2312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/>
              <a:t>Usability vs Accessibility </a:t>
            </a:r>
            <a:endParaRPr lang="en-IN" sz="3600" b="1" dirty="0"/>
          </a:p>
        </p:txBody>
      </p:sp>
    </p:spTree>
    <p:extLst>
      <p:ext uri="{BB962C8B-B14F-4D97-AF65-F5344CB8AC3E}">
        <p14:creationId xmlns:p14="http://schemas.microsoft.com/office/powerpoint/2010/main" val="5529005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1229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b="1" dirty="0"/>
              <a:t>Maintaining accessibility </a:t>
            </a:r>
            <a:endParaRPr lang="en-IN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28800"/>
            <a:ext cx="78867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Websites are updated regularly, in doing so accessibility can get compromised </a:t>
            </a:r>
          </a:p>
          <a:p>
            <a:endParaRPr lang="en-US" sz="2400" dirty="0"/>
          </a:p>
          <a:p>
            <a:r>
              <a:rPr lang="en-US" sz="2400" dirty="0"/>
              <a:t>Developers should keep the guidelines in mind while making the updates </a:t>
            </a:r>
          </a:p>
          <a:p>
            <a:endParaRPr lang="en-US" sz="2400" dirty="0"/>
          </a:p>
          <a:p>
            <a:r>
              <a:rPr lang="en-US" sz="2400" dirty="0"/>
              <a:t>The website should be checked regularly for accessibility 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249032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62505-BCE9-4134-9A3D-3B13D789C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000" b="1" dirty="0"/>
              <a:t>Scope	 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E4012-D0CA-4C92-BD21-5679401D5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5934"/>
            <a:ext cx="78867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800" dirty="0"/>
              <a:t>Focus on creation of documents and websites usable by everyone including persons with different disabilities.</a:t>
            </a:r>
          </a:p>
          <a:p>
            <a:pPr marL="0" indent="0">
              <a:buNone/>
            </a:pPr>
            <a:r>
              <a:rPr lang="en-IN" sz="2800" dirty="0"/>
              <a:t> </a:t>
            </a:r>
          </a:p>
          <a:p>
            <a:pPr marL="0" indent="0">
              <a:buNone/>
            </a:pPr>
            <a:r>
              <a:rPr lang="en-IN" sz="2800" dirty="0"/>
              <a:t>The concepts and the techniques discussed in this presentation are also applicable to: </a:t>
            </a:r>
          </a:p>
          <a:p>
            <a:pPr marL="0" indent="0">
              <a:buNone/>
            </a:pPr>
            <a:r>
              <a:rPr lang="en-IN" sz="2800" dirty="0"/>
              <a:t> </a:t>
            </a:r>
          </a:p>
          <a:p>
            <a:r>
              <a:rPr lang="en-IN" sz="2800" dirty="0"/>
              <a:t>Digital publications </a:t>
            </a:r>
          </a:p>
          <a:p>
            <a:r>
              <a:rPr lang="en-IN" sz="2800" dirty="0"/>
              <a:t>Computer software </a:t>
            </a:r>
          </a:p>
          <a:p>
            <a:r>
              <a:rPr lang="en-IN" sz="2800" dirty="0"/>
              <a:t>Mobile apps  </a:t>
            </a:r>
          </a:p>
        </p:txBody>
      </p:sp>
    </p:spTree>
    <p:extLst>
      <p:ext uri="{BB962C8B-B14F-4D97-AF65-F5344CB8AC3E}">
        <p14:creationId xmlns:p14="http://schemas.microsoft.com/office/powerpoint/2010/main" val="105580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04864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/>
              <a:t>THANK YOU</a:t>
            </a:r>
            <a:br>
              <a:rPr lang="en-US" sz="4800" b="1" dirty="0"/>
            </a:br>
            <a:br>
              <a:rPr lang="en-US" sz="4800" b="1" dirty="0"/>
            </a:br>
            <a:r>
              <a:rPr lang="en-US" sz="4800" b="1" dirty="0"/>
              <a:t>Email: prashant.rv@gmail.com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513751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2088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Accessibility Testing Tools &amp; Techniques </a:t>
            </a:r>
            <a:endParaRPr lang="en-IN" sz="4400" b="1" dirty="0"/>
          </a:p>
        </p:txBody>
      </p:sp>
    </p:spTree>
    <p:extLst>
      <p:ext uri="{BB962C8B-B14F-4D97-AF65-F5344CB8AC3E}">
        <p14:creationId xmlns:p14="http://schemas.microsoft.com/office/powerpoint/2010/main" val="28862368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sz="3600" b="1" dirty="0"/>
              <a:t>HTML Validation </a:t>
            </a:r>
            <a:endParaRPr lang="en-IN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b="1" dirty="0"/>
              <a:t>W3C validators</a:t>
            </a:r>
            <a:br>
              <a:rPr lang="en-US" b="1" dirty="0"/>
            </a:br>
            <a:endParaRPr lang="en-US" b="1" dirty="0"/>
          </a:p>
          <a:p>
            <a:pPr>
              <a:defRPr/>
            </a:pPr>
            <a:r>
              <a:rPr lang="en-US" dirty="0">
                <a:hlinkClick r:id="rId3"/>
              </a:rPr>
              <a:t>https://validator.w3.org/nu/</a:t>
            </a:r>
            <a:r>
              <a:rPr lang="en-US" dirty="0"/>
              <a:t> – for webpages </a:t>
            </a:r>
            <a:br>
              <a:rPr lang="en-US" dirty="0"/>
            </a:br>
            <a:endParaRPr lang="en-US" dirty="0"/>
          </a:p>
          <a:p>
            <a:pPr>
              <a:defRPr/>
            </a:pPr>
            <a:r>
              <a:rPr lang="en-US" dirty="0">
                <a:hlinkClick r:id="rId4"/>
              </a:rPr>
              <a:t>http://jigsaw.w3.org/css-validator/</a:t>
            </a:r>
            <a:r>
              <a:rPr lang="en-US" dirty="0"/>
              <a:t>  – for CSS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6602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Accessibility Testing - Automated</a:t>
            </a:r>
            <a:endParaRPr lang="en-US" altLang="en-US" b="1" dirty="0"/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42900" lvl="1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sz="3300" b="1" dirty="0" err="1"/>
              <a:t>aXe</a:t>
            </a:r>
            <a:r>
              <a:rPr lang="en-IN" sz="3300" b="1" dirty="0"/>
              <a:t>: </a:t>
            </a:r>
            <a:r>
              <a:rPr lang="en-IN" dirty="0"/>
              <a:t> </a:t>
            </a:r>
            <a:r>
              <a:rPr lang="en-IN" dirty="0">
                <a:hlinkClick r:id="rId3"/>
              </a:rPr>
              <a:t>http://www.deque.com/products/axe</a:t>
            </a:r>
            <a:r>
              <a:rPr lang="en-IN" dirty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WAVE</a:t>
            </a:r>
            <a:r>
              <a:rPr lang="en-US" dirty="0"/>
              <a:t> – </a:t>
            </a:r>
            <a:r>
              <a:rPr lang="en-US" dirty="0">
                <a:hlinkClick r:id="rId4"/>
              </a:rPr>
              <a:t>http://wave.webaim.org/</a:t>
            </a:r>
            <a:r>
              <a:rPr lang="en-US" dirty="0"/>
              <a:t> </a:t>
            </a:r>
            <a:br>
              <a:rPr lang="en-US" dirty="0"/>
            </a:br>
            <a:r>
              <a:rPr lang="en-US" sz="2800" dirty="0"/>
              <a:t>Available as a web service and also as a Chrome extension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2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/>
              <a:t>Tota11y </a:t>
            </a:r>
            <a:br>
              <a:rPr lang="en-US" sz="2800" b="1" dirty="0"/>
            </a:br>
            <a:r>
              <a:rPr lang="en-US" sz="2800" dirty="0">
                <a:hlinkClick r:id="rId5"/>
              </a:rPr>
              <a:t>http://khan.github.io/tota11y/</a:t>
            </a:r>
            <a:r>
              <a:rPr lang="en-US" sz="2800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8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err="1"/>
              <a:t>Achecker</a:t>
            </a:r>
            <a:r>
              <a:rPr lang="en-US" sz="2800" b="1" dirty="0"/>
              <a:t> </a:t>
            </a:r>
            <a:br>
              <a:rPr lang="en-US" sz="2800" b="1" dirty="0"/>
            </a:br>
            <a:r>
              <a:rPr lang="en-US" sz="2800" dirty="0">
                <a:hlinkClick r:id="rId6"/>
              </a:rPr>
              <a:t>http://achecker.ca/checker/index.php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28157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sz="4000" b="1" dirty="0"/>
              <a:t>More tools </a:t>
            </a:r>
            <a:endParaRPr lang="en-IN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FAE </a:t>
            </a:r>
            <a:br>
              <a:rPr lang="en-US" b="1" dirty="0"/>
            </a:br>
            <a:r>
              <a:rPr lang="en-US" dirty="0">
                <a:hlinkClick r:id="rId3"/>
              </a:rPr>
              <a:t>https</a:t>
            </a:r>
            <a:r>
              <a:rPr lang="en-US">
                <a:hlinkClick r:id="rId3"/>
              </a:rPr>
              <a:t>://fae.disability.illinois.edu/</a:t>
            </a: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Comprehensive list of Testing Tools</a:t>
            </a:r>
            <a:br>
              <a:rPr lang="en-US" b="1" dirty="0"/>
            </a:br>
            <a:r>
              <a:rPr lang="en-US" dirty="0">
                <a:hlinkClick r:id="rId4"/>
              </a:rPr>
              <a:t>http://www.w3.org/WAI/ER/tools/</a:t>
            </a:r>
            <a:r>
              <a:rPr lang="en-US" dirty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b="1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/>
              <a:t>Tips for reporting problems  </a:t>
            </a:r>
            <a:r>
              <a:rPr lang="en-US" sz="2600" dirty="0">
                <a:hlinkClick r:id="rId5"/>
              </a:rPr>
              <a:t>http://www.w3.org/WAI/users/inaccessible#overview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320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dirty="0"/>
              <a:t>Manual Accessibility Testing</a:t>
            </a:r>
            <a:endParaRPr lang="en-IN" altLang="en-US" b="1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2763" indent="-457200">
              <a:lnSpc>
                <a:spcPct val="120000"/>
              </a:lnSpc>
              <a:spcBef>
                <a:spcPct val="0"/>
              </a:spcBef>
              <a:buClr>
                <a:srgbClr val="B10009"/>
              </a:buClr>
              <a:buSzPct val="150000"/>
              <a:tabLst>
                <a:tab pos="390525" algn="l"/>
                <a:tab pos="839788" algn="l"/>
                <a:tab pos="1289050" algn="l"/>
                <a:tab pos="1738313" algn="l"/>
                <a:tab pos="2187575" algn="l"/>
                <a:tab pos="2636838" algn="l"/>
                <a:tab pos="3086100" algn="l"/>
                <a:tab pos="3535363" algn="l"/>
                <a:tab pos="3984625" algn="l"/>
                <a:tab pos="4433888" algn="l"/>
                <a:tab pos="4883150" algn="l"/>
                <a:tab pos="5332413" algn="l"/>
                <a:tab pos="5781675" algn="l"/>
                <a:tab pos="6230938" algn="l"/>
                <a:tab pos="6680200" algn="l"/>
                <a:tab pos="7129463" algn="l"/>
                <a:tab pos="7578725" algn="l"/>
                <a:tab pos="8027988" algn="l"/>
                <a:tab pos="8477250" algn="l"/>
                <a:tab pos="8926513" algn="l"/>
              </a:tabLst>
            </a:pPr>
            <a:r>
              <a:rPr lang="en-GB" altLang="en-US"/>
              <a:t>Use TAB key to navigate </a:t>
            </a:r>
            <a:br>
              <a:rPr lang="en-GB" altLang="en-US"/>
            </a:br>
            <a:r>
              <a:rPr lang="en-GB" altLang="en-US"/>
              <a:t>the web page and </a:t>
            </a:r>
            <a:br>
              <a:rPr lang="en-GB" altLang="en-US"/>
            </a:br>
            <a:r>
              <a:rPr lang="en-GB" altLang="en-US"/>
              <a:t>check the TAB order </a:t>
            </a:r>
            <a:br>
              <a:rPr lang="en-GB" altLang="en-US"/>
            </a:br>
            <a:r>
              <a:rPr lang="en-GB" altLang="en-US"/>
              <a:t>in links and form elements</a:t>
            </a:r>
          </a:p>
          <a:p>
            <a:pPr marL="512763" indent="-457200">
              <a:lnSpc>
                <a:spcPct val="120000"/>
              </a:lnSpc>
              <a:spcBef>
                <a:spcPct val="0"/>
              </a:spcBef>
              <a:buClr>
                <a:srgbClr val="B10009"/>
              </a:buClr>
              <a:buSzPct val="150000"/>
              <a:tabLst>
                <a:tab pos="390525" algn="l"/>
                <a:tab pos="839788" algn="l"/>
                <a:tab pos="1289050" algn="l"/>
                <a:tab pos="1738313" algn="l"/>
                <a:tab pos="2187575" algn="l"/>
                <a:tab pos="2636838" algn="l"/>
                <a:tab pos="3086100" algn="l"/>
                <a:tab pos="3535363" algn="l"/>
                <a:tab pos="3984625" algn="l"/>
                <a:tab pos="4433888" algn="l"/>
                <a:tab pos="4883150" algn="l"/>
                <a:tab pos="5332413" algn="l"/>
                <a:tab pos="5781675" algn="l"/>
                <a:tab pos="6230938" algn="l"/>
                <a:tab pos="6680200" algn="l"/>
                <a:tab pos="7129463" algn="l"/>
                <a:tab pos="7578725" algn="l"/>
                <a:tab pos="8027988" algn="l"/>
                <a:tab pos="8477250" algn="l"/>
                <a:tab pos="8926513" algn="l"/>
              </a:tabLst>
            </a:pPr>
            <a:r>
              <a:rPr lang="en-GB" altLang="en-US"/>
              <a:t>Check if all links and functionality is available with keyboard alone </a:t>
            </a:r>
          </a:p>
          <a:p>
            <a:pPr marL="512763" indent="-457200">
              <a:lnSpc>
                <a:spcPct val="120000"/>
              </a:lnSpc>
              <a:spcBef>
                <a:spcPct val="0"/>
              </a:spcBef>
              <a:buClr>
                <a:srgbClr val="B10009"/>
              </a:buClr>
              <a:buSzPct val="150000"/>
              <a:tabLst>
                <a:tab pos="390525" algn="l"/>
                <a:tab pos="839788" algn="l"/>
                <a:tab pos="1289050" algn="l"/>
                <a:tab pos="1738313" algn="l"/>
                <a:tab pos="2187575" algn="l"/>
                <a:tab pos="2636838" algn="l"/>
                <a:tab pos="3086100" algn="l"/>
                <a:tab pos="3535363" algn="l"/>
                <a:tab pos="3984625" algn="l"/>
                <a:tab pos="4433888" algn="l"/>
                <a:tab pos="4883150" algn="l"/>
                <a:tab pos="5332413" algn="l"/>
                <a:tab pos="5781675" algn="l"/>
                <a:tab pos="6230938" algn="l"/>
                <a:tab pos="6680200" algn="l"/>
                <a:tab pos="7129463" algn="l"/>
                <a:tab pos="7578725" algn="l"/>
                <a:tab pos="8027988" algn="l"/>
                <a:tab pos="8477250" algn="l"/>
                <a:tab pos="8926513" algn="l"/>
              </a:tabLst>
            </a:pPr>
            <a:r>
              <a:rPr lang="en-GB" altLang="en-US"/>
              <a:t>Flash content should also be tabbable</a:t>
            </a:r>
          </a:p>
        </p:txBody>
      </p:sp>
      <p:pic>
        <p:nvPicPr>
          <p:cNvPr id="7172" name="Picture 5" descr="http://img.ehowcdn.com/article-new/ds-photo/130/106/fotolia_2655886_XS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313" y="1484313"/>
            <a:ext cx="27019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78470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b="1"/>
              <a:t>Manual Testing with Assistive Technology 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549275" y="1637556"/>
            <a:ext cx="8061325" cy="51038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Screen Readers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NVDA – </a:t>
            </a:r>
            <a:r>
              <a:rPr lang="en-US" dirty="0">
                <a:hlinkClick r:id="rId3"/>
              </a:rPr>
              <a:t>http://www.nvaccess.org/</a:t>
            </a:r>
            <a:r>
              <a:rPr lang="en-US" dirty="0"/>
              <a:t>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JAWS for Windows – </a:t>
            </a:r>
            <a:r>
              <a:rPr lang="en-US" dirty="0">
                <a:hlinkClick r:id="rId4"/>
              </a:rPr>
              <a:t>http://www.freedomscientific.com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Screen Magnifiers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ZoomText Xtra – </a:t>
            </a:r>
            <a:r>
              <a:rPr lang="en-US" dirty="0">
                <a:hlinkClick r:id="rId5"/>
              </a:rPr>
              <a:t>http://www.aisquared.com</a:t>
            </a:r>
            <a:endParaRPr lang="en-US" dirty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Dolphin Supernova – </a:t>
            </a:r>
            <a:r>
              <a:rPr lang="en-US" dirty="0">
                <a:hlinkClick r:id="rId6"/>
              </a:rPr>
              <a:t>http://www.yourdolphin.com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Alternate Input devices –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/>
              <a:t>Track ball and switch – </a:t>
            </a:r>
            <a:r>
              <a:rPr lang="en-US" dirty="0">
                <a:hlinkClick r:id="rId7"/>
              </a:rPr>
              <a:t>http://www.ablenetinc.com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Dragon Naturally Speaking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>
                <a:hlinkClick r:id="rId8"/>
              </a:rPr>
              <a:t>http://www.nuance.com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Talkback– Built-in screen reader for Android devices 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Voiceover – Built-in screen reader for iOS devices </a:t>
            </a:r>
          </a:p>
        </p:txBody>
      </p:sp>
    </p:spTree>
    <p:extLst>
      <p:ext uri="{BB962C8B-B14F-4D97-AF65-F5344CB8AC3E}">
        <p14:creationId xmlns:p14="http://schemas.microsoft.com/office/powerpoint/2010/main" val="3460669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28650" y="377826"/>
            <a:ext cx="7886700" cy="1325563"/>
          </a:xfrm>
        </p:spPr>
        <p:txBody>
          <a:bodyPr/>
          <a:lstStyle/>
          <a:p>
            <a:pPr eaLnBrk="1" hangingPunct="1"/>
            <a:r>
              <a:rPr lang="en-IN" altLang="en-US" sz="3600" b="1" dirty="0"/>
              <a:t>Testing with Screen Reader - NVDA</a:t>
            </a:r>
            <a:endParaRPr lang="en-IN" alt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600200"/>
            <a:ext cx="8218487" cy="1900238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IN" sz="2400" dirty="0"/>
              <a:t>Testing a web page with screen reader helps in determining accessibility for visually impaired users as well as for those who use only the keyboard or alternative input devices  </a:t>
            </a:r>
          </a:p>
          <a:p>
            <a:pPr marL="0" indent="0" algn="ctr" eaLnBrk="1" hangingPunct="1">
              <a:buFont typeface="Arial" charset="0"/>
              <a:buNone/>
              <a:defRPr/>
            </a:pPr>
            <a:r>
              <a:rPr lang="en-IN" sz="2800" b="1" dirty="0"/>
              <a:t>Some useful NVDA keystrokes for webpages </a:t>
            </a:r>
            <a:endParaRPr lang="en-IN" sz="36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93825" y="3429000"/>
          <a:ext cx="5616575" cy="30400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4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156">
                <a:tc>
                  <a:txBody>
                    <a:bodyPr/>
                    <a:lstStyle/>
                    <a:p>
                      <a:r>
                        <a:rPr lang="en-IN" sz="1800" b="1" dirty="0"/>
                        <a:t>Function </a:t>
                      </a:r>
                    </a:p>
                  </a:txBody>
                  <a:tcPr marL="91442" marR="91442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/>
                        <a:t>Keystroke </a:t>
                      </a:r>
                    </a:p>
                  </a:txBody>
                  <a:tcPr marL="91442" marR="91442" marT="45732" marB="4573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156">
                <a:tc>
                  <a:txBody>
                    <a:bodyPr/>
                    <a:lstStyle/>
                    <a:p>
                      <a:r>
                        <a:rPr lang="en-IN" sz="1800" dirty="0"/>
                        <a:t>Navigate by headings </a:t>
                      </a:r>
                    </a:p>
                  </a:txBody>
                  <a:tcPr marL="91442" marR="91442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/>
                        <a:t>H</a:t>
                      </a:r>
                    </a:p>
                  </a:txBody>
                  <a:tcPr marL="91442" marR="91442" marT="45732" marB="4573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156">
                <a:tc>
                  <a:txBody>
                    <a:bodyPr/>
                    <a:lstStyle/>
                    <a:p>
                      <a:r>
                        <a:rPr lang="en-IN" sz="1800" dirty="0"/>
                        <a:t>Navigate by graphics </a:t>
                      </a:r>
                    </a:p>
                  </a:txBody>
                  <a:tcPr marL="91442" marR="91442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/>
                        <a:t>G</a:t>
                      </a:r>
                    </a:p>
                  </a:txBody>
                  <a:tcPr marL="91442" marR="91442" marT="45732" marB="4573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156">
                <a:tc>
                  <a:txBody>
                    <a:bodyPr/>
                    <a:lstStyle/>
                    <a:p>
                      <a:r>
                        <a:rPr lang="en-IN" sz="1800" dirty="0"/>
                        <a:t>Navigate by form fields </a:t>
                      </a:r>
                    </a:p>
                  </a:txBody>
                  <a:tcPr marL="91442" marR="91442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/>
                        <a:t>F</a:t>
                      </a:r>
                    </a:p>
                  </a:txBody>
                  <a:tcPr marL="91442" marR="91442" marT="45732" marB="4573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156">
                <a:tc>
                  <a:txBody>
                    <a:bodyPr/>
                    <a:lstStyle/>
                    <a:p>
                      <a:r>
                        <a:rPr lang="en-IN" sz="1800" dirty="0"/>
                        <a:t>List of links, form fields </a:t>
                      </a:r>
                    </a:p>
                  </a:txBody>
                  <a:tcPr marL="91442" marR="91442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/>
                        <a:t>INS + F7 </a:t>
                      </a:r>
                    </a:p>
                  </a:txBody>
                  <a:tcPr marL="91442" marR="91442" marT="45732" marB="4573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972">
                <a:tc>
                  <a:txBody>
                    <a:bodyPr/>
                    <a:lstStyle/>
                    <a:p>
                      <a:r>
                        <a:rPr lang="en-IN" sz="1800" dirty="0"/>
                        <a:t>Change voice </a:t>
                      </a:r>
                    </a:p>
                  </a:txBody>
                  <a:tcPr marL="91442" marR="91442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/>
                        <a:t>INS + CTRL + S </a:t>
                      </a:r>
                    </a:p>
                  </a:txBody>
                  <a:tcPr marL="91442" marR="91442" marT="45732" marB="4573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156">
                <a:tc>
                  <a:txBody>
                    <a:bodyPr/>
                    <a:lstStyle/>
                    <a:p>
                      <a:r>
                        <a:rPr lang="en-IN" sz="1800" dirty="0"/>
                        <a:t>Voice settings </a:t>
                      </a:r>
                    </a:p>
                  </a:txBody>
                  <a:tcPr marL="91442" marR="91442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/>
                        <a:t>INS + CTRL + V </a:t>
                      </a:r>
                    </a:p>
                  </a:txBody>
                  <a:tcPr marL="91442" marR="91442" marT="45732" marB="4573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8156">
                <a:tc>
                  <a:txBody>
                    <a:bodyPr/>
                    <a:lstStyle/>
                    <a:p>
                      <a:r>
                        <a:rPr lang="en-IN" sz="1800" dirty="0"/>
                        <a:t>NVDA menu</a:t>
                      </a:r>
                    </a:p>
                  </a:txBody>
                  <a:tcPr marL="91442" marR="91442" marT="45732" marB="4573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/>
                        <a:t>INS + N </a:t>
                      </a:r>
                    </a:p>
                  </a:txBody>
                  <a:tcPr marL="91442" marR="91442" marT="45732" marB="4573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5788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 dirty="0"/>
              <a:t>More manual testing</a:t>
            </a:r>
            <a:endParaRPr lang="en-IN" altLang="en-US" b="1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17663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/>
              <a:t>Check the effect of text resizing (IE)</a:t>
            </a:r>
            <a:br>
              <a:rPr lang="en-US" altLang="en-US"/>
            </a:br>
            <a:r>
              <a:rPr lang="en-US" altLang="en-US" sz="2800"/>
              <a:t>- whether all text on the webpage increases or decreases in size uniformly </a:t>
            </a:r>
            <a:br>
              <a:rPr lang="en-US" altLang="en-US" sz="2800"/>
            </a:br>
            <a:r>
              <a:rPr lang="en-US" altLang="en-US" sz="2800"/>
              <a:t>- good example http://www.bbc.co.uk</a:t>
            </a:r>
          </a:p>
          <a:p>
            <a:pPr eaLnBrk="1" hangingPunct="1"/>
            <a:r>
              <a:rPr lang="en-US" altLang="en-US"/>
              <a:t>Check the effect of colour contrast</a:t>
            </a:r>
            <a:br>
              <a:rPr lang="en-US" altLang="en-US"/>
            </a:br>
            <a:r>
              <a:rPr lang="en-US" altLang="en-US" sz="2800"/>
              <a:t>- the background and foreground of the whole page should change (except images)</a:t>
            </a:r>
          </a:p>
          <a:p>
            <a:pPr eaLnBrk="1" hangingPunct="1"/>
            <a:r>
              <a:rPr lang="en-US" altLang="en-US" sz="2800"/>
              <a:t>Consult assistive technology users </a:t>
            </a:r>
          </a:p>
          <a:p>
            <a:pPr eaLnBrk="1" hangingPunct="1"/>
            <a:r>
              <a:rPr lang="en-US" altLang="en-US" sz="2800"/>
              <a:t>Basic tips - </a:t>
            </a:r>
            <a:r>
              <a:rPr lang="en-US" altLang="en-US" sz="2400">
                <a:hlinkClick r:id="rId3"/>
              </a:rPr>
              <a:t>http://www.w3.org/WAI/eval/preliminary.html</a:t>
            </a:r>
            <a:r>
              <a:rPr lang="en-US" altLang="en-US" sz="2400"/>
              <a:t> </a:t>
            </a:r>
            <a:endParaRPr lang="en-IN" altLang="en-US" sz="2800"/>
          </a:p>
        </p:txBody>
      </p:sp>
    </p:spTree>
    <p:extLst>
      <p:ext uri="{BB962C8B-B14F-4D97-AF65-F5344CB8AC3E}">
        <p14:creationId xmlns:p14="http://schemas.microsoft.com/office/powerpoint/2010/main" val="23001376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N" altLang="en-US"/>
              <a:t>Further information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IN" b="1" dirty="0"/>
              <a:t>Website Accessibility Conformance Evaluation Methodology</a:t>
            </a:r>
            <a:br>
              <a:rPr lang="en-IN" b="1" dirty="0"/>
            </a:br>
            <a:r>
              <a:rPr lang="en-IN" sz="2800" b="1" dirty="0">
                <a:hlinkClick r:id="rId3"/>
              </a:rPr>
              <a:t>http://www.w3.org/WAI/eval/conformance.html</a:t>
            </a:r>
            <a:r>
              <a:rPr lang="en-IN" sz="2800" b="1" dirty="0"/>
              <a:t>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IN" sz="2800" b="1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IN" sz="2800" b="1" dirty="0"/>
              <a:t>Web Accessibility Evaluation Tools List</a:t>
            </a:r>
            <a:br>
              <a:rPr lang="en-IN" sz="2800" b="1" dirty="0"/>
            </a:br>
            <a:r>
              <a:rPr lang="en-IN" sz="2800" b="1" dirty="0">
                <a:hlinkClick r:id="rId4"/>
              </a:rPr>
              <a:t>http://www.w3.org/WAI/ER/tools/</a:t>
            </a:r>
            <a:r>
              <a:rPr lang="en-IN" sz="2800" b="1" dirty="0"/>
              <a:t>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IN" sz="2800" b="1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IN" sz="2800" b="1" dirty="0"/>
              <a:t>Selecting Web Accessibility Evaluation Tools</a:t>
            </a:r>
            <a:br>
              <a:rPr lang="en-IN" sz="2800" b="1" dirty="0"/>
            </a:br>
            <a:r>
              <a:rPr lang="en-IN" sz="2800" b="1" dirty="0">
                <a:hlinkClick r:id="rId5"/>
              </a:rPr>
              <a:t>http://www.w3.org/WAI/eval/selectingtools.html</a:t>
            </a:r>
            <a:r>
              <a:rPr lang="en-IN" sz="2800" b="1" dirty="0"/>
              <a:t>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32411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024C5-B22F-47D3-9BC3-61C99BE04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Why think about accessibility?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548AC-33CF-48D1-AA34-2EC432A00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72816"/>
            <a:ext cx="7886700" cy="4351338"/>
          </a:xfrm>
        </p:spPr>
        <p:txBody>
          <a:bodyPr>
            <a:normAutofit/>
          </a:bodyPr>
          <a:lstStyle/>
          <a:p>
            <a:r>
              <a:rPr lang="en-IN" sz="2800" dirty="0"/>
              <a:t>Persons with disabilities may be facing difficulties in using documents and websites created by you. </a:t>
            </a:r>
          </a:p>
          <a:p>
            <a:r>
              <a:rPr lang="en-IN" sz="2800" dirty="0"/>
              <a:t>The digital creations contain hidden obstacles that can sometimes deny or restrict access to users with disabilities particularly persons with </a:t>
            </a:r>
          </a:p>
          <a:p>
            <a:pPr lvl="1"/>
            <a:r>
              <a:rPr lang="en-IN" sz="2400" dirty="0"/>
              <a:t>Blindness, </a:t>
            </a:r>
          </a:p>
          <a:p>
            <a:pPr lvl="1"/>
            <a:r>
              <a:rPr lang="en-IN" sz="2400" dirty="0"/>
              <a:t>Low vision, </a:t>
            </a:r>
          </a:p>
          <a:p>
            <a:pPr lvl="1"/>
            <a:r>
              <a:rPr lang="en-IN" sz="2400" dirty="0"/>
              <a:t>Colour blindness, </a:t>
            </a:r>
          </a:p>
          <a:p>
            <a:pPr lvl="1"/>
            <a:r>
              <a:rPr lang="en-IN" sz="2400" dirty="0"/>
              <a:t>Reading disabilities and </a:t>
            </a:r>
          </a:p>
          <a:p>
            <a:pPr lvl="1"/>
            <a:r>
              <a:rPr lang="en-IN" sz="2400" dirty="0"/>
              <a:t>certain Mobility impairments. </a:t>
            </a:r>
          </a:p>
        </p:txBody>
      </p:sp>
    </p:spTree>
    <p:extLst>
      <p:ext uri="{BB962C8B-B14F-4D97-AF65-F5344CB8AC3E}">
        <p14:creationId xmlns:p14="http://schemas.microsoft.com/office/powerpoint/2010/main" val="1161933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91686-33D7-42D4-9BE4-99993777A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There is diversity in the users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A2532-1179-40AD-8F98-09D6A37CC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72816"/>
            <a:ext cx="7886700" cy="4351338"/>
          </a:xfrm>
        </p:spPr>
        <p:txBody>
          <a:bodyPr>
            <a:normAutofit/>
          </a:bodyPr>
          <a:lstStyle/>
          <a:p>
            <a:r>
              <a:rPr lang="en-IN" sz="2800" dirty="0"/>
              <a:t>Content created by you will be consumed by people in different ways. </a:t>
            </a:r>
          </a:p>
          <a:p>
            <a:r>
              <a:rPr lang="en-IN" sz="2800" dirty="0"/>
              <a:t>If you don’t consider this variety while creating the content, millions of people will find it hard or impossible to use your creations. </a:t>
            </a:r>
          </a:p>
          <a:p>
            <a:endParaRPr lang="en-IN" sz="2800" dirty="0"/>
          </a:p>
          <a:p>
            <a:pPr marL="0" indent="0" algn="ctr">
              <a:buNone/>
            </a:pPr>
            <a:r>
              <a:rPr lang="en-IN" sz="3200" b="1" dirty="0"/>
              <a:t>“In the Information Age, access to information is a fundamental human right”  </a:t>
            </a:r>
          </a:p>
          <a:p>
            <a:pPr marL="0" indent="0" algn="r">
              <a:buNone/>
            </a:pPr>
            <a:r>
              <a:rPr lang="en-IN" sz="2800" dirty="0"/>
              <a:t>- George Kerscher - DAISY Consortium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347189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4713-5C68-4E7E-9978-1A7F723A9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Digital Accessibility – how many are affected?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198A9-4114-4DC0-9761-C4A0C3D22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2800" dirty="0"/>
              <a:t>World Health Organization estimates that about </a:t>
            </a:r>
          </a:p>
          <a:p>
            <a:r>
              <a:rPr lang="en-IN" sz="2800" u="sng" dirty="0">
                <a:hlinkClick r:id="rId3"/>
              </a:rPr>
              <a:t>15% of the world’s population lives with some form of disability</a:t>
            </a:r>
            <a:endParaRPr lang="en-IN" sz="2800" u="sng" dirty="0"/>
          </a:p>
          <a:p>
            <a:r>
              <a:rPr lang="en-IN" sz="2800" dirty="0"/>
              <a:t>Significant number of people are likely to be denied the right to information if the content is not in a format which they can adapt as per their own needs for reading. </a:t>
            </a:r>
          </a:p>
          <a:p>
            <a:r>
              <a:rPr lang="en-IN" sz="2800" dirty="0"/>
              <a:t>It is the right thing to do, </a:t>
            </a:r>
          </a:p>
          <a:p>
            <a:r>
              <a:rPr lang="en-IN" sz="2800" dirty="0"/>
              <a:t>Digital accessibility is also a regulatory requirement as per many international and domestic conventions/laws. </a:t>
            </a:r>
          </a:p>
        </p:txBody>
      </p:sp>
    </p:spTree>
    <p:extLst>
      <p:ext uri="{BB962C8B-B14F-4D97-AF65-F5344CB8AC3E}">
        <p14:creationId xmlns:p14="http://schemas.microsoft.com/office/powerpoint/2010/main" val="1757124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BF88E-3DA0-477E-AE62-A8E884563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/>
              <a:t>PWDs access Digital information differently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767FE-7902-4A80-9656-AE941928B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800" dirty="0"/>
              <a:t>Read Aloud using Text-To-Speech software</a:t>
            </a:r>
          </a:p>
          <a:p>
            <a:r>
              <a:rPr lang="en-IN" sz="2800" dirty="0"/>
              <a:t>Read it on Refreshable Braille Devices </a:t>
            </a:r>
          </a:p>
          <a:p>
            <a:r>
              <a:rPr lang="en-IN" sz="2800" dirty="0"/>
              <a:t>Magnify the text and change the foreground and background colour </a:t>
            </a:r>
          </a:p>
          <a:p>
            <a:r>
              <a:rPr lang="en-IN" sz="2800" dirty="0"/>
              <a:t>May be able to use the keyboard only and not mouse</a:t>
            </a:r>
          </a:p>
          <a:p>
            <a:r>
              <a:rPr lang="en-IN" sz="2800" dirty="0"/>
              <a:t>Others may be using touch, voice commands, a modified mouse, Head Stylus or even Eye Tracking technology. </a:t>
            </a:r>
          </a:p>
        </p:txBody>
      </p:sp>
    </p:spTree>
    <p:extLst>
      <p:ext uri="{BB962C8B-B14F-4D97-AF65-F5344CB8AC3E}">
        <p14:creationId xmlns:p14="http://schemas.microsoft.com/office/powerpoint/2010/main" val="614736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98" y="365126"/>
            <a:ext cx="7886700" cy="1325563"/>
          </a:xfrm>
        </p:spPr>
        <p:txBody>
          <a:bodyPr>
            <a:normAutofit/>
          </a:bodyPr>
          <a:lstStyle/>
          <a:p>
            <a:r>
              <a:rPr lang="en-IN" dirty="0"/>
              <a:t>Disabilities and Digital Access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724540" y="1676400"/>
          <a:ext cx="7886700" cy="477891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759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8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456">
                <a:tc>
                  <a:txBody>
                    <a:bodyPr/>
                    <a:lstStyle/>
                    <a:p>
                      <a:r>
                        <a:rPr lang="en-IN" sz="2000" dirty="0"/>
                        <a:t>Disability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Difficulty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Assistive Technology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6257">
                <a:tc>
                  <a:txBody>
                    <a:bodyPr/>
                    <a:lstStyle/>
                    <a:p>
                      <a:r>
                        <a:rPr lang="en-IN" sz="2000" dirty="0"/>
                        <a:t>Blind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/>
                        <a:t>Cannot see.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/>
                        <a:t>Cannot use the Mouse.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/>
                        <a:t>Cannot perceive graphical content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Screen Readers (NVDA, JAWS)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6257">
                <a:tc>
                  <a:txBody>
                    <a:bodyPr/>
                    <a:lstStyle/>
                    <a:p>
                      <a:r>
                        <a:rPr lang="en-IN" sz="2000" dirty="0"/>
                        <a:t>Partially Sighted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/>
                        <a:t>Cannot see clearly.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/>
                        <a:t>Difficulty with colours and contrast </a:t>
                      </a:r>
                    </a:p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Magnifiers  and Screen Readers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1180">
                <a:tc>
                  <a:txBody>
                    <a:bodyPr/>
                    <a:lstStyle/>
                    <a:p>
                      <a:r>
                        <a:rPr lang="en-IN" sz="2000" dirty="0"/>
                        <a:t>Mobility Impaired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2000" dirty="0"/>
                        <a:t>Difficulty in using the hand or fingers.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IN" sz="2000" dirty="0"/>
                        <a:t>May not be able to use the standard keyboard &amp; Mouse.  </a:t>
                      </a:r>
                    </a:p>
                    <a:p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Track Ball, Modified Keyboards, Switches, Voice commands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662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Disabilities and Digital Access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84138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882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3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4664">
                <a:tc>
                  <a:txBody>
                    <a:bodyPr/>
                    <a:lstStyle/>
                    <a:p>
                      <a:r>
                        <a:rPr lang="en-IN" sz="2000" dirty="0"/>
                        <a:t>Disability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Difficulty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Assistive Technology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095">
                <a:tc>
                  <a:txBody>
                    <a:bodyPr/>
                    <a:lstStyle/>
                    <a:p>
                      <a:r>
                        <a:rPr lang="en-IN" sz="2000" dirty="0"/>
                        <a:t>Deaf and Blind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/>
                        <a:t>Cannot see or hear.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/>
                        <a:t>Cannot use audio-visual content.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Refreshable Braille Displays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2045">
                <a:tc>
                  <a:txBody>
                    <a:bodyPr/>
                    <a:lstStyle/>
                    <a:p>
                      <a:r>
                        <a:rPr lang="en-IN" sz="2000" dirty="0"/>
                        <a:t>Hearing Impaired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/>
                        <a:t>Difficulties using audio-visual content.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Generally do not need specialized hardware or software. Need accommodations in content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2045">
                <a:tc>
                  <a:txBody>
                    <a:bodyPr/>
                    <a:lstStyle/>
                    <a:p>
                      <a:r>
                        <a:rPr lang="en-IN" sz="2000" dirty="0"/>
                        <a:t>Cognitive disabilities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N" sz="2000" dirty="0"/>
                        <a:t>Difficulties in comprehension, in dealing with complex layouts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Generally do not need specialized hardware or software. Need accommodations in content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925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4364</TotalTime>
  <Words>1484</Words>
  <Application>Microsoft Office PowerPoint</Application>
  <PresentationFormat>On-screen Show (4:3)</PresentationFormat>
  <Paragraphs>300</Paragraphs>
  <Slides>39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Wingdings</vt:lpstr>
      <vt:lpstr>Office Theme</vt:lpstr>
      <vt:lpstr>DIGITAL ACCESSIBILITY OVERVIEW   </vt:lpstr>
      <vt:lpstr>Agenda </vt:lpstr>
      <vt:lpstr>Scope  </vt:lpstr>
      <vt:lpstr>Why think about accessibility? </vt:lpstr>
      <vt:lpstr>There is diversity in the users </vt:lpstr>
      <vt:lpstr>Digital Accessibility – how many are affected?</vt:lpstr>
      <vt:lpstr>PWDs access Digital information differently </vt:lpstr>
      <vt:lpstr>Disabilities and Digital Access </vt:lpstr>
      <vt:lpstr>Disabilities and Digital Access </vt:lpstr>
      <vt:lpstr>Demos of common digital barriers </vt:lpstr>
      <vt:lpstr>Accessibility Standards </vt:lpstr>
      <vt:lpstr>Checking for compliance to guidelines </vt:lpstr>
      <vt:lpstr>Compliance to accessibility guidelines </vt:lpstr>
      <vt:lpstr>How to test documents </vt:lpstr>
      <vt:lpstr>How to check websites </vt:lpstr>
      <vt:lpstr>How to test on mobile platform</vt:lpstr>
      <vt:lpstr>WHAT TO TEST?</vt:lpstr>
      <vt:lpstr>Common problems on web pages-  Keyboard inaccessibility  </vt:lpstr>
      <vt:lpstr>Common problems on web pages-  Inaccessible images</vt:lpstr>
      <vt:lpstr>Common problems on web pages-  Non-Structural Markup</vt:lpstr>
      <vt:lpstr>Common problems on web pages-  Non-contextual Link text</vt:lpstr>
      <vt:lpstr>Common problems on web pages-  Poor Markup</vt:lpstr>
      <vt:lpstr>WCAG Guideline example</vt:lpstr>
      <vt:lpstr>Important considerations:   </vt:lpstr>
      <vt:lpstr>Important considerations:  </vt:lpstr>
      <vt:lpstr>Important considerations:</vt:lpstr>
      <vt:lpstr>Design vs Accessibility </vt:lpstr>
      <vt:lpstr>What does this all mean for usability?</vt:lpstr>
      <vt:lpstr>Maintaining accessibility </vt:lpstr>
      <vt:lpstr>THANK YOU  Email: prashant.rv@gmail.com</vt:lpstr>
      <vt:lpstr>Accessibility Testing Tools &amp; Techniques </vt:lpstr>
      <vt:lpstr>HTML Validation </vt:lpstr>
      <vt:lpstr>Accessibility Testing - Automated</vt:lpstr>
      <vt:lpstr>More tools </vt:lpstr>
      <vt:lpstr>Manual Accessibility Testing</vt:lpstr>
      <vt:lpstr>Manual Testing with Assistive Technology </vt:lpstr>
      <vt:lpstr>Testing with Screen Reader - NVDA</vt:lpstr>
      <vt:lpstr>More manual testing</vt:lpstr>
      <vt:lpstr>Further information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Introductory Training Programme on Accessible Publishing</dc:title>
  <dc:creator>Prashant</dc:creator>
  <cp:lastModifiedBy>Anna Burlyaeva</cp:lastModifiedBy>
  <cp:revision>82</cp:revision>
  <dcterms:created xsi:type="dcterms:W3CDTF">2013-08-15T20:07:13Z</dcterms:created>
  <dcterms:modified xsi:type="dcterms:W3CDTF">2018-09-10T11:28:18Z</dcterms:modified>
</cp:coreProperties>
</file>