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0" r:id="rId3"/>
    <p:sldId id="257" r:id="rId4"/>
    <p:sldId id="258" r:id="rId5"/>
    <p:sldId id="259"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74"/>
  </p:normalViewPr>
  <p:slideViewPr>
    <p:cSldViewPr snapToGrid="0" snapToObjects="1">
      <p:cViewPr varScale="1">
        <p:scale>
          <a:sx n="124" d="100"/>
          <a:sy n="124" d="100"/>
        </p:scale>
        <p:origin x="640"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5702BCB-819A-BC4E-A245-3DF255203F97}" type="datetimeFigureOut">
              <a:rPr lang="en-US" smtClean="0"/>
              <a:t>4/12/18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4B35C0-F2AD-774A-8326-05F3F001E8C9}" type="slidenum">
              <a:rPr lang="en-US" smtClean="0"/>
              <a:t>‹#›</a:t>
            </a:fld>
            <a:endParaRPr lang="en-US"/>
          </a:p>
        </p:txBody>
      </p:sp>
    </p:spTree>
    <p:extLst>
      <p:ext uri="{BB962C8B-B14F-4D97-AF65-F5344CB8AC3E}">
        <p14:creationId xmlns:p14="http://schemas.microsoft.com/office/powerpoint/2010/main" val="14994242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702BCB-819A-BC4E-A245-3DF255203F97}" type="datetimeFigureOut">
              <a:rPr lang="en-US" smtClean="0"/>
              <a:t>4/12/18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4B35C0-F2AD-774A-8326-05F3F001E8C9}" type="slidenum">
              <a:rPr lang="en-US" smtClean="0"/>
              <a:t>‹#›</a:t>
            </a:fld>
            <a:endParaRPr lang="en-US"/>
          </a:p>
        </p:txBody>
      </p:sp>
    </p:spTree>
    <p:extLst>
      <p:ext uri="{BB962C8B-B14F-4D97-AF65-F5344CB8AC3E}">
        <p14:creationId xmlns:p14="http://schemas.microsoft.com/office/powerpoint/2010/main" val="1053695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702BCB-819A-BC4E-A245-3DF255203F97}" type="datetimeFigureOut">
              <a:rPr lang="en-US" smtClean="0"/>
              <a:t>4/12/18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4B35C0-F2AD-774A-8326-05F3F001E8C9}" type="slidenum">
              <a:rPr lang="en-US" smtClean="0"/>
              <a:t>‹#›</a:t>
            </a:fld>
            <a:endParaRPr lang="en-US"/>
          </a:p>
        </p:txBody>
      </p:sp>
    </p:spTree>
    <p:extLst>
      <p:ext uri="{BB962C8B-B14F-4D97-AF65-F5344CB8AC3E}">
        <p14:creationId xmlns:p14="http://schemas.microsoft.com/office/powerpoint/2010/main" val="13035606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702BCB-819A-BC4E-A245-3DF255203F97}" type="datetimeFigureOut">
              <a:rPr lang="en-US" smtClean="0"/>
              <a:t>4/12/18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4B35C0-F2AD-774A-8326-05F3F001E8C9}" type="slidenum">
              <a:rPr lang="en-US" smtClean="0"/>
              <a:t>‹#›</a:t>
            </a:fld>
            <a:endParaRPr lang="en-US"/>
          </a:p>
        </p:txBody>
      </p:sp>
    </p:spTree>
    <p:extLst>
      <p:ext uri="{BB962C8B-B14F-4D97-AF65-F5344CB8AC3E}">
        <p14:creationId xmlns:p14="http://schemas.microsoft.com/office/powerpoint/2010/main" val="1027385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5702BCB-819A-BC4E-A245-3DF255203F97}" type="datetimeFigureOut">
              <a:rPr lang="en-US" smtClean="0"/>
              <a:t>4/12/18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4B35C0-F2AD-774A-8326-05F3F001E8C9}" type="slidenum">
              <a:rPr lang="en-US" smtClean="0"/>
              <a:t>‹#›</a:t>
            </a:fld>
            <a:endParaRPr lang="en-US"/>
          </a:p>
        </p:txBody>
      </p:sp>
    </p:spTree>
    <p:extLst>
      <p:ext uri="{BB962C8B-B14F-4D97-AF65-F5344CB8AC3E}">
        <p14:creationId xmlns:p14="http://schemas.microsoft.com/office/powerpoint/2010/main" val="1506467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5702BCB-819A-BC4E-A245-3DF255203F97}" type="datetimeFigureOut">
              <a:rPr lang="en-US" smtClean="0"/>
              <a:t>4/12/18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4B35C0-F2AD-774A-8326-05F3F001E8C9}" type="slidenum">
              <a:rPr lang="en-US" smtClean="0"/>
              <a:t>‹#›</a:t>
            </a:fld>
            <a:endParaRPr lang="en-US"/>
          </a:p>
        </p:txBody>
      </p:sp>
    </p:spTree>
    <p:extLst>
      <p:ext uri="{BB962C8B-B14F-4D97-AF65-F5344CB8AC3E}">
        <p14:creationId xmlns:p14="http://schemas.microsoft.com/office/powerpoint/2010/main" val="366906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5702BCB-819A-BC4E-A245-3DF255203F97}" type="datetimeFigureOut">
              <a:rPr lang="en-US" smtClean="0"/>
              <a:t>4/12/18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64B35C0-F2AD-774A-8326-05F3F001E8C9}" type="slidenum">
              <a:rPr lang="en-US" smtClean="0"/>
              <a:t>‹#›</a:t>
            </a:fld>
            <a:endParaRPr lang="en-US"/>
          </a:p>
        </p:txBody>
      </p:sp>
    </p:spTree>
    <p:extLst>
      <p:ext uri="{BB962C8B-B14F-4D97-AF65-F5344CB8AC3E}">
        <p14:creationId xmlns:p14="http://schemas.microsoft.com/office/powerpoint/2010/main" val="3316117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5702BCB-819A-BC4E-A245-3DF255203F97}" type="datetimeFigureOut">
              <a:rPr lang="en-US" smtClean="0"/>
              <a:t>4/12/18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64B35C0-F2AD-774A-8326-05F3F001E8C9}" type="slidenum">
              <a:rPr lang="en-US" smtClean="0"/>
              <a:t>‹#›</a:t>
            </a:fld>
            <a:endParaRPr lang="en-US"/>
          </a:p>
        </p:txBody>
      </p:sp>
    </p:spTree>
    <p:extLst>
      <p:ext uri="{BB962C8B-B14F-4D97-AF65-F5344CB8AC3E}">
        <p14:creationId xmlns:p14="http://schemas.microsoft.com/office/powerpoint/2010/main" val="6781308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702BCB-819A-BC4E-A245-3DF255203F97}" type="datetimeFigureOut">
              <a:rPr lang="en-US" smtClean="0"/>
              <a:t>4/12/18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64B35C0-F2AD-774A-8326-05F3F001E8C9}" type="slidenum">
              <a:rPr lang="en-US" smtClean="0"/>
              <a:t>‹#›</a:t>
            </a:fld>
            <a:endParaRPr lang="en-US"/>
          </a:p>
        </p:txBody>
      </p:sp>
    </p:spTree>
    <p:extLst>
      <p:ext uri="{BB962C8B-B14F-4D97-AF65-F5344CB8AC3E}">
        <p14:creationId xmlns:p14="http://schemas.microsoft.com/office/powerpoint/2010/main" val="6500191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702BCB-819A-BC4E-A245-3DF255203F97}" type="datetimeFigureOut">
              <a:rPr lang="en-US" smtClean="0"/>
              <a:t>4/12/18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4B35C0-F2AD-774A-8326-05F3F001E8C9}" type="slidenum">
              <a:rPr lang="en-US" smtClean="0"/>
              <a:t>‹#›</a:t>
            </a:fld>
            <a:endParaRPr lang="en-US"/>
          </a:p>
        </p:txBody>
      </p:sp>
    </p:spTree>
    <p:extLst>
      <p:ext uri="{BB962C8B-B14F-4D97-AF65-F5344CB8AC3E}">
        <p14:creationId xmlns:p14="http://schemas.microsoft.com/office/powerpoint/2010/main" val="6224577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702BCB-819A-BC4E-A245-3DF255203F97}" type="datetimeFigureOut">
              <a:rPr lang="en-US" smtClean="0"/>
              <a:t>4/12/18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4B35C0-F2AD-774A-8326-05F3F001E8C9}" type="slidenum">
              <a:rPr lang="en-US" smtClean="0"/>
              <a:t>‹#›</a:t>
            </a:fld>
            <a:endParaRPr lang="en-US"/>
          </a:p>
        </p:txBody>
      </p:sp>
    </p:spTree>
    <p:extLst>
      <p:ext uri="{BB962C8B-B14F-4D97-AF65-F5344CB8AC3E}">
        <p14:creationId xmlns:p14="http://schemas.microsoft.com/office/powerpoint/2010/main" val="125415634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702BCB-819A-BC4E-A245-3DF255203F97}" type="datetimeFigureOut">
              <a:rPr lang="en-US" smtClean="0"/>
              <a:t>4/12/18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4B35C0-F2AD-774A-8326-05F3F001E8C9}" type="slidenum">
              <a:rPr lang="en-US" smtClean="0"/>
              <a:t>‹#›</a:t>
            </a:fld>
            <a:endParaRPr lang="en-US"/>
          </a:p>
        </p:txBody>
      </p:sp>
    </p:spTree>
    <p:extLst>
      <p:ext uri="{BB962C8B-B14F-4D97-AF65-F5344CB8AC3E}">
        <p14:creationId xmlns:p14="http://schemas.microsoft.com/office/powerpoint/2010/main" val="11342038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SHAPES</a:t>
            </a:r>
            <a:endParaRPr lang="en-US" dirty="0"/>
          </a:p>
        </p:txBody>
      </p:sp>
      <p:sp>
        <p:nvSpPr>
          <p:cNvPr id="3" name="Subtitle 2"/>
          <p:cNvSpPr>
            <a:spLocks noGrp="1"/>
          </p:cNvSpPr>
          <p:nvPr>
            <p:ph type="subTitle" idx="1"/>
          </p:nvPr>
        </p:nvSpPr>
        <p:spPr/>
        <p:txBody>
          <a:bodyPr/>
          <a:lstStyle/>
          <a:p>
            <a:r>
              <a:rPr lang="en-US" dirty="0" smtClean="0"/>
              <a:t>Smart &amp; Health Aging Promoting Empowering Systems</a:t>
            </a:r>
            <a:endParaRPr lang="en-US" dirty="0"/>
          </a:p>
        </p:txBody>
      </p:sp>
    </p:spTree>
    <p:extLst>
      <p:ext uri="{BB962C8B-B14F-4D97-AF65-F5344CB8AC3E}">
        <p14:creationId xmlns:p14="http://schemas.microsoft.com/office/powerpoint/2010/main" val="3149719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Possible Demonstration Sites/Countries</a:t>
            </a:r>
            <a:endParaRPr lang="en-US" dirty="0"/>
          </a:p>
        </p:txBody>
      </p:sp>
      <p:sp>
        <p:nvSpPr>
          <p:cNvPr id="3" name="Content Placeholder 2"/>
          <p:cNvSpPr>
            <a:spLocks noGrp="1"/>
          </p:cNvSpPr>
          <p:nvPr>
            <p:ph idx="1"/>
          </p:nvPr>
        </p:nvSpPr>
        <p:spPr/>
        <p:txBody>
          <a:bodyPr>
            <a:normAutofit lnSpcReduction="10000"/>
          </a:bodyPr>
          <a:lstStyle/>
          <a:p>
            <a:r>
              <a:rPr lang="en-US" b="1" dirty="0" smtClean="0"/>
              <a:t>Ireland</a:t>
            </a:r>
          </a:p>
          <a:p>
            <a:r>
              <a:rPr lang="en-US" b="1" dirty="0" smtClean="0"/>
              <a:t>UK </a:t>
            </a:r>
            <a:r>
              <a:rPr lang="mr-IN" b="1" dirty="0" smtClean="0"/>
              <a:t>–</a:t>
            </a:r>
            <a:r>
              <a:rPr lang="en-US" b="1" dirty="0" smtClean="0"/>
              <a:t> Northern Ireland</a:t>
            </a:r>
          </a:p>
          <a:p>
            <a:r>
              <a:rPr lang="en-US" b="1" dirty="0" smtClean="0"/>
              <a:t>Portugal</a:t>
            </a:r>
          </a:p>
          <a:p>
            <a:r>
              <a:rPr lang="en-US" b="1" dirty="0" smtClean="0"/>
              <a:t>Finland</a:t>
            </a:r>
          </a:p>
          <a:p>
            <a:r>
              <a:rPr lang="en-US" b="1" dirty="0" smtClean="0"/>
              <a:t>Czech Republic</a:t>
            </a:r>
          </a:p>
          <a:p>
            <a:r>
              <a:rPr lang="en-US" b="1" dirty="0" smtClean="0"/>
              <a:t>Italy</a:t>
            </a:r>
          </a:p>
          <a:p>
            <a:r>
              <a:rPr lang="en-US" dirty="0" smtClean="0"/>
              <a:t>Spain</a:t>
            </a:r>
          </a:p>
          <a:p>
            <a:r>
              <a:rPr lang="en-US" dirty="0" smtClean="0"/>
              <a:t>Greece</a:t>
            </a:r>
          </a:p>
          <a:p>
            <a:r>
              <a:rPr lang="en-US" dirty="0" smtClean="0"/>
              <a:t>?</a:t>
            </a:r>
            <a:endParaRPr lang="en-US" dirty="0"/>
          </a:p>
        </p:txBody>
      </p:sp>
    </p:spTree>
    <p:extLst>
      <p:ext uri="{BB962C8B-B14F-4D97-AF65-F5344CB8AC3E}">
        <p14:creationId xmlns:p14="http://schemas.microsoft.com/office/powerpoint/2010/main" val="13203122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Possible Composition of Sites </a:t>
            </a:r>
            <a:endParaRPr lang="en-US" dirty="0"/>
          </a:p>
        </p:txBody>
      </p:sp>
      <p:sp>
        <p:nvSpPr>
          <p:cNvPr id="3" name="Content Placeholder 2"/>
          <p:cNvSpPr>
            <a:spLocks noGrp="1"/>
          </p:cNvSpPr>
          <p:nvPr>
            <p:ph idx="1"/>
          </p:nvPr>
        </p:nvSpPr>
        <p:spPr/>
        <p:txBody>
          <a:bodyPr/>
          <a:lstStyle/>
          <a:p>
            <a:r>
              <a:rPr lang="en-US" dirty="0" smtClean="0"/>
              <a:t>Service Providers</a:t>
            </a:r>
          </a:p>
          <a:p>
            <a:r>
              <a:rPr lang="en-US" dirty="0" smtClean="0"/>
              <a:t>Housing Associations</a:t>
            </a:r>
          </a:p>
          <a:p>
            <a:r>
              <a:rPr lang="en-US" dirty="0" smtClean="0"/>
              <a:t>Ageing Associations</a:t>
            </a:r>
          </a:p>
          <a:p>
            <a:r>
              <a:rPr lang="en-US" dirty="0" smtClean="0"/>
              <a:t>SMEs</a:t>
            </a:r>
          </a:p>
          <a:p>
            <a:r>
              <a:rPr lang="en-US" dirty="0" smtClean="0"/>
              <a:t>Product Manufacturers</a:t>
            </a:r>
          </a:p>
          <a:p>
            <a:r>
              <a:rPr lang="en-US" dirty="0" smtClean="0"/>
              <a:t>Civil Society</a:t>
            </a:r>
          </a:p>
          <a:p>
            <a:r>
              <a:rPr lang="en-US" dirty="0" smtClean="0"/>
              <a:t>Researchers</a:t>
            </a:r>
          </a:p>
          <a:p>
            <a:r>
              <a:rPr lang="en-US" dirty="0" smtClean="0"/>
              <a:t>Users </a:t>
            </a:r>
            <a:r>
              <a:rPr lang="en-US" dirty="0" err="1" smtClean="0"/>
              <a:t>Organisations</a:t>
            </a:r>
            <a:endParaRPr lang="en-US" dirty="0"/>
          </a:p>
        </p:txBody>
      </p:sp>
    </p:spTree>
    <p:extLst>
      <p:ext uri="{BB962C8B-B14F-4D97-AF65-F5344CB8AC3E}">
        <p14:creationId xmlns:p14="http://schemas.microsoft.com/office/powerpoint/2010/main" val="20537911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2000" b="1" dirty="0"/>
              <a:t>Citizens in a </a:t>
            </a:r>
            <a:r>
              <a:rPr lang="en-IE" sz="2000" b="1" u="sng" dirty="0"/>
              <a:t>rapidly ageing</a:t>
            </a:r>
            <a:r>
              <a:rPr lang="en-IE" sz="2000" b="1" dirty="0"/>
              <a:t> European population are at </a:t>
            </a:r>
            <a:r>
              <a:rPr lang="en-IE" sz="2000" b="1" u="sng" dirty="0"/>
              <a:t>greater risk of cognitive impairment, frailty and multiple chronic health conditions</a:t>
            </a:r>
            <a:r>
              <a:rPr lang="en-IE" sz="2000" b="1" dirty="0"/>
              <a:t> with considerable negative consequences for </a:t>
            </a:r>
            <a:r>
              <a:rPr lang="en-IE" sz="2000" b="1" u="sng" dirty="0"/>
              <a:t>their independence, quality of life</a:t>
            </a:r>
            <a:r>
              <a:rPr lang="en-IE" sz="2000" b="1" dirty="0"/>
              <a:t> and for the </a:t>
            </a:r>
            <a:r>
              <a:rPr lang="en-IE" sz="2000" b="1" u="sng" dirty="0"/>
              <a:t>sustainability of health and care systems</a:t>
            </a:r>
            <a:r>
              <a:rPr lang="en-IE" sz="2000" b="1" dirty="0"/>
              <a:t>.</a:t>
            </a:r>
            <a:r>
              <a:rPr lang="en-GB" sz="2000" dirty="0"/>
              <a:t/>
            </a:r>
            <a:br>
              <a:rPr lang="en-GB" sz="2000" dirty="0"/>
            </a:br>
            <a:endParaRPr lang="en-US" sz="2000" dirty="0"/>
          </a:p>
        </p:txBody>
      </p:sp>
      <p:sp>
        <p:nvSpPr>
          <p:cNvPr id="3" name="Content Placeholder 2"/>
          <p:cNvSpPr>
            <a:spLocks noGrp="1"/>
          </p:cNvSpPr>
          <p:nvPr>
            <p:ph idx="1"/>
          </p:nvPr>
        </p:nvSpPr>
        <p:spPr>
          <a:xfrm>
            <a:off x="838200" y="1376738"/>
            <a:ext cx="10515600" cy="5481262"/>
          </a:xfrm>
        </p:spPr>
        <p:txBody>
          <a:bodyPr>
            <a:normAutofit fontScale="55000" lnSpcReduction="20000"/>
          </a:bodyPr>
          <a:lstStyle/>
          <a:p>
            <a:r>
              <a:rPr lang="en-IE" sz="2900" dirty="0"/>
              <a:t>Countries will be selected as </a:t>
            </a:r>
            <a:r>
              <a:rPr lang="en-IE" sz="2900" u="sng" dirty="0"/>
              <a:t>comparative case studies</a:t>
            </a:r>
            <a:r>
              <a:rPr lang="en-IE" sz="2900" dirty="0"/>
              <a:t> related to dependency ratio, population pyramid and special circumstances – cross boarder, contested identities, migrant populations (including some Reference Sites).</a:t>
            </a:r>
            <a:endParaRPr lang="en-GB" sz="2900" dirty="0"/>
          </a:p>
          <a:p>
            <a:r>
              <a:rPr lang="en-IE" sz="2900" u="sng" dirty="0"/>
              <a:t>Early detection of at-risk or prodromal</a:t>
            </a:r>
            <a:r>
              <a:rPr lang="en-IE" sz="2900" dirty="0"/>
              <a:t> symptoms of impairment related to ageing; using established and new tools (e.g. WGQs, RATA++) and perhaps wearable technology in naturalistic environments – physical, neurological, psychological, community and </a:t>
            </a:r>
            <a:r>
              <a:rPr lang="en-IE" sz="2900" dirty="0" err="1"/>
              <a:t>QoL</a:t>
            </a:r>
            <a:r>
              <a:rPr lang="en-IE" sz="2900" dirty="0"/>
              <a:t> perspectives. </a:t>
            </a:r>
            <a:endParaRPr lang="en-GB" sz="2900" dirty="0"/>
          </a:p>
          <a:p>
            <a:r>
              <a:rPr lang="en-IE" sz="2900" dirty="0"/>
              <a:t>An approach that incorporates provision for impairment associated with </a:t>
            </a:r>
            <a:r>
              <a:rPr lang="en-IE" sz="2900" u="sng" dirty="0"/>
              <a:t>ageing </a:t>
            </a:r>
            <a:r>
              <a:rPr lang="en-IE" sz="2900" i="1" u="sng" dirty="0"/>
              <a:t>and </a:t>
            </a:r>
            <a:r>
              <a:rPr lang="en-IE" sz="2900" u="sng" dirty="0"/>
              <a:t>impairment from other causes</a:t>
            </a:r>
            <a:r>
              <a:rPr lang="en-IE" sz="2900" dirty="0"/>
              <a:t> – one inclusive system for all, “leaving no one behind”. Addressing the SDGs re gender, disability, ethnicity – </a:t>
            </a:r>
            <a:r>
              <a:rPr lang="en-IE" sz="2900" u="sng" dirty="0"/>
              <a:t>intersectionality of ageing</a:t>
            </a:r>
            <a:r>
              <a:rPr lang="en-IE" sz="2900" dirty="0"/>
              <a:t>. </a:t>
            </a:r>
            <a:endParaRPr lang="en-GB" sz="2900" dirty="0"/>
          </a:p>
          <a:p>
            <a:r>
              <a:rPr lang="en-IE" sz="2900" dirty="0"/>
              <a:t>A </a:t>
            </a:r>
            <a:r>
              <a:rPr lang="en-IE" sz="2900" u="sng" dirty="0"/>
              <a:t>life-course approach</a:t>
            </a:r>
            <a:r>
              <a:rPr lang="en-IE" sz="2900" dirty="0"/>
              <a:t> with care-pathway planning into the future, anticipating needs, resources and opportunities, decades ahead. </a:t>
            </a:r>
            <a:endParaRPr lang="en-GB" sz="2900" dirty="0"/>
          </a:p>
          <a:p>
            <a:r>
              <a:rPr lang="en-IE" sz="2900" dirty="0"/>
              <a:t>Increasing duration of </a:t>
            </a:r>
            <a:r>
              <a:rPr lang="en-IE" sz="2900" u="sng" dirty="0"/>
              <a:t>productive</a:t>
            </a:r>
            <a:r>
              <a:rPr lang="en-IE" sz="2900" dirty="0"/>
              <a:t> (new meaning) work, leisure, cultural life, new enterprises; positive ageing and living a good life with impairment.  Embracing fitness, nutrition, cognition </a:t>
            </a:r>
            <a:r>
              <a:rPr lang="en-IE" sz="2900" dirty="0" err="1"/>
              <a:t>etc</a:t>
            </a:r>
            <a:r>
              <a:rPr lang="en-IE" sz="2900" dirty="0"/>
              <a:t> for healthy ageing in general. Using </a:t>
            </a:r>
            <a:r>
              <a:rPr lang="en-IE" sz="2900" u="sng" dirty="0"/>
              <a:t>technologies to supplement</a:t>
            </a:r>
            <a:r>
              <a:rPr lang="en-IE" sz="2900" dirty="0"/>
              <a:t> (decreasing) intrinsic capacity and increase functional capacity.</a:t>
            </a:r>
            <a:endParaRPr lang="en-GB" sz="2900" dirty="0"/>
          </a:p>
          <a:p>
            <a:r>
              <a:rPr lang="en-IE" sz="2900" dirty="0"/>
              <a:t>Promote </a:t>
            </a:r>
            <a:r>
              <a:rPr lang="en-IE" sz="2900" u="sng" dirty="0"/>
              <a:t>resilience</a:t>
            </a:r>
            <a:r>
              <a:rPr lang="en-IE" sz="2900" dirty="0"/>
              <a:t> through sense of coherence, role and purpose. Spill-over effects - how the system add value to other members of the community.</a:t>
            </a:r>
            <a:endParaRPr lang="en-GB" sz="2900" dirty="0"/>
          </a:p>
          <a:p>
            <a:r>
              <a:rPr lang="en-IE" sz="2900" dirty="0"/>
              <a:t>I</a:t>
            </a:r>
            <a:r>
              <a:rPr lang="en-IE" sz="2900" u="sng" dirty="0"/>
              <a:t>ntegrate health and social care systems</a:t>
            </a:r>
            <a:r>
              <a:rPr lang="en-IE" sz="2900" dirty="0"/>
              <a:t>, keep people connected to them but anchored in communities (Kobe) triaging skills across professionals, volunteering, peer support, community networks. </a:t>
            </a:r>
            <a:endParaRPr lang="en-GB" sz="2900" dirty="0"/>
          </a:p>
          <a:p>
            <a:r>
              <a:rPr lang="en-IE" sz="2900" u="sng" dirty="0"/>
              <a:t>Embrace different settings</a:t>
            </a:r>
            <a:r>
              <a:rPr lang="en-IE" sz="2900" dirty="0"/>
              <a:t> – independent living, sheltered communities, residential.  </a:t>
            </a:r>
            <a:endParaRPr lang="en-GB" sz="2900" dirty="0"/>
          </a:p>
          <a:p>
            <a:r>
              <a:rPr lang="en-IE" sz="2900" dirty="0"/>
              <a:t>Address </a:t>
            </a:r>
            <a:r>
              <a:rPr lang="en-IE" sz="2900" u="sng" dirty="0"/>
              <a:t>duty of care</a:t>
            </a:r>
            <a:r>
              <a:rPr lang="en-IE" sz="2900" dirty="0"/>
              <a:t> re State vs duty of service users, in user-empowered models of service provision, as well as other models - for-profit, charity, PPPs. </a:t>
            </a:r>
            <a:endParaRPr lang="en-GB" sz="2900" dirty="0"/>
          </a:p>
          <a:p>
            <a:r>
              <a:rPr lang="en-IE" sz="2900" dirty="0"/>
              <a:t>Promote </a:t>
            </a:r>
            <a:r>
              <a:rPr lang="en-IE" sz="2900" u="sng" dirty="0"/>
              <a:t>sustainability</a:t>
            </a:r>
            <a:r>
              <a:rPr lang="en-IE" sz="2900" dirty="0"/>
              <a:t> by addressing structural barriers (Pillar of Social Rights, UNCRPD, heath as a consumer right) and providing inclusive and equitable pathways to policy development and revision is required. </a:t>
            </a:r>
            <a:endParaRPr lang="en-GB" sz="2900" dirty="0"/>
          </a:p>
          <a:p>
            <a:r>
              <a:rPr lang="en-IE" sz="2900" dirty="0"/>
              <a:t>Adopt </a:t>
            </a:r>
            <a:r>
              <a:rPr lang="en-IE" sz="2900" u="sng" dirty="0"/>
              <a:t>market-shaping</a:t>
            </a:r>
            <a:r>
              <a:rPr lang="en-IE" sz="2900" dirty="0"/>
              <a:t> to ensure provision of services to all groups (especially marginalised groups) and maintain incentives for product and market innovation for the full range of stakeholders. </a:t>
            </a:r>
            <a:endParaRPr lang="en-GB" sz="2900" dirty="0"/>
          </a:p>
          <a:p>
            <a:endParaRPr lang="en-US" dirty="0"/>
          </a:p>
        </p:txBody>
      </p:sp>
    </p:spTree>
    <p:extLst>
      <p:ext uri="{BB962C8B-B14F-4D97-AF65-F5344CB8AC3E}">
        <p14:creationId xmlns:p14="http://schemas.microsoft.com/office/powerpoint/2010/main" val="15624435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2000" b="1" dirty="0"/>
              <a:t>The challenge is to foster </a:t>
            </a:r>
            <a:r>
              <a:rPr lang="en-IE" sz="2000" b="1" u="sng" dirty="0"/>
              <a:t>large-scale deployment of integrated digital solutions</a:t>
            </a:r>
            <a:r>
              <a:rPr lang="en-IE" sz="2000" b="1" dirty="0"/>
              <a:t> which will bring </a:t>
            </a:r>
            <a:r>
              <a:rPr lang="en-IE" sz="2000" b="1" u="sng" dirty="0"/>
              <a:t>improved quality of life</a:t>
            </a:r>
            <a:r>
              <a:rPr lang="en-IE" sz="2000" b="1" dirty="0"/>
              <a:t> to citizens while demonstrating significant </a:t>
            </a:r>
            <a:r>
              <a:rPr lang="en-IE" sz="2000" b="1" u="sng" dirty="0"/>
              <a:t>efficiency gains in health and care delivery across Europe</a:t>
            </a:r>
            <a:r>
              <a:rPr lang="en-IE" sz="2000" b="1" dirty="0"/>
              <a:t>.</a:t>
            </a:r>
            <a:r>
              <a:rPr lang="en-GB" sz="2000" dirty="0"/>
              <a:t/>
            </a:r>
            <a:br>
              <a:rPr lang="en-GB" sz="2000" dirty="0"/>
            </a:br>
            <a:endParaRPr lang="en-US" sz="2000" dirty="0"/>
          </a:p>
        </p:txBody>
      </p:sp>
      <p:sp>
        <p:nvSpPr>
          <p:cNvPr id="3" name="Content Placeholder 2"/>
          <p:cNvSpPr>
            <a:spLocks noGrp="1"/>
          </p:cNvSpPr>
          <p:nvPr>
            <p:ph idx="1"/>
          </p:nvPr>
        </p:nvSpPr>
        <p:spPr>
          <a:xfrm>
            <a:off x="838200" y="1527674"/>
            <a:ext cx="10515600" cy="4801208"/>
          </a:xfrm>
        </p:spPr>
        <p:txBody>
          <a:bodyPr>
            <a:normAutofit fontScale="70000" lnSpcReduction="20000"/>
          </a:bodyPr>
          <a:lstStyle/>
          <a:p>
            <a:r>
              <a:rPr lang="en-IE" dirty="0"/>
              <a:t>Demonstration projects must be </a:t>
            </a:r>
            <a:r>
              <a:rPr lang="en-IE" u="sng" dirty="0"/>
              <a:t>scalable</a:t>
            </a:r>
            <a:r>
              <a:rPr lang="en-IE" dirty="0"/>
              <a:t>, and therefore a methodology for scaling good practices is required.  This requires understanding how context patterns possibility.  It does not require uniformity but the capability to adapt to diversity and difference. </a:t>
            </a:r>
            <a:endParaRPr lang="en-GB" dirty="0"/>
          </a:p>
          <a:p>
            <a:r>
              <a:rPr lang="en-IE" dirty="0"/>
              <a:t>These good practices must be </a:t>
            </a:r>
            <a:r>
              <a:rPr lang="en-IE" u="sng" dirty="0"/>
              <a:t>systemically integrative</a:t>
            </a:r>
            <a:r>
              <a:rPr lang="en-IE" dirty="0"/>
              <a:t> – of all technologies that can promote smart and healthy living  - and must manage and then use the information intelligently.</a:t>
            </a:r>
            <a:endParaRPr lang="en-GB" dirty="0"/>
          </a:p>
          <a:p>
            <a:r>
              <a:rPr lang="en-IE" dirty="0"/>
              <a:t>The ‘system’ here must be the ‘</a:t>
            </a:r>
            <a:r>
              <a:rPr lang="en-IE" u="sng" dirty="0"/>
              <a:t>system-as-experienced’</a:t>
            </a:r>
            <a:r>
              <a:rPr lang="en-IE" dirty="0"/>
              <a:t> form the user’s perspective – across sectors (health, welfare, employment, education).</a:t>
            </a:r>
            <a:endParaRPr lang="en-GB" dirty="0"/>
          </a:p>
          <a:p>
            <a:r>
              <a:rPr lang="en-IE" u="sng" dirty="0"/>
              <a:t>Intelligence</a:t>
            </a:r>
            <a:r>
              <a:rPr lang="en-IE" dirty="0"/>
              <a:t> here means learning and adapting both for the individual’s technology (assistive, sensors, ICT) and for the system that mediates it.</a:t>
            </a:r>
            <a:endParaRPr lang="en-GB" dirty="0"/>
          </a:p>
          <a:p>
            <a:r>
              <a:rPr lang="en-IE" dirty="0"/>
              <a:t>Specific foci may include and should highlight aspects of </a:t>
            </a:r>
            <a:r>
              <a:rPr lang="en-IE" u="sng" dirty="0"/>
              <a:t>commercial assistive living robots, wearable sensors, AI and </a:t>
            </a:r>
            <a:r>
              <a:rPr lang="en-IE" u="sng" dirty="0" err="1"/>
              <a:t>biophotonics</a:t>
            </a:r>
            <a:r>
              <a:rPr lang="en-IE" dirty="0"/>
              <a:t>. </a:t>
            </a:r>
            <a:endParaRPr lang="en-GB" dirty="0"/>
          </a:p>
          <a:p>
            <a:r>
              <a:rPr lang="en-IE" dirty="0"/>
              <a:t>Intelligence also embraces morality and </a:t>
            </a:r>
            <a:r>
              <a:rPr lang="en-IE" u="sng" dirty="0"/>
              <a:t>ethical use</a:t>
            </a:r>
            <a:r>
              <a:rPr lang="en-IE" dirty="0"/>
              <a:t> and development of technologies. A code of practice or ethics protocol, protecting individual rights, and identifying service provider obligations and identifying State responsibilities is needed. </a:t>
            </a:r>
            <a:endParaRPr lang="en-GB" dirty="0"/>
          </a:p>
          <a:p>
            <a:r>
              <a:rPr lang="en-IE" dirty="0"/>
              <a:t>Efficiency gains may require users to develop a level of </a:t>
            </a:r>
            <a:r>
              <a:rPr lang="en-IE" u="sng" dirty="0"/>
              <a:t>health or technology literacy</a:t>
            </a:r>
            <a:r>
              <a:rPr lang="en-IE" dirty="0"/>
              <a:t> to avoid technology abandonment.</a:t>
            </a:r>
            <a:endParaRPr lang="en-GB" dirty="0"/>
          </a:p>
          <a:p>
            <a:r>
              <a:rPr lang="en-IE" dirty="0"/>
              <a:t>The </a:t>
            </a:r>
            <a:r>
              <a:rPr lang="en-IE" u="sng" dirty="0"/>
              <a:t>economic cost-saving</a:t>
            </a:r>
            <a:r>
              <a:rPr lang="en-IE" dirty="0"/>
              <a:t> from demonstration projects is required</a:t>
            </a:r>
            <a:r>
              <a:rPr lang="en-IE" dirty="0" smtClean="0"/>
              <a:t>.</a:t>
            </a:r>
            <a:endParaRPr lang="en-GB" dirty="0"/>
          </a:p>
        </p:txBody>
      </p:sp>
    </p:spTree>
    <p:extLst>
      <p:ext uri="{BB962C8B-B14F-4D97-AF65-F5344CB8AC3E}">
        <p14:creationId xmlns:p14="http://schemas.microsoft.com/office/powerpoint/2010/main" val="5579362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SHAPES Workshop</a:t>
            </a:r>
            <a:endParaRPr lang="en-US" dirty="0"/>
          </a:p>
        </p:txBody>
      </p:sp>
      <p:sp>
        <p:nvSpPr>
          <p:cNvPr id="3" name="Content Placeholder 2"/>
          <p:cNvSpPr>
            <a:spLocks noGrp="1"/>
          </p:cNvSpPr>
          <p:nvPr>
            <p:ph idx="1"/>
          </p:nvPr>
        </p:nvSpPr>
        <p:spPr/>
        <p:txBody>
          <a:bodyPr/>
          <a:lstStyle/>
          <a:p>
            <a:r>
              <a:rPr lang="en-US" dirty="0" smtClean="0"/>
              <a:t>Provisional date:  16/16</a:t>
            </a:r>
            <a:r>
              <a:rPr lang="en-US" baseline="30000" dirty="0" smtClean="0"/>
              <a:t>th</a:t>
            </a:r>
            <a:r>
              <a:rPr lang="en-US" dirty="0" smtClean="0"/>
              <a:t> May</a:t>
            </a:r>
          </a:p>
          <a:p>
            <a:r>
              <a:rPr lang="en-US" smtClean="0"/>
              <a:t>Recruiting Researcher to support this via EI. </a:t>
            </a:r>
            <a:endParaRPr lang="en-US" dirty="0"/>
          </a:p>
        </p:txBody>
      </p:sp>
    </p:spTree>
    <p:extLst>
      <p:ext uri="{BB962C8B-B14F-4D97-AF65-F5344CB8AC3E}">
        <p14:creationId xmlns:p14="http://schemas.microsoft.com/office/powerpoint/2010/main" val="16425839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TotalTime>
  <Words>141</Words>
  <Application>Microsoft Macintosh PowerPoint</Application>
  <PresentationFormat>Widescreen</PresentationFormat>
  <Paragraphs>45</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Calibri</vt:lpstr>
      <vt:lpstr>Calibri Light</vt:lpstr>
      <vt:lpstr>Mangal</vt:lpstr>
      <vt:lpstr>Arial</vt:lpstr>
      <vt:lpstr>Office Theme</vt:lpstr>
      <vt:lpstr>SHAPES</vt:lpstr>
      <vt:lpstr>Possible Demonstration Sites/Countries</vt:lpstr>
      <vt:lpstr>Possible Composition of Sites </vt:lpstr>
      <vt:lpstr>Citizens in a rapidly ageing European population are at greater risk of cognitive impairment, frailty and multiple chronic health conditions with considerable negative consequences for their independence, quality of life and for the sustainability of health and care systems. </vt:lpstr>
      <vt:lpstr>The challenge is to foster large-scale deployment of integrated digital solutions which will bring improved quality of life to citizens while demonstrating significant efficiency gains in health and care delivery across Europe. </vt:lpstr>
      <vt:lpstr>SHAPES Workshop</vt:lpstr>
    </vt:vector>
  </TitlesOfParts>
  <Company/>
  <LinksUpToDate>false</LinksUpToDate>
  <SharedDoc>false</SharedDoc>
  <HyperlinksChanged>false</HyperlinksChanged>
  <AppVersion>15.0033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SHAPES</dc:title>
  <dc:creator>Mac MacLachlan</dc:creator>
  <cp:lastModifiedBy>Mac MacLachlan</cp:lastModifiedBy>
  <cp:revision>3</cp:revision>
  <dcterms:created xsi:type="dcterms:W3CDTF">2018-04-12T08:45:50Z</dcterms:created>
  <dcterms:modified xsi:type="dcterms:W3CDTF">2018-04-12T09:43:55Z</dcterms:modified>
</cp:coreProperties>
</file>