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84" r:id="rId3"/>
    <p:sldId id="275" r:id="rId4"/>
    <p:sldId id="276" r:id="rId5"/>
    <p:sldId id="277" r:id="rId6"/>
    <p:sldId id="278" r:id="rId7"/>
    <p:sldId id="285" r:id="rId8"/>
    <p:sldId id="279" r:id="rId9"/>
    <p:sldId id="280" r:id="rId10"/>
    <p:sldId id="282" r:id="rId11"/>
    <p:sldId id="283" r:id="rId12"/>
    <p:sldId id="286" r:id="rId13"/>
    <p:sldId id="287" r:id="rId14"/>
    <p:sldId id="288" r:id="rId15"/>
    <p:sldId id="290" r:id="rId16"/>
    <p:sldId id="28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696"/>
    <a:srgbClr val="008080"/>
    <a:srgbClr val="009999"/>
    <a:srgbClr val="0A7075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8" d="100"/>
          <a:sy n="68" d="100"/>
        </p:scale>
        <p:origin x="-1446" y="-96"/>
      </p:cViewPr>
      <p:guideLst>
        <p:guide orient="horz" pos="4204"/>
        <p:guide pos="3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884B05-3EB9-4D4D-8608-3B5EBD7F772C}" type="datetimeFigureOut">
              <a:rPr lang="en-IE" smtClean="0"/>
              <a:pPr/>
              <a:t>07/09/2015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01BCD9-A5AF-44FF-B220-96BB83B6BF6A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FED5E2-05FF-46F1-8E74-109715BB4CC6}" type="datetimeFigureOut">
              <a:rPr lang="en-IE" smtClean="0"/>
              <a:pPr/>
              <a:t>07/09/2015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20C204-8C9B-4CCD-A7B7-9E9F9F3A8DB7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768" y="2349358"/>
            <a:ext cx="7772400" cy="1470025"/>
          </a:xfrm>
          <a:noFill/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97857" y="4310275"/>
            <a:ext cx="5993138" cy="1015192"/>
          </a:xfrm>
        </p:spPr>
        <p:txBody>
          <a:bodyPr>
            <a:normAutofit/>
          </a:bodyPr>
          <a:lstStyle>
            <a:lvl1pPr marL="0" indent="0" algn="l">
              <a:buNone/>
              <a:defRPr sz="1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Subtitle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2015</a:t>
            </a:r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Principals and Guidance Counsellors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8D8-E5A1-4792-A845-F7979468BF45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8" name="Rectangle 7"/>
          <p:cNvSpPr/>
          <p:nvPr userDrawn="1"/>
        </p:nvSpPr>
        <p:spPr>
          <a:xfrm>
            <a:off x="0" y="463639"/>
            <a:ext cx="9144000" cy="15583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9" name="Picture 8" descr="K7384 Maynooth University Logo_RGB_AW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76250" y="552063"/>
            <a:ext cx="3269132" cy="1381496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599352" y="5576684"/>
            <a:ext cx="2546350" cy="900112"/>
          </a:xfrm>
        </p:spPr>
        <p:txBody>
          <a:bodyPr>
            <a:noAutofit/>
          </a:bodyPr>
          <a:lstStyle>
            <a:lvl1pPr>
              <a:buNone/>
              <a:defRPr sz="1000" baseline="0">
                <a:solidFill>
                  <a:schemeClr val="bg1"/>
                </a:solidFill>
              </a:defRPr>
            </a:lvl1pPr>
            <a:lvl2pPr>
              <a:buNone/>
              <a:defRPr sz="1000"/>
            </a:lvl2pPr>
            <a:lvl3pPr>
              <a:buNone/>
              <a:defRPr sz="1000"/>
            </a:lvl3pPr>
            <a:lvl4pPr>
              <a:buNone/>
              <a:defRPr sz="1000"/>
            </a:lvl4pPr>
            <a:lvl5pPr>
              <a:buNone/>
              <a:defRPr sz="1000"/>
            </a:lvl5pPr>
          </a:lstStyle>
          <a:p>
            <a:pPr lvl="0"/>
            <a:r>
              <a:rPr lang="en-US" dirty="0" smtClean="0"/>
              <a:t>Name of presenter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2015</a:t>
            </a:r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Principals and Guidance Counsellors</a:t>
            </a:r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8D8-E5A1-4792-A845-F7979468BF45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6" name="Picture 5" descr="K7384 Maynooth University Logo_RGB_AW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76250" y="6236784"/>
            <a:ext cx="1140409" cy="48192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rish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2015</a:t>
            </a:r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Principals and Guidance Counsellors</a:t>
            </a:r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8D8-E5A1-4792-A845-F7979468BF45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7" name="Picture 6" descr="K7384 Maynooth University Logo_Irish_rgb_AW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76250" y="6231560"/>
            <a:ext cx="1147724" cy="4808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2015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Principals and Guidance Counsellors</a:t>
            </a: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8D8-E5A1-4792-A845-F7979468BF45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9" name="Picture 8" descr="K7384 Maynooth University Logo_RGB_AW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76250" y="6236784"/>
            <a:ext cx="1140409" cy="48192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2015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Principals and Guidance Counsellors</a:t>
            </a: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8D8-E5A1-4792-A845-F7979468BF45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9" name="Picture 8" descr="K7384 Maynooth University Logo_RGB_AW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76250" y="6236784"/>
            <a:ext cx="1140409" cy="48192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2015</a:t>
            </a:r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Principals and Guidance Counsellors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8D8-E5A1-4792-A845-F7979468BF45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8" name="Picture 7" descr="K7384 Maynooth University Logo_RGB_AW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76250" y="6236784"/>
            <a:ext cx="1140409" cy="48192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rish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2015</a:t>
            </a:r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Principals and Guidance Counsellors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8D8-E5A1-4792-A845-F7979468BF45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9" name="Picture 8" descr="K7384 Maynooth University Logo_Irish_rgb_AW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76250" y="6238875"/>
            <a:ext cx="1147724" cy="4808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325" y="2616737"/>
            <a:ext cx="77724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325" y="4078693"/>
            <a:ext cx="77724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2015</a:t>
            </a:r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Principals and Guidance Counsellors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8D8-E5A1-4792-A845-F7979468BF45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8" name="Picture 7" descr="K7384 Maynooth University Logo_RGB_AW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76250" y="6236784"/>
            <a:ext cx="1140409" cy="48192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rish 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325" y="2616737"/>
            <a:ext cx="77724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325" y="4078693"/>
            <a:ext cx="77724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2015</a:t>
            </a:r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Principals and Guidance Counsellors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8D8-E5A1-4792-A845-F7979468BF45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9" name="Picture 8" descr="K7384 Maynooth University Logo_Irish_rgb_AW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76250" y="6238875"/>
            <a:ext cx="1147724" cy="4808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2015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Principals and Guidance Counsellors</a:t>
            </a: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8D8-E5A1-4792-A845-F7979468BF45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9" name="Picture 8" descr="K7384 Maynooth University Logo_RGB_AW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76250" y="6236784"/>
            <a:ext cx="1140409" cy="48192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2015</a:t>
            </a:r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Principals and Guidance Counsellors</a:t>
            </a:r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8D8-E5A1-4792-A845-F7979468BF45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11" name="Picture 10" descr="K7384 Maynooth University Logo_RGB_AW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76250" y="6236784"/>
            <a:ext cx="1140409" cy="48192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2015</a:t>
            </a:r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Principals and Guidance Counsellors</a:t>
            </a:r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8D8-E5A1-4792-A845-F7979468BF45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7" name="Picture 6" descr="K7384 Maynooth University Logo_RGB_AW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76250" y="6236784"/>
            <a:ext cx="1140409" cy="48192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Irish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2015</a:t>
            </a:r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Principals and Guidance Counsellors</a:t>
            </a:r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8D8-E5A1-4792-A845-F7979468BF45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8" name="Picture 7" descr="K7384 Maynooth University Logo_Irish_rgb_AW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76250" y="6231560"/>
            <a:ext cx="1147724" cy="48089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42856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8 Sept 2015</a:t>
            </a:r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0856" y="623222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IE" smtClean="0"/>
              <a:t>Principals and Guidance Counsellors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05200" y="63093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2A228D8-E5A1-4792-A845-F7979468BF45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51" r:id="rId4"/>
    <p:sldLayoutId id="2147483659" r:id="rId5"/>
    <p:sldLayoutId id="2147483652" r:id="rId6"/>
    <p:sldLayoutId id="2147483653" r:id="rId7"/>
    <p:sldLayoutId id="2147483654" r:id="rId8"/>
    <p:sldLayoutId id="2147483660" r:id="rId9"/>
    <p:sldLayoutId id="2147483655" r:id="rId10"/>
    <p:sldLayoutId id="2147483661" r:id="rId11"/>
    <p:sldLayoutId id="2147483656" r:id="rId12"/>
    <p:sldLayoutId id="2147483657" r:id="rId13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A Maynooth Education</a:t>
            </a:r>
            <a:endParaRPr lang="en-IE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 smtClean="0"/>
              <a:t>Information Day for Principals and Guidance Counsellors</a:t>
            </a:r>
          </a:p>
          <a:p>
            <a:r>
              <a:rPr lang="en-IE" dirty="0" smtClean="0"/>
              <a:t>8 </a:t>
            </a:r>
            <a:r>
              <a:rPr lang="en-IE" dirty="0" smtClean="0"/>
              <a:t>September </a:t>
            </a:r>
            <a:r>
              <a:rPr lang="en-IE" dirty="0" smtClean="0"/>
              <a:t>2015</a:t>
            </a:r>
            <a:endParaRPr lang="en-IE" dirty="0" smtClean="0"/>
          </a:p>
          <a:p>
            <a:endParaRPr lang="en-IE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E" dirty="0" smtClean="0"/>
              <a:t>Professor Philip Nolan</a:t>
            </a:r>
          </a:p>
          <a:p>
            <a:r>
              <a:rPr lang="en-IE" dirty="0" smtClean="0"/>
              <a:t>President</a:t>
            </a:r>
          </a:p>
          <a:p>
            <a:r>
              <a:rPr lang="en-IE" dirty="0" smtClean="0"/>
              <a:t>Maynooth University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Research strengths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Mathematics</a:t>
            </a:r>
            <a:r>
              <a:rPr lang="en-IE" dirty="0" smtClean="0"/>
              <a:t>, Communication and Computation</a:t>
            </a:r>
          </a:p>
          <a:p>
            <a:r>
              <a:rPr lang="en-IE" dirty="0" smtClean="0"/>
              <a:t>Biological and Chemical sciences</a:t>
            </a:r>
          </a:p>
          <a:p>
            <a:r>
              <a:rPr lang="en-IE" dirty="0" smtClean="0"/>
              <a:t>Social, Geographic and Economic Sciences</a:t>
            </a:r>
          </a:p>
          <a:p>
            <a:r>
              <a:rPr lang="en-IE" dirty="0" smtClean="0"/>
              <a:t>Humanities</a:t>
            </a:r>
          </a:p>
          <a:p>
            <a:r>
              <a:rPr lang="en-IE" dirty="0" smtClean="0"/>
              <a:t>Business and Law</a:t>
            </a:r>
          </a:p>
          <a:p>
            <a:r>
              <a:rPr lang="en-IE" dirty="0" smtClean="0"/>
              <a:t>Education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2015</a:t>
            </a:r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Principals and Guidance Counsellors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8D8-E5A1-4792-A845-F7979468BF45}" type="slidenum">
              <a:rPr lang="en-IE" smtClean="0"/>
              <a:pPr/>
              <a:t>10</a:t>
            </a:fld>
            <a:endParaRPr lang="en-I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Our ambition ...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The most comprehensive and far-reaching curriculum development at university level ever seen in Ireland</a:t>
            </a:r>
          </a:p>
          <a:p>
            <a:r>
              <a:rPr lang="en-IE" dirty="0" smtClean="0"/>
              <a:t>Maynooth University an outstanding place to learn ... for all our students</a:t>
            </a:r>
          </a:p>
          <a:p>
            <a:r>
              <a:rPr lang="en-IE" dirty="0" smtClean="0"/>
              <a:t>Leadership in the sector</a:t>
            </a:r>
          </a:p>
          <a:p>
            <a:pPr>
              <a:buNone/>
            </a:pP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2015</a:t>
            </a:r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Principals and Guidance Counsellors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8D8-E5A1-4792-A845-F7979468BF45}" type="slidenum">
              <a:rPr lang="en-IE" smtClean="0"/>
              <a:pPr/>
              <a:t>11</a:t>
            </a:fld>
            <a:endParaRPr lang="en-I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New common points scale</a:t>
            </a:r>
            <a:endParaRPr lang="en-IE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2015</a:t>
            </a:r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Principals and Guidance Counsellors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8D8-E5A1-4792-A845-F7979468BF45}" type="slidenum">
              <a:rPr lang="en-IE" smtClean="0"/>
              <a:pPr/>
              <a:t>12</a:t>
            </a:fld>
            <a:endParaRPr lang="en-I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New LC grade bands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2015</a:t>
            </a:r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Principals and Guidance Counsellors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8D8-E5A1-4792-A845-F7979468BF45}" type="slidenum">
              <a:rPr lang="en-IE" smtClean="0"/>
              <a:pPr/>
              <a:t>13</a:t>
            </a:fld>
            <a:endParaRPr lang="en-IE"/>
          </a:p>
        </p:txBody>
      </p:sp>
      <p:sp>
        <p:nvSpPr>
          <p:cNvPr id="8" name="Rectangle 7"/>
          <p:cNvSpPr/>
          <p:nvPr/>
        </p:nvSpPr>
        <p:spPr>
          <a:xfrm>
            <a:off x="4210362" y="3244334"/>
            <a:ext cx="723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b="1" dirty="0" smtClean="0">
                <a:solidFill>
                  <a:schemeClr val="bg1"/>
                </a:solidFill>
              </a:rPr>
              <a:t>70-74</a:t>
            </a:r>
            <a:endParaRPr lang="en-IE" b="1" dirty="0">
              <a:solidFill>
                <a:schemeClr val="bg1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76250" y="1487785"/>
          <a:ext cx="7941356" cy="4701419"/>
        </p:xfrm>
        <a:graphic>
          <a:graphicData uri="http://schemas.openxmlformats.org/drawingml/2006/table">
            <a:tbl>
              <a:tblPr firstRow="1">
                <a:tableStyleId>{93296810-A885-4BE3-A3E7-6D5BEEA58F35}</a:tableStyleId>
              </a:tblPr>
              <a:tblGrid>
                <a:gridCol w="1985339"/>
                <a:gridCol w="1985339"/>
                <a:gridCol w="1985339"/>
                <a:gridCol w="1985339"/>
              </a:tblGrid>
              <a:tr h="320613">
                <a:tc>
                  <a:txBody>
                    <a:bodyPr/>
                    <a:lstStyle/>
                    <a:p>
                      <a:pPr algn="ctr"/>
                      <a:r>
                        <a:rPr lang="en-IE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Percentage mark</a:t>
                      </a:r>
                      <a:endParaRPr lang="en-IE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8" marR="91428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Current</a:t>
                      </a:r>
                      <a:r>
                        <a:rPr lang="en-IE" sz="16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grade</a:t>
                      </a:r>
                      <a:endParaRPr lang="en-IE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8" marR="91428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Percentage mark</a:t>
                      </a:r>
                      <a:endParaRPr lang="en-IE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8" marR="91428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New grade</a:t>
                      </a:r>
                      <a:endParaRPr lang="en-IE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8" marR="91428" marT="45710" marB="45710"/>
                </a:tc>
              </a:tr>
              <a:tr h="291465">
                <a:tc>
                  <a:txBody>
                    <a:bodyPr/>
                    <a:lstStyle/>
                    <a:p>
                      <a:pPr algn="ctr"/>
                      <a:r>
                        <a:rPr lang="en-IE" sz="1200" b="1" dirty="0" smtClean="0">
                          <a:solidFill>
                            <a:schemeClr val="tx1"/>
                          </a:solidFill>
                        </a:rPr>
                        <a:t>90-100</a:t>
                      </a:r>
                      <a:endParaRPr lang="en-IE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dirty="0" smtClean="0">
                          <a:solidFill>
                            <a:schemeClr val="tx1"/>
                          </a:solidFill>
                        </a:rPr>
                        <a:t>A1</a:t>
                      </a:r>
                      <a:endParaRPr lang="en-IE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200" b="1" dirty="0" smtClean="0">
                          <a:solidFill>
                            <a:schemeClr val="tx1"/>
                          </a:solidFill>
                        </a:rPr>
                        <a:t>90-100</a:t>
                      </a:r>
                      <a:endParaRPr lang="en-IE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smtClean="0">
                          <a:solidFill>
                            <a:schemeClr val="tx1"/>
                          </a:solidFill>
                        </a:rPr>
                        <a:t>H1/O1</a:t>
                      </a:r>
                      <a:endParaRPr lang="en-IE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>
                    <a:solidFill>
                      <a:srgbClr val="C0C0C0"/>
                    </a:solidFill>
                  </a:tcPr>
                </a:tc>
              </a:tr>
              <a:tr h="291465">
                <a:tc>
                  <a:txBody>
                    <a:bodyPr/>
                    <a:lstStyle/>
                    <a:p>
                      <a:pPr algn="ctr"/>
                      <a:r>
                        <a:rPr lang="en-IE" sz="1200" b="1" dirty="0" smtClean="0">
                          <a:solidFill>
                            <a:schemeClr val="tx1"/>
                          </a:solidFill>
                        </a:rPr>
                        <a:t>85-89</a:t>
                      </a:r>
                      <a:endParaRPr lang="en-IE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dirty="0" smtClean="0">
                          <a:solidFill>
                            <a:schemeClr val="tx1"/>
                          </a:solidFill>
                        </a:rPr>
                        <a:t>A2</a:t>
                      </a:r>
                      <a:endParaRPr lang="en-IE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>
                    <a:solidFill>
                      <a:srgbClr val="EAEAE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E" sz="1200" b="1" dirty="0" smtClean="0">
                          <a:solidFill>
                            <a:schemeClr val="tx1"/>
                          </a:solidFill>
                        </a:rPr>
                        <a:t>80-89</a:t>
                      </a:r>
                      <a:endParaRPr lang="en-IE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>
                    <a:solidFill>
                      <a:srgbClr val="EAEAE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E" sz="1400" b="1" smtClean="0">
                          <a:solidFill>
                            <a:schemeClr val="tx1"/>
                          </a:solidFill>
                        </a:rPr>
                        <a:t>H2/O2</a:t>
                      </a:r>
                      <a:endParaRPr lang="en-IE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>
                    <a:solidFill>
                      <a:srgbClr val="EAEAEA"/>
                    </a:solidFill>
                  </a:tcPr>
                </a:tc>
              </a:tr>
              <a:tr h="291465">
                <a:tc>
                  <a:txBody>
                    <a:bodyPr/>
                    <a:lstStyle/>
                    <a:p>
                      <a:pPr algn="ctr"/>
                      <a:r>
                        <a:rPr lang="en-IE" sz="1200" b="1" dirty="0" smtClean="0">
                          <a:solidFill>
                            <a:schemeClr val="tx1"/>
                          </a:solidFill>
                        </a:rPr>
                        <a:t>80-84</a:t>
                      </a:r>
                      <a:endParaRPr lang="en-IE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dirty="0" smtClean="0">
                          <a:solidFill>
                            <a:schemeClr val="tx1"/>
                          </a:solidFill>
                        </a:rPr>
                        <a:t>B1</a:t>
                      </a:r>
                      <a:endParaRPr lang="en-IE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>
                    <a:solidFill>
                      <a:srgbClr val="EAEA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IE" sz="1200" dirty="0"/>
                    </a:p>
                  </a:txBody>
                  <a:tcPr marL="91428" marR="91428" marT="45710" marB="45710"/>
                </a:tc>
                <a:tc vMerge="1">
                  <a:txBody>
                    <a:bodyPr/>
                    <a:lstStyle/>
                    <a:p>
                      <a:endParaRPr lang="en-IE" sz="1200" dirty="0"/>
                    </a:p>
                  </a:txBody>
                  <a:tcPr marL="91428" marR="91428" marT="45710" marB="45710">
                    <a:solidFill>
                      <a:srgbClr val="EAEAEA"/>
                    </a:solidFill>
                  </a:tcPr>
                </a:tc>
              </a:tr>
              <a:tr h="291465">
                <a:tc>
                  <a:txBody>
                    <a:bodyPr/>
                    <a:lstStyle/>
                    <a:p>
                      <a:pPr algn="ctr"/>
                      <a:r>
                        <a:rPr lang="en-IE" sz="1200" b="1" dirty="0" smtClean="0">
                          <a:solidFill>
                            <a:schemeClr val="tx1"/>
                          </a:solidFill>
                        </a:rPr>
                        <a:t>75-79</a:t>
                      </a:r>
                      <a:endParaRPr lang="en-IE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dirty="0" smtClean="0">
                          <a:solidFill>
                            <a:schemeClr val="tx1"/>
                          </a:solidFill>
                        </a:rPr>
                        <a:t>B2</a:t>
                      </a:r>
                      <a:endParaRPr lang="en-IE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E" sz="1200" b="1" dirty="0" smtClean="0">
                          <a:solidFill>
                            <a:schemeClr val="tx1"/>
                          </a:solidFill>
                        </a:rPr>
                        <a:t>70-79</a:t>
                      </a:r>
                      <a:endParaRPr lang="en-IE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E" sz="1400" b="1" smtClean="0">
                          <a:solidFill>
                            <a:schemeClr val="tx1"/>
                          </a:solidFill>
                        </a:rPr>
                        <a:t>H3/O3</a:t>
                      </a:r>
                      <a:endParaRPr lang="en-IE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>
                    <a:solidFill>
                      <a:srgbClr val="C0C0C0"/>
                    </a:solidFill>
                  </a:tcPr>
                </a:tc>
              </a:tr>
              <a:tr h="291465">
                <a:tc>
                  <a:txBody>
                    <a:bodyPr/>
                    <a:lstStyle/>
                    <a:p>
                      <a:pPr algn="ctr"/>
                      <a:r>
                        <a:rPr lang="en-IE" sz="1200" b="1" dirty="0" smtClean="0">
                          <a:solidFill>
                            <a:schemeClr val="tx1"/>
                          </a:solidFill>
                        </a:rPr>
                        <a:t>70-74</a:t>
                      </a:r>
                      <a:endParaRPr lang="en-IE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dirty="0" smtClean="0">
                          <a:solidFill>
                            <a:schemeClr val="tx1"/>
                          </a:solidFill>
                        </a:rPr>
                        <a:t>B3</a:t>
                      </a:r>
                      <a:endParaRPr lang="en-IE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>
                    <a:solidFill>
                      <a:srgbClr val="C0C0C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IE" sz="12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91428" marR="91428" marT="45710" marB="45710"/>
                </a:tc>
                <a:tc vMerge="1">
                  <a:txBody>
                    <a:bodyPr/>
                    <a:lstStyle/>
                    <a:p>
                      <a:pPr algn="l"/>
                      <a:endParaRPr lang="en-IE" sz="1200" b="1" dirty="0">
                        <a:solidFill>
                          <a:srgbClr val="0070C0"/>
                        </a:solidFill>
                      </a:endParaRPr>
                    </a:p>
                  </a:txBody>
                  <a:tcPr marL="91428" marR="91428" marT="45710" marB="45710"/>
                </a:tc>
              </a:tr>
              <a:tr h="291465">
                <a:tc>
                  <a:txBody>
                    <a:bodyPr/>
                    <a:lstStyle/>
                    <a:p>
                      <a:pPr algn="ctr"/>
                      <a:r>
                        <a:rPr lang="en-IE" sz="1200" b="1" dirty="0" smtClean="0">
                          <a:solidFill>
                            <a:schemeClr val="tx1"/>
                          </a:solidFill>
                        </a:rPr>
                        <a:t>65-69</a:t>
                      </a:r>
                      <a:endParaRPr lang="en-IE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dirty="0" smtClean="0">
                          <a:solidFill>
                            <a:schemeClr val="tx1"/>
                          </a:solidFill>
                        </a:rPr>
                        <a:t>C1</a:t>
                      </a:r>
                      <a:endParaRPr lang="en-IE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E" sz="1200" b="1" dirty="0" smtClean="0">
                          <a:solidFill>
                            <a:schemeClr val="tx1"/>
                          </a:solidFill>
                        </a:rPr>
                        <a:t>60-69</a:t>
                      </a:r>
                      <a:endParaRPr lang="en-IE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E" sz="1400" b="1" smtClean="0">
                          <a:solidFill>
                            <a:schemeClr val="tx1"/>
                          </a:solidFill>
                        </a:rPr>
                        <a:t>H4/O4</a:t>
                      </a:r>
                      <a:endParaRPr lang="en-IE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/>
                </a:tc>
              </a:tr>
              <a:tr h="29146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b="1" dirty="0" smtClean="0">
                          <a:solidFill>
                            <a:schemeClr val="tx1"/>
                          </a:solidFill>
                        </a:rPr>
                        <a:t>60-64</a:t>
                      </a: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b="1" dirty="0" smtClean="0">
                          <a:solidFill>
                            <a:schemeClr val="tx1"/>
                          </a:solidFill>
                        </a:rPr>
                        <a:t>C2</a:t>
                      </a:r>
                    </a:p>
                  </a:txBody>
                  <a:tcPr marL="91428" marR="91428" marT="45710" marB="4571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2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91428" marR="91428" marT="45710" marB="45710"/>
                </a:tc>
                <a:tc vMerge="1">
                  <a:txBody>
                    <a:bodyPr/>
                    <a:lstStyle/>
                    <a:p>
                      <a:pPr algn="l"/>
                      <a:endParaRPr lang="en-IE" sz="1200" b="1" dirty="0">
                        <a:solidFill>
                          <a:srgbClr val="0070C0"/>
                        </a:solidFill>
                      </a:endParaRPr>
                    </a:p>
                  </a:txBody>
                  <a:tcPr marL="91428" marR="91428" marT="45710" marB="45710"/>
                </a:tc>
              </a:tr>
              <a:tr h="29146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b="1" dirty="0" smtClean="0">
                          <a:solidFill>
                            <a:schemeClr val="tx1"/>
                          </a:solidFill>
                        </a:rPr>
                        <a:t>55-59</a:t>
                      </a:r>
                    </a:p>
                  </a:txBody>
                  <a:tcPr marL="91428" marR="91428" marT="45710" marB="45710" anchor="ctr"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dirty="0" smtClean="0">
                          <a:solidFill>
                            <a:schemeClr val="tx1"/>
                          </a:solidFill>
                        </a:rPr>
                        <a:t>C3</a:t>
                      </a:r>
                      <a:endParaRPr lang="en-IE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E" sz="1200" b="1" dirty="0" smtClean="0">
                          <a:solidFill>
                            <a:schemeClr val="tx1"/>
                          </a:solidFill>
                        </a:rPr>
                        <a:t>50-59</a:t>
                      </a:r>
                      <a:endParaRPr lang="en-IE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E" sz="1400" b="1" smtClean="0">
                          <a:solidFill>
                            <a:schemeClr val="tx1"/>
                          </a:solidFill>
                        </a:rPr>
                        <a:t>H5/O5</a:t>
                      </a:r>
                      <a:endParaRPr lang="en-IE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>
                    <a:solidFill>
                      <a:srgbClr val="C0C0C0"/>
                    </a:solidFill>
                  </a:tcPr>
                </a:tc>
              </a:tr>
              <a:tr h="291465">
                <a:tc>
                  <a:txBody>
                    <a:bodyPr/>
                    <a:lstStyle/>
                    <a:p>
                      <a:pPr algn="ctr"/>
                      <a:r>
                        <a:rPr lang="en-IE" sz="1200" b="1" dirty="0" smtClean="0">
                          <a:solidFill>
                            <a:schemeClr val="tx1"/>
                          </a:solidFill>
                        </a:rPr>
                        <a:t>50-54</a:t>
                      </a:r>
                      <a:endParaRPr lang="en-IE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dirty="0" smtClean="0">
                          <a:solidFill>
                            <a:schemeClr val="tx1"/>
                          </a:solidFill>
                        </a:rPr>
                        <a:t>D1</a:t>
                      </a:r>
                      <a:endParaRPr lang="en-IE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>
                    <a:solidFill>
                      <a:srgbClr val="C0C0C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IE" sz="12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91428" marR="91428" marT="45710" marB="45710"/>
                </a:tc>
                <a:tc vMerge="1">
                  <a:txBody>
                    <a:bodyPr/>
                    <a:lstStyle/>
                    <a:p>
                      <a:pPr algn="l"/>
                      <a:endParaRPr lang="en-IE" sz="1200" b="1" dirty="0">
                        <a:solidFill>
                          <a:srgbClr val="0070C0"/>
                        </a:solidFill>
                      </a:endParaRPr>
                    </a:p>
                  </a:txBody>
                  <a:tcPr marL="91428" marR="91428" marT="45710" marB="45710"/>
                </a:tc>
              </a:tr>
              <a:tr h="291465">
                <a:tc>
                  <a:txBody>
                    <a:bodyPr/>
                    <a:lstStyle/>
                    <a:p>
                      <a:pPr algn="ctr"/>
                      <a:r>
                        <a:rPr lang="en-IE" sz="1200" b="1" dirty="0" smtClean="0">
                          <a:solidFill>
                            <a:schemeClr val="tx1"/>
                          </a:solidFill>
                        </a:rPr>
                        <a:t>45-49</a:t>
                      </a:r>
                      <a:endParaRPr lang="en-IE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dirty="0" smtClean="0">
                          <a:solidFill>
                            <a:schemeClr val="tx1"/>
                          </a:solidFill>
                        </a:rPr>
                        <a:t>D2</a:t>
                      </a:r>
                      <a:endParaRPr lang="en-IE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E" sz="1200" b="1" dirty="0" smtClean="0">
                          <a:solidFill>
                            <a:schemeClr val="tx1"/>
                          </a:solidFill>
                        </a:rPr>
                        <a:t>40-49</a:t>
                      </a:r>
                      <a:endParaRPr lang="en-IE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E" sz="1400" b="1" dirty="0" smtClean="0">
                          <a:solidFill>
                            <a:schemeClr val="tx1"/>
                          </a:solidFill>
                        </a:rPr>
                        <a:t>H6/06</a:t>
                      </a:r>
                      <a:endParaRPr lang="en-IE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/>
                </a:tc>
              </a:tr>
              <a:tr h="291465">
                <a:tc>
                  <a:txBody>
                    <a:bodyPr/>
                    <a:lstStyle/>
                    <a:p>
                      <a:pPr algn="ctr"/>
                      <a:r>
                        <a:rPr lang="en-IE" sz="1200" b="1" dirty="0" smtClean="0">
                          <a:solidFill>
                            <a:schemeClr val="tx1"/>
                          </a:solidFill>
                        </a:rPr>
                        <a:t>40-45</a:t>
                      </a:r>
                      <a:endParaRPr lang="en-IE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dirty="0" smtClean="0">
                          <a:solidFill>
                            <a:schemeClr val="tx1"/>
                          </a:solidFill>
                        </a:rPr>
                        <a:t>D3</a:t>
                      </a:r>
                      <a:endParaRPr lang="en-IE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sz="1200" dirty="0"/>
                    </a:p>
                  </a:txBody>
                  <a:tcPr marL="91428" marR="91428" marT="45710" marB="45710"/>
                </a:tc>
                <a:tc vMerge="1">
                  <a:txBody>
                    <a:bodyPr/>
                    <a:lstStyle/>
                    <a:p>
                      <a:pPr algn="l"/>
                      <a:endParaRPr lang="en-IE" sz="1200" b="1" dirty="0">
                        <a:solidFill>
                          <a:srgbClr val="0070C0"/>
                        </a:solidFill>
                      </a:endParaRPr>
                    </a:p>
                  </a:txBody>
                  <a:tcPr marL="91428" marR="91428" marT="45710" marB="45710"/>
                </a:tc>
              </a:tr>
              <a:tr h="291465">
                <a:tc rowSpan="2">
                  <a:txBody>
                    <a:bodyPr/>
                    <a:lstStyle/>
                    <a:p>
                      <a:pPr algn="ctr"/>
                      <a:r>
                        <a:rPr lang="en-IE" sz="1200" b="1" dirty="0" smtClean="0">
                          <a:solidFill>
                            <a:schemeClr val="tx1"/>
                          </a:solidFill>
                        </a:rPr>
                        <a:t>25-39</a:t>
                      </a:r>
                      <a:endParaRPr lang="en-IE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E" sz="1400" b="1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en-IE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b="1" dirty="0" smtClean="0">
                          <a:solidFill>
                            <a:schemeClr val="tx1"/>
                          </a:solidFill>
                        </a:rPr>
                        <a:t>30-39</a:t>
                      </a:r>
                      <a:endParaRPr lang="en-IE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dirty="0" smtClean="0">
                          <a:solidFill>
                            <a:schemeClr val="tx1"/>
                          </a:solidFill>
                        </a:rPr>
                        <a:t>H7/O7</a:t>
                      </a:r>
                      <a:endParaRPr lang="en-IE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>
                    <a:solidFill>
                      <a:srgbClr val="C0C0C0"/>
                    </a:solidFill>
                  </a:tcPr>
                </a:tc>
              </a:tr>
              <a:tr h="99239">
                <a:tc vMerge="1">
                  <a:txBody>
                    <a:bodyPr/>
                    <a:lstStyle/>
                    <a:p>
                      <a:pPr algn="l"/>
                      <a:endParaRPr lang="en-IE" sz="1200" b="1" dirty="0">
                        <a:solidFill>
                          <a:srgbClr val="0070C0"/>
                        </a:solidFill>
                      </a:endParaRPr>
                    </a:p>
                  </a:txBody>
                  <a:tcPr marL="91428" marR="91428" marT="45710" marB="45710"/>
                </a:tc>
                <a:tc vMerge="1">
                  <a:txBody>
                    <a:bodyPr/>
                    <a:lstStyle/>
                    <a:p>
                      <a:endParaRPr lang="en-IE" sz="1200" dirty="0"/>
                    </a:p>
                  </a:txBody>
                  <a:tcPr marL="91428" marR="91428" marT="45710" marB="45710"/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b="1" dirty="0" smtClean="0">
                          <a:solidFill>
                            <a:schemeClr val="tx1"/>
                          </a:solidFill>
                        </a:rPr>
                        <a:t>0-29</a:t>
                      </a:r>
                      <a:endParaRPr lang="en-IE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IE" sz="1400" b="1" dirty="0" smtClean="0">
                          <a:solidFill>
                            <a:schemeClr val="tx1"/>
                          </a:solidFill>
                        </a:rPr>
                        <a:t>H8/O8</a:t>
                      </a:r>
                      <a:endParaRPr lang="en-IE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/>
                </a:tc>
              </a:tr>
              <a:tr h="297718">
                <a:tc>
                  <a:txBody>
                    <a:bodyPr/>
                    <a:lstStyle/>
                    <a:p>
                      <a:pPr algn="ctr"/>
                      <a:r>
                        <a:rPr lang="en-IE" sz="1200" b="1" dirty="0" smtClean="0">
                          <a:solidFill>
                            <a:schemeClr val="tx1"/>
                          </a:solidFill>
                        </a:rPr>
                        <a:t>10-24</a:t>
                      </a:r>
                      <a:endParaRPr lang="en-IE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endParaRPr lang="en-IE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sz="1200" dirty="0"/>
                    </a:p>
                  </a:txBody>
                  <a:tcPr marL="91428" marR="91428" marT="45710" marB="45710"/>
                </a:tc>
                <a:tc vMerge="1">
                  <a:txBody>
                    <a:bodyPr/>
                    <a:lstStyle/>
                    <a:p>
                      <a:pPr algn="l"/>
                      <a:endParaRPr lang="en-IE" sz="1200" b="1" dirty="0">
                        <a:solidFill>
                          <a:srgbClr val="0070C0"/>
                        </a:solidFill>
                      </a:endParaRPr>
                    </a:p>
                  </a:txBody>
                  <a:tcPr marL="91428" marR="91428" marT="45710" marB="45710"/>
                </a:tc>
              </a:tr>
              <a:tr h="291465">
                <a:tc>
                  <a:txBody>
                    <a:bodyPr/>
                    <a:lstStyle/>
                    <a:p>
                      <a:pPr algn="ctr"/>
                      <a:r>
                        <a:rPr lang="en-IE" sz="1200" b="1" dirty="0" smtClean="0">
                          <a:solidFill>
                            <a:schemeClr val="tx1"/>
                          </a:solidFill>
                        </a:rPr>
                        <a:t>0-9</a:t>
                      </a:r>
                      <a:endParaRPr lang="en-IE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dirty="0" smtClean="0">
                          <a:solidFill>
                            <a:schemeClr val="tx1"/>
                          </a:solidFill>
                        </a:rPr>
                        <a:t>NG</a:t>
                      </a:r>
                      <a:endParaRPr lang="en-IE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10" marB="45710" anchor="ctr">
                    <a:solidFill>
                      <a:srgbClr val="C0C0C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sz="1200" dirty="0"/>
                    </a:p>
                  </a:txBody>
                  <a:tcPr marL="91428" marR="91428" marT="45710" marB="45710"/>
                </a:tc>
                <a:tc vMerge="1">
                  <a:txBody>
                    <a:bodyPr/>
                    <a:lstStyle/>
                    <a:p>
                      <a:pPr algn="l"/>
                      <a:endParaRPr lang="en-IE" sz="1200" b="1" dirty="0">
                        <a:solidFill>
                          <a:srgbClr val="0070C0"/>
                        </a:solidFill>
                      </a:endParaRPr>
                    </a:p>
                  </a:txBody>
                  <a:tcPr marL="91428" marR="91428" marT="45710" marB="45710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New common points scale</a:t>
            </a:r>
            <a:endParaRPr lang="en-I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2015</a:t>
            </a:r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Principals and Guidance Counsellors</a:t>
            </a:r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8D8-E5A1-4792-A845-F7979468BF45}" type="slidenum">
              <a:rPr lang="en-IE" smtClean="0"/>
              <a:pPr/>
              <a:t>14</a:t>
            </a:fld>
            <a:endParaRPr lang="en-IE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77848" y="1569814"/>
          <a:ext cx="7999412" cy="452306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99853"/>
                <a:gridCol w="1999853"/>
                <a:gridCol w="1999853"/>
                <a:gridCol w="1999853"/>
              </a:tblGrid>
              <a:tr h="567706">
                <a:tc>
                  <a:txBody>
                    <a:bodyPr/>
                    <a:lstStyle/>
                    <a:p>
                      <a:pPr algn="ctr"/>
                      <a:r>
                        <a:rPr lang="en-IE" sz="1600" dirty="0" smtClean="0"/>
                        <a:t>Higher Level Grade (%)</a:t>
                      </a:r>
                      <a:endParaRPr lang="en-IE" sz="1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28" marR="91428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dirty="0" smtClean="0"/>
                        <a:t>New CAO Points (HL)</a:t>
                      </a:r>
                      <a:endParaRPr lang="en-IE" sz="1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28" marR="91428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dirty="0" smtClean="0"/>
                        <a:t>New CAO Points (OL)</a:t>
                      </a:r>
                      <a:endParaRPr lang="en-IE" sz="1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28" marR="91428"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dirty="0" smtClean="0"/>
                        <a:t>Ordinary Level Grade (%)</a:t>
                      </a:r>
                      <a:endParaRPr lang="en-IE" sz="1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28" marR="91428" marT="45710" marB="45710"/>
                </a:tc>
              </a:tr>
              <a:tr h="328664">
                <a:tc>
                  <a:txBody>
                    <a:bodyPr/>
                    <a:lstStyle/>
                    <a:p>
                      <a:pPr algn="l"/>
                      <a:r>
                        <a:rPr lang="en-IE" sz="1400" b="1" dirty="0" smtClean="0">
                          <a:solidFill>
                            <a:srgbClr val="0070C0"/>
                          </a:solidFill>
                        </a:rPr>
                        <a:t>         H1 (90-100)</a:t>
                      </a:r>
                      <a:endParaRPr lang="en-IE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100</a:t>
                      </a:r>
                      <a:endParaRPr lang="en-IE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endParaRPr lang="en-IE" sz="140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endParaRPr lang="en-IE" sz="1400" dirty="0"/>
                    </a:p>
                  </a:txBody>
                  <a:tcPr marL="91428" marR="91428" marT="45710" marB="45710" anchor="ctr"/>
                </a:tc>
              </a:tr>
              <a:tr h="328664">
                <a:tc>
                  <a:txBody>
                    <a:bodyPr/>
                    <a:lstStyle/>
                    <a:p>
                      <a:pPr algn="l"/>
                      <a:r>
                        <a:rPr lang="en-IE" sz="1400" b="1" dirty="0" smtClean="0">
                          <a:solidFill>
                            <a:srgbClr val="0070C0"/>
                          </a:solidFill>
                        </a:rPr>
                        <a:t>         H2 (80-89)</a:t>
                      </a:r>
                      <a:endParaRPr lang="en-IE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88</a:t>
                      </a:r>
                      <a:endParaRPr lang="en-IE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endParaRPr lang="en-IE" sz="140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endParaRPr lang="en-IE" sz="1400" dirty="0"/>
                    </a:p>
                  </a:txBody>
                  <a:tcPr marL="91428" marR="91428" marT="45710" marB="45710" anchor="ctr"/>
                </a:tc>
              </a:tr>
              <a:tr h="328664">
                <a:tc>
                  <a:txBody>
                    <a:bodyPr/>
                    <a:lstStyle/>
                    <a:p>
                      <a:pPr algn="l"/>
                      <a:r>
                        <a:rPr lang="en-IE" sz="1400" b="1" dirty="0" smtClean="0">
                          <a:solidFill>
                            <a:srgbClr val="0070C0"/>
                          </a:solidFill>
                        </a:rPr>
                        <a:t>         H3 (70-79)</a:t>
                      </a:r>
                      <a:endParaRPr lang="en-IE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77</a:t>
                      </a:r>
                      <a:endParaRPr lang="en-IE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endParaRPr lang="en-IE" sz="140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endParaRPr lang="en-IE" sz="1400" dirty="0"/>
                    </a:p>
                  </a:txBody>
                  <a:tcPr marL="91428" marR="91428" marT="45710" marB="45710" anchor="ctr"/>
                </a:tc>
              </a:tr>
              <a:tr h="328664">
                <a:tc>
                  <a:txBody>
                    <a:bodyPr/>
                    <a:lstStyle/>
                    <a:p>
                      <a:pPr algn="l"/>
                      <a:r>
                        <a:rPr lang="en-IE" sz="1400" b="1" smtClean="0">
                          <a:solidFill>
                            <a:srgbClr val="0070C0"/>
                          </a:solidFill>
                        </a:rPr>
                        <a:t>         H4 </a:t>
                      </a:r>
                      <a:r>
                        <a:rPr lang="en-IE" sz="1400" b="1" dirty="0" smtClean="0">
                          <a:solidFill>
                            <a:srgbClr val="0070C0"/>
                          </a:solidFill>
                        </a:rPr>
                        <a:t>(60-69)</a:t>
                      </a:r>
                      <a:endParaRPr lang="en-IE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66</a:t>
                      </a:r>
                      <a:endParaRPr lang="en-IE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endParaRPr lang="en-IE" sz="140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endParaRPr lang="en-IE" sz="1400" dirty="0"/>
                    </a:p>
                  </a:txBody>
                  <a:tcPr marL="91428" marR="91428" marT="45710" marB="45710" anchor="ctr"/>
                </a:tc>
              </a:tr>
              <a:tr h="328664">
                <a:tc>
                  <a:txBody>
                    <a:bodyPr/>
                    <a:lstStyle/>
                    <a:p>
                      <a:pPr algn="l"/>
                      <a:r>
                        <a:rPr lang="en-IE" sz="1400" b="1" smtClean="0">
                          <a:solidFill>
                            <a:srgbClr val="0070C0"/>
                          </a:solidFill>
                        </a:rPr>
                        <a:t>         H5 </a:t>
                      </a:r>
                      <a:r>
                        <a:rPr lang="en-IE" sz="1400" b="1" dirty="0" smtClean="0">
                          <a:solidFill>
                            <a:srgbClr val="0070C0"/>
                          </a:solidFill>
                        </a:rPr>
                        <a:t>(50-59)</a:t>
                      </a:r>
                      <a:endParaRPr lang="en-IE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56</a:t>
                      </a:r>
                      <a:endParaRPr lang="en-IE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56</a:t>
                      </a:r>
                      <a:endParaRPr lang="en-IE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1400" b="1" dirty="0" smtClean="0">
                          <a:solidFill>
                            <a:srgbClr val="0070C0"/>
                          </a:solidFill>
                        </a:rPr>
                        <a:t>         O1 (90-100)</a:t>
                      </a:r>
                      <a:endParaRPr lang="en-IE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91428" marR="91428" marT="45710" marB="45710" anchor="ctr"/>
                </a:tc>
              </a:tr>
              <a:tr h="328664">
                <a:tc>
                  <a:txBody>
                    <a:bodyPr/>
                    <a:lstStyle/>
                    <a:p>
                      <a:pPr algn="l"/>
                      <a:r>
                        <a:rPr lang="en-IE" sz="1400" b="1" smtClean="0">
                          <a:solidFill>
                            <a:srgbClr val="0070C0"/>
                          </a:solidFill>
                        </a:rPr>
                        <a:t>         H6 </a:t>
                      </a:r>
                      <a:r>
                        <a:rPr lang="en-IE" sz="1400" b="1" dirty="0" smtClean="0">
                          <a:solidFill>
                            <a:srgbClr val="0070C0"/>
                          </a:solidFill>
                        </a:rPr>
                        <a:t>(40-49)</a:t>
                      </a:r>
                      <a:endParaRPr lang="en-IE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46</a:t>
                      </a:r>
                      <a:endParaRPr lang="en-IE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46</a:t>
                      </a:r>
                      <a:endParaRPr lang="en-IE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1400" b="1" dirty="0" smtClean="0">
                          <a:solidFill>
                            <a:srgbClr val="0070C0"/>
                          </a:solidFill>
                        </a:rPr>
                        <a:t>         O2 (80-89)</a:t>
                      </a:r>
                      <a:endParaRPr lang="en-IE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91428" marR="91428" marT="45710" marB="45710" anchor="ctr"/>
                </a:tc>
              </a:tr>
              <a:tr h="3286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b="1" smtClean="0">
                          <a:solidFill>
                            <a:srgbClr val="0070C0"/>
                          </a:solidFill>
                        </a:rPr>
                        <a:t>         H7 </a:t>
                      </a:r>
                      <a:r>
                        <a:rPr lang="en-IE" sz="1400" b="1" dirty="0" smtClean="0">
                          <a:solidFill>
                            <a:srgbClr val="0070C0"/>
                          </a:solidFill>
                        </a:rPr>
                        <a:t>(30-39)</a:t>
                      </a: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37</a:t>
                      </a: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37</a:t>
                      </a:r>
                      <a:endParaRPr lang="en-IE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1400" b="1" dirty="0" smtClean="0">
                          <a:solidFill>
                            <a:srgbClr val="0070C0"/>
                          </a:solidFill>
                        </a:rPr>
                        <a:t>         O3 (70-79)</a:t>
                      </a:r>
                      <a:endParaRPr lang="en-IE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91428" marR="91428" marT="45710" marB="45710" anchor="ctr"/>
                </a:tc>
              </a:tr>
              <a:tr h="3286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b="1" smtClean="0">
                          <a:solidFill>
                            <a:srgbClr val="0070C0"/>
                          </a:solidFill>
                        </a:rPr>
                        <a:t>         H8 </a:t>
                      </a:r>
                      <a:r>
                        <a:rPr lang="en-IE" sz="1400" b="1" dirty="0" smtClean="0">
                          <a:solidFill>
                            <a:srgbClr val="0070C0"/>
                          </a:solidFill>
                        </a:rPr>
                        <a:t>(0-29)</a:t>
                      </a: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en-IE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28</a:t>
                      </a:r>
                      <a:endParaRPr lang="en-IE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1400" b="1" dirty="0" smtClean="0">
                          <a:solidFill>
                            <a:srgbClr val="0070C0"/>
                          </a:solidFill>
                        </a:rPr>
                        <a:t>         O4 (60-69)</a:t>
                      </a:r>
                      <a:endParaRPr lang="en-IE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91428" marR="91428" marT="45710" marB="45710" anchor="ctr"/>
                </a:tc>
              </a:tr>
              <a:tr h="328664">
                <a:tc>
                  <a:txBody>
                    <a:bodyPr/>
                    <a:lstStyle/>
                    <a:p>
                      <a:pPr algn="ctr"/>
                      <a:endParaRPr lang="en-IE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endParaRPr lang="en-IE" sz="140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20</a:t>
                      </a:r>
                      <a:endParaRPr lang="en-IE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1400" b="1" dirty="0" smtClean="0">
                          <a:solidFill>
                            <a:srgbClr val="0070C0"/>
                          </a:solidFill>
                        </a:rPr>
                        <a:t>         O5 (50-59)</a:t>
                      </a:r>
                      <a:endParaRPr lang="en-IE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91428" marR="91428" marT="45710" marB="45710" anchor="ctr"/>
                </a:tc>
              </a:tr>
              <a:tr h="328664">
                <a:tc>
                  <a:txBody>
                    <a:bodyPr/>
                    <a:lstStyle/>
                    <a:p>
                      <a:pPr algn="ctr"/>
                      <a:endParaRPr lang="en-IE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endParaRPr lang="en-IE" sz="140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12</a:t>
                      </a:r>
                      <a:endParaRPr lang="en-IE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1400" b="1" dirty="0" smtClean="0">
                          <a:solidFill>
                            <a:srgbClr val="0070C0"/>
                          </a:solidFill>
                        </a:rPr>
                        <a:t>         O6 (40-49)</a:t>
                      </a:r>
                      <a:endParaRPr lang="en-IE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91428" marR="91428" marT="45710" marB="45710" anchor="ctr"/>
                </a:tc>
              </a:tr>
              <a:tr h="328664">
                <a:tc>
                  <a:txBody>
                    <a:bodyPr/>
                    <a:lstStyle/>
                    <a:p>
                      <a:pPr algn="ctr"/>
                      <a:endParaRPr lang="en-IE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endParaRPr lang="en-IE" sz="140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en-IE" sz="1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b="1" dirty="0" smtClean="0">
                          <a:solidFill>
                            <a:srgbClr val="0070C0"/>
                          </a:solidFill>
                        </a:rPr>
                        <a:t>         O7 (30-39)</a:t>
                      </a:r>
                    </a:p>
                  </a:txBody>
                  <a:tcPr marL="91428" marR="91428" marT="45710" marB="45710" anchor="ctr"/>
                </a:tc>
              </a:tr>
              <a:tr h="328664">
                <a:tc>
                  <a:txBody>
                    <a:bodyPr/>
                    <a:lstStyle/>
                    <a:p>
                      <a:pPr algn="ctr"/>
                      <a:endParaRPr lang="en-IE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endParaRPr lang="en-IE" sz="140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en-IE" sz="1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91428" marR="91428" marT="45710" marB="4571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b="1" dirty="0" smtClean="0">
                          <a:solidFill>
                            <a:srgbClr val="0070C0"/>
                          </a:solidFill>
                        </a:rPr>
                        <a:t>         O8 (0-29)</a:t>
                      </a:r>
                    </a:p>
                  </a:txBody>
                  <a:tcPr marL="91428" marR="91428" marT="45710" marB="4571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New common points scale</a:t>
            </a:r>
            <a:endParaRPr lang="en-IE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IE" dirty="0" smtClean="0"/>
              <a:t>Increment in points with each step-up in grade vary by different amounts to reduce risk of students ending up on the same points total, to minimise random selection.</a:t>
            </a:r>
          </a:p>
          <a:p>
            <a:r>
              <a:rPr lang="en-IE" dirty="0" smtClean="0"/>
              <a:t>All options have been fully tested and </a:t>
            </a:r>
            <a:r>
              <a:rPr lang="en-IE" dirty="0" err="1" smtClean="0"/>
              <a:t>modeled</a:t>
            </a:r>
            <a:r>
              <a:rPr lang="en-IE" dirty="0" smtClean="0"/>
              <a:t> on Leaving Certificate examination data.</a:t>
            </a:r>
          </a:p>
          <a:p>
            <a:r>
              <a:rPr lang="en-IE" dirty="0" smtClean="0"/>
              <a:t>Ordinary Level O1, O2 and O3 grades equate to H5, H6 and H7 grades – preserving the current relative value of Higher and Ordinary Levels.</a:t>
            </a:r>
          </a:p>
          <a:p>
            <a:r>
              <a:rPr lang="en-IE" dirty="0" smtClean="0"/>
              <a:t>Points are awarded for a H7 (30-39%) to encourage higher level take-up by removing risk and by recognising level of achievement relative to ordinary level </a:t>
            </a:r>
            <a:endParaRPr lang="en-IE" dirty="0" smtClean="0"/>
          </a:p>
          <a:p>
            <a:r>
              <a:rPr lang="en-IE" dirty="0" smtClean="0"/>
              <a:t>H7 accepted for matriculation in place of an O6</a:t>
            </a:r>
          </a:p>
          <a:p>
            <a:r>
              <a:rPr lang="en-IE" dirty="0" smtClean="0"/>
              <a:t>Bonus points for mathematics: 25 points for H6 and above</a:t>
            </a:r>
          </a:p>
          <a:p>
            <a:r>
              <a:rPr lang="en-IE" dirty="0" smtClean="0"/>
              <a:t>LCVP and QQI-FET equivalences similar </a:t>
            </a:r>
            <a:r>
              <a:rPr lang="en-IE" smtClean="0"/>
              <a:t>to existing</a:t>
            </a:r>
            <a:endParaRPr lang="en-IE" dirty="0" smtClean="0"/>
          </a:p>
          <a:p>
            <a:endParaRPr lang="en-I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2015</a:t>
            </a:r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Principals and Guidance Counsellors</a:t>
            </a:r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8D8-E5A1-4792-A845-F7979468BF45}" type="slidenum">
              <a:rPr lang="en-IE" smtClean="0"/>
              <a:pPr/>
              <a:t>15</a:t>
            </a:fld>
            <a:endParaRPr lang="en-IE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Ceisteanna</a:t>
            </a:r>
            <a:r>
              <a:rPr lang="en-IE" dirty="0" smtClean="0"/>
              <a:t> | Questions</a:t>
            </a:r>
            <a:endParaRPr lang="en-I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2015</a:t>
            </a:r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Principals and Guidance Counsellors</a:t>
            </a:r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8D8-E5A1-4792-A845-F7979468BF45}" type="slidenum">
              <a:rPr lang="en-IE" smtClean="0"/>
              <a:pPr/>
              <a:t>16</a:t>
            </a:fld>
            <a:endParaRPr lang="en-I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Why is Maynooth different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Teaching and research remain connected</a:t>
            </a:r>
          </a:p>
          <a:p>
            <a:pPr lvl="1"/>
            <a:r>
              <a:rPr lang="en-IE" dirty="0" smtClean="0"/>
              <a:t>our leading researchers are also committed teachers</a:t>
            </a:r>
            <a:endParaRPr lang="en-IE" dirty="0" smtClean="0"/>
          </a:p>
          <a:p>
            <a:r>
              <a:rPr lang="en-IE" dirty="0" smtClean="0"/>
              <a:t>Inclusive learni</a:t>
            </a:r>
            <a:r>
              <a:rPr lang="en-IE" dirty="0" smtClean="0"/>
              <a:t>ng community</a:t>
            </a:r>
          </a:p>
          <a:p>
            <a:pPr lvl="1"/>
            <a:r>
              <a:rPr lang="en-IE" dirty="0" smtClean="0"/>
              <a:t>diverse, international, strong bonds</a:t>
            </a:r>
          </a:p>
          <a:p>
            <a:r>
              <a:rPr lang="en-IE" dirty="0" smtClean="0"/>
              <a:t>Strategic commitment to educational innovation</a:t>
            </a:r>
          </a:p>
          <a:p>
            <a:pPr lvl="1"/>
            <a:r>
              <a:rPr lang="en-IE" dirty="0" smtClean="0"/>
              <a:t>exciting new undergraduate curriculum from 2016 entry</a:t>
            </a:r>
          </a:p>
          <a:p>
            <a:pPr lvl="1">
              <a:buNone/>
            </a:pPr>
            <a:endParaRPr lang="en-I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2015</a:t>
            </a:r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Principals and Guidance Counsellors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8D8-E5A1-4792-A845-F7979468BF45}" type="slidenum">
              <a:rPr lang="en-IE" smtClean="0"/>
              <a:pPr/>
              <a:t>2</a:t>
            </a:fld>
            <a:endParaRPr lang="en-I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Why a new curriculum?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Transition from second to third level</a:t>
            </a:r>
          </a:p>
          <a:p>
            <a:r>
              <a:rPr lang="en-IE" dirty="0" smtClean="0"/>
              <a:t>Engaging and exciting the student</a:t>
            </a:r>
          </a:p>
          <a:p>
            <a:r>
              <a:rPr lang="en-IE" dirty="0" smtClean="0"/>
              <a:t>Better outcomes for graduates</a:t>
            </a:r>
          </a:p>
          <a:p>
            <a:r>
              <a:rPr lang="en-IE" dirty="0" smtClean="0"/>
              <a:t>Holistic education</a:t>
            </a:r>
          </a:p>
          <a:p>
            <a:pPr lvl="1"/>
            <a:r>
              <a:rPr lang="en-IE" dirty="0" smtClean="0"/>
              <a:t>knowledge, skills, attributes</a:t>
            </a:r>
          </a:p>
          <a:p>
            <a:pPr lvl="1"/>
            <a:r>
              <a:rPr lang="en-IE" dirty="0" smtClean="0"/>
              <a:t>work, life, citizenship</a:t>
            </a:r>
          </a:p>
          <a:p>
            <a:pPr lvl="1"/>
            <a:r>
              <a:rPr lang="en-IE" dirty="0" smtClean="0"/>
              <a:t>complexity, challenge, change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2015</a:t>
            </a:r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Principals and Guidance Counsellors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8D8-E5A1-4792-A845-F7979468BF45}" type="slidenum">
              <a:rPr lang="en-IE" smtClean="0"/>
              <a:pPr/>
              <a:t>3</a:t>
            </a:fld>
            <a:endParaRPr lang="en-I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Outcomes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E" dirty="0" smtClean="0"/>
              <a:t>Solid grounding in core subjects</a:t>
            </a:r>
          </a:p>
          <a:p>
            <a:r>
              <a:rPr lang="en-IE" dirty="0" smtClean="0"/>
              <a:t>Breadth of perspective</a:t>
            </a:r>
          </a:p>
          <a:p>
            <a:pPr lvl="1"/>
            <a:r>
              <a:rPr lang="en-IE" dirty="0" smtClean="0"/>
              <a:t>Electives</a:t>
            </a:r>
          </a:p>
          <a:p>
            <a:pPr lvl="1"/>
            <a:r>
              <a:rPr lang="en-IE" dirty="0" smtClean="0"/>
              <a:t>Subject combinations</a:t>
            </a:r>
          </a:p>
          <a:p>
            <a:r>
              <a:rPr lang="en-IE" dirty="0" smtClean="0"/>
              <a:t>Thinking skills</a:t>
            </a:r>
          </a:p>
          <a:p>
            <a:pPr lvl="1"/>
            <a:r>
              <a:rPr lang="en-IE" dirty="0" smtClean="0"/>
              <a:t>Critical thinking and clear communication</a:t>
            </a:r>
          </a:p>
          <a:p>
            <a:r>
              <a:rPr lang="en-IE" dirty="0" smtClean="0"/>
              <a:t>Working skills</a:t>
            </a:r>
          </a:p>
          <a:p>
            <a:pPr lvl="1"/>
            <a:r>
              <a:rPr lang="en-IE" dirty="0" smtClean="0"/>
              <a:t>Individual and team work</a:t>
            </a:r>
          </a:p>
          <a:p>
            <a:r>
              <a:rPr lang="en-IE" dirty="0" smtClean="0"/>
              <a:t>Flexibility and adaptability</a:t>
            </a:r>
          </a:p>
          <a:p>
            <a:r>
              <a:rPr lang="en-IE" dirty="0" smtClean="0"/>
              <a:t>Awareness and responsibility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2015</a:t>
            </a:r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Principals and Guidance Counsellors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8D8-E5A1-4792-A845-F7979468BF45}" type="slidenum">
              <a:rPr lang="en-IE" smtClean="0"/>
              <a:pPr/>
              <a:t>4</a:t>
            </a:fld>
            <a:endParaRPr lang="en-I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Features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Emphasis </a:t>
            </a:r>
            <a:r>
              <a:rPr lang="en-IE" dirty="0" smtClean="0"/>
              <a:t>on thinking skills and working skills driven by innovative teaching and assessment</a:t>
            </a:r>
          </a:p>
          <a:p>
            <a:r>
              <a:rPr lang="en-IE" dirty="0" smtClean="0"/>
              <a:t>Broad entry routes, new first year, progressive specialisation, innovative </a:t>
            </a:r>
            <a:r>
              <a:rPr lang="en-IE" dirty="0" smtClean="0"/>
              <a:t>pathways</a:t>
            </a:r>
          </a:p>
          <a:p>
            <a:r>
              <a:rPr lang="en-IE" dirty="0" smtClean="0"/>
              <a:t>Greater </a:t>
            </a:r>
            <a:r>
              <a:rPr lang="en-IE" dirty="0" smtClean="0"/>
              <a:t>flexibility, breadth and choice</a:t>
            </a:r>
          </a:p>
          <a:p>
            <a:r>
              <a:rPr lang="en-IE" dirty="0" smtClean="0"/>
              <a:t>Experiential learning</a:t>
            </a:r>
            <a:endParaRPr lang="en-IE" dirty="0" smtClean="0"/>
          </a:p>
          <a:p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2015</a:t>
            </a:r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Principals and Guidance Counsellors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8D8-E5A1-4792-A845-F7979468BF45}" type="slidenum">
              <a:rPr lang="en-IE" smtClean="0"/>
              <a:pPr/>
              <a:t>5</a:t>
            </a:fld>
            <a:endParaRPr lang="en-I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Broad entry routes</a:t>
            </a:r>
            <a:endParaRPr lang="en-IE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20-25 entry routes for 2017</a:t>
            </a:r>
            <a:endParaRPr lang="en-IE" dirty="0" smtClean="0"/>
          </a:p>
          <a:p>
            <a:pPr lvl="2"/>
            <a:r>
              <a:rPr lang="en-IE" dirty="0" smtClean="0"/>
              <a:t>Arts, Science, Computer Science, Engineering, Business, Law ...</a:t>
            </a:r>
          </a:p>
          <a:p>
            <a:r>
              <a:rPr lang="en-IE" dirty="0" smtClean="0"/>
              <a:t>Immediate or progressive </a:t>
            </a:r>
            <a:r>
              <a:rPr lang="en-IE" dirty="0" smtClean="0"/>
              <a:t>specialisation</a:t>
            </a:r>
          </a:p>
          <a:p>
            <a:r>
              <a:rPr lang="en-IE" dirty="0" smtClean="0"/>
              <a:t>C</a:t>
            </a:r>
            <a:r>
              <a:rPr lang="en-IE" dirty="0" smtClean="0"/>
              <a:t>lear pathways</a:t>
            </a:r>
          </a:p>
          <a:p>
            <a:pPr lvl="1"/>
            <a:r>
              <a:rPr lang="en-IE" dirty="0" smtClean="0"/>
              <a:t>the same opportunities for students but without the problems </a:t>
            </a:r>
            <a:r>
              <a:rPr lang="en-IE" dirty="0" smtClean="0"/>
              <a:t>of narrow </a:t>
            </a:r>
            <a:r>
              <a:rPr lang="en-IE" dirty="0" smtClean="0"/>
              <a:t>denominated entry</a:t>
            </a:r>
            <a:endParaRPr lang="en-IE" dirty="0" smtClean="0"/>
          </a:p>
          <a:p>
            <a:pPr lvl="1"/>
            <a:endParaRPr lang="en-IE" dirty="0" smtClean="0"/>
          </a:p>
          <a:p>
            <a:pPr lvl="1"/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2015</a:t>
            </a:r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Principals and Guidance Counsellors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8D8-E5A1-4792-A845-F7979468BF45}" type="slidenum">
              <a:rPr lang="en-IE" smtClean="0"/>
              <a:pPr/>
              <a:t>6</a:t>
            </a:fld>
            <a:endParaRPr lang="en-I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First year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Immediate or progressive specialisation</a:t>
            </a:r>
          </a:p>
          <a:p>
            <a:pPr lvl="1"/>
            <a:r>
              <a:rPr lang="en-IE" dirty="0" smtClean="0"/>
              <a:t>2</a:t>
            </a:r>
            <a:r>
              <a:rPr lang="en-IE" dirty="0" smtClean="0"/>
              <a:t>, 3 or 4 subjects in first year</a:t>
            </a:r>
          </a:p>
          <a:p>
            <a:endParaRPr lang="en-IE" dirty="0" smtClean="0"/>
          </a:p>
          <a:p>
            <a:r>
              <a:rPr lang="en-IE" dirty="0" smtClean="0"/>
              <a:t>Focus on small group teaching for engagement and intellectual skills</a:t>
            </a:r>
          </a:p>
          <a:p>
            <a:pPr lvl="1"/>
            <a:r>
              <a:rPr lang="en-IE" dirty="0" smtClean="0"/>
              <a:t>support </a:t>
            </a:r>
            <a:r>
              <a:rPr lang="en-IE" dirty="0" smtClean="0"/>
              <a:t>transition to higher education</a:t>
            </a:r>
          </a:p>
          <a:p>
            <a:pPr lvl="1"/>
            <a:r>
              <a:rPr lang="en-IE" dirty="0" smtClean="0"/>
              <a:t>student engagement and responsibility</a:t>
            </a:r>
          </a:p>
          <a:p>
            <a:pPr lvl="1"/>
            <a:r>
              <a:rPr lang="en-IE" dirty="0" smtClean="0"/>
              <a:t>focus on fundamental intellectual skills</a:t>
            </a:r>
          </a:p>
          <a:p>
            <a:pPr lvl="2"/>
            <a:r>
              <a:rPr lang="en-IE" dirty="0" smtClean="0"/>
              <a:t>how the subject is taught, specific </a:t>
            </a:r>
            <a:r>
              <a:rPr lang="en-IE" dirty="0" smtClean="0"/>
              <a:t>additional ‘critical skills’ </a:t>
            </a:r>
            <a:r>
              <a:rPr lang="en-IE" dirty="0" smtClean="0"/>
              <a:t>modules</a:t>
            </a:r>
          </a:p>
          <a:p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2015</a:t>
            </a:r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Principals and Guidance Counsellors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8D8-E5A1-4792-A845-F7979468BF45}" type="slidenum">
              <a:rPr lang="en-IE" smtClean="0"/>
              <a:pPr/>
              <a:t>7</a:t>
            </a:fld>
            <a:endParaRPr lang="en-I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Flexibility, breadth and choice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IE" dirty="0" smtClean="0"/>
              <a:t>Major-minor combinations in two-subject degrees</a:t>
            </a:r>
          </a:p>
          <a:p>
            <a:r>
              <a:rPr lang="en-IE" dirty="0" smtClean="0"/>
              <a:t>Elective options in second year</a:t>
            </a:r>
          </a:p>
          <a:p>
            <a:pPr lvl="1"/>
            <a:r>
              <a:rPr lang="en-IE" dirty="0" smtClean="0"/>
              <a:t>Breadth (Law and Society, Great Books, Fundamentals of Number and Logic, Film and Screen Studies)</a:t>
            </a:r>
            <a:endParaRPr lang="en-IE" dirty="0" smtClean="0"/>
          </a:p>
          <a:p>
            <a:pPr lvl="1"/>
            <a:r>
              <a:rPr lang="en-IE" dirty="0" smtClean="0"/>
              <a:t>Skills (Entrepreneurship)</a:t>
            </a:r>
            <a:endParaRPr lang="en-IE" dirty="0" smtClean="0"/>
          </a:p>
          <a:p>
            <a:pPr lvl="1"/>
            <a:r>
              <a:rPr lang="en-IE" dirty="0" smtClean="0"/>
              <a:t>Grand </a:t>
            </a:r>
            <a:r>
              <a:rPr lang="en-IE" dirty="0" smtClean="0"/>
              <a:t>challenges </a:t>
            </a:r>
            <a:r>
              <a:rPr lang="en-IE" dirty="0" smtClean="0"/>
              <a:t>(Climate </a:t>
            </a:r>
            <a:r>
              <a:rPr lang="en-IE" dirty="0" smtClean="0"/>
              <a:t>change, </a:t>
            </a:r>
            <a:r>
              <a:rPr lang="en-IE" dirty="0" smtClean="0"/>
              <a:t>Inequality</a:t>
            </a:r>
            <a:r>
              <a:rPr lang="en-IE" dirty="0" smtClean="0"/>
              <a:t>)</a:t>
            </a:r>
          </a:p>
          <a:p>
            <a:pPr lvl="1"/>
            <a:r>
              <a:rPr lang="en-IE" dirty="0" smtClean="0"/>
              <a:t>Languages</a:t>
            </a:r>
          </a:p>
          <a:p>
            <a:r>
              <a:rPr lang="en-IE" dirty="0" smtClean="0"/>
              <a:t>Language </a:t>
            </a:r>
            <a:r>
              <a:rPr lang="en-IE" dirty="0" smtClean="0"/>
              <a:t>with any </a:t>
            </a:r>
            <a:r>
              <a:rPr lang="en-IE" dirty="0" smtClean="0"/>
              <a:t>degree*</a:t>
            </a:r>
            <a:endParaRPr lang="en-IE" dirty="0" smtClean="0"/>
          </a:p>
          <a:p>
            <a:r>
              <a:rPr lang="en-IE" dirty="0" smtClean="0"/>
              <a:t>Arts and Sciences two-subject </a:t>
            </a:r>
            <a:r>
              <a:rPr lang="en-IE" dirty="0" smtClean="0"/>
              <a:t>degrees*</a:t>
            </a:r>
          </a:p>
          <a:p>
            <a:pPr>
              <a:buNone/>
            </a:pPr>
            <a:r>
              <a:rPr lang="en-IE" dirty="0" smtClean="0"/>
              <a:t>	</a:t>
            </a:r>
            <a:r>
              <a:rPr lang="en-IE" dirty="0" smtClean="0"/>
              <a:t>				</a:t>
            </a:r>
            <a:r>
              <a:rPr lang="en-IE" sz="1700" dirty="0" smtClean="0"/>
              <a:t>			*from 2017 entry</a:t>
            </a:r>
            <a:endParaRPr lang="en-IE" sz="1700" dirty="0" smtClean="0"/>
          </a:p>
          <a:p>
            <a:pPr lvl="1"/>
            <a:endParaRPr lang="en-IE" dirty="0" smtClean="0"/>
          </a:p>
          <a:p>
            <a:pPr lvl="1"/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2015</a:t>
            </a:r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Principals and Guidance Counsellors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8D8-E5A1-4792-A845-F7979468BF45}" type="slidenum">
              <a:rPr lang="en-IE" smtClean="0"/>
              <a:pPr/>
              <a:t>8</a:t>
            </a:fld>
            <a:endParaRPr lang="en-I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Experiential learning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Structured ‘real-world</a:t>
            </a:r>
            <a:r>
              <a:rPr lang="en-IE" dirty="0" smtClean="0"/>
              <a:t>’ experiences </a:t>
            </a:r>
            <a:r>
              <a:rPr lang="en-IE" dirty="0" smtClean="0"/>
              <a:t>to reinforce intellectual skills and build working skills</a:t>
            </a:r>
          </a:p>
          <a:p>
            <a:pPr lvl="1"/>
            <a:r>
              <a:rPr lang="en-IE" dirty="0" smtClean="0"/>
              <a:t>work placement</a:t>
            </a:r>
          </a:p>
          <a:p>
            <a:pPr lvl="1"/>
            <a:r>
              <a:rPr lang="en-IE" dirty="0" smtClean="0"/>
              <a:t>service learning and volunteering</a:t>
            </a:r>
          </a:p>
          <a:p>
            <a:pPr lvl="1"/>
            <a:r>
              <a:rPr lang="en-IE" dirty="0" smtClean="0"/>
              <a:t>international</a:t>
            </a:r>
          </a:p>
          <a:p>
            <a:pPr lvl="1"/>
            <a:r>
              <a:rPr lang="en-IE" dirty="0" smtClean="0"/>
              <a:t>undergraduate research</a:t>
            </a:r>
          </a:p>
          <a:p>
            <a:pPr lvl="1"/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2015</a:t>
            </a:r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Principals and Guidance Counsellors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228D8-E5A1-4792-A845-F7979468BF45}" type="slidenum">
              <a:rPr lang="en-IE" smtClean="0"/>
              <a:pPr/>
              <a:t>9</a:t>
            </a:fld>
            <a:endParaRPr lang="en-I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rgbClr val="FFFFFF"/>
      </a:lt1>
      <a:dk2>
        <a:srgbClr val="003771"/>
      </a:dk2>
      <a:lt2>
        <a:srgbClr val="F8D581"/>
      </a:lt2>
      <a:accent1>
        <a:srgbClr val="F0AB00"/>
      </a:accent1>
      <a:accent2>
        <a:srgbClr val="006778"/>
      </a:accent2>
      <a:accent3>
        <a:srgbClr val="822327"/>
      </a:accent3>
      <a:accent4>
        <a:srgbClr val="7392B1"/>
      </a:accent4>
      <a:accent5>
        <a:srgbClr val="72ABB6"/>
      </a:accent5>
      <a:accent6>
        <a:srgbClr val="BA8688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1050</TotalTime>
  <Words>823</Words>
  <Application>Microsoft Office PowerPoint</Application>
  <PresentationFormat>On-screen Show (4:3)</PresentationFormat>
  <Paragraphs>221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A Maynooth Education</vt:lpstr>
      <vt:lpstr>Why is Maynooth different</vt:lpstr>
      <vt:lpstr>Why a new curriculum?</vt:lpstr>
      <vt:lpstr>Outcomes</vt:lpstr>
      <vt:lpstr>Features</vt:lpstr>
      <vt:lpstr>Broad entry routes</vt:lpstr>
      <vt:lpstr>First year</vt:lpstr>
      <vt:lpstr>Flexibility, breadth and choice</vt:lpstr>
      <vt:lpstr>Experiential learning</vt:lpstr>
      <vt:lpstr>Research strengths</vt:lpstr>
      <vt:lpstr>Our ambition ... </vt:lpstr>
      <vt:lpstr>New common points scale</vt:lpstr>
      <vt:lpstr>New LC grade bands</vt:lpstr>
      <vt:lpstr>New common points scale</vt:lpstr>
      <vt:lpstr>New common points scale</vt:lpstr>
      <vt:lpstr>Ceisteanna | 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 Nolan</dc:creator>
  <cp:lastModifiedBy>P Nolan</cp:lastModifiedBy>
  <cp:revision>71</cp:revision>
  <dcterms:created xsi:type="dcterms:W3CDTF">2014-08-25T22:09:19Z</dcterms:created>
  <dcterms:modified xsi:type="dcterms:W3CDTF">2015-09-07T22:25:08Z</dcterms:modified>
</cp:coreProperties>
</file>