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diagrams/drawing3.xml" ContentType="application/vnd.ms-office.drawingml.diagramDrawing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diagrams/layout7.xml" ContentType="application/vnd.openxmlformats-officedocument.drawingml.diagram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84" r:id="rId2"/>
    <p:sldMasterId id="2147483758" r:id="rId3"/>
    <p:sldMasterId id="2147483770" r:id="rId4"/>
    <p:sldMasterId id="2147483782" r:id="rId5"/>
  </p:sldMasterIdLst>
  <p:notesMasterIdLst>
    <p:notesMasterId r:id="rId61"/>
  </p:notesMasterIdLst>
  <p:handoutMasterIdLst>
    <p:handoutMasterId r:id="rId62"/>
  </p:handoutMasterIdLst>
  <p:sldIdLst>
    <p:sldId id="259" r:id="rId6"/>
    <p:sldId id="472" r:id="rId7"/>
    <p:sldId id="755" r:id="rId8"/>
    <p:sldId id="471" r:id="rId9"/>
    <p:sldId id="458" r:id="rId10"/>
    <p:sldId id="751" r:id="rId11"/>
    <p:sldId id="630" r:id="rId12"/>
    <p:sldId id="631" r:id="rId13"/>
    <p:sldId id="715" r:id="rId14"/>
    <p:sldId id="720" r:id="rId15"/>
    <p:sldId id="714" r:id="rId16"/>
    <p:sldId id="633" r:id="rId17"/>
    <p:sldId id="667" r:id="rId18"/>
    <p:sldId id="686" r:id="rId19"/>
    <p:sldId id="716" r:id="rId20"/>
    <p:sldId id="718" r:id="rId21"/>
    <p:sldId id="625" r:id="rId22"/>
    <p:sldId id="719" r:id="rId23"/>
    <p:sldId id="723" r:id="rId24"/>
    <p:sldId id="722" r:id="rId25"/>
    <p:sldId id="626" r:id="rId26"/>
    <p:sldId id="726" r:id="rId27"/>
    <p:sldId id="499" r:id="rId28"/>
    <p:sldId id="717" r:id="rId29"/>
    <p:sldId id="661" r:id="rId30"/>
    <p:sldId id="728" r:id="rId31"/>
    <p:sldId id="756" r:id="rId32"/>
    <p:sldId id="754" r:id="rId33"/>
    <p:sldId id="757" r:id="rId34"/>
    <p:sldId id="753" r:id="rId35"/>
    <p:sldId id="758" r:id="rId36"/>
    <p:sldId id="759" r:id="rId37"/>
    <p:sldId id="760" r:id="rId38"/>
    <p:sldId id="761" r:id="rId39"/>
    <p:sldId id="762" r:id="rId40"/>
    <p:sldId id="763" r:id="rId41"/>
    <p:sldId id="764" r:id="rId42"/>
    <p:sldId id="765" r:id="rId43"/>
    <p:sldId id="766" r:id="rId44"/>
    <p:sldId id="767" r:id="rId45"/>
    <p:sldId id="768" r:id="rId46"/>
    <p:sldId id="769" r:id="rId47"/>
    <p:sldId id="770" r:id="rId48"/>
    <p:sldId id="771" r:id="rId49"/>
    <p:sldId id="772" r:id="rId50"/>
    <p:sldId id="773" r:id="rId51"/>
    <p:sldId id="774" r:id="rId52"/>
    <p:sldId id="775" r:id="rId53"/>
    <p:sldId id="776" r:id="rId54"/>
    <p:sldId id="777" r:id="rId55"/>
    <p:sldId id="778" r:id="rId56"/>
    <p:sldId id="779" r:id="rId57"/>
    <p:sldId id="780" r:id="rId58"/>
    <p:sldId id="781" r:id="rId59"/>
    <p:sldId id="782" r:id="rId60"/>
  </p:sldIdLst>
  <p:sldSz cx="9906000" cy="6858000" type="A4"/>
  <p:notesSz cx="7315200" cy="9601200"/>
  <p:defaultTextStyle>
    <a:defPPr>
      <a:defRPr lang="en-US"/>
    </a:defPPr>
    <a:lvl1pPr marL="0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85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69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254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339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423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07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592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677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ennifer Brennan" initials="JB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697"/>
    <a:srgbClr val="404040"/>
    <a:srgbClr val="02EEC1"/>
    <a:srgbClr val="1DD3B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80" autoAdjust="0"/>
    <p:restoredTop sz="89011" autoAdjust="0"/>
  </p:normalViewPr>
  <p:slideViewPr>
    <p:cSldViewPr snapToGrid="0" snapToObjects="1">
      <p:cViewPr varScale="1">
        <p:scale>
          <a:sx n="92" d="100"/>
          <a:sy n="92" d="100"/>
        </p:scale>
        <p:origin x="-654" y="-10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6" d="100"/>
          <a:sy n="76" d="100"/>
        </p:scale>
        <p:origin x="-2214" y="-108"/>
      </p:cViewPr>
      <p:guideLst>
        <p:guide orient="horz" pos="3024"/>
        <p:guide pos="2303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commentAuthors" Target="commentAuthor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tableStyles" Target="tableStyle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brennan\Dropbox\JB%20Marie%20Curie\Statistics\2013%20July%20ECORDA%20Release\Subject%20discipline%20performance%20July%202013%20ECORDA%20Contracts%20Releas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IE"/>
  <c:chart>
    <c:autoTitleDeleted val="1"/>
    <c:view3D>
      <c:rotX val="75"/>
      <c:perspective val="30"/>
    </c:view3D>
    <c:plotArea>
      <c:layout/>
      <c:pie3DChart>
        <c:varyColors val="1"/>
        <c:ser>
          <c:idx val="0"/>
          <c:order val="0"/>
          <c:tx>
            <c:strRef>
              <c:f>Analysis!$A$20</c:f>
              <c:strCache>
                <c:ptCount val="1"/>
                <c:pt idx="0">
                  <c:v>IxF</c:v>
                </c:pt>
              </c:strCache>
            </c:strRef>
          </c:tx>
          <c:dLbls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Val val="1"/>
            <c:showLeaderLines val="1"/>
          </c:dLbls>
          <c:cat>
            <c:strRef>
              <c:f>Analysis!$B$19:$I$19</c:f>
              <c:strCache>
                <c:ptCount val="8"/>
                <c:pt idx="0">
                  <c:v>CHE (10)</c:v>
                </c:pt>
                <c:pt idx="1">
                  <c:v>ECO (2)</c:v>
                </c:pt>
                <c:pt idx="2">
                  <c:v>ENG (13)</c:v>
                </c:pt>
                <c:pt idx="3">
                  <c:v>ENV (11)</c:v>
                </c:pt>
                <c:pt idx="4">
                  <c:v>LIF (19)</c:v>
                </c:pt>
                <c:pt idx="5">
                  <c:v>MAT (0)</c:v>
                </c:pt>
                <c:pt idx="6">
                  <c:v>PHY (12)</c:v>
                </c:pt>
                <c:pt idx="7">
                  <c:v>SOC (20)</c:v>
                </c:pt>
              </c:strCache>
            </c:strRef>
          </c:cat>
          <c:val>
            <c:numRef>
              <c:f>Analysis!$B$20:$I$20</c:f>
              <c:numCache>
                <c:formatCode>0%</c:formatCode>
                <c:ptCount val="8"/>
                <c:pt idx="0">
                  <c:v>0.1149425287356322</c:v>
                </c:pt>
                <c:pt idx="1">
                  <c:v>2.2988505747126436E-2</c:v>
                </c:pt>
                <c:pt idx="2">
                  <c:v>0.14942528735632193</c:v>
                </c:pt>
                <c:pt idx="3">
                  <c:v>0.12643678160919541</c:v>
                </c:pt>
                <c:pt idx="4">
                  <c:v>0.21839080459770122</c:v>
                </c:pt>
                <c:pt idx="5">
                  <c:v>0</c:v>
                </c:pt>
                <c:pt idx="6">
                  <c:v>0.13793103448275867</c:v>
                </c:pt>
                <c:pt idx="7">
                  <c:v>0.22988505747126439</c:v>
                </c:pt>
              </c:numCache>
            </c:numRef>
          </c:val>
        </c:ser>
        <c:dLbls/>
      </c:pie3DChart>
    </c:plotArea>
    <c:legend>
      <c:legendPos val="r"/>
      <c:legendEntry>
        <c:idx val="7"/>
        <c:txPr>
          <a:bodyPr/>
          <a:lstStyle/>
          <a:p>
            <a:pPr>
              <a:defRPr sz="1800" b="1">
                <a:solidFill>
                  <a:srgbClr val="FF0000"/>
                </a:solidFill>
              </a:defRPr>
            </a:pPr>
            <a:endParaRPr lang="en-US"/>
          </a:p>
        </c:txPr>
      </c:legendEntry>
      <c:layout>
        <c:manualLayout>
          <c:xMode val="edge"/>
          <c:yMode val="edge"/>
          <c:x val="0.75824715850875968"/>
          <c:y val="0.179627323746054"/>
          <c:w val="0.16912098772241912"/>
          <c:h val="0.61193738422212118"/>
        </c:manualLayout>
      </c:layout>
      <c:txPr>
        <a:bodyPr/>
        <a:lstStyle/>
        <a:p>
          <a:pPr>
            <a:defRPr sz="1800" b="1"/>
          </a:pPr>
          <a:endParaRPr lang="en-US"/>
        </a:p>
      </c:txPr>
    </c:legend>
    <c:plotVisOnly val="1"/>
    <c:dispBlanksAs val="zero"/>
  </c:chart>
  <c:externalData r:id="rId1"/>
</c:chartSpace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ua.ie/mariecurie" TargetMode="External"/><Relationship Id="rId2" Type="http://schemas.openxmlformats.org/officeDocument/2006/relationships/hyperlink" Target="http://www.linkedin.com/groups?gid=4419371&amp;trk=hb_side_g" TargetMode="External"/><Relationship Id="rId1" Type="http://schemas.openxmlformats.org/officeDocument/2006/relationships/hyperlink" Target="mailto:mariecurie@iua.ie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90CE76-CB6E-494F-AD38-82E416B1859F}" type="doc">
      <dgm:prSet loTypeId="urn:microsoft.com/office/officeart/2005/8/layout/vList5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69535671-7FFC-4F0E-A437-2CEE40E638D5}">
      <dgm:prSet phldrT="[Text]"/>
      <dgm:spPr/>
      <dgm:t>
        <a:bodyPr/>
        <a:lstStyle/>
        <a:p>
          <a:r>
            <a:rPr lang="en-IE" dirty="0" smtClean="0"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rPr>
            <a:t>€600 million</a:t>
          </a:r>
          <a:endParaRPr lang="en-IE" dirty="0">
            <a:solidFill>
              <a:schemeClr val="bg1"/>
            </a:solidFill>
            <a:latin typeface="Calibri" pitchFamily="34" charset="0"/>
            <a:cs typeface="Calibri" pitchFamily="34" charset="0"/>
          </a:endParaRPr>
        </a:p>
      </dgm:t>
    </dgm:pt>
    <dgm:pt modelId="{B8BF8BD0-3BFF-48B2-9F01-A3A0A1E63B59}" type="parTrans" cxnId="{933EF792-F226-45A0-B1B3-FA8E3C462D42}">
      <dgm:prSet/>
      <dgm:spPr/>
      <dgm:t>
        <a:bodyPr/>
        <a:lstStyle/>
        <a:p>
          <a:endParaRPr lang="en-IE">
            <a:solidFill>
              <a:schemeClr val="tx1">
                <a:lumMod val="75000"/>
                <a:lumOff val="25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30C8D131-F27B-4D58-85BC-C98FD7167C29}" type="sibTrans" cxnId="{933EF792-F226-45A0-B1B3-FA8E3C462D42}">
      <dgm:prSet/>
      <dgm:spPr/>
      <dgm:t>
        <a:bodyPr/>
        <a:lstStyle/>
        <a:p>
          <a:endParaRPr lang="en-IE">
            <a:solidFill>
              <a:schemeClr val="tx1">
                <a:lumMod val="75000"/>
                <a:lumOff val="25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B6ADB874-0D2B-4268-85E1-81474CC55F18}">
      <dgm:prSet phldrT="[Text]" custT="1"/>
      <dgm:spPr/>
      <dgm:t>
        <a:bodyPr/>
        <a:lstStyle/>
        <a:p>
          <a:r>
            <a:rPr lang="en-IE" sz="2000" smtClean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itchFamily="34" charset="0"/>
              <a:cs typeface="Calibri" pitchFamily="34" charset="0"/>
            </a:rPr>
            <a:t>Ireland’s “Take” from FP7 to-date</a:t>
          </a:r>
          <a:endParaRPr lang="en-IE" sz="2000" dirty="0">
            <a:solidFill>
              <a:schemeClr val="tx1">
                <a:lumMod val="75000"/>
                <a:lumOff val="25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C8CD424E-DC19-467D-9528-9C3F27A9A8A2}" type="parTrans" cxnId="{8EA9D70D-B30E-402E-AF7F-2C30C756C8D5}">
      <dgm:prSet/>
      <dgm:spPr/>
      <dgm:t>
        <a:bodyPr/>
        <a:lstStyle/>
        <a:p>
          <a:endParaRPr lang="en-IE">
            <a:solidFill>
              <a:schemeClr val="tx1">
                <a:lumMod val="75000"/>
                <a:lumOff val="25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4CD73DAE-E2BC-4E2B-9083-ECA0B1F5DC44}" type="sibTrans" cxnId="{8EA9D70D-B30E-402E-AF7F-2C30C756C8D5}">
      <dgm:prSet/>
      <dgm:spPr/>
      <dgm:t>
        <a:bodyPr/>
        <a:lstStyle/>
        <a:p>
          <a:endParaRPr lang="en-IE">
            <a:solidFill>
              <a:schemeClr val="tx1">
                <a:lumMod val="75000"/>
                <a:lumOff val="25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3D2A61F6-6326-42E4-BE59-EAEB705A7B10}">
      <dgm:prSet phldrT="[Text]"/>
      <dgm:spPr/>
      <dgm:t>
        <a:bodyPr/>
        <a:lstStyle/>
        <a:p>
          <a:r>
            <a:rPr lang="en-IE" dirty="0" smtClean="0"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rPr>
            <a:t>€104 million</a:t>
          </a:r>
          <a:endParaRPr lang="en-IE" dirty="0">
            <a:solidFill>
              <a:schemeClr val="bg1"/>
            </a:solidFill>
            <a:latin typeface="Calibri" pitchFamily="34" charset="0"/>
            <a:cs typeface="Calibri" pitchFamily="34" charset="0"/>
          </a:endParaRPr>
        </a:p>
      </dgm:t>
    </dgm:pt>
    <dgm:pt modelId="{48DB51F6-E5D5-4717-8814-A6E724C4BC04}" type="parTrans" cxnId="{16C8700C-B6F5-4E7D-A693-BD81A85DA9AA}">
      <dgm:prSet/>
      <dgm:spPr/>
      <dgm:t>
        <a:bodyPr/>
        <a:lstStyle/>
        <a:p>
          <a:endParaRPr lang="en-IE">
            <a:solidFill>
              <a:schemeClr val="tx1">
                <a:lumMod val="75000"/>
                <a:lumOff val="25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0CC3F9B7-815B-4A60-A9D0-1552008F615B}" type="sibTrans" cxnId="{16C8700C-B6F5-4E7D-A693-BD81A85DA9AA}">
      <dgm:prSet/>
      <dgm:spPr/>
      <dgm:t>
        <a:bodyPr/>
        <a:lstStyle/>
        <a:p>
          <a:endParaRPr lang="en-IE">
            <a:solidFill>
              <a:schemeClr val="tx1">
                <a:lumMod val="75000"/>
                <a:lumOff val="25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0C532A09-427E-4F34-9D5F-52471775F1A0}">
      <dgm:prSet phldrT="[Text]" custT="1"/>
      <dgm:spPr/>
      <dgm:t>
        <a:bodyPr/>
        <a:lstStyle/>
        <a:p>
          <a:r>
            <a:rPr lang="en-IE" sz="2000" dirty="0" smtClean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itchFamily="34" charset="0"/>
              <a:cs typeface="Calibri" pitchFamily="34" charset="0"/>
            </a:rPr>
            <a:t>Portion of this secured via Marie Curie  </a:t>
          </a:r>
          <a:br>
            <a:rPr lang="en-IE" sz="2000" dirty="0" smtClean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itchFamily="34" charset="0"/>
              <a:cs typeface="Calibri" pitchFamily="34" charset="0"/>
            </a:rPr>
          </a:br>
          <a:r>
            <a:rPr lang="en-IE" sz="2000" dirty="0" smtClean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itchFamily="34" charset="0"/>
              <a:cs typeface="Calibri" pitchFamily="34" charset="0"/>
            </a:rPr>
            <a:t>(2</a:t>
          </a:r>
          <a:r>
            <a:rPr lang="en-IE" sz="2000" baseline="30000" dirty="0" smtClean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itchFamily="34" charset="0"/>
              <a:cs typeface="Calibri" pitchFamily="34" charset="0"/>
            </a:rPr>
            <a:t>nd </a:t>
          </a:r>
          <a:r>
            <a:rPr lang="en-IE" sz="2000" dirty="0" smtClean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itchFamily="34" charset="0"/>
              <a:cs typeface="Calibri" pitchFamily="34" charset="0"/>
            </a:rPr>
            <a:t>Largest FP7 Income-Stream)</a:t>
          </a:r>
          <a:endParaRPr lang="en-IE" sz="2000" dirty="0">
            <a:solidFill>
              <a:schemeClr val="tx1">
                <a:lumMod val="75000"/>
                <a:lumOff val="25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CD1A06F1-623B-4015-907D-02C69401F4EE}" type="parTrans" cxnId="{57D36EC3-CEFB-46DD-AFB7-E2345D3A9448}">
      <dgm:prSet/>
      <dgm:spPr/>
      <dgm:t>
        <a:bodyPr/>
        <a:lstStyle/>
        <a:p>
          <a:endParaRPr lang="en-IE">
            <a:solidFill>
              <a:schemeClr val="tx1">
                <a:lumMod val="75000"/>
                <a:lumOff val="25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526EAAA5-2CAD-45E6-B446-77E8FA4C3E1D}" type="sibTrans" cxnId="{57D36EC3-CEFB-46DD-AFB7-E2345D3A9448}">
      <dgm:prSet/>
      <dgm:spPr/>
      <dgm:t>
        <a:bodyPr/>
        <a:lstStyle/>
        <a:p>
          <a:endParaRPr lang="en-IE">
            <a:solidFill>
              <a:schemeClr val="tx1">
                <a:lumMod val="75000"/>
                <a:lumOff val="25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5F41355A-6882-4CBF-8544-5A9738C3173C}">
      <dgm:prSet phldrT="[Text]"/>
      <dgm:spPr/>
      <dgm:t>
        <a:bodyPr/>
        <a:lstStyle/>
        <a:p>
          <a:r>
            <a:rPr lang="en-IE" dirty="0" smtClean="0"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rPr>
            <a:t>€25 million</a:t>
          </a:r>
          <a:endParaRPr lang="en-IE" dirty="0">
            <a:solidFill>
              <a:schemeClr val="bg1"/>
            </a:solidFill>
            <a:latin typeface="Calibri" pitchFamily="34" charset="0"/>
            <a:cs typeface="Calibri" pitchFamily="34" charset="0"/>
          </a:endParaRPr>
        </a:p>
      </dgm:t>
    </dgm:pt>
    <dgm:pt modelId="{28573A6A-9ABB-43A1-840F-50CADD768EA0}" type="parTrans" cxnId="{53D3FCD0-F635-48CE-9CDB-AEC23213AEE4}">
      <dgm:prSet/>
      <dgm:spPr/>
      <dgm:t>
        <a:bodyPr/>
        <a:lstStyle/>
        <a:p>
          <a:endParaRPr lang="en-IE">
            <a:solidFill>
              <a:schemeClr val="tx1">
                <a:lumMod val="75000"/>
                <a:lumOff val="25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81EB45E0-EFF6-4F72-AC4C-B843AC36AA95}" type="sibTrans" cxnId="{53D3FCD0-F635-48CE-9CDB-AEC23213AEE4}">
      <dgm:prSet/>
      <dgm:spPr/>
      <dgm:t>
        <a:bodyPr/>
        <a:lstStyle/>
        <a:p>
          <a:endParaRPr lang="en-IE">
            <a:solidFill>
              <a:schemeClr val="tx1">
                <a:lumMod val="75000"/>
                <a:lumOff val="25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162A7CE5-7C79-4791-A2AE-0C44C4391E0C}">
      <dgm:prSet phldrT="[Text]" custT="1"/>
      <dgm:spPr/>
      <dgm:t>
        <a:bodyPr/>
        <a:lstStyle/>
        <a:p>
          <a:r>
            <a:rPr lang="en-IE" sz="2000" dirty="0" smtClean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itchFamily="34" charset="0"/>
              <a:cs typeface="Calibri" pitchFamily="34" charset="0"/>
            </a:rPr>
            <a:t>Funding to support research training for postgraduate students</a:t>
          </a:r>
          <a:endParaRPr lang="en-IE" sz="2000" dirty="0">
            <a:solidFill>
              <a:schemeClr val="tx1">
                <a:lumMod val="75000"/>
                <a:lumOff val="25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2F7923AC-8DAD-4A14-8CDD-103711800ADA}" type="parTrans" cxnId="{A409B20D-08DD-4A37-93D1-BF8080FB604F}">
      <dgm:prSet/>
      <dgm:spPr/>
      <dgm:t>
        <a:bodyPr/>
        <a:lstStyle/>
        <a:p>
          <a:endParaRPr lang="en-IE">
            <a:solidFill>
              <a:schemeClr val="tx1">
                <a:lumMod val="75000"/>
                <a:lumOff val="25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A240E22B-5508-47D1-B5FC-1E2E99B175B8}" type="sibTrans" cxnId="{A409B20D-08DD-4A37-93D1-BF8080FB604F}">
      <dgm:prSet/>
      <dgm:spPr/>
      <dgm:t>
        <a:bodyPr/>
        <a:lstStyle/>
        <a:p>
          <a:endParaRPr lang="en-IE">
            <a:solidFill>
              <a:schemeClr val="tx1">
                <a:lumMod val="75000"/>
                <a:lumOff val="25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81BFA702-2D63-4430-9A06-B18B821C14C3}">
      <dgm:prSet phldrT="[Text]"/>
      <dgm:spPr/>
      <dgm:t>
        <a:bodyPr/>
        <a:lstStyle/>
        <a:p>
          <a:r>
            <a:rPr lang="en-IE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300</a:t>
          </a:r>
          <a:endParaRPr lang="en-IE" dirty="0">
            <a:solidFill>
              <a:schemeClr val="bg1"/>
            </a:solidFill>
            <a:latin typeface="Calibri" pitchFamily="34" charset="0"/>
            <a:cs typeface="Calibri" pitchFamily="34" charset="0"/>
          </a:endParaRPr>
        </a:p>
      </dgm:t>
    </dgm:pt>
    <dgm:pt modelId="{61649F62-8410-4A17-80D2-4DE91BF9645F}" type="parTrans" cxnId="{948E8224-6B0F-4976-B9CB-BFE4EEE143B4}">
      <dgm:prSet/>
      <dgm:spPr/>
      <dgm:t>
        <a:bodyPr/>
        <a:lstStyle/>
        <a:p>
          <a:endParaRPr lang="en-IE">
            <a:solidFill>
              <a:schemeClr val="tx1">
                <a:lumMod val="75000"/>
                <a:lumOff val="25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2DC3B6F4-7253-4194-BD93-BF74D2972240}" type="sibTrans" cxnId="{948E8224-6B0F-4976-B9CB-BFE4EEE143B4}">
      <dgm:prSet/>
      <dgm:spPr/>
      <dgm:t>
        <a:bodyPr/>
        <a:lstStyle/>
        <a:p>
          <a:endParaRPr lang="en-IE">
            <a:solidFill>
              <a:schemeClr val="tx1">
                <a:lumMod val="75000"/>
                <a:lumOff val="25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4260C253-AD2C-4221-BDD7-91CDA57471FC}">
      <dgm:prSet phldrT="[Text]" custT="1"/>
      <dgm:spPr/>
      <dgm:t>
        <a:bodyPr/>
        <a:lstStyle/>
        <a:p>
          <a:r>
            <a:rPr lang="en-IE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rPr>
            <a:t>Irish Marie Curie Contracts Signed</a:t>
          </a:r>
          <a:endParaRPr lang="en-IE" sz="2000" dirty="0">
            <a:solidFill>
              <a:schemeClr val="tx1">
                <a:lumMod val="75000"/>
                <a:lumOff val="25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EF3B072C-F03C-4916-9B57-1B28809DE79A}" type="parTrans" cxnId="{F96F9B1D-53BE-4410-ADEF-D43099E179F3}">
      <dgm:prSet/>
      <dgm:spPr/>
      <dgm:t>
        <a:bodyPr/>
        <a:lstStyle/>
        <a:p>
          <a:endParaRPr lang="en-IE">
            <a:solidFill>
              <a:schemeClr val="tx1">
                <a:lumMod val="75000"/>
                <a:lumOff val="25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9708B642-223D-4CD3-AEEE-98D0158FC790}" type="sibTrans" cxnId="{F96F9B1D-53BE-4410-ADEF-D43099E179F3}">
      <dgm:prSet/>
      <dgm:spPr/>
      <dgm:t>
        <a:bodyPr/>
        <a:lstStyle/>
        <a:p>
          <a:endParaRPr lang="en-IE">
            <a:solidFill>
              <a:schemeClr val="tx1">
                <a:lumMod val="75000"/>
                <a:lumOff val="25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B3D88C49-F0FF-4981-9851-96C4144BDC7B}">
      <dgm:prSet/>
      <dgm:spPr/>
      <dgm:t>
        <a:bodyPr/>
        <a:lstStyle/>
        <a:p>
          <a:r>
            <a:rPr lang="en-IE" dirty="0" smtClean="0">
              <a:solidFill>
                <a:schemeClr val="bg1"/>
              </a:solidFill>
              <a:effectLst/>
              <a:latin typeface="Calibri" pitchFamily="34" charset="0"/>
              <a:ea typeface="Calibri"/>
              <a:cs typeface="Calibri" pitchFamily="34" charset="0"/>
            </a:rPr>
            <a:t>5</a:t>
          </a:r>
          <a:endParaRPr lang="en-IE" dirty="0">
            <a:solidFill>
              <a:schemeClr val="bg1"/>
            </a:solidFill>
            <a:effectLst/>
            <a:latin typeface="Calibri" pitchFamily="34" charset="0"/>
            <a:ea typeface="Calibri"/>
            <a:cs typeface="Calibri" pitchFamily="34" charset="0"/>
          </a:endParaRPr>
        </a:p>
      </dgm:t>
    </dgm:pt>
    <dgm:pt modelId="{FDAD2714-AB77-470D-83DC-6C9264D4055C}" type="parTrans" cxnId="{D3F7F260-0444-4C3B-90D5-1257F139A4E1}">
      <dgm:prSet/>
      <dgm:spPr/>
      <dgm:t>
        <a:bodyPr/>
        <a:lstStyle/>
        <a:p>
          <a:endParaRPr lang="en-IE">
            <a:solidFill>
              <a:schemeClr val="tx1">
                <a:lumMod val="75000"/>
                <a:lumOff val="25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6C14E580-FB18-48CD-ADFC-D5A67DF45188}" type="sibTrans" cxnId="{D3F7F260-0444-4C3B-90D5-1257F139A4E1}">
      <dgm:prSet/>
      <dgm:spPr/>
      <dgm:t>
        <a:bodyPr/>
        <a:lstStyle/>
        <a:p>
          <a:endParaRPr lang="en-IE">
            <a:solidFill>
              <a:schemeClr val="tx1">
                <a:lumMod val="75000"/>
                <a:lumOff val="25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A6AF6DE4-52DC-4483-B697-F7E8D548EE5C}">
      <dgm:prSet custT="1"/>
      <dgm:spPr/>
      <dgm:t>
        <a:bodyPr/>
        <a:lstStyle/>
        <a:p>
          <a:r>
            <a:rPr lang="en-IE" sz="2000" dirty="0" smtClean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itchFamily="34" charset="0"/>
              <a:cs typeface="Calibri" pitchFamily="34" charset="0"/>
            </a:rPr>
            <a:t>Among the top 5 performing MS in 2013 Calls</a:t>
          </a:r>
          <a:endParaRPr lang="en-IE" sz="2000" dirty="0">
            <a:solidFill>
              <a:schemeClr val="tx1">
                <a:lumMod val="75000"/>
                <a:lumOff val="25000"/>
              </a:schemeClr>
            </a:solidFill>
            <a:effectLst/>
            <a:latin typeface="Calibri" pitchFamily="34" charset="0"/>
            <a:ea typeface="Calibri"/>
            <a:cs typeface="Calibri" pitchFamily="34" charset="0"/>
          </a:endParaRPr>
        </a:p>
      </dgm:t>
    </dgm:pt>
    <dgm:pt modelId="{3AE1AF43-597F-48F0-BE4D-3FFAD30E05E7}" type="parTrans" cxnId="{FEA1A848-E24D-4709-B48E-0EEE5C1589F6}">
      <dgm:prSet/>
      <dgm:spPr/>
      <dgm:t>
        <a:bodyPr/>
        <a:lstStyle/>
        <a:p>
          <a:endParaRPr lang="en-IE">
            <a:solidFill>
              <a:schemeClr val="tx1">
                <a:lumMod val="75000"/>
                <a:lumOff val="25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C0F2003B-83B8-4147-8FB9-51DD7C12E7CF}" type="sibTrans" cxnId="{FEA1A848-E24D-4709-B48E-0EEE5C1589F6}">
      <dgm:prSet/>
      <dgm:spPr/>
      <dgm:t>
        <a:bodyPr/>
        <a:lstStyle/>
        <a:p>
          <a:endParaRPr lang="en-IE">
            <a:solidFill>
              <a:schemeClr val="tx1">
                <a:lumMod val="75000"/>
                <a:lumOff val="25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86604348-83AC-45BC-AB3B-777FB2282F6F}" type="pres">
      <dgm:prSet presAssocID="{BF90CE76-CB6E-494F-AD38-82E416B1859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E"/>
        </a:p>
      </dgm:t>
    </dgm:pt>
    <dgm:pt modelId="{EC5D1848-1C43-4856-8E9B-A8DC4745F2BE}" type="pres">
      <dgm:prSet presAssocID="{69535671-7FFC-4F0E-A437-2CEE40E638D5}" presName="linNode" presStyleCnt="0"/>
      <dgm:spPr/>
      <dgm:t>
        <a:bodyPr/>
        <a:lstStyle/>
        <a:p>
          <a:endParaRPr lang="en-IE"/>
        </a:p>
      </dgm:t>
    </dgm:pt>
    <dgm:pt modelId="{CF0C9BA2-5C49-44B8-A353-11C39E6AACA1}" type="pres">
      <dgm:prSet presAssocID="{69535671-7FFC-4F0E-A437-2CEE40E638D5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F0F07FD3-5BBF-4FCB-BF13-1108219AE59C}" type="pres">
      <dgm:prSet presAssocID="{69535671-7FFC-4F0E-A437-2CEE40E638D5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E49FD4EF-409E-4F62-A39F-0CA70BB0E0AE}" type="pres">
      <dgm:prSet presAssocID="{30C8D131-F27B-4D58-85BC-C98FD7167C29}" presName="sp" presStyleCnt="0"/>
      <dgm:spPr/>
      <dgm:t>
        <a:bodyPr/>
        <a:lstStyle/>
        <a:p>
          <a:endParaRPr lang="en-IE"/>
        </a:p>
      </dgm:t>
    </dgm:pt>
    <dgm:pt modelId="{8A642F07-6D57-4765-81C0-EDA03E51E1D3}" type="pres">
      <dgm:prSet presAssocID="{3D2A61F6-6326-42E4-BE59-EAEB705A7B10}" presName="linNode" presStyleCnt="0"/>
      <dgm:spPr/>
      <dgm:t>
        <a:bodyPr/>
        <a:lstStyle/>
        <a:p>
          <a:endParaRPr lang="en-IE"/>
        </a:p>
      </dgm:t>
    </dgm:pt>
    <dgm:pt modelId="{EAFE7F09-370A-4693-9740-80550E3F280D}" type="pres">
      <dgm:prSet presAssocID="{3D2A61F6-6326-42E4-BE59-EAEB705A7B10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3A28C4CE-49B3-485E-8F57-BE062A8CA9B9}" type="pres">
      <dgm:prSet presAssocID="{3D2A61F6-6326-42E4-BE59-EAEB705A7B10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918AD4E6-2CE8-4B92-9078-1486C81F60C5}" type="pres">
      <dgm:prSet presAssocID="{0CC3F9B7-815B-4A60-A9D0-1552008F615B}" presName="sp" presStyleCnt="0"/>
      <dgm:spPr/>
      <dgm:t>
        <a:bodyPr/>
        <a:lstStyle/>
        <a:p>
          <a:endParaRPr lang="en-IE"/>
        </a:p>
      </dgm:t>
    </dgm:pt>
    <dgm:pt modelId="{3B406968-B4AA-471B-ABC9-73D7E7DAACA9}" type="pres">
      <dgm:prSet presAssocID="{5F41355A-6882-4CBF-8544-5A9738C3173C}" presName="linNode" presStyleCnt="0"/>
      <dgm:spPr/>
      <dgm:t>
        <a:bodyPr/>
        <a:lstStyle/>
        <a:p>
          <a:endParaRPr lang="en-IE"/>
        </a:p>
      </dgm:t>
    </dgm:pt>
    <dgm:pt modelId="{B6B982E6-B0CD-43D3-95A5-FBA5517391D0}" type="pres">
      <dgm:prSet presAssocID="{5F41355A-6882-4CBF-8544-5A9738C3173C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5F88F9B9-AE9D-4E1E-A80F-A79F0BC58055}" type="pres">
      <dgm:prSet presAssocID="{5F41355A-6882-4CBF-8544-5A9738C3173C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684826E8-37CB-4892-8D98-3DC805B4887A}" type="pres">
      <dgm:prSet presAssocID="{81EB45E0-EFF6-4F72-AC4C-B843AC36AA95}" presName="sp" presStyleCnt="0"/>
      <dgm:spPr/>
      <dgm:t>
        <a:bodyPr/>
        <a:lstStyle/>
        <a:p>
          <a:endParaRPr lang="en-IE"/>
        </a:p>
      </dgm:t>
    </dgm:pt>
    <dgm:pt modelId="{ED449DE2-86C4-4218-B53C-F3FA7A6D6F42}" type="pres">
      <dgm:prSet presAssocID="{81BFA702-2D63-4430-9A06-B18B821C14C3}" presName="linNode" presStyleCnt="0"/>
      <dgm:spPr/>
      <dgm:t>
        <a:bodyPr/>
        <a:lstStyle/>
        <a:p>
          <a:endParaRPr lang="en-IE"/>
        </a:p>
      </dgm:t>
    </dgm:pt>
    <dgm:pt modelId="{7B3B0AFC-4242-401A-8C29-34D7170E5014}" type="pres">
      <dgm:prSet presAssocID="{81BFA702-2D63-4430-9A06-B18B821C14C3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E44CFE25-EACB-4E2C-88EC-7B65215B6286}" type="pres">
      <dgm:prSet presAssocID="{81BFA702-2D63-4430-9A06-B18B821C14C3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6B3B8F15-612C-4CA7-95FE-D4D6361DF457}" type="pres">
      <dgm:prSet presAssocID="{2DC3B6F4-7253-4194-BD93-BF74D2972240}" presName="sp" presStyleCnt="0"/>
      <dgm:spPr/>
      <dgm:t>
        <a:bodyPr/>
        <a:lstStyle/>
        <a:p>
          <a:endParaRPr lang="en-IE"/>
        </a:p>
      </dgm:t>
    </dgm:pt>
    <dgm:pt modelId="{5ACFB668-F030-468D-9334-87D3FFB684A6}" type="pres">
      <dgm:prSet presAssocID="{B3D88C49-F0FF-4981-9851-96C4144BDC7B}" presName="linNode" presStyleCnt="0"/>
      <dgm:spPr/>
      <dgm:t>
        <a:bodyPr/>
        <a:lstStyle/>
        <a:p>
          <a:endParaRPr lang="en-IE"/>
        </a:p>
      </dgm:t>
    </dgm:pt>
    <dgm:pt modelId="{A7B0FC1C-52C1-4B47-83BD-ACE3AA7C716B}" type="pres">
      <dgm:prSet presAssocID="{B3D88C49-F0FF-4981-9851-96C4144BDC7B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7BF51D41-62B6-43F2-BBA1-A92ECA36278B}" type="pres">
      <dgm:prSet presAssocID="{B3D88C49-F0FF-4981-9851-96C4144BDC7B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</dgm:ptLst>
  <dgm:cxnLst>
    <dgm:cxn modelId="{16C8700C-B6F5-4E7D-A693-BD81A85DA9AA}" srcId="{BF90CE76-CB6E-494F-AD38-82E416B1859F}" destId="{3D2A61F6-6326-42E4-BE59-EAEB705A7B10}" srcOrd="1" destOrd="0" parTransId="{48DB51F6-E5D5-4717-8814-A6E724C4BC04}" sibTransId="{0CC3F9B7-815B-4A60-A9D0-1552008F615B}"/>
    <dgm:cxn modelId="{D3F7F260-0444-4C3B-90D5-1257F139A4E1}" srcId="{BF90CE76-CB6E-494F-AD38-82E416B1859F}" destId="{B3D88C49-F0FF-4981-9851-96C4144BDC7B}" srcOrd="4" destOrd="0" parTransId="{FDAD2714-AB77-470D-83DC-6C9264D4055C}" sibTransId="{6C14E580-FB18-48CD-ADFC-D5A67DF45188}"/>
    <dgm:cxn modelId="{A2F53F01-8161-49DD-8BE8-1A0115B4FC44}" type="presOf" srcId="{B3D88C49-F0FF-4981-9851-96C4144BDC7B}" destId="{A7B0FC1C-52C1-4B47-83BD-ACE3AA7C716B}" srcOrd="0" destOrd="0" presId="urn:microsoft.com/office/officeart/2005/8/layout/vList5"/>
    <dgm:cxn modelId="{57D36EC3-CEFB-46DD-AFB7-E2345D3A9448}" srcId="{3D2A61F6-6326-42E4-BE59-EAEB705A7B10}" destId="{0C532A09-427E-4F34-9D5F-52471775F1A0}" srcOrd="0" destOrd="0" parTransId="{CD1A06F1-623B-4015-907D-02C69401F4EE}" sibTransId="{526EAAA5-2CAD-45E6-B446-77E8FA4C3E1D}"/>
    <dgm:cxn modelId="{C0EA65CD-DF63-4927-9D27-6FA87C43A8B0}" type="presOf" srcId="{A6AF6DE4-52DC-4483-B697-F7E8D548EE5C}" destId="{7BF51D41-62B6-43F2-BBA1-A92ECA36278B}" srcOrd="0" destOrd="0" presId="urn:microsoft.com/office/officeart/2005/8/layout/vList5"/>
    <dgm:cxn modelId="{97F47290-3B5D-4950-8F99-39034631F725}" type="presOf" srcId="{4260C253-AD2C-4221-BDD7-91CDA57471FC}" destId="{E44CFE25-EACB-4E2C-88EC-7B65215B6286}" srcOrd="0" destOrd="0" presId="urn:microsoft.com/office/officeart/2005/8/layout/vList5"/>
    <dgm:cxn modelId="{8EA9D70D-B30E-402E-AF7F-2C30C756C8D5}" srcId="{69535671-7FFC-4F0E-A437-2CEE40E638D5}" destId="{B6ADB874-0D2B-4268-85E1-81474CC55F18}" srcOrd="0" destOrd="0" parTransId="{C8CD424E-DC19-467D-9528-9C3F27A9A8A2}" sibTransId="{4CD73DAE-E2BC-4E2B-9083-ECA0B1F5DC44}"/>
    <dgm:cxn modelId="{933EF792-F226-45A0-B1B3-FA8E3C462D42}" srcId="{BF90CE76-CB6E-494F-AD38-82E416B1859F}" destId="{69535671-7FFC-4F0E-A437-2CEE40E638D5}" srcOrd="0" destOrd="0" parTransId="{B8BF8BD0-3BFF-48B2-9F01-A3A0A1E63B59}" sibTransId="{30C8D131-F27B-4D58-85BC-C98FD7167C29}"/>
    <dgm:cxn modelId="{F96F9B1D-53BE-4410-ADEF-D43099E179F3}" srcId="{81BFA702-2D63-4430-9A06-B18B821C14C3}" destId="{4260C253-AD2C-4221-BDD7-91CDA57471FC}" srcOrd="0" destOrd="0" parTransId="{EF3B072C-F03C-4916-9B57-1B28809DE79A}" sibTransId="{9708B642-223D-4CD3-AEEE-98D0158FC790}"/>
    <dgm:cxn modelId="{5D0D575C-BCC8-425A-9F91-CF9E271B345C}" type="presOf" srcId="{162A7CE5-7C79-4791-A2AE-0C44C4391E0C}" destId="{5F88F9B9-AE9D-4E1E-A80F-A79F0BC58055}" srcOrd="0" destOrd="0" presId="urn:microsoft.com/office/officeart/2005/8/layout/vList5"/>
    <dgm:cxn modelId="{FEA1A848-E24D-4709-B48E-0EEE5C1589F6}" srcId="{B3D88C49-F0FF-4981-9851-96C4144BDC7B}" destId="{A6AF6DE4-52DC-4483-B697-F7E8D548EE5C}" srcOrd="0" destOrd="0" parTransId="{3AE1AF43-597F-48F0-BE4D-3FFAD30E05E7}" sibTransId="{C0F2003B-83B8-4147-8FB9-51DD7C12E7CF}"/>
    <dgm:cxn modelId="{14FA01EC-6B4F-4A39-BF03-4618501AF4D7}" type="presOf" srcId="{BF90CE76-CB6E-494F-AD38-82E416B1859F}" destId="{86604348-83AC-45BC-AB3B-777FB2282F6F}" srcOrd="0" destOrd="0" presId="urn:microsoft.com/office/officeart/2005/8/layout/vList5"/>
    <dgm:cxn modelId="{53D3FCD0-F635-48CE-9CDB-AEC23213AEE4}" srcId="{BF90CE76-CB6E-494F-AD38-82E416B1859F}" destId="{5F41355A-6882-4CBF-8544-5A9738C3173C}" srcOrd="2" destOrd="0" parTransId="{28573A6A-9ABB-43A1-840F-50CADD768EA0}" sibTransId="{81EB45E0-EFF6-4F72-AC4C-B843AC36AA95}"/>
    <dgm:cxn modelId="{5F1C4E09-1B05-41C7-97EE-BB5508E54709}" type="presOf" srcId="{3D2A61F6-6326-42E4-BE59-EAEB705A7B10}" destId="{EAFE7F09-370A-4693-9740-80550E3F280D}" srcOrd="0" destOrd="0" presId="urn:microsoft.com/office/officeart/2005/8/layout/vList5"/>
    <dgm:cxn modelId="{A887F1CD-8911-4BEB-A1B4-94AD966B8CC6}" type="presOf" srcId="{0C532A09-427E-4F34-9D5F-52471775F1A0}" destId="{3A28C4CE-49B3-485E-8F57-BE062A8CA9B9}" srcOrd="0" destOrd="0" presId="urn:microsoft.com/office/officeart/2005/8/layout/vList5"/>
    <dgm:cxn modelId="{D942F4E0-A91B-407B-8BA4-5636BDEC9137}" type="presOf" srcId="{B6ADB874-0D2B-4268-85E1-81474CC55F18}" destId="{F0F07FD3-5BBF-4FCB-BF13-1108219AE59C}" srcOrd="0" destOrd="0" presId="urn:microsoft.com/office/officeart/2005/8/layout/vList5"/>
    <dgm:cxn modelId="{A409B20D-08DD-4A37-93D1-BF8080FB604F}" srcId="{5F41355A-6882-4CBF-8544-5A9738C3173C}" destId="{162A7CE5-7C79-4791-A2AE-0C44C4391E0C}" srcOrd="0" destOrd="0" parTransId="{2F7923AC-8DAD-4A14-8CDD-103711800ADA}" sibTransId="{A240E22B-5508-47D1-B5FC-1E2E99B175B8}"/>
    <dgm:cxn modelId="{948E8224-6B0F-4976-B9CB-BFE4EEE143B4}" srcId="{BF90CE76-CB6E-494F-AD38-82E416B1859F}" destId="{81BFA702-2D63-4430-9A06-B18B821C14C3}" srcOrd="3" destOrd="0" parTransId="{61649F62-8410-4A17-80D2-4DE91BF9645F}" sibTransId="{2DC3B6F4-7253-4194-BD93-BF74D2972240}"/>
    <dgm:cxn modelId="{322FC234-8141-4965-8C32-962ED8D44B8D}" type="presOf" srcId="{69535671-7FFC-4F0E-A437-2CEE40E638D5}" destId="{CF0C9BA2-5C49-44B8-A353-11C39E6AACA1}" srcOrd="0" destOrd="0" presId="urn:microsoft.com/office/officeart/2005/8/layout/vList5"/>
    <dgm:cxn modelId="{EEF4AB53-5AA8-4EDA-8A2C-16AEF22FBC4E}" type="presOf" srcId="{5F41355A-6882-4CBF-8544-5A9738C3173C}" destId="{B6B982E6-B0CD-43D3-95A5-FBA5517391D0}" srcOrd="0" destOrd="0" presId="urn:microsoft.com/office/officeart/2005/8/layout/vList5"/>
    <dgm:cxn modelId="{55F888C3-894E-45B1-B305-DABFCC52A09C}" type="presOf" srcId="{81BFA702-2D63-4430-9A06-B18B821C14C3}" destId="{7B3B0AFC-4242-401A-8C29-34D7170E5014}" srcOrd="0" destOrd="0" presId="urn:microsoft.com/office/officeart/2005/8/layout/vList5"/>
    <dgm:cxn modelId="{43F76AB4-F922-429C-82DD-CDB228616842}" type="presParOf" srcId="{86604348-83AC-45BC-AB3B-777FB2282F6F}" destId="{EC5D1848-1C43-4856-8E9B-A8DC4745F2BE}" srcOrd="0" destOrd="0" presId="urn:microsoft.com/office/officeart/2005/8/layout/vList5"/>
    <dgm:cxn modelId="{650EFCD5-644B-41CE-9015-DDE8252F65EC}" type="presParOf" srcId="{EC5D1848-1C43-4856-8E9B-A8DC4745F2BE}" destId="{CF0C9BA2-5C49-44B8-A353-11C39E6AACA1}" srcOrd="0" destOrd="0" presId="urn:microsoft.com/office/officeart/2005/8/layout/vList5"/>
    <dgm:cxn modelId="{7D370BDE-AB06-45F5-AA70-D7F2FD968281}" type="presParOf" srcId="{EC5D1848-1C43-4856-8E9B-A8DC4745F2BE}" destId="{F0F07FD3-5BBF-4FCB-BF13-1108219AE59C}" srcOrd="1" destOrd="0" presId="urn:microsoft.com/office/officeart/2005/8/layout/vList5"/>
    <dgm:cxn modelId="{AFEBFA8A-726B-4BD1-999B-E911838B387F}" type="presParOf" srcId="{86604348-83AC-45BC-AB3B-777FB2282F6F}" destId="{E49FD4EF-409E-4F62-A39F-0CA70BB0E0AE}" srcOrd="1" destOrd="0" presId="urn:microsoft.com/office/officeart/2005/8/layout/vList5"/>
    <dgm:cxn modelId="{339DA221-E845-4BBF-9BD8-5D1460B55A6A}" type="presParOf" srcId="{86604348-83AC-45BC-AB3B-777FB2282F6F}" destId="{8A642F07-6D57-4765-81C0-EDA03E51E1D3}" srcOrd="2" destOrd="0" presId="urn:microsoft.com/office/officeart/2005/8/layout/vList5"/>
    <dgm:cxn modelId="{538EF393-6AFC-49F1-9EA4-00A452030A06}" type="presParOf" srcId="{8A642F07-6D57-4765-81C0-EDA03E51E1D3}" destId="{EAFE7F09-370A-4693-9740-80550E3F280D}" srcOrd="0" destOrd="0" presId="urn:microsoft.com/office/officeart/2005/8/layout/vList5"/>
    <dgm:cxn modelId="{B134B953-5B55-4F73-B296-402D2552DDDC}" type="presParOf" srcId="{8A642F07-6D57-4765-81C0-EDA03E51E1D3}" destId="{3A28C4CE-49B3-485E-8F57-BE062A8CA9B9}" srcOrd="1" destOrd="0" presId="urn:microsoft.com/office/officeart/2005/8/layout/vList5"/>
    <dgm:cxn modelId="{F23C50A7-8F40-4B81-B2E1-4616F6ED5595}" type="presParOf" srcId="{86604348-83AC-45BC-AB3B-777FB2282F6F}" destId="{918AD4E6-2CE8-4B92-9078-1486C81F60C5}" srcOrd="3" destOrd="0" presId="urn:microsoft.com/office/officeart/2005/8/layout/vList5"/>
    <dgm:cxn modelId="{95AB69F1-8299-4115-B2BF-7C3BA980CE93}" type="presParOf" srcId="{86604348-83AC-45BC-AB3B-777FB2282F6F}" destId="{3B406968-B4AA-471B-ABC9-73D7E7DAACA9}" srcOrd="4" destOrd="0" presId="urn:microsoft.com/office/officeart/2005/8/layout/vList5"/>
    <dgm:cxn modelId="{3BD9988C-4B97-435F-8644-F2DD89ED6291}" type="presParOf" srcId="{3B406968-B4AA-471B-ABC9-73D7E7DAACA9}" destId="{B6B982E6-B0CD-43D3-95A5-FBA5517391D0}" srcOrd="0" destOrd="0" presId="urn:microsoft.com/office/officeart/2005/8/layout/vList5"/>
    <dgm:cxn modelId="{13EE98EA-BF85-4C27-BCE9-A12406DCBAA4}" type="presParOf" srcId="{3B406968-B4AA-471B-ABC9-73D7E7DAACA9}" destId="{5F88F9B9-AE9D-4E1E-A80F-A79F0BC58055}" srcOrd="1" destOrd="0" presId="urn:microsoft.com/office/officeart/2005/8/layout/vList5"/>
    <dgm:cxn modelId="{B6C36E58-71D3-4594-8FCA-CBBFAD99E7E4}" type="presParOf" srcId="{86604348-83AC-45BC-AB3B-777FB2282F6F}" destId="{684826E8-37CB-4892-8D98-3DC805B4887A}" srcOrd="5" destOrd="0" presId="urn:microsoft.com/office/officeart/2005/8/layout/vList5"/>
    <dgm:cxn modelId="{2F844679-193A-4BC4-ABD6-FD06A0ED60F5}" type="presParOf" srcId="{86604348-83AC-45BC-AB3B-777FB2282F6F}" destId="{ED449DE2-86C4-4218-B53C-F3FA7A6D6F42}" srcOrd="6" destOrd="0" presId="urn:microsoft.com/office/officeart/2005/8/layout/vList5"/>
    <dgm:cxn modelId="{21FB7B31-A456-4D65-98D6-FC04BF597697}" type="presParOf" srcId="{ED449DE2-86C4-4218-B53C-F3FA7A6D6F42}" destId="{7B3B0AFC-4242-401A-8C29-34D7170E5014}" srcOrd="0" destOrd="0" presId="urn:microsoft.com/office/officeart/2005/8/layout/vList5"/>
    <dgm:cxn modelId="{72D9A438-2720-444F-A467-A1E978E56FB0}" type="presParOf" srcId="{ED449DE2-86C4-4218-B53C-F3FA7A6D6F42}" destId="{E44CFE25-EACB-4E2C-88EC-7B65215B6286}" srcOrd="1" destOrd="0" presId="urn:microsoft.com/office/officeart/2005/8/layout/vList5"/>
    <dgm:cxn modelId="{773F47B5-D801-4B49-9303-8B7B0496A036}" type="presParOf" srcId="{86604348-83AC-45BC-AB3B-777FB2282F6F}" destId="{6B3B8F15-612C-4CA7-95FE-D4D6361DF457}" srcOrd="7" destOrd="0" presId="urn:microsoft.com/office/officeart/2005/8/layout/vList5"/>
    <dgm:cxn modelId="{A6E4021D-4145-4C06-AB46-8873F3F3D08F}" type="presParOf" srcId="{86604348-83AC-45BC-AB3B-777FB2282F6F}" destId="{5ACFB668-F030-468D-9334-87D3FFB684A6}" srcOrd="8" destOrd="0" presId="urn:microsoft.com/office/officeart/2005/8/layout/vList5"/>
    <dgm:cxn modelId="{26A278BA-E168-46B2-8FEF-7E101A1C99B6}" type="presParOf" srcId="{5ACFB668-F030-468D-9334-87D3FFB684A6}" destId="{A7B0FC1C-52C1-4B47-83BD-ACE3AA7C716B}" srcOrd="0" destOrd="0" presId="urn:microsoft.com/office/officeart/2005/8/layout/vList5"/>
    <dgm:cxn modelId="{041CCB5B-9D79-460E-A562-025377E7D86C}" type="presParOf" srcId="{5ACFB668-F030-468D-9334-87D3FFB684A6}" destId="{7BF51D41-62B6-43F2-BBA1-A92ECA36278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2A40EA-305E-4312-B5DA-6E3853ECED99}" type="doc">
      <dgm:prSet loTypeId="urn:microsoft.com/office/officeart/2005/8/layout/radial3" loCatId="cycl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5B8893F7-22A4-4661-96E5-F873D01A0EDD}">
      <dgm:prSet phldrT="[Text]" custT="1"/>
      <dgm:spPr/>
      <dgm:t>
        <a:bodyPr/>
        <a:lstStyle/>
        <a:p>
          <a:r>
            <a:rPr lang="en-IE" sz="400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rPr>
            <a:t>Marie </a:t>
          </a:r>
          <a:br>
            <a:rPr lang="en-IE" sz="400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rPr>
          </a:br>
          <a:r>
            <a:rPr lang="en-IE" sz="400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rPr>
            <a:t>S-Curie Actions</a:t>
          </a:r>
          <a:endParaRPr lang="en-IE" sz="4000" dirty="0">
            <a:solidFill>
              <a:schemeClr val="tx1">
                <a:lumMod val="75000"/>
                <a:lumOff val="25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CC87DDA6-9DA2-401A-A60F-6374BBF0882C}" type="parTrans" cxnId="{7064B074-78BC-4DDD-AC78-D98F4291D769}">
      <dgm:prSet/>
      <dgm:spPr/>
      <dgm:t>
        <a:bodyPr/>
        <a:lstStyle/>
        <a:p>
          <a:endParaRPr lang="en-IE">
            <a:solidFill>
              <a:schemeClr val="tx1">
                <a:lumMod val="75000"/>
                <a:lumOff val="25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02E23B0F-7B67-492F-BF76-F3C4420B9255}" type="sibTrans" cxnId="{7064B074-78BC-4DDD-AC78-D98F4291D769}">
      <dgm:prSet/>
      <dgm:spPr/>
      <dgm:t>
        <a:bodyPr/>
        <a:lstStyle/>
        <a:p>
          <a:endParaRPr lang="en-IE">
            <a:solidFill>
              <a:schemeClr val="tx1">
                <a:lumMod val="75000"/>
                <a:lumOff val="25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04BBD641-1DCC-46B7-AABE-621C91D1CAF2}">
      <dgm:prSet phldrT="[Text]" custT="1"/>
      <dgm:spPr/>
      <dgm:t>
        <a:bodyPr/>
        <a:lstStyle/>
        <a:p>
          <a:r>
            <a:rPr lang="en-IE" sz="200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rPr>
            <a:t>Training</a:t>
          </a:r>
          <a:endParaRPr lang="en-IE" sz="2000" dirty="0">
            <a:solidFill>
              <a:schemeClr val="tx1">
                <a:lumMod val="75000"/>
                <a:lumOff val="25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01B5840F-44E3-45C9-8B80-C0C465CBE37F}" type="parTrans" cxnId="{2CCE1C10-F2E6-48DE-A0E3-9EE8CBAF6DEB}">
      <dgm:prSet/>
      <dgm:spPr/>
      <dgm:t>
        <a:bodyPr/>
        <a:lstStyle/>
        <a:p>
          <a:endParaRPr lang="en-IE">
            <a:solidFill>
              <a:schemeClr val="tx1">
                <a:lumMod val="75000"/>
                <a:lumOff val="25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DCFAF73C-7B77-417C-8E6A-2A21CB314CE0}" type="sibTrans" cxnId="{2CCE1C10-F2E6-48DE-A0E3-9EE8CBAF6DEB}">
      <dgm:prSet/>
      <dgm:spPr/>
      <dgm:t>
        <a:bodyPr/>
        <a:lstStyle/>
        <a:p>
          <a:endParaRPr lang="en-IE">
            <a:solidFill>
              <a:schemeClr val="tx1">
                <a:lumMod val="75000"/>
                <a:lumOff val="25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EE6EBA6A-BEAB-4814-B473-57BCAA01A966}">
      <dgm:prSet phldrT="[Text]" custT="1"/>
      <dgm:spPr/>
      <dgm:t>
        <a:bodyPr/>
        <a:lstStyle/>
        <a:p>
          <a:r>
            <a:rPr lang="en-IE" sz="1800" b="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rPr>
            <a:t>Mobility</a:t>
          </a:r>
          <a:endParaRPr lang="en-IE" sz="1200" b="0" dirty="0">
            <a:solidFill>
              <a:schemeClr val="tx1">
                <a:lumMod val="75000"/>
                <a:lumOff val="25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36581CEC-4D35-4265-B0BA-616CF5D4B691}" type="parTrans" cxnId="{6E2379EF-14B6-467D-936C-9CDC7B9FD384}">
      <dgm:prSet/>
      <dgm:spPr/>
      <dgm:t>
        <a:bodyPr/>
        <a:lstStyle/>
        <a:p>
          <a:endParaRPr lang="en-IE">
            <a:solidFill>
              <a:schemeClr val="tx1">
                <a:lumMod val="75000"/>
                <a:lumOff val="25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32791A33-70BE-4A98-A34E-EDA1086ABD33}" type="sibTrans" cxnId="{6E2379EF-14B6-467D-936C-9CDC7B9FD384}">
      <dgm:prSet/>
      <dgm:spPr/>
      <dgm:t>
        <a:bodyPr/>
        <a:lstStyle/>
        <a:p>
          <a:endParaRPr lang="en-IE">
            <a:solidFill>
              <a:schemeClr val="tx1">
                <a:lumMod val="75000"/>
                <a:lumOff val="25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B3592C7A-CA5A-4C81-ACF7-BE230179CA29}">
      <dgm:prSet phldrT="[Text]" custT="1"/>
      <dgm:spPr/>
      <dgm:t>
        <a:bodyPr/>
        <a:lstStyle/>
        <a:p>
          <a:r>
            <a:rPr lang="en-IE" sz="200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rPr>
            <a:t>Career</a:t>
          </a:r>
          <a:endParaRPr lang="en-IE" sz="2000" dirty="0">
            <a:solidFill>
              <a:schemeClr val="tx1">
                <a:lumMod val="75000"/>
                <a:lumOff val="25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4E881E0B-E41D-4674-9430-33B38BD2666D}" type="parTrans" cxnId="{24178706-8D2B-4248-8E05-2C60315BFE4F}">
      <dgm:prSet/>
      <dgm:spPr/>
      <dgm:t>
        <a:bodyPr/>
        <a:lstStyle/>
        <a:p>
          <a:endParaRPr lang="en-IE">
            <a:solidFill>
              <a:schemeClr val="tx1">
                <a:lumMod val="75000"/>
                <a:lumOff val="25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6EDCD2A8-BF87-43CC-B223-1F450E81BFE2}" type="sibTrans" cxnId="{24178706-8D2B-4248-8E05-2C60315BFE4F}">
      <dgm:prSet/>
      <dgm:spPr/>
      <dgm:t>
        <a:bodyPr/>
        <a:lstStyle/>
        <a:p>
          <a:endParaRPr lang="en-IE">
            <a:solidFill>
              <a:schemeClr val="tx1">
                <a:lumMod val="75000"/>
                <a:lumOff val="25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D0B2E4BB-96BF-4135-BF83-40AA9E596D70}" type="pres">
      <dgm:prSet presAssocID="{CD2A40EA-305E-4312-B5DA-6E3853ECED99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IE"/>
        </a:p>
      </dgm:t>
    </dgm:pt>
    <dgm:pt modelId="{78799458-82D6-4292-9A1F-7AEF82C9E95D}" type="pres">
      <dgm:prSet presAssocID="{CD2A40EA-305E-4312-B5DA-6E3853ECED99}" presName="radial" presStyleCnt="0">
        <dgm:presLayoutVars>
          <dgm:animLvl val="ctr"/>
        </dgm:presLayoutVars>
      </dgm:prSet>
      <dgm:spPr/>
      <dgm:t>
        <a:bodyPr/>
        <a:lstStyle/>
        <a:p>
          <a:endParaRPr lang="en-IE"/>
        </a:p>
      </dgm:t>
    </dgm:pt>
    <dgm:pt modelId="{86BC8F53-6E0F-4086-9F22-04827421362F}" type="pres">
      <dgm:prSet presAssocID="{5B8893F7-22A4-4661-96E5-F873D01A0EDD}" presName="centerShape" presStyleLbl="vennNode1" presStyleIdx="0" presStyleCnt="4"/>
      <dgm:spPr/>
      <dgm:t>
        <a:bodyPr/>
        <a:lstStyle/>
        <a:p>
          <a:endParaRPr lang="en-IE"/>
        </a:p>
      </dgm:t>
    </dgm:pt>
    <dgm:pt modelId="{4C6D67AF-F627-4D3F-8C84-69777564AA75}" type="pres">
      <dgm:prSet presAssocID="{04BBD641-1DCC-46B7-AABE-621C91D1CAF2}" presName="node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EC8524FB-CE9C-47D9-ACCC-4E61A1EBF79E}" type="pres">
      <dgm:prSet presAssocID="{EE6EBA6A-BEAB-4814-B473-57BCAA01A966}" presName="node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54BB82EB-B7A0-4150-8A84-E6C8C65C5BE2}" type="pres">
      <dgm:prSet presAssocID="{B3592C7A-CA5A-4C81-ACF7-BE230179CA29}" presName="node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</dgm:ptLst>
  <dgm:cxnLst>
    <dgm:cxn modelId="{6E2379EF-14B6-467D-936C-9CDC7B9FD384}" srcId="{5B8893F7-22A4-4661-96E5-F873D01A0EDD}" destId="{EE6EBA6A-BEAB-4814-B473-57BCAA01A966}" srcOrd="1" destOrd="0" parTransId="{36581CEC-4D35-4265-B0BA-616CF5D4B691}" sibTransId="{32791A33-70BE-4A98-A34E-EDA1086ABD33}"/>
    <dgm:cxn modelId="{8D537C58-6D1D-43FB-9F89-A04B9A3933F4}" type="presOf" srcId="{EE6EBA6A-BEAB-4814-B473-57BCAA01A966}" destId="{EC8524FB-CE9C-47D9-ACCC-4E61A1EBF79E}" srcOrd="0" destOrd="0" presId="urn:microsoft.com/office/officeart/2005/8/layout/radial3"/>
    <dgm:cxn modelId="{B866FCA6-5345-4632-A1D3-C8859CD279AF}" type="presOf" srcId="{CD2A40EA-305E-4312-B5DA-6E3853ECED99}" destId="{D0B2E4BB-96BF-4135-BF83-40AA9E596D70}" srcOrd="0" destOrd="0" presId="urn:microsoft.com/office/officeart/2005/8/layout/radial3"/>
    <dgm:cxn modelId="{24178706-8D2B-4248-8E05-2C60315BFE4F}" srcId="{5B8893F7-22A4-4661-96E5-F873D01A0EDD}" destId="{B3592C7A-CA5A-4C81-ACF7-BE230179CA29}" srcOrd="2" destOrd="0" parTransId="{4E881E0B-E41D-4674-9430-33B38BD2666D}" sibTransId="{6EDCD2A8-BF87-43CC-B223-1F450E81BFE2}"/>
    <dgm:cxn modelId="{6324A85D-2BF9-475F-B9CD-5633776AC3EF}" type="presOf" srcId="{5B8893F7-22A4-4661-96E5-F873D01A0EDD}" destId="{86BC8F53-6E0F-4086-9F22-04827421362F}" srcOrd="0" destOrd="0" presId="urn:microsoft.com/office/officeart/2005/8/layout/radial3"/>
    <dgm:cxn modelId="{8D0FF433-2512-4CE8-A9A4-33F08055D68C}" type="presOf" srcId="{04BBD641-1DCC-46B7-AABE-621C91D1CAF2}" destId="{4C6D67AF-F627-4D3F-8C84-69777564AA75}" srcOrd="0" destOrd="0" presId="urn:microsoft.com/office/officeart/2005/8/layout/radial3"/>
    <dgm:cxn modelId="{E9F60F84-857B-4E7A-902F-1B6D18801200}" type="presOf" srcId="{B3592C7A-CA5A-4C81-ACF7-BE230179CA29}" destId="{54BB82EB-B7A0-4150-8A84-E6C8C65C5BE2}" srcOrd="0" destOrd="0" presId="urn:microsoft.com/office/officeart/2005/8/layout/radial3"/>
    <dgm:cxn modelId="{2CCE1C10-F2E6-48DE-A0E3-9EE8CBAF6DEB}" srcId="{5B8893F7-22A4-4661-96E5-F873D01A0EDD}" destId="{04BBD641-1DCC-46B7-AABE-621C91D1CAF2}" srcOrd="0" destOrd="0" parTransId="{01B5840F-44E3-45C9-8B80-C0C465CBE37F}" sibTransId="{DCFAF73C-7B77-417C-8E6A-2A21CB314CE0}"/>
    <dgm:cxn modelId="{7064B074-78BC-4DDD-AC78-D98F4291D769}" srcId="{CD2A40EA-305E-4312-B5DA-6E3853ECED99}" destId="{5B8893F7-22A4-4661-96E5-F873D01A0EDD}" srcOrd="0" destOrd="0" parTransId="{CC87DDA6-9DA2-401A-A60F-6374BBF0882C}" sibTransId="{02E23B0F-7B67-492F-BF76-F3C4420B9255}"/>
    <dgm:cxn modelId="{5F237782-0B12-4615-A56F-8D5BC2FAFC16}" type="presParOf" srcId="{D0B2E4BB-96BF-4135-BF83-40AA9E596D70}" destId="{78799458-82D6-4292-9A1F-7AEF82C9E95D}" srcOrd="0" destOrd="0" presId="urn:microsoft.com/office/officeart/2005/8/layout/radial3"/>
    <dgm:cxn modelId="{7CDB0500-0EDE-46F9-A03B-DB204FB766F1}" type="presParOf" srcId="{78799458-82D6-4292-9A1F-7AEF82C9E95D}" destId="{86BC8F53-6E0F-4086-9F22-04827421362F}" srcOrd="0" destOrd="0" presId="urn:microsoft.com/office/officeart/2005/8/layout/radial3"/>
    <dgm:cxn modelId="{9F178D62-2873-4573-820A-EB85647CCA37}" type="presParOf" srcId="{78799458-82D6-4292-9A1F-7AEF82C9E95D}" destId="{4C6D67AF-F627-4D3F-8C84-69777564AA75}" srcOrd="1" destOrd="0" presId="urn:microsoft.com/office/officeart/2005/8/layout/radial3"/>
    <dgm:cxn modelId="{1AF4F228-85F8-4D4A-93AD-04EDB1D739C3}" type="presParOf" srcId="{78799458-82D6-4292-9A1F-7AEF82C9E95D}" destId="{EC8524FB-CE9C-47D9-ACCC-4E61A1EBF79E}" srcOrd="2" destOrd="0" presId="urn:microsoft.com/office/officeart/2005/8/layout/radial3"/>
    <dgm:cxn modelId="{4C58E0FA-02DE-47CE-92B0-6CFE66A2EEC6}" type="presParOf" srcId="{78799458-82D6-4292-9A1F-7AEF82C9E95D}" destId="{54BB82EB-B7A0-4150-8A84-E6C8C65C5BE2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B098481-BAD9-4C04-9B85-7536C921766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E795CF8D-4687-47AB-846E-78CCC61EC5B4}">
      <dgm:prSet phldrT="[Text]"/>
      <dgm:spPr/>
      <dgm:t>
        <a:bodyPr/>
        <a:lstStyle/>
        <a:p>
          <a:r>
            <a:rPr lang="en-IE" dirty="0" smtClean="0"/>
            <a:t>ITN</a:t>
          </a:r>
          <a:endParaRPr lang="en-IE" dirty="0"/>
        </a:p>
      </dgm:t>
    </dgm:pt>
    <dgm:pt modelId="{1C55BCF4-E35C-4DEF-A4A0-B8878F02220C}" type="parTrans" cxnId="{E506F6A3-D133-47E0-88E9-8A03664408A5}">
      <dgm:prSet/>
      <dgm:spPr/>
      <dgm:t>
        <a:bodyPr/>
        <a:lstStyle/>
        <a:p>
          <a:endParaRPr lang="en-IE"/>
        </a:p>
      </dgm:t>
    </dgm:pt>
    <dgm:pt modelId="{E7F34CD7-50A1-4E42-ABF6-4E6D1B7D0F88}" type="sibTrans" cxnId="{E506F6A3-D133-47E0-88E9-8A03664408A5}">
      <dgm:prSet/>
      <dgm:spPr/>
      <dgm:t>
        <a:bodyPr/>
        <a:lstStyle/>
        <a:p>
          <a:endParaRPr lang="en-IE"/>
        </a:p>
      </dgm:t>
    </dgm:pt>
    <dgm:pt modelId="{C5ADE122-84CC-47D6-B9C2-604C393A33D6}">
      <dgm:prSet phldrT="[Text]" custT="1"/>
      <dgm:spPr/>
      <dgm:t>
        <a:bodyPr/>
        <a:lstStyle/>
        <a:p>
          <a:r>
            <a:rPr lang="en-IE" sz="2200" dirty="0" smtClean="0"/>
            <a:t>Innovative Training Networks</a:t>
          </a:r>
          <a:endParaRPr lang="en-IE" sz="2200" dirty="0"/>
        </a:p>
      </dgm:t>
    </dgm:pt>
    <dgm:pt modelId="{30615ED9-6385-4EFF-9E34-E596EB65062E}" type="parTrans" cxnId="{D1D0389A-9A79-49A6-815D-148823EE0CF7}">
      <dgm:prSet/>
      <dgm:spPr/>
      <dgm:t>
        <a:bodyPr/>
        <a:lstStyle/>
        <a:p>
          <a:endParaRPr lang="en-IE"/>
        </a:p>
      </dgm:t>
    </dgm:pt>
    <dgm:pt modelId="{DC049BE2-0469-401A-BED8-DDA7C2DEBF07}" type="sibTrans" cxnId="{D1D0389A-9A79-49A6-815D-148823EE0CF7}">
      <dgm:prSet/>
      <dgm:spPr/>
      <dgm:t>
        <a:bodyPr/>
        <a:lstStyle/>
        <a:p>
          <a:endParaRPr lang="en-IE"/>
        </a:p>
      </dgm:t>
    </dgm:pt>
    <dgm:pt modelId="{6CD1DBD7-056B-40AE-830D-4F9572659DA7}">
      <dgm:prSet phldrT="[Text]"/>
      <dgm:spPr/>
      <dgm:t>
        <a:bodyPr/>
        <a:lstStyle/>
        <a:p>
          <a:r>
            <a:rPr lang="en-IE" dirty="0" smtClean="0"/>
            <a:t>RISE</a:t>
          </a:r>
          <a:endParaRPr lang="en-IE" dirty="0"/>
        </a:p>
      </dgm:t>
    </dgm:pt>
    <dgm:pt modelId="{63F66E3C-6016-4722-9D6A-41A8FFD83CCA}" type="parTrans" cxnId="{25D66823-E2A0-4F15-92E5-6C5E4630D914}">
      <dgm:prSet/>
      <dgm:spPr/>
      <dgm:t>
        <a:bodyPr/>
        <a:lstStyle/>
        <a:p>
          <a:endParaRPr lang="en-IE"/>
        </a:p>
      </dgm:t>
    </dgm:pt>
    <dgm:pt modelId="{B202B261-E7F3-4FF9-9E1F-D5A5580B1E94}" type="sibTrans" cxnId="{25D66823-E2A0-4F15-92E5-6C5E4630D914}">
      <dgm:prSet/>
      <dgm:spPr/>
      <dgm:t>
        <a:bodyPr/>
        <a:lstStyle/>
        <a:p>
          <a:endParaRPr lang="en-IE"/>
        </a:p>
      </dgm:t>
    </dgm:pt>
    <dgm:pt modelId="{61BDB1EA-3A19-4C59-8D3C-26AA3D308262}">
      <dgm:prSet phldrT="[Text]" custT="1"/>
      <dgm:spPr/>
      <dgm:t>
        <a:bodyPr/>
        <a:lstStyle/>
        <a:p>
          <a:r>
            <a:rPr lang="en-IE" sz="2200" dirty="0" smtClean="0"/>
            <a:t>Research &amp; Innovation Staff Exchange</a:t>
          </a:r>
          <a:endParaRPr lang="en-IE" sz="2200" dirty="0"/>
        </a:p>
      </dgm:t>
    </dgm:pt>
    <dgm:pt modelId="{D02E9A98-34C4-46D6-B1D4-CDD5C56506DD}" type="parTrans" cxnId="{22BC3C5A-477F-42DC-88B0-8C0C6E100EFC}">
      <dgm:prSet/>
      <dgm:spPr/>
      <dgm:t>
        <a:bodyPr/>
        <a:lstStyle/>
        <a:p>
          <a:endParaRPr lang="en-IE"/>
        </a:p>
      </dgm:t>
    </dgm:pt>
    <dgm:pt modelId="{442E31D8-BBCE-4AAD-A09C-79C6E1BC5DCA}" type="sibTrans" cxnId="{22BC3C5A-477F-42DC-88B0-8C0C6E100EFC}">
      <dgm:prSet/>
      <dgm:spPr/>
      <dgm:t>
        <a:bodyPr/>
        <a:lstStyle/>
        <a:p>
          <a:endParaRPr lang="en-IE"/>
        </a:p>
      </dgm:t>
    </dgm:pt>
    <dgm:pt modelId="{7E338F34-9F0A-468E-AC3B-E5A2A495AAAD}">
      <dgm:prSet phldrT="[Text]"/>
      <dgm:spPr/>
      <dgm:t>
        <a:bodyPr/>
        <a:lstStyle/>
        <a:p>
          <a:r>
            <a:rPr lang="en-IE" dirty="0" smtClean="0"/>
            <a:t>COFUND</a:t>
          </a:r>
          <a:endParaRPr lang="en-IE" dirty="0"/>
        </a:p>
      </dgm:t>
    </dgm:pt>
    <dgm:pt modelId="{63C38DCC-CD7B-4302-8E02-5040633E55C5}" type="parTrans" cxnId="{B778C876-5817-42BB-ABC5-644EB3A5446D}">
      <dgm:prSet/>
      <dgm:spPr/>
      <dgm:t>
        <a:bodyPr/>
        <a:lstStyle/>
        <a:p>
          <a:endParaRPr lang="en-IE"/>
        </a:p>
      </dgm:t>
    </dgm:pt>
    <dgm:pt modelId="{3D055533-4E25-44A8-9BE8-E6F97BC61283}" type="sibTrans" cxnId="{B778C876-5817-42BB-ABC5-644EB3A5446D}">
      <dgm:prSet/>
      <dgm:spPr/>
      <dgm:t>
        <a:bodyPr/>
        <a:lstStyle/>
        <a:p>
          <a:endParaRPr lang="en-IE"/>
        </a:p>
      </dgm:t>
    </dgm:pt>
    <dgm:pt modelId="{04030D5B-8F40-4722-B254-9084259B21DA}">
      <dgm:prSet phldrT="[Text]" custT="1"/>
      <dgm:spPr/>
      <dgm:t>
        <a:bodyPr/>
        <a:lstStyle/>
        <a:p>
          <a:r>
            <a:rPr lang="en-IE" sz="2200" dirty="0" smtClean="0"/>
            <a:t>Co-financing fellowship or doctoral programmes with transnational mobility</a:t>
          </a:r>
          <a:endParaRPr lang="en-IE" sz="2200" dirty="0"/>
        </a:p>
      </dgm:t>
    </dgm:pt>
    <dgm:pt modelId="{807A5F88-0F80-4815-B9E5-9A86AFE00008}" type="parTrans" cxnId="{799C745D-0166-4944-9D0E-8903CE49E5C5}">
      <dgm:prSet/>
      <dgm:spPr/>
      <dgm:t>
        <a:bodyPr/>
        <a:lstStyle/>
        <a:p>
          <a:endParaRPr lang="en-IE"/>
        </a:p>
      </dgm:t>
    </dgm:pt>
    <dgm:pt modelId="{D2DBAE7A-55F1-48B5-B176-E125211BA6B5}" type="sibTrans" cxnId="{799C745D-0166-4944-9D0E-8903CE49E5C5}">
      <dgm:prSet/>
      <dgm:spPr/>
      <dgm:t>
        <a:bodyPr/>
        <a:lstStyle/>
        <a:p>
          <a:endParaRPr lang="en-IE"/>
        </a:p>
      </dgm:t>
    </dgm:pt>
    <dgm:pt modelId="{D9A8868E-047D-4AE3-9941-DBBBD0A9F66B}">
      <dgm:prSet phldrT="[Text]"/>
      <dgm:spPr/>
      <dgm:t>
        <a:bodyPr/>
        <a:lstStyle/>
        <a:p>
          <a:r>
            <a:rPr lang="en-IE" dirty="0" smtClean="0"/>
            <a:t>IF</a:t>
          </a:r>
          <a:endParaRPr lang="en-IE" dirty="0"/>
        </a:p>
      </dgm:t>
    </dgm:pt>
    <dgm:pt modelId="{9DBF569C-1372-48F5-89FD-ADF5FBDDD6AF}" type="parTrans" cxnId="{14469F6F-1785-40E4-9789-A96E2ACFC6D7}">
      <dgm:prSet/>
      <dgm:spPr/>
      <dgm:t>
        <a:bodyPr/>
        <a:lstStyle/>
        <a:p>
          <a:endParaRPr lang="en-IE"/>
        </a:p>
      </dgm:t>
    </dgm:pt>
    <dgm:pt modelId="{1E6C5AE5-6357-4F35-97EF-2801B0B7AFFD}" type="sibTrans" cxnId="{14469F6F-1785-40E4-9789-A96E2ACFC6D7}">
      <dgm:prSet/>
      <dgm:spPr/>
      <dgm:t>
        <a:bodyPr/>
        <a:lstStyle/>
        <a:p>
          <a:endParaRPr lang="en-IE"/>
        </a:p>
      </dgm:t>
    </dgm:pt>
    <dgm:pt modelId="{01D48644-F97F-470F-9A02-F8EAF6D23374}">
      <dgm:prSet phldrT="[Text]" custT="1"/>
      <dgm:spPr/>
      <dgm:t>
        <a:bodyPr/>
        <a:lstStyle/>
        <a:p>
          <a:r>
            <a:rPr lang="en-IE" sz="2200" dirty="0" smtClean="0"/>
            <a:t>Individual Fellowships</a:t>
          </a:r>
          <a:endParaRPr lang="en-IE" sz="2200" dirty="0"/>
        </a:p>
      </dgm:t>
    </dgm:pt>
    <dgm:pt modelId="{739E1907-D714-4653-AD1F-113323DEE516}" type="parTrans" cxnId="{B6246517-CF60-4972-95C0-05BFC9707769}">
      <dgm:prSet/>
      <dgm:spPr/>
      <dgm:t>
        <a:bodyPr/>
        <a:lstStyle/>
        <a:p>
          <a:endParaRPr lang="en-IE"/>
        </a:p>
      </dgm:t>
    </dgm:pt>
    <dgm:pt modelId="{08098C06-0602-402C-B001-82E7FA326EEE}" type="sibTrans" cxnId="{B6246517-CF60-4972-95C0-05BFC9707769}">
      <dgm:prSet/>
      <dgm:spPr/>
      <dgm:t>
        <a:bodyPr/>
        <a:lstStyle/>
        <a:p>
          <a:endParaRPr lang="en-IE"/>
        </a:p>
      </dgm:t>
    </dgm:pt>
    <dgm:pt modelId="{85B22CDC-F0D0-47D7-B7B2-1C32F9E9F31B}">
      <dgm:prSet phldrT="[Text]" custT="1"/>
      <dgm:spPr/>
      <dgm:t>
        <a:bodyPr/>
        <a:lstStyle/>
        <a:p>
          <a:r>
            <a:rPr lang="en-IE" sz="4200" dirty="0" smtClean="0"/>
            <a:t>NIGHT</a:t>
          </a:r>
          <a:endParaRPr lang="en-IE" sz="4200" dirty="0"/>
        </a:p>
      </dgm:t>
    </dgm:pt>
    <dgm:pt modelId="{D9BF151A-8EA1-4635-822B-77C8F3239E53}" type="parTrans" cxnId="{C02A8530-D98D-47E1-8E46-CB4C2D55EF8C}">
      <dgm:prSet/>
      <dgm:spPr/>
      <dgm:t>
        <a:bodyPr/>
        <a:lstStyle/>
        <a:p>
          <a:endParaRPr lang="en-IE"/>
        </a:p>
      </dgm:t>
    </dgm:pt>
    <dgm:pt modelId="{51362ECD-9666-42AF-B8DB-070B4E7B20BB}" type="sibTrans" cxnId="{C02A8530-D98D-47E1-8E46-CB4C2D55EF8C}">
      <dgm:prSet/>
      <dgm:spPr/>
      <dgm:t>
        <a:bodyPr/>
        <a:lstStyle/>
        <a:p>
          <a:endParaRPr lang="en-IE"/>
        </a:p>
      </dgm:t>
    </dgm:pt>
    <dgm:pt modelId="{04012E06-5D0E-4CE0-B468-6A091DE447EA}">
      <dgm:prSet phldrT="[Text]" custT="1"/>
      <dgm:spPr/>
      <dgm:t>
        <a:bodyPr/>
        <a:lstStyle/>
        <a:p>
          <a:r>
            <a:rPr lang="en-IE" sz="2200" dirty="0" smtClean="0"/>
            <a:t>European Researchers’ Night</a:t>
          </a:r>
          <a:endParaRPr lang="en-IE" sz="2200" dirty="0"/>
        </a:p>
      </dgm:t>
    </dgm:pt>
    <dgm:pt modelId="{F4566EDE-49CB-414B-BA12-28F4E4A1A862}" type="parTrans" cxnId="{748F4128-46D2-49FE-9B91-E3625A8C4A47}">
      <dgm:prSet/>
      <dgm:spPr/>
      <dgm:t>
        <a:bodyPr/>
        <a:lstStyle/>
        <a:p>
          <a:endParaRPr lang="en-IE"/>
        </a:p>
      </dgm:t>
    </dgm:pt>
    <dgm:pt modelId="{45AA5062-4A35-4614-805D-CC5B6E32E30F}" type="sibTrans" cxnId="{748F4128-46D2-49FE-9B91-E3625A8C4A47}">
      <dgm:prSet/>
      <dgm:spPr/>
      <dgm:t>
        <a:bodyPr/>
        <a:lstStyle/>
        <a:p>
          <a:endParaRPr lang="en-IE"/>
        </a:p>
      </dgm:t>
    </dgm:pt>
    <dgm:pt modelId="{443236FE-7D38-4C27-9CC7-0E405779B2B4}" type="pres">
      <dgm:prSet presAssocID="{1B098481-BAD9-4C04-9B85-7536C921766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E"/>
        </a:p>
      </dgm:t>
    </dgm:pt>
    <dgm:pt modelId="{6B6F7DC9-EF7D-48BF-9029-54BB2AA0375C}" type="pres">
      <dgm:prSet presAssocID="{6CD1DBD7-056B-40AE-830D-4F9572659DA7}" presName="linNode" presStyleCnt="0"/>
      <dgm:spPr/>
    </dgm:pt>
    <dgm:pt modelId="{B3BBE4B1-F330-4B25-ACCD-207AE49CF8B8}" type="pres">
      <dgm:prSet presAssocID="{6CD1DBD7-056B-40AE-830D-4F9572659DA7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8C987342-BEFD-43DF-9377-1999890A1B9F}" type="pres">
      <dgm:prSet presAssocID="{6CD1DBD7-056B-40AE-830D-4F9572659DA7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3CFF458C-CEC9-43F4-89F7-A15355FE9B19}" type="pres">
      <dgm:prSet presAssocID="{B202B261-E7F3-4FF9-9E1F-D5A5580B1E94}" presName="sp" presStyleCnt="0"/>
      <dgm:spPr/>
    </dgm:pt>
    <dgm:pt modelId="{ECB5BB2C-ADE6-4977-B7BA-5E3F21990887}" type="pres">
      <dgm:prSet presAssocID="{E795CF8D-4687-47AB-846E-78CCC61EC5B4}" presName="linNode" presStyleCnt="0"/>
      <dgm:spPr/>
    </dgm:pt>
    <dgm:pt modelId="{785E1BE8-C2CB-4C5E-88F1-0AF956F0898F}" type="pres">
      <dgm:prSet presAssocID="{E795CF8D-4687-47AB-846E-78CCC61EC5B4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5DC8F2B0-9598-44C5-A804-8C477034347E}" type="pres">
      <dgm:prSet presAssocID="{E795CF8D-4687-47AB-846E-78CCC61EC5B4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ED4989E5-6434-4E5F-981D-488A324E81CC}" type="pres">
      <dgm:prSet presAssocID="{E7F34CD7-50A1-4E42-ABF6-4E6D1B7D0F88}" presName="sp" presStyleCnt="0"/>
      <dgm:spPr/>
    </dgm:pt>
    <dgm:pt modelId="{E1DD9722-39CE-4FE7-9BD6-24D05C2598B9}" type="pres">
      <dgm:prSet presAssocID="{7E338F34-9F0A-468E-AC3B-E5A2A495AAAD}" presName="linNode" presStyleCnt="0"/>
      <dgm:spPr/>
    </dgm:pt>
    <dgm:pt modelId="{1CAA3915-45A1-4B7F-B506-6392EACF6671}" type="pres">
      <dgm:prSet presAssocID="{7E338F34-9F0A-468E-AC3B-E5A2A495AAAD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6E094CFE-00BD-427A-A657-BFB95A957FF2}" type="pres">
      <dgm:prSet presAssocID="{7E338F34-9F0A-468E-AC3B-E5A2A495AAAD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359471D1-CC21-4F4B-80DC-2D03F57A2350}" type="pres">
      <dgm:prSet presAssocID="{3D055533-4E25-44A8-9BE8-E6F97BC61283}" presName="sp" presStyleCnt="0"/>
      <dgm:spPr/>
    </dgm:pt>
    <dgm:pt modelId="{324454A6-6384-4AD7-A7F0-83A94441E443}" type="pres">
      <dgm:prSet presAssocID="{85B22CDC-F0D0-47D7-B7B2-1C32F9E9F31B}" presName="linNode" presStyleCnt="0"/>
      <dgm:spPr/>
    </dgm:pt>
    <dgm:pt modelId="{45CF99D0-1339-47E7-92CA-B54D778D9CEF}" type="pres">
      <dgm:prSet presAssocID="{85B22CDC-F0D0-47D7-B7B2-1C32F9E9F31B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A1C8ED36-4B9D-434F-BDFD-68A4B8EB3D8E}" type="pres">
      <dgm:prSet presAssocID="{85B22CDC-F0D0-47D7-B7B2-1C32F9E9F31B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08370D37-F113-42EB-AC30-97256ED91CB0}" type="pres">
      <dgm:prSet presAssocID="{51362ECD-9666-42AF-B8DB-070B4E7B20BB}" presName="sp" presStyleCnt="0"/>
      <dgm:spPr/>
    </dgm:pt>
    <dgm:pt modelId="{D7C99145-7CD0-4623-9852-31285AAA303A}" type="pres">
      <dgm:prSet presAssocID="{D9A8868E-047D-4AE3-9941-DBBBD0A9F66B}" presName="linNode" presStyleCnt="0"/>
      <dgm:spPr/>
    </dgm:pt>
    <dgm:pt modelId="{4572C32E-1DA3-4791-BB32-97C447614F8F}" type="pres">
      <dgm:prSet presAssocID="{D9A8868E-047D-4AE3-9941-DBBBD0A9F66B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116EB8EC-4470-4EFF-86EF-D4DFF4CEA320}" type="pres">
      <dgm:prSet presAssocID="{D9A8868E-047D-4AE3-9941-DBBBD0A9F66B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</dgm:ptLst>
  <dgm:cxnLst>
    <dgm:cxn modelId="{D7AF34E5-61D4-40BD-9937-64D42697A61A}" type="presOf" srcId="{7E338F34-9F0A-468E-AC3B-E5A2A495AAAD}" destId="{1CAA3915-45A1-4B7F-B506-6392EACF6671}" srcOrd="0" destOrd="0" presId="urn:microsoft.com/office/officeart/2005/8/layout/vList5"/>
    <dgm:cxn modelId="{4CA161CD-554A-44C5-A556-EAB46634096A}" type="presOf" srcId="{6CD1DBD7-056B-40AE-830D-4F9572659DA7}" destId="{B3BBE4B1-F330-4B25-ACCD-207AE49CF8B8}" srcOrd="0" destOrd="0" presId="urn:microsoft.com/office/officeart/2005/8/layout/vList5"/>
    <dgm:cxn modelId="{14469F6F-1785-40E4-9789-A96E2ACFC6D7}" srcId="{1B098481-BAD9-4C04-9B85-7536C9217663}" destId="{D9A8868E-047D-4AE3-9941-DBBBD0A9F66B}" srcOrd="4" destOrd="0" parTransId="{9DBF569C-1372-48F5-89FD-ADF5FBDDD6AF}" sibTransId="{1E6C5AE5-6357-4F35-97EF-2801B0B7AFFD}"/>
    <dgm:cxn modelId="{B6246517-CF60-4972-95C0-05BFC9707769}" srcId="{D9A8868E-047D-4AE3-9941-DBBBD0A9F66B}" destId="{01D48644-F97F-470F-9A02-F8EAF6D23374}" srcOrd="0" destOrd="0" parTransId="{739E1907-D714-4653-AD1F-113323DEE516}" sibTransId="{08098C06-0602-402C-B001-82E7FA326EEE}"/>
    <dgm:cxn modelId="{4D426495-00FC-4DAD-84DF-6D4FF274D26D}" type="presOf" srcId="{61BDB1EA-3A19-4C59-8D3C-26AA3D308262}" destId="{8C987342-BEFD-43DF-9377-1999890A1B9F}" srcOrd="0" destOrd="0" presId="urn:microsoft.com/office/officeart/2005/8/layout/vList5"/>
    <dgm:cxn modelId="{37DEAD2A-81D1-44B9-AEBD-EAE6626AB06C}" type="presOf" srcId="{E795CF8D-4687-47AB-846E-78CCC61EC5B4}" destId="{785E1BE8-C2CB-4C5E-88F1-0AF956F0898F}" srcOrd="0" destOrd="0" presId="urn:microsoft.com/office/officeart/2005/8/layout/vList5"/>
    <dgm:cxn modelId="{9255D14E-7273-453E-98FA-10C168AA3951}" type="presOf" srcId="{C5ADE122-84CC-47D6-B9C2-604C393A33D6}" destId="{5DC8F2B0-9598-44C5-A804-8C477034347E}" srcOrd="0" destOrd="0" presId="urn:microsoft.com/office/officeart/2005/8/layout/vList5"/>
    <dgm:cxn modelId="{9094E9D7-950A-42DA-8D31-337B6FFCB5A7}" type="presOf" srcId="{04030D5B-8F40-4722-B254-9084259B21DA}" destId="{6E094CFE-00BD-427A-A657-BFB95A957FF2}" srcOrd="0" destOrd="0" presId="urn:microsoft.com/office/officeart/2005/8/layout/vList5"/>
    <dgm:cxn modelId="{799C745D-0166-4944-9D0E-8903CE49E5C5}" srcId="{7E338F34-9F0A-468E-AC3B-E5A2A495AAAD}" destId="{04030D5B-8F40-4722-B254-9084259B21DA}" srcOrd="0" destOrd="0" parTransId="{807A5F88-0F80-4815-B9E5-9A86AFE00008}" sibTransId="{D2DBAE7A-55F1-48B5-B176-E125211BA6B5}"/>
    <dgm:cxn modelId="{D1D0389A-9A79-49A6-815D-148823EE0CF7}" srcId="{E795CF8D-4687-47AB-846E-78CCC61EC5B4}" destId="{C5ADE122-84CC-47D6-B9C2-604C393A33D6}" srcOrd="0" destOrd="0" parTransId="{30615ED9-6385-4EFF-9E34-E596EB65062E}" sibTransId="{DC049BE2-0469-401A-BED8-DDA7C2DEBF07}"/>
    <dgm:cxn modelId="{4D9CA3FB-F99D-42D6-B12E-D12491E8A29D}" type="presOf" srcId="{85B22CDC-F0D0-47D7-B7B2-1C32F9E9F31B}" destId="{45CF99D0-1339-47E7-92CA-B54D778D9CEF}" srcOrd="0" destOrd="0" presId="urn:microsoft.com/office/officeart/2005/8/layout/vList5"/>
    <dgm:cxn modelId="{235806C3-7DA5-4D5B-A5D1-116A57702B0D}" type="presOf" srcId="{01D48644-F97F-470F-9A02-F8EAF6D23374}" destId="{116EB8EC-4470-4EFF-86EF-D4DFF4CEA320}" srcOrd="0" destOrd="0" presId="urn:microsoft.com/office/officeart/2005/8/layout/vList5"/>
    <dgm:cxn modelId="{75E3F8C1-CCBD-4541-A569-84F5A98D6BCB}" type="presOf" srcId="{D9A8868E-047D-4AE3-9941-DBBBD0A9F66B}" destId="{4572C32E-1DA3-4791-BB32-97C447614F8F}" srcOrd="0" destOrd="0" presId="urn:microsoft.com/office/officeart/2005/8/layout/vList5"/>
    <dgm:cxn modelId="{25D66823-E2A0-4F15-92E5-6C5E4630D914}" srcId="{1B098481-BAD9-4C04-9B85-7536C9217663}" destId="{6CD1DBD7-056B-40AE-830D-4F9572659DA7}" srcOrd="0" destOrd="0" parTransId="{63F66E3C-6016-4722-9D6A-41A8FFD83CCA}" sibTransId="{B202B261-E7F3-4FF9-9E1F-D5A5580B1E94}"/>
    <dgm:cxn modelId="{22BC3C5A-477F-42DC-88B0-8C0C6E100EFC}" srcId="{6CD1DBD7-056B-40AE-830D-4F9572659DA7}" destId="{61BDB1EA-3A19-4C59-8D3C-26AA3D308262}" srcOrd="0" destOrd="0" parTransId="{D02E9A98-34C4-46D6-B1D4-CDD5C56506DD}" sibTransId="{442E31D8-BBCE-4AAD-A09C-79C6E1BC5DCA}"/>
    <dgm:cxn modelId="{D445E148-BBDC-40F8-B56E-E725F4687633}" type="presOf" srcId="{1B098481-BAD9-4C04-9B85-7536C9217663}" destId="{443236FE-7D38-4C27-9CC7-0E405779B2B4}" srcOrd="0" destOrd="0" presId="urn:microsoft.com/office/officeart/2005/8/layout/vList5"/>
    <dgm:cxn modelId="{B778C876-5817-42BB-ABC5-644EB3A5446D}" srcId="{1B098481-BAD9-4C04-9B85-7536C9217663}" destId="{7E338F34-9F0A-468E-AC3B-E5A2A495AAAD}" srcOrd="2" destOrd="0" parTransId="{63C38DCC-CD7B-4302-8E02-5040633E55C5}" sibTransId="{3D055533-4E25-44A8-9BE8-E6F97BC61283}"/>
    <dgm:cxn modelId="{A6343588-D606-4B64-9D74-AA3F0793688A}" type="presOf" srcId="{04012E06-5D0E-4CE0-B468-6A091DE447EA}" destId="{A1C8ED36-4B9D-434F-BDFD-68A4B8EB3D8E}" srcOrd="0" destOrd="0" presId="urn:microsoft.com/office/officeart/2005/8/layout/vList5"/>
    <dgm:cxn modelId="{748F4128-46D2-49FE-9B91-E3625A8C4A47}" srcId="{85B22CDC-F0D0-47D7-B7B2-1C32F9E9F31B}" destId="{04012E06-5D0E-4CE0-B468-6A091DE447EA}" srcOrd="0" destOrd="0" parTransId="{F4566EDE-49CB-414B-BA12-28F4E4A1A862}" sibTransId="{45AA5062-4A35-4614-805D-CC5B6E32E30F}"/>
    <dgm:cxn modelId="{C02A8530-D98D-47E1-8E46-CB4C2D55EF8C}" srcId="{1B098481-BAD9-4C04-9B85-7536C9217663}" destId="{85B22CDC-F0D0-47D7-B7B2-1C32F9E9F31B}" srcOrd="3" destOrd="0" parTransId="{D9BF151A-8EA1-4635-822B-77C8F3239E53}" sibTransId="{51362ECD-9666-42AF-B8DB-070B4E7B20BB}"/>
    <dgm:cxn modelId="{E506F6A3-D133-47E0-88E9-8A03664408A5}" srcId="{1B098481-BAD9-4C04-9B85-7536C9217663}" destId="{E795CF8D-4687-47AB-846E-78CCC61EC5B4}" srcOrd="1" destOrd="0" parTransId="{1C55BCF4-E35C-4DEF-A4A0-B8878F02220C}" sibTransId="{E7F34CD7-50A1-4E42-ABF6-4E6D1B7D0F88}"/>
    <dgm:cxn modelId="{5E2A2F8E-067D-4BE0-90C0-6ABC1C80E31C}" type="presParOf" srcId="{443236FE-7D38-4C27-9CC7-0E405779B2B4}" destId="{6B6F7DC9-EF7D-48BF-9029-54BB2AA0375C}" srcOrd="0" destOrd="0" presId="urn:microsoft.com/office/officeart/2005/8/layout/vList5"/>
    <dgm:cxn modelId="{0B6CF756-51FD-4F6C-9DA7-9AE4B7BD0997}" type="presParOf" srcId="{6B6F7DC9-EF7D-48BF-9029-54BB2AA0375C}" destId="{B3BBE4B1-F330-4B25-ACCD-207AE49CF8B8}" srcOrd="0" destOrd="0" presId="urn:microsoft.com/office/officeart/2005/8/layout/vList5"/>
    <dgm:cxn modelId="{1F18E737-7F18-4662-84CC-D51A1DAD50C6}" type="presParOf" srcId="{6B6F7DC9-EF7D-48BF-9029-54BB2AA0375C}" destId="{8C987342-BEFD-43DF-9377-1999890A1B9F}" srcOrd="1" destOrd="0" presId="urn:microsoft.com/office/officeart/2005/8/layout/vList5"/>
    <dgm:cxn modelId="{52752968-8C83-435E-8921-48DEC0185298}" type="presParOf" srcId="{443236FE-7D38-4C27-9CC7-0E405779B2B4}" destId="{3CFF458C-CEC9-43F4-89F7-A15355FE9B19}" srcOrd="1" destOrd="0" presId="urn:microsoft.com/office/officeart/2005/8/layout/vList5"/>
    <dgm:cxn modelId="{B6AE4709-6B8E-49A9-AA9D-3516D81D4D33}" type="presParOf" srcId="{443236FE-7D38-4C27-9CC7-0E405779B2B4}" destId="{ECB5BB2C-ADE6-4977-B7BA-5E3F21990887}" srcOrd="2" destOrd="0" presId="urn:microsoft.com/office/officeart/2005/8/layout/vList5"/>
    <dgm:cxn modelId="{63EE97F2-BDB6-4A90-A5AE-FB19D631509A}" type="presParOf" srcId="{ECB5BB2C-ADE6-4977-B7BA-5E3F21990887}" destId="{785E1BE8-C2CB-4C5E-88F1-0AF956F0898F}" srcOrd="0" destOrd="0" presId="urn:microsoft.com/office/officeart/2005/8/layout/vList5"/>
    <dgm:cxn modelId="{BE82754D-6ECE-465E-9C39-52ED00625489}" type="presParOf" srcId="{ECB5BB2C-ADE6-4977-B7BA-5E3F21990887}" destId="{5DC8F2B0-9598-44C5-A804-8C477034347E}" srcOrd="1" destOrd="0" presId="urn:microsoft.com/office/officeart/2005/8/layout/vList5"/>
    <dgm:cxn modelId="{625D8868-E000-406B-B040-9345BB4CDEE9}" type="presParOf" srcId="{443236FE-7D38-4C27-9CC7-0E405779B2B4}" destId="{ED4989E5-6434-4E5F-981D-488A324E81CC}" srcOrd="3" destOrd="0" presId="urn:microsoft.com/office/officeart/2005/8/layout/vList5"/>
    <dgm:cxn modelId="{B18FBB8A-31C4-4715-BDC3-9E2703F16FDA}" type="presParOf" srcId="{443236FE-7D38-4C27-9CC7-0E405779B2B4}" destId="{E1DD9722-39CE-4FE7-9BD6-24D05C2598B9}" srcOrd="4" destOrd="0" presId="urn:microsoft.com/office/officeart/2005/8/layout/vList5"/>
    <dgm:cxn modelId="{D48871F9-8627-4254-8555-2DACCEDCA9FD}" type="presParOf" srcId="{E1DD9722-39CE-4FE7-9BD6-24D05C2598B9}" destId="{1CAA3915-45A1-4B7F-B506-6392EACF6671}" srcOrd="0" destOrd="0" presId="urn:microsoft.com/office/officeart/2005/8/layout/vList5"/>
    <dgm:cxn modelId="{E6925227-BB10-4F47-8B8E-99BDBDAF484A}" type="presParOf" srcId="{E1DD9722-39CE-4FE7-9BD6-24D05C2598B9}" destId="{6E094CFE-00BD-427A-A657-BFB95A957FF2}" srcOrd="1" destOrd="0" presId="urn:microsoft.com/office/officeart/2005/8/layout/vList5"/>
    <dgm:cxn modelId="{C1A8F54C-AA63-469B-8857-29652F085626}" type="presParOf" srcId="{443236FE-7D38-4C27-9CC7-0E405779B2B4}" destId="{359471D1-CC21-4F4B-80DC-2D03F57A2350}" srcOrd="5" destOrd="0" presId="urn:microsoft.com/office/officeart/2005/8/layout/vList5"/>
    <dgm:cxn modelId="{B8663D98-7B7B-4D57-99B3-6B04B052F081}" type="presParOf" srcId="{443236FE-7D38-4C27-9CC7-0E405779B2B4}" destId="{324454A6-6384-4AD7-A7F0-83A94441E443}" srcOrd="6" destOrd="0" presId="urn:microsoft.com/office/officeart/2005/8/layout/vList5"/>
    <dgm:cxn modelId="{C93F609D-B781-48B3-88C6-6143ACE176FA}" type="presParOf" srcId="{324454A6-6384-4AD7-A7F0-83A94441E443}" destId="{45CF99D0-1339-47E7-92CA-B54D778D9CEF}" srcOrd="0" destOrd="0" presId="urn:microsoft.com/office/officeart/2005/8/layout/vList5"/>
    <dgm:cxn modelId="{5688429F-7A30-4D32-9D82-2E7A61E0D759}" type="presParOf" srcId="{324454A6-6384-4AD7-A7F0-83A94441E443}" destId="{A1C8ED36-4B9D-434F-BDFD-68A4B8EB3D8E}" srcOrd="1" destOrd="0" presId="urn:microsoft.com/office/officeart/2005/8/layout/vList5"/>
    <dgm:cxn modelId="{3B9979B2-EF4C-45C3-8ABE-76FAA041DBD0}" type="presParOf" srcId="{443236FE-7D38-4C27-9CC7-0E405779B2B4}" destId="{08370D37-F113-42EB-AC30-97256ED91CB0}" srcOrd="7" destOrd="0" presId="urn:microsoft.com/office/officeart/2005/8/layout/vList5"/>
    <dgm:cxn modelId="{D6707BD5-87E9-4A2A-B4E4-BCA56CD29C09}" type="presParOf" srcId="{443236FE-7D38-4C27-9CC7-0E405779B2B4}" destId="{D7C99145-7CD0-4623-9852-31285AAA303A}" srcOrd="8" destOrd="0" presId="urn:microsoft.com/office/officeart/2005/8/layout/vList5"/>
    <dgm:cxn modelId="{1722F128-1267-41D4-B4B8-534BA42CF1F6}" type="presParOf" srcId="{D7C99145-7CD0-4623-9852-31285AAA303A}" destId="{4572C32E-1DA3-4791-BB32-97C447614F8F}" srcOrd="0" destOrd="0" presId="urn:microsoft.com/office/officeart/2005/8/layout/vList5"/>
    <dgm:cxn modelId="{4C8419BC-933E-4E05-BF3C-198C68AC0997}" type="presParOf" srcId="{D7C99145-7CD0-4623-9852-31285AAA303A}" destId="{116EB8EC-4470-4EFF-86EF-D4DFF4CEA32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64625FA-F500-487C-A84A-4F61D73E665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B72ABA4B-5E44-4015-AEC1-9D8E002F5E58}">
      <dgm:prSet phldrT="[Text]" custT="1"/>
      <dgm:spPr/>
      <dgm:t>
        <a:bodyPr/>
        <a:lstStyle/>
        <a:p>
          <a:r>
            <a:rPr lang="en-IE" sz="2000" b="1" dirty="0" smtClean="0"/>
            <a:t>Build links with research groups worldwide (“swap” your researchers)</a:t>
          </a:r>
          <a:endParaRPr lang="en-IE" sz="2000" b="1" dirty="0"/>
        </a:p>
      </dgm:t>
    </dgm:pt>
    <dgm:pt modelId="{5AE5FF5D-86E3-4939-A893-5109C534628B}" type="parTrans" cxnId="{F0220B56-B3EF-441E-86E8-2BBE55E7A8A1}">
      <dgm:prSet/>
      <dgm:spPr/>
      <dgm:t>
        <a:bodyPr/>
        <a:lstStyle/>
        <a:p>
          <a:endParaRPr lang="en-IE" sz="2400" b="1"/>
        </a:p>
      </dgm:t>
    </dgm:pt>
    <dgm:pt modelId="{1ECF4271-138A-4C74-AF9B-FD70C9956C96}" type="sibTrans" cxnId="{F0220B56-B3EF-441E-86E8-2BBE55E7A8A1}">
      <dgm:prSet/>
      <dgm:spPr/>
      <dgm:t>
        <a:bodyPr/>
        <a:lstStyle/>
        <a:p>
          <a:endParaRPr lang="en-IE" sz="2400" b="1"/>
        </a:p>
      </dgm:t>
    </dgm:pt>
    <dgm:pt modelId="{6C593872-750A-432D-B4FC-5945B7EA9981}">
      <dgm:prSet phldrT="[Text]" custT="1"/>
      <dgm:spPr/>
      <dgm:t>
        <a:bodyPr/>
        <a:lstStyle/>
        <a:p>
          <a:r>
            <a:rPr lang="en-IE" sz="2000" b="1" dirty="0" smtClean="0"/>
            <a:t>Attract up-and-coming researchers</a:t>
          </a:r>
          <a:endParaRPr lang="en-IE" sz="2000" b="1" dirty="0"/>
        </a:p>
      </dgm:t>
    </dgm:pt>
    <dgm:pt modelId="{8617062A-5633-48FA-9AEE-353F53BC4DBB}" type="parTrans" cxnId="{CF379CC5-CB41-4D6B-A4D8-56AED2373822}">
      <dgm:prSet/>
      <dgm:spPr/>
      <dgm:t>
        <a:bodyPr/>
        <a:lstStyle/>
        <a:p>
          <a:endParaRPr lang="en-IE" sz="2400" b="1"/>
        </a:p>
      </dgm:t>
    </dgm:pt>
    <dgm:pt modelId="{3FC1F8F1-9070-4AEB-87D2-B61E387F42E6}" type="sibTrans" cxnId="{CF379CC5-CB41-4D6B-A4D8-56AED2373822}">
      <dgm:prSet/>
      <dgm:spPr/>
      <dgm:t>
        <a:bodyPr/>
        <a:lstStyle/>
        <a:p>
          <a:endParaRPr lang="en-IE" sz="2400" b="1"/>
        </a:p>
      </dgm:t>
    </dgm:pt>
    <dgm:pt modelId="{A9CECE76-DEBC-4A3C-8F17-D9CA37493891}">
      <dgm:prSet phldrT="[Text]" custT="1"/>
      <dgm:spPr/>
      <dgm:t>
        <a:bodyPr/>
        <a:lstStyle/>
        <a:p>
          <a:r>
            <a:rPr lang="en-IE" sz="2000" b="1" dirty="0" smtClean="0"/>
            <a:t>Fund a Sabbatical Abroad (up-skill for ERC)</a:t>
          </a:r>
          <a:endParaRPr lang="en-IE" sz="2000" b="1" dirty="0"/>
        </a:p>
      </dgm:t>
    </dgm:pt>
    <dgm:pt modelId="{CFDD4692-421A-4FAE-8434-A1BB2DB7222C}" type="parTrans" cxnId="{A11052A2-E408-42A8-B61B-83B9036D6530}">
      <dgm:prSet/>
      <dgm:spPr/>
      <dgm:t>
        <a:bodyPr/>
        <a:lstStyle/>
        <a:p>
          <a:endParaRPr lang="en-IE" sz="2400" b="1"/>
        </a:p>
      </dgm:t>
    </dgm:pt>
    <dgm:pt modelId="{E2D149EC-A8FA-4142-97E9-C4C0C75BF05A}" type="sibTrans" cxnId="{A11052A2-E408-42A8-B61B-83B9036D6530}">
      <dgm:prSet/>
      <dgm:spPr/>
      <dgm:t>
        <a:bodyPr/>
        <a:lstStyle/>
        <a:p>
          <a:endParaRPr lang="en-IE" sz="2400" b="1"/>
        </a:p>
      </dgm:t>
    </dgm:pt>
    <dgm:pt modelId="{CB5310FC-84D8-4626-82AE-A0AB44B2AF76}">
      <dgm:prSet phldrT="[Text]" custT="1"/>
      <dgm:spPr/>
      <dgm:t>
        <a:bodyPr/>
        <a:lstStyle/>
        <a:p>
          <a:r>
            <a:rPr lang="en-IE" sz="2000" b="1" dirty="0" smtClean="0"/>
            <a:t>Attract leading researchers</a:t>
          </a:r>
          <a:endParaRPr lang="en-IE" sz="2000" b="1" dirty="0"/>
        </a:p>
      </dgm:t>
    </dgm:pt>
    <dgm:pt modelId="{0259300E-100A-46ED-A9DE-C1AA31BC476D}" type="parTrans" cxnId="{EBF0FB6D-5DFC-4D9C-A783-FAD23F9BF1A0}">
      <dgm:prSet/>
      <dgm:spPr/>
      <dgm:t>
        <a:bodyPr/>
        <a:lstStyle/>
        <a:p>
          <a:endParaRPr lang="en-IE" sz="2400" b="1"/>
        </a:p>
      </dgm:t>
    </dgm:pt>
    <dgm:pt modelId="{9AA1A9DE-E93B-4734-BE4A-664F4716EFAE}" type="sibTrans" cxnId="{EBF0FB6D-5DFC-4D9C-A783-FAD23F9BF1A0}">
      <dgm:prSet/>
      <dgm:spPr/>
      <dgm:t>
        <a:bodyPr/>
        <a:lstStyle/>
        <a:p>
          <a:endParaRPr lang="en-IE" sz="2400" b="1"/>
        </a:p>
      </dgm:t>
    </dgm:pt>
    <dgm:pt modelId="{716D650C-C097-4402-A575-FC8D2A5214E9}" type="pres">
      <dgm:prSet presAssocID="{E64625FA-F500-487C-A84A-4F61D73E665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E"/>
        </a:p>
      </dgm:t>
    </dgm:pt>
    <dgm:pt modelId="{DAA4745D-8B51-4B31-A3D6-F121D8B904DB}" type="pres">
      <dgm:prSet presAssocID="{6C593872-750A-432D-B4FC-5945B7EA9981}" presName="parentLin" presStyleCnt="0"/>
      <dgm:spPr/>
    </dgm:pt>
    <dgm:pt modelId="{BFC5FB40-049D-4D54-98BC-73A96592BC0D}" type="pres">
      <dgm:prSet presAssocID="{6C593872-750A-432D-B4FC-5945B7EA9981}" presName="parentLeftMargin" presStyleLbl="node1" presStyleIdx="0" presStyleCnt="4"/>
      <dgm:spPr/>
      <dgm:t>
        <a:bodyPr/>
        <a:lstStyle/>
        <a:p>
          <a:endParaRPr lang="en-IE"/>
        </a:p>
      </dgm:t>
    </dgm:pt>
    <dgm:pt modelId="{D44F638B-0725-474D-9E08-7ADB462E87EA}" type="pres">
      <dgm:prSet presAssocID="{6C593872-750A-432D-B4FC-5945B7EA9981}" presName="parentText" presStyleLbl="node1" presStyleIdx="0" presStyleCnt="4" custScaleX="129738">
        <dgm:presLayoutVars>
          <dgm:chMax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C73067A0-7B18-4B92-87B1-DC401A35B2AB}" type="pres">
      <dgm:prSet presAssocID="{6C593872-750A-432D-B4FC-5945B7EA9981}" presName="negativeSpace" presStyleCnt="0"/>
      <dgm:spPr/>
    </dgm:pt>
    <dgm:pt modelId="{B026B68E-1B98-4E02-8D29-8D1E7066B0FF}" type="pres">
      <dgm:prSet presAssocID="{6C593872-750A-432D-B4FC-5945B7EA9981}" presName="childText" presStyleLbl="conFgAcc1" presStyleIdx="0" presStyleCnt="4">
        <dgm:presLayoutVars>
          <dgm:bulletEnabled val="1"/>
        </dgm:presLayoutVars>
      </dgm:prSet>
      <dgm:spPr/>
    </dgm:pt>
    <dgm:pt modelId="{197F88B8-510E-4C94-841A-7A0F5C30254A}" type="pres">
      <dgm:prSet presAssocID="{3FC1F8F1-9070-4AEB-87D2-B61E387F42E6}" presName="spaceBetweenRectangles" presStyleCnt="0"/>
      <dgm:spPr/>
    </dgm:pt>
    <dgm:pt modelId="{1F6363F5-AB9C-4102-B9C5-6B8759C87351}" type="pres">
      <dgm:prSet presAssocID="{CB5310FC-84D8-4626-82AE-A0AB44B2AF76}" presName="parentLin" presStyleCnt="0"/>
      <dgm:spPr/>
    </dgm:pt>
    <dgm:pt modelId="{EBF43A24-E551-4323-B5D1-D3550E65BAF8}" type="pres">
      <dgm:prSet presAssocID="{CB5310FC-84D8-4626-82AE-A0AB44B2AF76}" presName="parentLeftMargin" presStyleLbl="node1" presStyleIdx="0" presStyleCnt="4"/>
      <dgm:spPr/>
      <dgm:t>
        <a:bodyPr/>
        <a:lstStyle/>
        <a:p>
          <a:endParaRPr lang="en-IE"/>
        </a:p>
      </dgm:t>
    </dgm:pt>
    <dgm:pt modelId="{4AD0194B-7300-4B93-9D87-E69BC74EC6CB}" type="pres">
      <dgm:prSet presAssocID="{CB5310FC-84D8-4626-82AE-A0AB44B2AF76}" presName="parentText" presStyleLbl="node1" presStyleIdx="1" presStyleCnt="4" custScaleX="129127">
        <dgm:presLayoutVars>
          <dgm:chMax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FD55FDCA-6037-4470-A660-79C3C565AD66}" type="pres">
      <dgm:prSet presAssocID="{CB5310FC-84D8-4626-82AE-A0AB44B2AF76}" presName="negativeSpace" presStyleCnt="0"/>
      <dgm:spPr/>
    </dgm:pt>
    <dgm:pt modelId="{2E7098AC-13A3-4CBD-8EBA-C68BC6A57640}" type="pres">
      <dgm:prSet presAssocID="{CB5310FC-84D8-4626-82AE-A0AB44B2AF76}" presName="childText" presStyleLbl="conFgAcc1" presStyleIdx="1" presStyleCnt="4">
        <dgm:presLayoutVars>
          <dgm:bulletEnabled val="1"/>
        </dgm:presLayoutVars>
      </dgm:prSet>
      <dgm:spPr/>
    </dgm:pt>
    <dgm:pt modelId="{3B2FC4CF-EFCB-4B65-A327-9BF6EF5644C7}" type="pres">
      <dgm:prSet presAssocID="{9AA1A9DE-E93B-4734-BE4A-664F4716EFAE}" presName="spaceBetweenRectangles" presStyleCnt="0"/>
      <dgm:spPr/>
    </dgm:pt>
    <dgm:pt modelId="{10C13539-0C28-4B1E-AA9B-406254ECF57C}" type="pres">
      <dgm:prSet presAssocID="{B72ABA4B-5E44-4015-AEC1-9D8E002F5E58}" presName="parentLin" presStyleCnt="0"/>
      <dgm:spPr/>
    </dgm:pt>
    <dgm:pt modelId="{15AAD0AF-0989-4560-AAF8-5F2DE6D7F8B2}" type="pres">
      <dgm:prSet presAssocID="{B72ABA4B-5E44-4015-AEC1-9D8E002F5E58}" presName="parentLeftMargin" presStyleLbl="node1" presStyleIdx="1" presStyleCnt="4"/>
      <dgm:spPr/>
      <dgm:t>
        <a:bodyPr/>
        <a:lstStyle/>
        <a:p>
          <a:endParaRPr lang="en-IE"/>
        </a:p>
      </dgm:t>
    </dgm:pt>
    <dgm:pt modelId="{AC438596-D70E-4F2B-ACB2-98AC4F8F6051}" type="pres">
      <dgm:prSet presAssocID="{B72ABA4B-5E44-4015-AEC1-9D8E002F5E58}" presName="parentText" presStyleLbl="node1" presStyleIdx="2" presStyleCnt="4" custScaleX="128822">
        <dgm:presLayoutVars>
          <dgm:chMax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BD637531-5BF2-4D86-BB4F-331E52597E95}" type="pres">
      <dgm:prSet presAssocID="{B72ABA4B-5E44-4015-AEC1-9D8E002F5E58}" presName="negativeSpace" presStyleCnt="0"/>
      <dgm:spPr/>
    </dgm:pt>
    <dgm:pt modelId="{5B6849FF-1C88-42EC-B9C0-807C7964EB83}" type="pres">
      <dgm:prSet presAssocID="{B72ABA4B-5E44-4015-AEC1-9D8E002F5E58}" presName="childText" presStyleLbl="conFgAcc1" presStyleIdx="2" presStyleCnt="4">
        <dgm:presLayoutVars>
          <dgm:bulletEnabled val="1"/>
        </dgm:presLayoutVars>
      </dgm:prSet>
      <dgm:spPr/>
    </dgm:pt>
    <dgm:pt modelId="{8425FDC9-EF0B-4E85-83EE-7692F70B6F54}" type="pres">
      <dgm:prSet presAssocID="{1ECF4271-138A-4C74-AF9B-FD70C9956C96}" presName="spaceBetweenRectangles" presStyleCnt="0"/>
      <dgm:spPr/>
    </dgm:pt>
    <dgm:pt modelId="{DC271CCF-16CA-40CF-96A0-BBE0DC0E9291}" type="pres">
      <dgm:prSet presAssocID="{A9CECE76-DEBC-4A3C-8F17-D9CA37493891}" presName="parentLin" presStyleCnt="0"/>
      <dgm:spPr/>
    </dgm:pt>
    <dgm:pt modelId="{C1A48253-2C0F-41A8-82CF-835DAB51B3C1}" type="pres">
      <dgm:prSet presAssocID="{A9CECE76-DEBC-4A3C-8F17-D9CA37493891}" presName="parentLeftMargin" presStyleLbl="node1" presStyleIdx="2" presStyleCnt="4"/>
      <dgm:spPr/>
      <dgm:t>
        <a:bodyPr/>
        <a:lstStyle/>
        <a:p>
          <a:endParaRPr lang="en-IE"/>
        </a:p>
      </dgm:t>
    </dgm:pt>
    <dgm:pt modelId="{857F7907-EEB9-4AB6-B45F-10D5CFB9F9D3}" type="pres">
      <dgm:prSet presAssocID="{A9CECE76-DEBC-4A3C-8F17-D9CA37493891}" presName="parentText" presStyleLbl="node1" presStyleIdx="3" presStyleCnt="4" custScaleX="130167">
        <dgm:presLayoutVars>
          <dgm:chMax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33A73989-E5B2-4526-9E12-64FF3D8E3D8E}" type="pres">
      <dgm:prSet presAssocID="{A9CECE76-DEBC-4A3C-8F17-D9CA37493891}" presName="negativeSpace" presStyleCnt="0"/>
      <dgm:spPr/>
    </dgm:pt>
    <dgm:pt modelId="{934BBEFD-9B33-4A83-8792-DAE6E26263A4}" type="pres">
      <dgm:prSet presAssocID="{A9CECE76-DEBC-4A3C-8F17-D9CA37493891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DC54BEF5-618A-4369-8962-28BA6AF58BD9}" type="presOf" srcId="{CB5310FC-84D8-4626-82AE-A0AB44B2AF76}" destId="{EBF43A24-E551-4323-B5D1-D3550E65BAF8}" srcOrd="0" destOrd="0" presId="urn:microsoft.com/office/officeart/2005/8/layout/list1"/>
    <dgm:cxn modelId="{48907EFB-97C1-49ED-B61E-FFF9FE953247}" type="presOf" srcId="{E64625FA-F500-487C-A84A-4F61D73E6656}" destId="{716D650C-C097-4402-A575-FC8D2A5214E9}" srcOrd="0" destOrd="0" presId="urn:microsoft.com/office/officeart/2005/8/layout/list1"/>
    <dgm:cxn modelId="{F0220B56-B3EF-441E-86E8-2BBE55E7A8A1}" srcId="{E64625FA-F500-487C-A84A-4F61D73E6656}" destId="{B72ABA4B-5E44-4015-AEC1-9D8E002F5E58}" srcOrd="2" destOrd="0" parTransId="{5AE5FF5D-86E3-4939-A893-5109C534628B}" sibTransId="{1ECF4271-138A-4C74-AF9B-FD70C9956C96}"/>
    <dgm:cxn modelId="{ADFE9EEE-7659-448C-97D0-E55E094264A5}" type="presOf" srcId="{6C593872-750A-432D-B4FC-5945B7EA9981}" destId="{BFC5FB40-049D-4D54-98BC-73A96592BC0D}" srcOrd="0" destOrd="0" presId="urn:microsoft.com/office/officeart/2005/8/layout/list1"/>
    <dgm:cxn modelId="{66D8307E-B4FA-4331-842A-B18A15F46B86}" type="presOf" srcId="{B72ABA4B-5E44-4015-AEC1-9D8E002F5E58}" destId="{AC438596-D70E-4F2B-ACB2-98AC4F8F6051}" srcOrd="1" destOrd="0" presId="urn:microsoft.com/office/officeart/2005/8/layout/list1"/>
    <dgm:cxn modelId="{B1EEA02B-DFAE-433B-ADBF-B40FEE797C5B}" type="presOf" srcId="{A9CECE76-DEBC-4A3C-8F17-D9CA37493891}" destId="{857F7907-EEB9-4AB6-B45F-10D5CFB9F9D3}" srcOrd="1" destOrd="0" presId="urn:microsoft.com/office/officeart/2005/8/layout/list1"/>
    <dgm:cxn modelId="{2C6F1BAB-688D-4D3C-986E-9A976BA5B0B0}" type="presOf" srcId="{A9CECE76-DEBC-4A3C-8F17-D9CA37493891}" destId="{C1A48253-2C0F-41A8-82CF-835DAB51B3C1}" srcOrd="0" destOrd="0" presId="urn:microsoft.com/office/officeart/2005/8/layout/list1"/>
    <dgm:cxn modelId="{365FD00B-B2F8-4404-83BF-2A9A834EBC58}" type="presOf" srcId="{6C593872-750A-432D-B4FC-5945B7EA9981}" destId="{D44F638B-0725-474D-9E08-7ADB462E87EA}" srcOrd="1" destOrd="0" presId="urn:microsoft.com/office/officeart/2005/8/layout/list1"/>
    <dgm:cxn modelId="{CF379CC5-CB41-4D6B-A4D8-56AED2373822}" srcId="{E64625FA-F500-487C-A84A-4F61D73E6656}" destId="{6C593872-750A-432D-B4FC-5945B7EA9981}" srcOrd="0" destOrd="0" parTransId="{8617062A-5633-48FA-9AEE-353F53BC4DBB}" sibTransId="{3FC1F8F1-9070-4AEB-87D2-B61E387F42E6}"/>
    <dgm:cxn modelId="{A11052A2-E408-42A8-B61B-83B9036D6530}" srcId="{E64625FA-F500-487C-A84A-4F61D73E6656}" destId="{A9CECE76-DEBC-4A3C-8F17-D9CA37493891}" srcOrd="3" destOrd="0" parTransId="{CFDD4692-421A-4FAE-8434-A1BB2DB7222C}" sibTransId="{E2D149EC-A8FA-4142-97E9-C4C0C75BF05A}"/>
    <dgm:cxn modelId="{5B206996-5F72-4805-B8F0-F6A911FFA752}" type="presOf" srcId="{CB5310FC-84D8-4626-82AE-A0AB44B2AF76}" destId="{4AD0194B-7300-4B93-9D87-E69BC74EC6CB}" srcOrd="1" destOrd="0" presId="urn:microsoft.com/office/officeart/2005/8/layout/list1"/>
    <dgm:cxn modelId="{F9190DE6-4B40-480B-A8C1-88986A24DCAA}" type="presOf" srcId="{B72ABA4B-5E44-4015-AEC1-9D8E002F5E58}" destId="{15AAD0AF-0989-4560-AAF8-5F2DE6D7F8B2}" srcOrd="0" destOrd="0" presId="urn:microsoft.com/office/officeart/2005/8/layout/list1"/>
    <dgm:cxn modelId="{EBF0FB6D-5DFC-4D9C-A783-FAD23F9BF1A0}" srcId="{E64625FA-F500-487C-A84A-4F61D73E6656}" destId="{CB5310FC-84D8-4626-82AE-A0AB44B2AF76}" srcOrd="1" destOrd="0" parTransId="{0259300E-100A-46ED-A9DE-C1AA31BC476D}" sibTransId="{9AA1A9DE-E93B-4734-BE4A-664F4716EFAE}"/>
    <dgm:cxn modelId="{B8D981FE-2BB8-4B3F-80F7-A87F3FEBDB81}" type="presParOf" srcId="{716D650C-C097-4402-A575-FC8D2A5214E9}" destId="{DAA4745D-8B51-4B31-A3D6-F121D8B904DB}" srcOrd="0" destOrd="0" presId="urn:microsoft.com/office/officeart/2005/8/layout/list1"/>
    <dgm:cxn modelId="{E6098FF2-2954-4155-8D23-76FA38B81188}" type="presParOf" srcId="{DAA4745D-8B51-4B31-A3D6-F121D8B904DB}" destId="{BFC5FB40-049D-4D54-98BC-73A96592BC0D}" srcOrd="0" destOrd="0" presId="urn:microsoft.com/office/officeart/2005/8/layout/list1"/>
    <dgm:cxn modelId="{5733AD5C-E711-4D71-8DCA-59F5CDE85D7D}" type="presParOf" srcId="{DAA4745D-8B51-4B31-A3D6-F121D8B904DB}" destId="{D44F638B-0725-474D-9E08-7ADB462E87EA}" srcOrd="1" destOrd="0" presId="urn:microsoft.com/office/officeart/2005/8/layout/list1"/>
    <dgm:cxn modelId="{370C20D5-7BA6-4DF4-B21A-9F21FB9D7BA0}" type="presParOf" srcId="{716D650C-C097-4402-A575-FC8D2A5214E9}" destId="{C73067A0-7B18-4B92-87B1-DC401A35B2AB}" srcOrd="1" destOrd="0" presId="urn:microsoft.com/office/officeart/2005/8/layout/list1"/>
    <dgm:cxn modelId="{353A70CD-068C-4986-A531-33E23006DE87}" type="presParOf" srcId="{716D650C-C097-4402-A575-FC8D2A5214E9}" destId="{B026B68E-1B98-4E02-8D29-8D1E7066B0FF}" srcOrd="2" destOrd="0" presId="urn:microsoft.com/office/officeart/2005/8/layout/list1"/>
    <dgm:cxn modelId="{8FE2CBE5-2AD5-419B-AEDB-BE132FCD7C2E}" type="presParOf" srcId="{716D650C-C097-4402-A575-FC8D2A5214E9}" destId="{197F88B8-510E-4C94-841A-7A0F5C30254A}" srcOrd="3" destOrd="0" presId="urn:microsoft.com/office/officeart/2005/8/layout/list1"/>
    <dgm:cxn modelId="{A3D16405-5B80-4822-BC39-996CB1F6904C}" type="presParOf" srcId="{716D650C-C097-4402-A575-FC8D2A5214E9}" destId="{1F6363F5-AB9C-4102-B9C5-6B8759C87351}" srcOrd="4" destOrd="0" presId="urn:microsoft.com/office/officeart/2005/8/layout/list1"/>
    <dgm:cxn modelId="{5DDB59B3-3ED2-4395-A1B7-A267F6E37F53}" type="presParOf" srcId="{1F6363F5-AB9C-4102-B9C5-6B8759C87351}" destId="{EBF43A24-E551-4323-B5D1-D3550E65BAF8}" srcOrd="0" destOrd="0" presId="urn:microsoft.com/office/officeart/2005/8/layout/list1"/>
    <dgm:cxn modelId="{1AF1EF86-15B4-4EDE-A617-AFBF162CBE58}" type="presParOf" srcId="{1F6363F5-AB9C-4102-B9C5-6B8759C87351}" destId="{4AD0194B-7300-4B93-9D87-E69BC74EC6CB}" srcOrd="1" destOrd="0" presId="urn:microsoft.com/office/officeart/2005/8/layout/list1"/>
    <dgm:cxn modelId="{9D99BAEF-9733-4EF1-9826-558EFB471C5B}" type="presParOf" srcId="{716D650C-C097-4402-A575-FC8D2A5214E9}" destId="{FD55FDCA-6037-4470-A660-79C3C565AD66}" srcOrd="5" destOrd="0" presId="urn:microsoft.com/office/officeart/2005/8/layout/list1"/>
    <dgm:cxn modelId="{4454D691-6832-4D91-9EE0-D74FEEEAE57C}" type="presParOf" srcId="{716D650C-C097-4402-A575-FC8D2A5214E9}" destId="{2E7098AC-13A3-4CBD-8EBA-C68BC6A57640}" srcOrd="6" destOrd="0" presId="urn:microsoft.com/office/officeart/2005/8/layout/list1"/>
    <dgm:cxn modelId="{D443F76D-3BF7-402A-85F5-203FEAC0F362}" type="presParOf" srcId="{716D650C-C097-4402-A575-FC8D2A5214E9}" destId="{3B2FC4CF-EFCB-4B65-A327-9BF6EF5644C7}" srcOrd="7" destOrd="0" presId="urn:microsoft.com/office/officeart/2005/8/layout/list1"/>
    <dgm:cxn modelId="{14B9ED15-0349-41CE-AD8B-4CB13FFB06B5}" type="presParOf" srcId="{716D650C-C097-4402-A575-FC8D2A5214E9}" destId="{10C13539-0C28-4B1E-AA9B-406254ECF57C}" srcOrd="8" destOrd="0" presId="urn:microsoft.com/office/officeart/2005/8/layout/list1"/>
    <dgm:cxn modelId="{9582C42E-4115-4C33-B202-CFC660B3CD27}" type="presParOf" srcId="{10C13539-0C28-4B1E-AA9B-406254ECF57C}" destId="{15AAD0AF-0989-4560-AAF8-5F2DE6D7F8B2}" srcOrd="0" destOrd="0" presId="urn:microsoft.com/office/officeart/2005/8/layout/list1"/>
    <dgm:cxn modelId="{B3F10DAB-EC7E-46E4-84DA-A2D2E5670200}" type="presParOf" srcId="{10C13539-0C28-4B1E-AA9B-406254ECF57C}" destId="{AC438596-D70E-4F2B-ACB2-98AC4F8F6051}" srcOrd="1" destOrd="0" presId="urn:microsoft.com/office/officeart/2005/8/layout/list1"/>
    <dgm:cxn modelId="{5759731F-427C-4FB8-A59E-D5AF8E1951E1}" type="presParOf" srcId="{716D650C-C097-4402-A575-FC8D2A5214E9}" destId="{BD637531-5BF2-4D86-BB4F-331E52597E95}" srcOrd="9" destOrd="0" presId="urn:microsoft.com/office/officeart/2005/8/layout/list1"/>
    <dgm:cxn modelId="{42A5093E-F481-4999-92CE-1A131B41E976}" type="presParOf" srcId="{716D650C-C097-4402-A575-FC8D2A5214E9}" destId="{5B6849FF-1C88-42EC-B9C0-807C7964EB83}" srcOrd="10" destOrd="0" presId="urn:microsoft.com/office/officeart/2005/8/layout/list1"/>
    <dgm:cxn modelId="{4145B127-F67F-444A-A1F1-37E5F57CA14B}" type="presParOf" srcId="{716D650C-C097-4402-A575-FC8D2A5214E9}" destId="{8425FDC9-EF0B-4E85-83EE-7692F70B6F54}" srcOrd="11" destOrd="0" presId="urn:microsoft.com/office/officeart/2005/8/layout/list1"/>
    <dgm:cxn modelId="{CE9BD369-A403-40D4-A140-AB4097E1A3B4}" type="presParOf" srcId="{716D650C-C097-4402-A575-FC8D2A5214E9}" destId="{DC271CCF-16CA-40CF-96A0-BBE0DC0E9291}" srcOrd="12" destOrd="0" presId="urn:microsoft.com/office/officeart/2005/8/layout/list1"/>
    <dgm:cxn modelId="{90E8006B-2C94-42C2-BCD3-D31AA36F4591}" type="presParOf" srcId="{DC271CCF-16CA-40CF-96A0-BBE0DC0E9291}" destId="{C1A48253-2C0F-41A8-82CF-835DAB51B3C1}" srcOrd="0" destOrd="0" presId="urn:microsoft.com/office/officeart/2005/8/layout/list1"/>
    <dgm:cxn modelId="{545917F4-F3B0-4C8B-B2C7-E6BE50B882C2}" type="presParOf" srcId="{DC271CCF-16CA-40CF-96A0-BBE0DC0E9291}" destId="{857F7907-EEB9-4AB6-B45F-10D5CFB9F9D3}" srcOrd="1" destOrd="0" presId="urn:microsoft.com/office/officeart/2005/8/layout/list1"/>
    <dgm:cxn modelId="{D29C48FD-86A3-4C1C-8D57-9B2B2585DAEE}" type="presParOf" srcId="{716D650C-C097-4402-A575-FC8D2A5214E9}" destId="{33A73989-E5B2-4526-9E12-64FF3D8E3D8E}" srcOrd="13" destOrd="0" presId="urn:microsoft.com/office/officeart/2005/8/layout/list1"/>
    <dgm:cxn modelId="{EF63FE34-271A-47F8-827F-1A1C20D3591A}" type="presParOf" srcId="{716D650C-C097-4402-A575-FC8D2A5214E9}" destId="{934BBEFD-9B33-4A83-8792-DAE6E26263A4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F924718-4864-4CF5-B320-90DA2E91204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7268F83D-E804-41AC-BAA0-4C5975B1C435}">
      <dgm:prSet phldrT="[Text]"/>
      <dgm:spPr/>
      <dgm:t>
        <a:bodyPr/>
        <a:lstStyle/>
        <a:p>
          <a:r>
            <a:rPr lang="en-IE" dirty="0" smtClean="0"/>
            <a:t>1</a:t>
          </a:r>
          <a:endParaRPr lang="en-IE" dirty="0"/>
        </a:p>
      </dgm:t>
    </dgm:pt>
    <dgm:pt modelId="{0FBC5747-0B64-4EB7-A29D-4501BC5B15D7}" type="parTrans" cxnId="{9AF206E6-1860-44E2-B712-7EF9F5D6AEBE}">
      <dgm:prSet/>
      <dgm:spPr/>
      <dgm:t>
        <a:bodyPr/>
        <a:lstStyle/>
        <a:p>
          <a:endParaRPr lang="en-IE"/>
        </a:p>
      </dgm:t>
    </dgm:pt>
    <dgm:pt modelId="{4FC5CADD-EE06-4BF1-8E21-37C10D1E7557}" type="sibTrans" cxnId="{9AF206E6-1860-44E2-B712-7EF9F5D6AEBE}">
      <dgm:prSet/>
      <dgm:spPr/>
      <dgm:t>
        <a:bodyPr/>
        <a:lstStyle/>
        <a:p>
          <a:endParaRPr lang="en-IE"/>
        </a:p>
      </dgm:t>
    </dgm:pt>
    <dgm:pt modelId="{6C79E219-A026-40DA-98F8-26D0655281B8}">
      <dgm:prSet phldrT="[Text]"/>
      <dgm:spPr/>
      <dgm:t>
        <a:bodyPr/>
        <a:lstStyle/>
        <a:p>
          <a:r>
            <a:rPr lang="en-IE" smtClean="0"/>
            <a:t>Excellence</a:t>
          </a:r>
          <a:endParaRPr lang="en-IE" dirty="0"/>
        </a:p>
      </dgm:t>
    </dgm:pt>
    <dgm:pt modelId="{52B68C2E-7ED2-4DAC-9F07-04DDACCD303C}" type="parTrans" cxnId="{44EB769F-41CB-4793-A119-646BC34ABCB2}">
      <dgm:prSet/>
      <dgm:spPr/>
      <dgm:t>
        <a:bodyPr/>
        <a:lstStyle/>
        <a:p>
          <a:endParaRPr lang="en-IE"/>
        </a:p>
      </dgm:t>
    </dgm:pt>
    <dgm:pt modelId="{B307B10D-6FC8-4A0F-9A5E-41A97EEBD77F}" type="sibTrans" cxnId="{44EB769F-41CB-4793-A119-646BC34ABCB2}">
      <dgm:prSet/>
      <dgm:spPr/>
      <dgm:t>
        <a:bodyPr/>
        <a:lstStyle/>
        <a:p>
          <a:endParaRPr lang="en-IE"/>
        </a:p>
      </dgm:t>
    </dgm:pt>
    <dgm:pt modelId="{13C13214-96D3-47AB-A6CD-7DA492C0B411}">
      <dgm:prSet phldrT="[Text]"/>
      <dgm:spPr/>
      <dgm:t>
        <a:bodyPr/>
        <a:lstStyle/>
        <a:p>
          <a:r>
            <a:rPr lang="en-IE" dirty="0" smtClean="0"/>
            <a:t>2</a:t>
          </a:r>
          <a:endParaRPr lang="en-IE" dirty="0"/>
        </a:p>
      </dgm:t>
    </dgm:pt>
    <dgm:pt modelId="{6B694758-B6EA-484C-981E-6D111F0B8CCC}" type="parTrans" cxnId="{B3D75588-EEB8-4EFE-A17A-4FD61FBFDE4D}">
      <dgm:prSet/>
      <dgm:spPr/>
      <dgm:t>
        <a:bodyPr/>
        <a:lstStyle/>
        <a:p>
          <a:endParaRPr lang="en-IE"/>
        </a:p>
      </dgm:t>
    </dgm:pt>
    <dgm:pt modelId="{4BAC9AD9-04B2-4CC9-AA78-B0E3012331C0}" type="sibTrans" cxnId="{B3D75588-EEB8-4EFE-A17A-4FD61FBFDE4D}">
      <dgm:prSet/>
      <dgm:spPr/>
      <dgm:t>
        <a:bodyPr/>
        <a:lstStyle/>
        <a:p>
          <a:endParaRPr lang="en-IE"/>
        </a:p>
      </dgm:t>
    </dgm:pt>
    <dgm:pt modelId="{89A04598-9A48-422C-93B2-2FDD076489C0}">
      <dgm:prSet phldrT="[Text]"/>
      <dgm:spPr/>
      <dgm:t>
        <a:bodyPr/>
        <a:lstStyle/>
        <a:p>
          <a:r>
            <a:rPr lang="en-IE" dirty="0" smtClean="0"/>
            <a:t>Impact</a:t>
          </a:r>
          <a:endParaRPr lang="en-IE" dirty="0"/>
        </a:p>
      </dgm:t>
    </dgm:pt>
    <dgm:pt modelId="{2FAD09E0-245D-4F4C-8740-5BAE7DB69417}" type="parTrans" cxnId="{93BEB50A-C47A-447C-9174-6D9CAAD00515}">
      <dgm:prSet/>
      <dgm:spPr/>
      <dgm:t>
        <a:bodyPr/>
        <a:lstStyle/>
        <a:p>
          <a:endParaRPr lang="en-IE"/>
        </a:p>
      </dgm:t>
    </dgm:pt>
    <dgm:pt modelId="{99ABBFC8-1A8D-4B22-81D0-B201DCA7E128}" type="sibTrans" cxnId="{93BEB50A-C47A-447C-9174-6D9CAAD00515}">
      <dgm:prSet/>
      <dgm:spPr/>
      <dgm:t>
        <a:bodyPr/>
        <a:lstStyle/>
        <a:p>
          <a:endParaRPr lang="en-IE"/>
        </a:p>
      </dgm:t>
    </dgm:pt>
    <dgm:pt modelId="{74A2C1A6-9F98-404B-A2F4-934FB9FA7573}">
      <dgm:prSet phldrT="[Text]"/>
      <dgm:spPr/>
      <dgm:t>
        <a:bodyPr/>
        <a:lstStyle/>
        <a:p>
          <a:r>
            <a:rPr lang="en-IE" dirty="0" smtClean="0"/>
            <a:t>3</a:t>
          </a:r>
          <a:endParaRPr lang="en-IE" dirty="0"/>
        </a:p>
      </dgm:t>
    </dgm:pt>
    <dgm:pt modelId="{3A1D8480-8FD5-4113-8304-C70C7671C67B}" type="parTrans" cxnId="{B92835B2-3822-4C66-A3BC-5F6AC21E5BDF}">
      <dgm:prSet/>
      <dgm:spPr/>
      <dgm:t>
        <a:bodyPr/>
        <a:lstStyle/>
        <a:p>
          <a:endParaRPr lang="en-IE"/>
        </a:p>
      </dgm:t>
    </dgm:pt>
    <dgm:pt modelId="{6182D407-4761-4F11-A519-B08794DEA461}" type="sibTrans" cxnId="{B92835B2-3822-4C66-A3BC-5F6AC21E5BDF}">
      <dgm:prSet/>
      <dgm:spPr/>
      <dgm:t>
        <a:bodyPr/>
        <a:lstStyle/>
        <a:p>
          <a:endParaRPr lang="en-IE"/>
        </a:p>
      </dgm:t>
    </dgm:pt>
    <dgm:pt modelId="{5EC8329A-667D-40A8-B090-70C686C57363}">
      <dgm:prSet phldrT="[Text]"/>
      <dgm:spPr/>
      <dgm:t>
        <a:bodyPr/>
        <a:lstStyle/>
        <a:p>
          <a:r>
            <a:rPr lang="en-IE" dirty="0" smtClean="0"/>
            <a:t>Implementation</a:t>
          </a:r>
          <a:endParaRPr lang="en-IE" dirty="0"/>
        </a:p>
      </dgm:t>
    </dgm:pt>
    <dgm:pt modelId="{8C031A97-4392-4527-9018-AC6806D97885}" type="parTrans" cxnId="{21FCF206-89F8-4AB5-94F4-78CD36A5E25C}">
      <dgm:prSet/>
      <dgm:spPr/>
      <dgm:t>
        <a:bodyPr/>
        <a:lstStyle/>
        <a:p>
          <a:endParaRPr lang="en-IE"/>
        </a:p>
      </dgm:t>
    </dgm:pt>
    <dgm:pt modelId="{DB1B0FB7-6585-48E5-AF1C-44B99B2D8AFB}" type="sibTrans" cxnId="{21FCF206-89F8-4AB5-94F4-78CD36A5E25C}">
      <dgm:prSet/>
      <dgm:spPr/>
      <dgm:t>
        <a:bodyPr/>
        <a:lstStyle/>
        <a:p>
          <a:endParaRPr lang="en-IE"/>
        </a:p>
      </dgm:t>
    </dgm:pt>
    <dgm:pt modelId="{8554C1C4-1C10-454E-AA2A-2BCF3DF99341}">
      <dgm:prSet phldrT="[Text]"/>
      <dgm:spPr/>
      <dgm:t>
        <a:bodyPr/>
        <a:lstStyle/>
        <a:p>
          <a:r>
            <a:rPr lang="en-IE" dirty="0" smtClean="0"/>
            <a:t>4</a:t>
          </a:r>
          <a:endParaRPr lang="en-IE" dirty="0"/>
        </a:p>
      </dgm:t>
    </dgm:pt>
    <dgm:pt modelId="{BCBC1AD6-25D6-4DE4-9679-5BE7B080C0C0}" type="parTrans" cxnId="{22F07851-C1C9-49B5-AA74-8F144F184FF1}">
      <dgm:prSet/>
      <dgm:spPr/>
      <dgm:t>
        <a:bodyPr/>
        <a:lstStyle/>
        <a:p>
          <a:endParaRPr lang="en-IE"/>
        </a:p>
      </dgm:t>
    </dgm:pt>
    <dgm:pt modelId="{387C5315-BCDC-42C1-BE21-479D97E6DEBD}" type="sibTrans" cxnId="{22F07851-C1C9-49B5-AA74-8F144F184FF1}">
      <dgm:prSet/>
      <dgm:spPr/>
      <dgm:t>
        <a:bodyPr/>
        <a:lstStyle/>
        <a:p>
          <a:endParaRPr lang="en-IE"/>
        </a:p>
      </dgm:t>
    </dgm:pt>
    <dgm:pt modelId="{BA0553CA-EA6C-4B8B-8FD3-209804BD42A1}">
      <dgm:prSet phldrT="[Text]"/>
      <dgm:spPr/>
      <dgm:t>
        <a:bodyPr/>
        <a:lstStyle/>
        <a:p>
          <a:r>
            <a:rPr lang="en-IE" dirty="0" smtClean="0"/>
            <a:t>Researcher’s CV (5 pages max)</a:t>
          </a:r>
          <a:endParaRPr lang="en-IE" dirty="0"/>
        </a:p>
      </dgm:t>
    </dgm:pt>
    <dgm:pt modelId="{D1CE9D7C-1D9D-4105-B32E-FB168368391D}" type="parTrans" cxnId="{1D5C00DA-E964-4B47-AA46-DE223D692F51}">
      <dgm:prSet/>
      <dgm:spPr/>
      <dgm:t>
        <a:bodyPr/>
        <a:lstStyle/>
        <a:p>
          <a:endParaRPr lang="en-IE"/>
        </a:p>
      </dgm:t>
    </dgm:pt>
    <dgm:pt modelId="{67F5D3DE-9286-4D5C-A412-FB68A738E74B}" type="sibTrans" cxnId="{1D5C00DA-E964-4B47-AA46-DE223D692F51}">
      <dgm:prSet/>
      <dgm:spPr/>
      <dgm:t>
        <a:bodyPr/>
        <a:lstStyle/>
        <a:p>
          <a:endParaRPr lang="en-IE"/>
        </a:p>
      </dgm:t>
    </dgm:pt>
    <dgm:pt modelId="{A5187028-4F9A-4B14-9B7F-8B3C49AF9B5A}">
      <dgm:prSet phldrT="[Text]"/>
      <dgm:spPr/>
      <dgm:t>
        <a:bodyPr/>
        <a:lstStyle/>
        <a:p>
          <a:r>
            <a:rPr lang="en-IE" dirty="0" smtClean="0"/>
            <a:t>5</a:t>
          </a:r>
          <a:endParaRPr lang="en-IE" dirty="0"/>
        </a:p>
      </dgm:t>
    </dgm:pt>
    <dgm:pt modelId="{4F160249-88FD-4DAC-9131-8B8804A25670}" type="parTrans" cxnId="{26C64985-1D37-48B6-8E6B-929528563BE4}">
      <dgm:prSet/>
      <dgm:spPr/>
      <dgm:t>
        <a:bodyPr/>
        <a:lstStyle/>
        <a:p>
          <a:endParaRPr lang="en-IE"/>
        </a:p>
      </dgm:t>
    </dgm:pt>
    <dgm:pt modelId="{22D14E12-7075-4A52-9337-8A1EF24601FB}" type="sibTrans" cxnId="{26C64985-1D37-48B6-8E6B-929528563BE4}">
      <dgm:prSet/>
      <dgm:spPr/>
      <dgm:t>
        <a:bodyPr/>
        <a:lstStyle/>
        <a:p>
          <a:endParaRPr lang="en-IE"/>
        </a:p>
      </dgm:t>
    </dgm:pt>
    <dgm:pt modelId="{F8BF0EBA-60BC-4E4B-A266-2DB62E71B40F}">
      <dgm:prSet phldrT="[Text]"/>
      <dgm:spPr/>
      <dgm:t>
        <a:bodyPr/>
        <a:lstStyle/>
        <a:p>
          <a:r>
            <a:rPr lang="en-IE" dirty="0" smtClean="0"/>
            <a:t>Capacities of the host(s) - Tables</a:t>
          </a:r>
          <a:endParaRPr lang="en-IE" dirty="0"/>
        </a:p>
      </dgm:t>
    </dgm:pt>
    <dgm:pt modelId="{9C068828-C0F5-4AB3-A006-E35CFB72FC96}" type="parTrans" cxnId="{F3FAAD10-8296-43E4-8853-5FB8766F74DE}">
      <dgm:prSet/>
      <dgm:spPr/>
      <dgm:t>
        <a:bodyPr/>
        <a:lstStyle/>
        <a:p>
          <a:endParaRPr lang="en-IE"/>
        </a:p>
      </dgm:t>
    </dgm:pt>
    <dgm:pt modelId="{3777A8F8-97D5-4A87-82B5-52DC44EA43C0}" type="sibTrans" cxnId="{F3FAAD10-8296-43E4-8853-5FB8766F74DE}">
      <dgm:prSet/>
      <dgm:spPr/>
      <dgm:t>
        <a:bodyPr/>
        <a:lstStyle/>
        <a:p>
          <a:endParaRPr lang="en-IE"/>
        </a:p>
      </dgm:t>
    </dgm:pt>
    <dgm:pt modelId="{D1FF191C-E427-4E90-8BC7-212D9B90D1E8}">
      <dgm:prSet phldrT="[Text]"/>
      <dgm:spPr/>
      <dgm:t>
        <a:bodyPr/>
        <a:lstStyle/>
        <a:p>
          <a:r>
            <a:rPr lang="en-IE" dirty="0" smtClean="0"/>
            <a:t>6</a:t>
          </a:r>
          <a:endParaRPr lang="en-IE" dirty="0"/>
        </a:p>
      </dgm:t>
    </dgm:pt>
    <dgm:pt modelId="{D9FE00DF-FE35-4CE9-9BB7-F188A163E40A}" type="parTrans" cxnId="{C03EE306-8C15-4944-809E-43F71845B6A5}">
      <dgm:prSet/>
      <dgm:spPr/>
      <dgm:t>
        <a:bodyPr/>
        <a:lstStyle/>
        <a:p>
          <a:endParaRPr lang="en-IE"/>
        </a:p>
      </dgm:t>
    </dgm:pt>
    <dgm:pt modelId="{E187CF06-A582-4E53-9273-19AE82D94FC7}" type="sibTrans" cxnId="{C03EE306-8C15-4944-809E-43F71845B6A5}">
      <dgm:prSet/>
      <dgm:spPr/>
      <dgm:t>
        <a:bodyPr/>
        <a:lstStyle/>
        <a:p>
          <a:endParaRPr lang="en-IE"/>
        </a:p>
      </dgm:t>
    </dgm:pt>
    <dgm:pt modelId="{965CDFEA-881A-4670-8CCC-0F00B11AC299}">
      <dgm:prSet phldrT="[Text]"/>
      <dgm:spPr/>
      <dgm:t>
        <a:bodyPr/>
        <a:lstStyle/>
        <a:p>
          <a:r>
            <a:rPr lang="en-IE" dirty="0" smtClean="0"/>
            <a:t>Ethics issues</a:t>
          </a:r>
          <a:endParaRPr lang="en-IE" dirty="0"/>
        </a:p>
      </dgm:t>
    </dgm:pt>
    <dgm:pt modelId="{77703BD6-7E01-4A74-A727-066DB8EDB0D2}" type="parTrans" cxnId="{51C3BBD5-0F14-4B03-AA83-4668EF826AFE}">
      <dgm:prSet/>
      <dgm:spPr/>
      <dgm:t>
        <a:bodyPr/>
        <a:lstStyle/>
        <a:p>
          <a:endParaRPr lang="en-IE"/>
        </a:p>
      </dgm:t>
    </dgm:pt>
    <dgm:pt modelId="{A985A258-4618-47F8-A786-F6ED2CD3AA90}" type="sibTrans" cxnId="{51C3BBD5-0F14-4B03-AA83-4668EF826AFE}">
      <dgm:prSet/>
      <dgm:spPr/>
      <dgm:t>
        <a:bodyPr/>
        <a:lstStyle/>
        <a:p>
          <a:endParaRPr lang="en-IE"/>
        </a:p>
      </dgm:t>
    </dgm:pt>
    <dgm:pt modelId="{83236AD5-04D0-473D-9FEE-679C307ED7A2}">
      <dgm:prSet phldrT="[Text]"/>
      <dgm:spPr/>
      <dgm:t>
        <a:bodyPr/>
        <a:lstStyle/>
        <a:p>
          <a:r>
            <a:rPr lang="en-IE" dirty="0" smtClean="0"/>
            <a:t>7</a:t>
          </a:r>
          <a:endParaRPr lang="en-IE" dirty="0"/>
        </a:p>
      </dgm:t>
    </dgm:pt>
    <dgm:pt modelId="{AF8C64AF-B3B1-40EF-BE81-D9C0A04E4C7D}" type="parTrans" cxnId="{5B076E74-D652-49DB-B3CA-604649F55E8B}">
      <dgm:prSet/>
      <dgm:spPr/>
      <dgm:t>
        <a:bodyPr/>
        <a:lstStyle/>
        <a:p>
          <a:endParaRPr lang="en-IE"/>
        </a:p>
      </dgm:t>
    </dgm:pt>
    <dgm:pt modelId="{081DC411-95D0-4699-A3DA-4E4918629035}" type="sibTrans" cxnId="{5B076E74-D652-49DB-B3CA-604649F55E8B}">
      <dgm:prSet/>
      <dgm:spPr/>
      <dgm:t>
        <a:bodyPr/>
        <a:lstStyle/>
        <a:p>
          <a:endParaRPr lang="en-IE"/>
        </a:p>
      </dgm:t>
    </dgm:pt>
    <dgm:pt modelId="{1BDBE1B9-BD9B-44E4-B8E9-CD75FD085E8B}">
      <dgm:prSet phldrT="[Text]"/>
      <dgm:spPr/>
      <dgm:t>
        <a:bodyPr/>
        <a:lstStyle/>
        <a:p>
          <a:r>
            <a:rPr lang="en-IE" dirty="0" smtClean="0"/>
            <a:t>Letters of Commitment (GF only)</a:t>
          </a:r>
          <a:endParaRPr lang="en-IE" dirty="0"/>
        </a:p>
      </dgm:t>
    </dgm:pt>
    <dgm:pt modelId="{CBFBBDF9-5AA5-460E-B3EB-26BCBB28E944}" type="parTrans" cxnId="{038AB3E0-3125-486D-8ED1-CB66857D980F}">
      <dgm:prSet/>
      <dgm:spPr/>
      <dgm:t>
        <a:bodyPr/>
        <a:lstStyle/>
        <a:p>
          <a:endParaRPr lang="en-IE"/>
        </a:p>
      </dgm:t>
    </dgm:pt>
    <dgm:pt modelId="{FF234995-F528-4FA8-8D17-65A26C9526CF}" type="sibTrans" cxnId="{038AB3E0-3125-486D-8ED1-CB66857D980F}">
      <dgm:prSet/>
      <dgm:spPr/>
      <dgm:t>
        <a:bodyPr/>
        <a:lstStyle/>
        <a:p>
          <a:endParaRPr lang="en-IE"/>
        </a:p>
      </dgm:t>
    </dgm:pt>
    <dgm:pt modelId="{68E78E24-D53C-4DD0-81C1-0F2BAC2A6B87}" type="pres">
      <dgm:prSet presAssocID="{4F924718-4864-4CF5-B320-90DA2E91204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E"/>
        </a:p>
      </dgm:t>
    </dgm:pt>
    <dgm:pt modelId="{6488CB20-A5FC-427E-9910-B4EE3397445F}" type="pres">
      <dgm:prSet presAssocID="{7268F83D-E804-41AC-BAA0-4C5975B1C435}" presName="linNode" presStyleCnt="0"/>
      <dgm:spPr/>
    </dgm:pt>
    <dgm:pt modelId="{9B80D6B2-5BB4-484D-A9E1-E6FD3917C636}" type="pres">
      <dgm:prSet presAssocID="{7268F83D-E804-41AC-BAA0-4C5975B1C435}" presName="parentText" presStyleLbl="node1" presStyleIdx="0" presStyleCnt="7" custScaleX="29745">
        <dgm:presLayoutVars>
          <dgm:chMax val="1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750930A8-13CF-4F56-AD37-8F240FC1C837}" type="pres">
      <dgm:prSet presAssocID="{7268F83D-E804-41AC-BAA0-4C5975B1C435}" presName="descendantText" presStyleLbl="alignAccFollow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7D892392-8906-4343-BF79-0319DEC10753}" type="pres">
      <dgm:prSet presAssocID="{4FC5CADD-EE06-4BF1-8E21-37C10D1E7557}" presName="sp" presStyleCnt="0"/>
      <dgm:spPr/>
    </dgm:pt>
    <dgm:pt modelId="{B1435874-D1DF-43AB-AD25-CF8E32387F2F}" type="pres">
      <dgm:prSet presAssocID="{13C13214-96D3-47AB-A6CD-7DA492C0B411}" presName="linNode" presStyleCnt="0"/>
      <dgm:spPr/>
    </dgm:pt>
    <dgm:pt modelId="{B4EE14F4-53D5-4C5F-8DB8-358F89069C1E}" type="pres">
      <dgm:prSet presAssocID="{13C13214-96D3-47AB-A6CD-7DA492C0B411}" presName="parentText" presStyleLbl="node1" presStyleIdx="1" presStyleCnt="7" custScaleX="29745">
        <dgm:presLayoutVars>
          <dgm:chMax val="1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252AD884-0931-4DF9-8712-6601B36DB85C}" type="pres">
      <dgm:prSet presAssocID="{13C13214-96D3-47AB-A6CD-7DA492C0B411}" presName="descendantText" presStyleLbl="alignAccFollow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E2D536BB-604E-4EFB-97AE-F968E2E10D1C}" type="pres">
      <dgm:prSet presAssocID="{4BAC9AD9-04B2-4CC9-AA78-B0E3012331C0}" presName="sp" presStyleCnt="0"/>
      <dgm:spPr/>
    </dgm:pt>
    <dgm:pt modelId="{CF734D28-811B-4A4D-ACEB-7642B5961412}" type="pres">
      <dgm:prSet presAssocID="{74A2C1A6-9F98-404B-A2F4-934FB9FA7573}" presName="linNode" presStyleCnt="0"/>
      <dgm:spPr/>
    </dgm:pt>
    <dgm:pt modelId="{0398EAC2-C863-416C-80CB-8B035C041CCA}" type="pres">
      <dgm:prSet presAssocID="{74A2C1A6-9F98-404B-A2F4-934FB9FA7573}" presName="parentText" presStyleLbl="node1" presStyleIdx="2" presStyleCnt="7" custScaleX="29745">
        <dgm:presLayoutVars>
          <dgm:chMax val="1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CE114C1A-4287-4D0C-8572-D3755BACD4A6}" type="pres">
      <dgm:prSet presAssocID="{74A2C1A6-9F98-404B-A2F4-934FB9FA7573}" presName="descendantText" presStyleLbl="alignAccFollow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E805287F-A403-4E57-BE6B-D739730BF3F9}" type="pres">
      <dgm:prSet presAssocID="{6182D407-4761-4F11-A519-B08794DEA461}" presName="sp" presStyleCnt="0"/>
      <dgm:spPr/>
    </dgm:pt>
    <dgm:pt modelId="{46BA6878-1C56-49C5-B2A7-EA967384526F}" type="pres">
      <dgm:prSet presAssocID="{8554C1C4-1C10-454E-AA2A-2BCF3DF99341}" presName="linNode" presStyleCnt="0"/>
      <dgm:spPr/>
    </dgm:pt>
    <dgm:pt modelId="{9DDF4D0F-B993-4469-BB45-E2AEBA5F28A7}" type="pres">
      <dgm:prSet presAssocID="{8554C1C4-1C10-454E-AA2A-2BCF3DF99341}" presName="parentText" presStyleLbl="node1" presStyleIdx="3" presStyleCnt="7" custScaleX="29745">
        <dgm:presLayoutVars>
          <dgm:chMax val="1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947215D2-B8CB-47AC-B395-D91B79DB7E77}" type="pres">
      <dgm:prSet presAssocID="{8554C1C4-1C10-454E-AA2A-2BCF3DF99341}" presName="descendantText" presStyleLbl="alignAccFollow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8F7C893A-B0D3-4F4F-9CE1-D710D9CDDFC4}" type="pres">
      <dgm:prSet presAssocID="{387C5315-BCDC-42C1-BE21-479D97E6DEBD}" presName="sp" presStyleCnt="0"/>
      <dgm:spPr/>
    </dgm:pt>
    <dgm:pt modelId="{E8E1CBE0-4672-472B-AD6B-8925108251DA}" type="pres">
      <dgm:prSet presAssocID="{A5187028-4F9A-4B14-9B7F-8B3C49AF9B5A}" presName="linNode" presStyleCnt="0"/>
      <dgm:spPr/>
    </dgm:pt>
    <dgm:pt modelId="{AE0F9FB8-0BDC-4D53-B869-ACA5F84C88E0}" type="pres">
      <dgm:prSet presAssocID="{A5187028-4F9A-4B14-9B7F-8B3C49AF9B5A}" presName="parentText" presStyleLbl="node1" presStyleIdx="4" presStyleCnt="7" custScaleX="29745">
        <dgm:presLayoutVars>
          <dgm:chMax val="1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E544B2BE-0C78-4481-B7A4-EE464C02403F}" type="pres">
      <dgm:prSet presAssocID="{A5187028-4F9A-4B14-9B7F-8B3C49AF9B5A}" presName="descendantText" presStyleLbl="alignAccFollow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BEA73028-7932-453B-85E9-8C36517BD7AF}" type="pres">
      <dgm:prSet presAssocID="{22D14E12-7075-4A52-9337-8A1EF24601FB}" presName="sp" presStyleCnt="0"/>
      <dgm:spPr/>
    </dgm:pt>
    <dgm:pt modelId="{CBB99D0E-A8AD-49A9-BC3E-EE7B77B4FEC1}" type="pres">
      <dgm:prSet presAssocID="{D1FF191C-E427-4E90-8BC7-212D9B90D1E8}" presName="linNode" presStyleCnt="0"/>
      <dgm:spPr/>
    </dgm:pt>
    <dgm:pt modelId="{4C7E4990-F698-4875-AAF2-6E9430F1AF99}" type="pres">
      <dgm:prSet presAssocID="{D1FF191C-E427-4E90-8BC7-212D9B90D1E8}" presName="parentText" presStyleLbl="node1" presStyleIdx="5" presStyleCnt="7" custScaleX="29745">
        <dgm:presLayoutVars>
          <dgm:chMax val="1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EFF493C8-A057-4E1A-9CE0-538DC4F7DFA0}" type="pres">
      <dgm:prSet presAssocID="{D1FF191C-E427-4E90-8BC7-212D9B90D1E8}" presName="descendantText" presStyleLbl="alignAccFollow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BDEBD0A0-9D89-4B56-8FFB-42905B56BD14}" type="pres">
      <dgm:prSet presAssocID="{E187CF06-A582-4E53-9273-19AE82D94FC7}" presName="sp" presStyleCnt="0"/>
      <dgm:spPr/>
    </dgm:pt>
    <dgm:pt modelId="{56AD2EF9-61E5-46C9-946A-F890002D7E3C}" type="pres">
      <dgm:prSet presAssocID="{83236AD5-04D0-473D-9FEE-679C307ED7A2}" presName="linNode" presStyleCnt="0"/>
      <dgm:spPr/>
    </dgm:pt>
    <dgm:pt modelId="{7E0E0130-7F88-4A62-80C4-0EF5247F10D5}" type="pres">
      <dgm:prSet presAssocID="{83236AD5-04D0-473D-9FEE-679C307ED7A2}" presName="parentText" presStyleLbl="node1" presStyleIdx="6" presStyleCnt="7" custScaleX="29745">
        <dgm:presLayoutVars>
          <dgm:chMax val="1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4981A88C-1128-46FE-A59D-B2CB88DA88CC}" type="pres">
      <dgm:prSet presAssocID="{83236AD5-04D0-473D-9FEE-679C307ED7A2}" presName="descendantText" presStyleLbl="alignAccFollow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</dgm:ptLst>
  <dgm:cxnLst>
    <dgm:cxn modelId="{51C3BBD5-0F14-4B03-AA83-4668EF826AFE}" srcId="{D1FF191C-E427-4E90-8BC7-212D9B90D1E8}" destId="{965CDFEA-881A-4670-8CCC-0F00B11AC299}" srcOrd="0" destOrd="0" parTransId="{77703BD6-7E01-4A74-A727-066DB8EDB0D2}" sibTransId="{A985A258-4618-47F8-A786-F6ED2CD3AA90}"/>
    <dgm:cxn modelId="{0C983C08-20D5-41A5-B3E9-8F42335355E6}" type="presOf" srcId="{BA0553CA-EA6C-4B8B-8FD3-209804BD42A1}" destId="{947215D2-B8CB-47AC-B395-D91B79DB7E77}" srcOrd="0" destOrd="0" presId="urn:microsoft.com/office/officeart/2005/8/layout/vList5"/>
    <dgm:cxn modelId="{0FAC1BEB-C980-4562-B8FC-76AB251E1CE1}" type="presOf" srcId="{13C13214-96D3-47AB-A6CD-7DA492C0B411}" destId="{B4EE14F4-53D5-4C5F-8DB8-358F89069C1E}" srcOrd="0" destOrd="0" presId="urn:microsoft.com/office/officeart/2005/8/layout/vList5"/>
    <dgm:cxn modelId="{21FCF206-89F8-4AB5-94F4-78CD36A5E25C}" srcId="{74A2C1A6-9F98-404B-A2F4-934FB9FA7573}" destId="{5EC8329A-667D-40A8-B090-70C686C57363}" srcOrd="0" destOrd="0" parTransId="{8C031A97-4392-4527-9018-AC6806D97885}" sibTransId="{DB1B0FB7-6585-48E5-AF1C-44B99B2D8AFB}"/>
    <dgm:cxn modelId="{5503E6CD-9D4D-47C2-ABD4-FA18A0532E04}" type="presOf" srcId="{965CDFEA-881A-4670-8CCC-0F00B11AC299}" destId="{EFF493C8-A057-4E1A-9CE0-538DC4F7DFA0}" srcOrd="0" destOrd="0" presId="urn:microsoft.com/office/officeart/2005/8/layout/vList5"/>
    <dgm:cxn modelId="{44EB769F-41CB-4793-A119-646BC34ABCB2}" srcId="{7268F83D-E804-41AC-BAA0-4C5975B1C435}" destId="{6C79E219-A026-40DA-98F8-26D0655281B8}" srcOrd="0" destOrd="0" parTransId="{52B68C2E-7ED2-4DAC-9F07-04DDACCD303C}" sibTransId="{B307B10D-6FC8-4A0F-9A5E-41A97EEBD77F}"/>
    <dgm:cxn modelId="{C03EE306-8C15-4944-809E-43F71845B6A5}" srcId="{4F924718-4864-4CF5-B320-90DA2E91204F}" destId="{D1FF191C-E427-4E90-8BC7-212D9B90D1E8}" srcOrd="5" destOrd="0" parTransId="{D9FE00DF-FE35-4CE9-9BB7-F188A163E40A}" sibTransId="{E187CF06-A582-4E53-9273-19AE82D94FC7}"/>
    <dgm:cxn modelId="{22F07851-C1C9-49B5-AA74-8F144F184FF1}" srcId="{4F924718-4864-4CF5-B320-90DA2E91204F}" destId="{8554C1C4-1C10-454E-AA2A-2BCF3DF99341}" srcOrd="3" destOrd="0" parTransId="{BCBC1AD6-25D6-4DE4-9679-5BE7B080C0C0}" sibTransId="{387C5315-BCDC-42C1-BE21-479D97E6DEBD}"/>
    <dgm:cxn modelId="{3E7EB1C6-525D-414F-BB9B-DE5FD87D6CA1}" type="presOf" srcId="{1BDBE1B9-BD9B-44E4-B8E9-CD75FD085E8B}" destId="{4981A88C-1128-46FE-A59D-B2CB88DA88CC}" srcOrd="0" destOrd="0" presId="urn:microsoft.com/office/officeart/2005/8/layout/vList5"/>
    <dgm:cxn modelId="{6253B8F5-2E37-4F86-BF57-88F9C03A6C4A}" type="presOf" srcId="{8554C1C4-1C10-454E-AA2A-2BCF3DF99341}" destId="{9DDF4D0F-B993-4469-BB45-E2AEBA5F28A7}" srcOrd="0" destOrd="0" presId="urn:microsoft.com/office/officeart/2005/8/layout/vList5"/>
    <dgm:cxn modelId="{DCD33D2A-3354-4330-B753-C4EF5F10B2A2}" type="presOf" srcId="{89A04598-9A48-422C-93B2-2FDD076489C0}" destId="{252AD884-0931-4DF9-8712-6601B36DB85C}" srcOrd="0" destOrd="0" presId="urn:microsoft.com/office/officeart/2005/8/layout/vList5"/>
    <dgm:cxn modelId="{2BD2238A-70DD-427D-BF51-3148F1589C6C}" type="presOf" srcId="{7268F83D-E804-41AC-BAA0-4C5975B1C435}" destId="{9B80D6B2-5BB4-484D-A9E1-E6FD3917C636}" srcOrd="0" destOrd="0" presId="urn:microsoft.com/office/officeart/2005/8/layout/vList5"/>
    <dgm:cxn modelId="{6C21100F-9D39-4DF3-95B8-FA7FE54FD346}" type="presOf" srcId="{D1FF191C-E427-4E90-8BC7-212D9B90D1E8}" destId="{4C7E4990-F698-4875-AAF2-6E9430F1AF99}" srcOrd="0" destOrd="0" presId="urn:microsoft.com/office/officeart/2005/8/layout/vList5"/>
    <dgm:cxn modelId="{ECB45817-ABCF-47A6-AA97-B90D9DB45266}" type="presOf" srcId="{6C79E219-A026-40DA-98F8-26D0655281B8}" destId="{750930A8-13CF-4F56-AD37-8F240FC1C837}" srcOrd="0" destOrd="0" presId="urn:microsoft.com/office/officeart/2005/8/layout/vList5"/>
    <dgm:cxn modelId="{1D5C00DA-E964-4B47-AA46-DE223D692F51}" srcId="{8554C1C4-1C10-454E-AA2A-2BCF3DF99341}" destId="{BA0553CA-EA6C-4B8B-8FD3-209804BD42A1}" srcOrd="0" destOrd="0" parTransId="{D1CE9D7C-1D9D-4105-B32E-FB168368391D}" sibTransId="{67F5D3DE-9286-4D5C-A412-FB68A738E74B}"/>
    <dgm:cxn modelId="{5B076E74-D652-49DB-B3CA-604649F55E8B}" srcId="{4F924718-4864-4CF5-B320-90DA2E91204F}" destId="{83236AD5-04D0-473D-9FEE-679C307ED7A2}" srcOrd="6" destOrd="0" parTransId="{AF8C64AF-B3B1-40EF-BE81-D9C0A04E4C7D}" sibTransId="{081DC411-95D0-4699-A3DA-4E4918629035}"/>
    <dgm:cxn modelId="{6BF1BCD4-50FF-4E0F-836D-A0CA1BE36067}" type="presOf" srcId="{5EC8329A-667D-40A8-B090-70C686C57363}" destId="{CE114C1A-4287-4D0C-8572-D3755BACD4A6}" srcOrd="0" destOrd="0" presId="urn:microsoft.com/office/officeart/2005/8/layout/vList5"/>
    <dgm:cxn modelId="{5D7F633D-8DD3-4B11-9C94-CE5C47A33266}" type="presOf" srcId="{83236AD5-04D0-473D-9FEE-679C307ED7A2}" destId="{7E0E0130-7F88-4A62-80C4-0EF5247F10D5}" srcOrd="0" destOrd="0" presId="urn:microsoft.com/office/officeart/2005/8/layout/vList5"/>
    <dgm:cxn modelId="{A9A963BD-3939-4E74-AEA8-CAFE2D7F1DE1}" type="presOf" srcId="{4F924718-4864-4CF5-B320-90DA2E91204F}" destId="{68E78E24-D53C-4DD0-81C1-0F2BAC2A6B87}" srcOrd="0" destOrd="0" presId="urn:microsoft.com/office/officeart/2005/8/layout/vList5"/>
    <dgm:cxn modelId="{0E227515-680A-413C-817F-8702E4EB379A}" type="presOf" srcId="{F8BF0EBA-60BC-4E4B-A266-2DB62E71B40F}" destId="{E544B2BE-0C78-4481-B7A4-EE464C02403F}" srcOrd="0" destOrd="0" presId="urn:microsoft.com/office/officeart/2005/8/layout/vList5"/>
    <dgm:cxn modelId="{038AB3E0-3125-486D-8ED1-CB66857D980F}" srcId="{83236AD5-04D0-473D-9FEE-679C307ED7A2}" destId="{1BDBE1B9-BD9B-44E4-B8E9-CD75FD085E8B}" srcOrd="0" destOrd="0" parTransId="{CBFBBDF9-5AA5-460E-B3EB-26BCBB28E944}" sibTransId="{FF234995-F528-4FA8-8D17-65A26C9526CF}"/>
    <dgm:cxn modelId="{93BEB50A-C47A-447C-9174-6D9CAAD00515}" srcId="{13C13214-96D3-47AB-A6CD-7DA492C0B411}" destId="{89A04598-9A48-422C-93B2-2FDD076489C0}" srcOrd="0" destOrd="0" parTransId="{2FAD09E0-245D-4F4C-8740-5BAE7DB69417}" sibTransId="{99ABBFC8-1A8D-4B22-81D0-B201DCA7E128}"/>
    <dgm:cxn modelId="{B92835B2-3822-4C66-A3BC-5F6AC21E5BDF}" srcId="{4F924718-4864-4CF5-B320-90DA2E91204F}" destId="{74A2C1A6-9F98-404B-A2F4-934FB9FA7573}" srcOrd="2" destOrd="0" parTransId="{3A1D8480-8FD5-4113-8304-C70C7671C67B}" sibTransId="{6182D407-4761-4F11-A519-B08794DEA461}"/>
    <dgm:cxn modelId="{D6C27118-B278-43A9-A6B3-85D69F800A84}" type="presOf" srcId="{74A2C1A6-9F98-404B-A2F4-934FB9FA7573}" destId="{0398EAC2-C863-416C-80CB-8B035C041CCA}" srcOrd="0" destOrd="0" presId="urn:microsoft.com/office/officeart/2005/8/layout/vList5"/>
    <dgm:cxn modelId="{26C64985-1D37-48B6-8E6B-929528563BE4}" srcId="{4F924718-4864-4CF5-B320-90DA2E91204F}" destId="{A5187028-4F9A-4B14-9B7F-8B3C49AF9B5A}" srcOrd="4" destOrd="0" parTransId="{4F160249-88FD-4DAC-9131-8B8804A25670}" sibTransId="{22D14E12-7075-4A52-9337-8A1EF24601FB}"/>
    <dgm:cxn modelId="{B3D75588-EEB8-4EFE-A17A-4FD61FBFDE4D}" srcId="{4F924718-4864-4CF5-B320-90DA2E91204F}" destId="{13C13214-96D3-47AB-A6CD-7DA492C0B411}" srcOrd="1" destOrd="0" parTransId="{6B694758-B6EA-484C-981E-6D111F0B8CCC}" sibTransId="{4BAC9AD9-04B2-4CC9-AA78-B0E3012331C0}"/>
    <dgm:cxn modelId="{9AF206E6-1860-44E2-B712-7EF9F5D6AEBE}" srcId="{4F924718-4864-4CF5-B320-90DA2E91204F}" destId="{7268F83D-E804-41AC-BAA0-4C5975B1C435}" srcOrd="0" destOrd="0" parTransId="{0FBC5747-0B64-4EB7-A29D-4501BC5B15D7}" sibTransId="{4FC5CADD-EE06-4BF1-8E21-37C10D1E7557}"/>
    <dgm:cxn modelId="{73E09686-6C20-42A2-A53F-E99838605E49}" type="presOf" srcId="{A5187028-4F9A-4B14-9B7F-8B3C49AF9B5A}" destId="{AE0F9FB8-0BDC-4D53-B869-ACA5F84C88E0}" srcOrd="0" destOrd="0" presId="urn:microsoft.com/office/officeart/2005/8/layout/vList5"/>
    <dgm:cxn modelId="{F3FAAD10-8296-43E4-8853-5FB8766F74DE}" srcId="{A5187028-4F9A-4B14-9B7F-8B3C49AF9B5A}" destId="{F8BF0EBA-60BC-4E4B-A266-2DB62E71B40F}" srcOrd="0" destOrd="0" parTransId="{9C068828-C0F5-4AB3-A006-E35CFB72FC96}" sibTransId="{3777A8F8-97D5-4A87-82B5-52DC44EA43C0}"/>
    <dgm:cxn modelId="{348F9033-3230-4BC2-AAE3-3D429163B37E}" type="presParOf" srcId="{68E78E24-D53C-4DD0-81C1-0F2BAC2A6B87}" destId="{6488CB20-A5FC-427E-9910-B4EE3397445F}" srcOrd="0" destOrd="0" presId="urn:microsoft.com/office/officeart/2005/8/layout/vList5"/>
    <dgm:cxn modelId="{14810520-5C1C-483C-AC92-5A7FE39A446A}" type="presParOf" srcId="{6488CB20-A5FC-427E-9910-B4EE3397445F}" destId="{9B80D6B2-5BB4-484D-A9E1-E6FD3917C636}" srcOrd="0" destOrd="0" presId="urn:microsoft.com/office/officeart/2005/8/layout/vList5"/>
    <dgm:cxn modelId="{1EF6696D-CA76-499B-A4EC-8ADE91C01013}" type="presParOf" srcId="{6488CB20-A5FC-427E-9910-B4EE3397445F}" destId="{750930A8-13CF-4F56-AD37-8F240FC1C837}" srcOrd="1" destOrd="0" presId="urn:microsoft.com/office/officeart/2005/8/layout/vList5"/>
    <dgm:cxn modelId="{AE8E515C-828C-4A16-919D-EEE8654B7289}" type="presParOf" srcId="{68E78E24-D53C-4DD0-81C1-0F2BAC2A6B87}" destId="{7D892392-8906-4343-BF79-0319DEC10753}" srcOrd="1" destOrd="0" presId="urn:microsoft.com/office/officeart/2005/8/layout/vList5"/>
    <dgm:cxn modelId="{09499435-4AA7-4977-9914-DC57A1B9A50B}" type="presParOf" srcId="{68E78E24-D53C-4DD0-81C1-0F2BAC2A6B87}" destId="{B1435874-D1DF-43AB-AD25-CF8E32387F2F}" srcOrd="2" destOrd="0" presId="urn:microsoft.com/office/officeart/2005/8/layout/vList5"/>
    <dgm:cxn modelId="{7F9FC9A9-E332-46B9-9EEE-45E46121B3E0}" type="presParOf" srcId="{B1435874-D1DF-43AB-AD25-CF8E32387F2F}" destId="{B4EE14F4-53D5-4C5F-8DB8-358F89069C1E}" srcOrd="0" destOrd="0" presId="urn:microsoft.com/office/officeart/2005/8/layout/vList5"/>
    <dgm:cxn modelId="{BA11D404-73D0-453E-889E-189C979E3F98}" type="presParOf" srcId="{B1435874-D1DF-43AB-AD25-CF8E32387F2F}" destId="{252AD884-0931-4DF9-8712-6601B36DB85C}" srcOrd="1" destOrd="0" presId="urn:microsoft.com/office/officeart/2005/8/layout/vList5"/>
    <dgm:cxn modelId="{2E12C684-ADB1-4C2B-A308-7B915E30805F}" type="presParOf" srcId="{68E78E24-D53C-4DD0-81C1-0F2BAC2A6B87}" destId="{E2D536BB-604E-4EFB-97AE-F968E2E10D1C}" srcOrd="3" destOrd="0" presId="urn:microsoft.com/office/officeart/2005/8/layout/vList5"/>
    <dgm:cxn modelId="{A5723096-7A1D-46C5-8703-4E4AFEBFF78D}" type="presParOf" srcId="{68E78E24-D53C-4DD0-81C1-0F2BAC2A6B87}" destId="{CF734D28-811B-4A4D-ACEB-7642B5961412}" srcOrd="4" destOrd="0" presId="urn:microsoft.com/office/officeart/2005/8/layout/vList5"/>
    <dgm:cxn modelId="{ECBEBE93-F67A-4ED8-ABCD-57F69E5705AA}" type="presParOf" srcId="{CF734D28-811B-4A4D-ACEB-7642B5961412}" destId="{0398EAC2-C863-416C-80CB-8B035C041CCA}" srcOrd="0" destOrd="0" presId="urn:microsoft.com/office/officeart/2005/8/layout/vList5"/>
    <dgm:cxn modelId="{CC3520C2-0DAB-47F5-AC8B-86B8D1BB4727}" type="presParOf" srcId="{CF734D28-811B-4A4D-ACEB-7642B5961412}" destId="{CE114C1A-4287-4D0C-8572-D3755BACD4A6}" srcOrd="1" destOrd="0" presId="urn:microsoft.com/office/officeart/2005/8/layout/vList5"/>
    <dgm:cxn modelId="{83F604CD-1182-4D97-B68F-44CEBA652BB5}" type="presParOf" srcId="{68E78E24-D53C-4DD0-81C1-0F2BAC2A6B87}" destId="{E805287F-A403-4E57-BE6B-D739730BF3F9}" srcOrd="5" destOrd="0" presId="urn:microsoft.com/office/officeart/2005/8/layout/vList5"/>
    <dgm:cxn modelId="{B81099B1-EA97-47EB-97AE-B6C5C2205F31}" type="presParOf" srcId="{68E78E24-D53C-4DD0-81C1-0F2BAC2A6B87}" destId="{46BA6878-1C56-49C5-B2A7-EA967384526F}" srcOrd="6" destOrd="0" presId="urn:microsoft.com/office/officeart/2005/8/layout/vList5"/>
    <dgm:cxn modelId="{6F8D45D9-6BB7-44D9-9714-211FC18E5CDA}" type="presParOf" srcId="{46BA6878-1C56-49C5-B2A7-EA967384526F}" destId="{9DDF4D0F-B993-4469-BB45-E2AEBA5F28A7}" srcOrd="0" destOrd="0" presId="urn:microsoft.com/office/officeart/2005/8/layout/vList5"/>
    <dgm:cxn modelId="{496FEE65-D005-4BFC-8638-E6B1DCEFB2B8}" type="presParOf" srcId="{46BA6878-1C56-49C5-B2A7-EA967384526F}" destId="{947215D2-B8CB-47AC-B395-D91B79DB7E77}" srcOrd="1" destOrd="0" presId="urn:microsoft.com/office/officeart/2005/8/layout/vList5"/>
    <dgm:cxn modelId="{5A5E362A-610E-4A6D-A5C7-FF444F67B2F5}" type="presParOf" srcId="{68E78E24-D53C-4DD0-81C1-0F2BAC2A6B87}" destId="{8F7C893A-B0D3-4F4F-9CE1-D710D9CDDFC4}" srcOrd="7" destOrd="0" presId="urn:microsoft.com/office/officeart/2005/8/layout/vList5"/>
    <dgm:cxn modelId="{F3ED40D6-8378-45F4-A01F-38BBD4F895B5}" type="presParOf" srcId="{68E78E24-D53C-4DD0-81C1-0F2BAC2A6B87}" destId="{E8E1CBE0-4672-472B-AD6B-8925108251DA}" srcOrd="8" destOrd="0" presId="urn:microsoft.com/office/officeart/2005/8/layout/vList5"/>
    <dgm:cxn modelId="{74209BB1-D514-4047-B03F-D7D0AC9971CD}" type="presParOf" srcId="{E8E1CBE0-4672-472B-AD6B-8925108251DA}" destId="{AE0F9FB8-0BDC-4D53-B869-ACA5F84C88E0}" srcOrd="0" destOrd="0" presId="urn:microsoft.com/office/officeart/2005/8/layout/vList5"/>
    <dgm:cxn modelId="{6EFD1672-51BB-41A9-95C8-9B5272544284}" type="presParOf" srcId="{E8E1CBE0-4672-472B-AD6B-8925108251DA}" destId="{E544B2BE-0C78-4481-B7A4-EE464C02403F}" srcOrd="1" destOrd="0" presId="urn:microsoft.com/office/officeart/2005/8/layout/vList5"/>
    <dgm:cxn modelId="{B1CDB246-1F3B-4C8F-858C-3BA6FA2BE932}" type="presParOf" srcId="{68E78E24-D53C-4DD0-81C1-0F2BAC2A6B87}" destId="{BEA73028-7932-453B-85E9-8C36517BD7AF}" srcOrd="9" destOrd="0" presId="urn:microsoft.com/office/officeart/2005/8/layout/vList5"/>
    <dgm:cxn modelId="{6CB2FE3D-BEBF-47E7-A185-AC8A44300EE6}" type="presParOf" srcId="{68E78E24-D53C-4DD0-81C1-0F2BAC2A6B87}" destId="{CBB99D0E-A8AD-49A9-BC3E-EE7B77B4FEC1}" srcOrd="10" destOrd="0" presId="urn:microsoft.com/office/officeart/2005/8/layout/vList5"/>
    <dgm:cxn modelId="{B290083B-F8DE-4583-AFDE-3348534A8A3D}" type="presParOf" srcId="{CBB99D0E-A8AD-49A9-BC3E-EE7B77B4FEC1}" destId="{4C7E4990-F698-4875-AAF2-6E9430F1AF99}" srcOrd="0" destOrd="0" presId="urn:microsoft.com/office/officeart/2005/8/layout/vList5"/>
    <dgm:cxn modelId="{C808D3E1-73F4-4BFC-A25F-EE4521072D04}" type="presParOf" srcId="{CBB99D0E-A8AD-49A9-BC3E-EE7B77B4FEC1}" destId="{EFF493C8-A057-4E1A-9CE0-538DC4F7DFA0}" srcOrd="1" destOrd="0" presId="urn:microsoft.com/office/officeart/2005/8/layout/vList5"/>
    <dgm:cxn modelId="{D9BD45A2-48CD-48E9-BE86-6C95C3A14A3D}" type="presParOf" srcId="{68E78E24-D53C-4DD0-81C1-0F2BAC2A6B87}" destId="{BDEBD0A0-9D89-4B56-8FFB-42905B56BD14}" srcOrd="11" destOrd="0" presId="urn:microsoft.com/office/officeart/2005/8/layout/vList5"/>
    <dgm:cxn modelId="{5D9B3D9B-FCDB-4FC8-9B08-513FEB697EB7}" type="presParOf" srcId="{68E78E24-D53C-4DD0-81C1-0F2BAC2A6B87}" destId="{56AD2EF9-61E5-46C9-946A-F890002D7E3C}" srcOrd="12" destOrd="0" presId="urn:microsoft.com/office/officeart/2005/8/layout/vList5"/>
    <dgm:cxn modelId="{D1A99E35-1151-497D-987A-9CCFB2F06498}" type="presParOf" srcId="{56AD2EF9-61E5-46C9-946A-F890002D7E3C}" destId="{7E0E0130-7F88-4A62-80C4-0EF5247F10D5}" srcOrd="0" destOrd="0" presId="urn:microsoft.com/office/officeart/2005/8/layout/vList5"/>
    <dgm:cxn modelId="{50FD4101-AA8B-4049-B3CC-79C89D836152}" type="presParOf" srcId="{56AD2EF9-61E5-46C9-946A-F890002D7E3C}" destId="{4981A88C-1128-46FE-A59D-B2CB88DA88C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2716BEB-E9DD-4495-B665-1AA5C19FC02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02CD953C-29EC-487A-99B8-70545C28194D}">
      <dgm:prSet phldrT="[Text]"/>
      <dgm:spPr/>
      <dgm:t>
        <a:bodyPr/>
        <a:lstStyle/>
        <a:p>
          <a:r>
            <a:rPr lang="en-IE" dirty="0" smtClean="0"/>
            <a:t>Information</a:t>
          </a:r>
          <a:endParaRPr lang="en-IE" dirty="0"/>
        </a:p>
      </dgm:t>
    </dgm:pt>
    <dgm:pt modelId="{2D86267A-B8C6-4E24-A51A-99C58B00233B}" type="parTrans" cxnId="{BE7BCB55-21B9-48AA-A654-8BF2ED3EBE70}">
      <dgm:prSet/>
      <dgm:spPr/>
      <dgm:t>
        <a:bodyPr/>
        <a:lstStyle/>
        <a:p>
          <a:endParaRPr lang="en-IE"/>
        </a:p>
      </dgm:t>
    </dgm:pt>
    <dgm:pt modelId="{4CED2686-C833-445B-A873-1E85027FF6A2}" type="sibTrans" cxnId="{BE7BCB55-21B9-48AA-A654-8BF2ED3EBE70}">
      <dgm:prSet/>
      <dgm:spPr/>
      <dgm:t>
        <a:bodyPr/>
        <a:lstStyle/>
        <a:p>
          <a:endParaRPr lang="en-IE"/>
        </a:p>
      </dgm:t>
    </dgm:pt>
    <dgm:pt modelId="{20640831-45ED-4B2F-9276-990A3EABF40D}">
      <dgm:prSet phldrT="[Text]"/>
      <dgm:spPr/>
      <dgm:t>
        <a:bodyPr/>
        <a:lstStyle/>
        <a:p>
          <a:r>
            <a:rPr lang="en-IE" sz="3000" dirty="0" smtClean="0">
              <a:solidFill>
                <a:prstClr val="black">
                  <a:lumMod val="75000"/>
                  <a:lumOff val="25000"/>
                </a:prstClr>
              </a:solidFill>
              <a:cs typeface="Calibri" pitchFamily="34" charset="0"/>
            </a:rPr>
            <a:t>Email Distribution List (</a:t>
          </a:r>
          <a:r>
            <a:rPr lang="en-IE" sz="3000" dirty="0" smtClean="0">
              <a:solidFill>
                <a:prstClr val="black">
                  <a:lumMod val="75000"/>
                  <a:lumOff val="25000"/>
                </a:prstClr>
              </a:solidFill>
              <a:cs typeface="Calibri" pitchFamily="34" charset="0"/>
              <a:hlinkClick xmlns:r="http://schemas.openxmlformats.org/officeDocument/2006/relationships" r:id="rId1"/>
            </a:rPr>
            <a:t>mariecurie@iua.ie</a:t>
          </a:r>
          <a:r>
            <a:rPr lang="en-IE" sz="3000" dirty="0" smtClean="0">
              <a:solidFill>
                <a:prstClr val="black">
                  <a:lumMod val="75000"/>
                  <a:lumOff val="25000"/>
                </a:prstClr>
              </a:solidFill>
              <a:cs typeface="Calibri" pitchFamily="34" charset="0"/>
            </a:rPr>
            <a:t>) </a:t>
          </a:r>
          <a:endParaRPr lang="en-IE" sz="30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6A0B8290-4ED2-4A40-A2D7-8E63717659E8}" type="parTrans" cxnId="{DC189FB2-C3F3-4C8D-9FAA-D39900733324}">
      <dgm:prSet/>
      <dgm:spPr/>
      <dgm:t>
        <a:bodyPr/>
        <a:lstStyle/>
        <a:p>
          <a:endParaRPr lang="en-IE"/>
        </a:p>
      </dgm:t>
    </dgm:pt>
    <dgm:pt modelId="{C97B952B-6BB7-4C7E-8E85-28B3B5943499}" type="sibTrans" cxnId="{DC189FB2-C3F3-4C8D-9FAA-D39900733324}">
      <dgm:prSet/>
      <dgm:spPr/>
      <dgm:t>
        <a:bodyPr/>
        <a:lstStyle/>
        <a:p>
          <a:endParaRPr lang="en-IE"/>
        </a:p>
      </dgm:t>
    </dgm:pt>
    <dgm:pt modelId="{300F83D1-A9CE-4FA0-A05F-E9EF5CAB04AD}">
      <dgm:prSet phldrT="[Text]"/>
      <dgm:spPr/>
      <dgm:t>
        <a:bodyPr/>
        <a:lstStyle/>
        <a:p>
          <a:r>
            <a:rPr lang="en-IE" dirty="0" smtClean="0"/>
            <a:t>Support</a:t>
          </a:r>
          <a:endParaRPr lang="en-IE" dirty="0"/>
        </a:p>
      </dgm:t>
    </dgm:pt>
    <dgm:pt modelId="{2B8EB4F7-F72A-423F-84F7-BBF9E63FE3FA}" type="parTrans" cxnId="{28187E1D-97CD-4A80-A337-B4E82D419954}">
      <dgm:prSet/>
      <dgm:spPr/>
      <dgm:t>
        <a:bodyPr/>
        <a:lstStyle/>
        <a:p>
          <a:endParaRPr lang="en-IE"/>
        </a:p>
      </dgm:t>
    </dgm:pt>
    <dgm:pt modelId="{E243BE69-7A23-44F9-8F05-BC1C85CB27A0}" type="sibTrans" cxnId="{28187E1D-97CD-4A80-A337-B4E82D419954}">
      <dgm:prSet/>
      <dgm:spPr/>
      <dgm:t>
        <a:bodyPr/>
        <a:lstStyle/>
        <a:p>
          <a:endParaRPr lang="en-IE"/>
        </a:p>
      </dgm:t>
    </dgm:pt>
    <dgm:pt modelId="{1FF7DBD9-A634-4816-9BF6-8CF379BEF49F}">
      <dgm:prSet phldrT="[Text]"/>
      <dgm:spPr/>
      <dgm:t>
        <a:bodyPr/>
        <a:lstStyle/>
        <a:p>
          <a:r>
            <a:rPr lang="en-IE" sz="3000" dirty="0" smtClean="0">
              <a:solidFill>
                <a:schemeClr val="tx1">
                  <a:lumMod val="75000"/>
                  <a:lumOff val="25000"/>
                </a:schemeClr>
              </a:solidFill>
            </a:rPr>
            <a:t>Training Webinars for specific Calls (recordings on website and YouTube)</a:t>
          </a:r>
          <a:endParaRPr lang="en-IE" sz="3000" b="1" dirty="0">
            <a:solidFill>
              <a:srgbClr val="008697"/>
            </a:solidFill>
          </a:endParaRPr>
        </a:p>
      </dgm:t>
    </dgm:pt>
    <dgm:pt modelId="{AE4C98D7-9D4A-4589-B17F-BE19A6035A57}" type="parTrans" cxnId="{D56897B9-6753-45DD-A660-25C0E8844EEF}">
      <dgm:prSet/>
      <dgm:spPr/>
      <dgm:t>
        <a:bodyPr/>
        <a:lstStyle/>
        <a:p>
          <a:endParaRPr lang="en-IE"/>
        </a:p>
      </dgm:t>
    </dgm:pt>
    <dgm:pt modelId="{0D501AA3-CDC1-471D-AF06-06FC5910C140}" type="sibTrans" cxnId="{D56897B9-6753-45DD-A660-25C0E8844EEF}">
      <dgm:prSet/>
      <dgm:spPr/>
      <dgm:t>
        <a:bodyPr/>
        <a:lstStyle/>
        <a:p>
          <a:endParaRPr lang="en-IE"/>
        </a:p>
      </dgm:t>
    </dgm:pt>
    <dgm:pt modelId="{72C4C13C-ACF2-43F8-AE99-9A99EC0078E6}">
      <dgm:prSet/>
      <dgm:spPr/>
      <dgm:t>
        <a:bodyPr/>
        <a:lstStyle/>
        <a:p>
          <a:r>
            <a:rPr lang="en-IE" dirty="0" smtClean="0">
              <a:solidFill>
                <a:prstClr val="black">
                  <a:lumMod val="75000"/>
                  <a:lumOff val="25000"/>
                </a:prstClr>
              </a:solidFill>
              <a:cs typeface="Calibri" pitchFamily="34" charset="0"/>
            </a:rPr>
            <a:t>Marie </a:t>
          </a:r>
          <a:r>
            <a:rPr lang="en-IE" dirty="0" err="1" smtClean="0">
              <a:solidFill>
                <a:prstClr val="black">
                  <a:lumMod val="75000"/>
                  <a:lumOff val="25000"/>
                </a:prstClr>
              </a:solidFill>
              <a:cs typeface="Calibri" pitchFamily="34" charset="0"/>
            </a:rPr>
            <a:t>Skłodowska</a:t>
          </a:r>
          <a:r>
            <a:rPr lang="en-IE" dirty="0" smtClean="0">
              <a:solidFill>
                <a:prstClr val="black">
                  <a:lumMod val="75000"/>
                  <a:lumOff val="25000"/>
                </a:prstClr>
              </a:solidFill>
              <a:cs typeface="Calibri" pitchFamily="34" charset="0"/>
            </a:rPr>
            <a:t>-Curie Office Ireland on </a:t>
          </a:r>
          <a:r>
            <a:rPr lang="en-IE" dirty="0" err="1" smtClean="0">
              <a:solidFill>
                <a:prstClr val="black">
                  <a:lumMod val="75000"/>
                  <a:lumOff val="25000"/>
                </a:prstClr>
              </a:solidFill>
              <a:cs typeface="Calibri" pitchFamily="34" charset="0"/>
              <a:hlinkClick xmlns:r="http://schemas.openxmlformats.org/officeDocument/2006/relationships" r:id="rId2"/>
            </a:rPr>
            <a:t>Linkedin</a:t>
          </a:r>
          <a:endParaRPr lang="en-IE" dirty="0">
            <a:solidFill>
              <a:prstClr val="black">
                <a:lumMod val="75000"/>
                <a:lumOff val="25000"/>
              </a:prstClr>
            </a:solidFill>
            <a:cs typeface="Calibri" pitchFamily="34" charset="0"/>
          </a:endParaRPr>
        </a:p>
      </dgm:t>
    </dgm:pt>
    <dgm:pt modelId="{86A43FCC-23EE-40D6-9B21-5CA3D4B1187B}" type="parTrans" cxnId="{43F0330B-3921-4EFA-9C2E-46CCF4E4042C}">
      <dgm:prSet/>
      <dgm:spPr/>
      <dgm:t>
        <a:bodyPr/>
        <a:lstStyle/>
        <a:p>
          <a:endParaRPr lang="en-IE"/>
        </a:p>
      </dgm:t>
    </dgm:pt>
    <dgm:pt modelId="{2E870D76-CEB3-4189-A0D5-D21F2BCA4462}" type="sibTrans" cxnId="{43F0330B-3921-4EFA-9C2E-46CCF4E4042C}">
      <dgm:prSet/>
      <dgm:spPr/>
      <dgm:t>
        <a:bodyPr/>
        <a:lstStyle/>
        <a:p>
          <a:endParaRPr lang="en-IE"/>
        </a:p>
      </dgm:t>
    </dgm:pt>
    <dgm:pt modelId="{6FD4312C-856F-4B08-ADCA-16D6C5206300}">
      <dgm:prSet/>
      <dgm:spPr/>
      <dgm:t>
        <a:bodyPr/>
        <a:lstStyle/>
        <a:p>
          <a:r>
            <a:rPr lang="en-IE" dirty="0" smtClean="0">
              <a:solidFill>
                <a:prstClr val="black">
                  <a:lumMod val="75000"/>
                  <a:lumOff val="25000"/>
                </a:prstClr>
              </a:solidFill>
              <a:cs typeface="Calibri" pitchFamily="34" charset="0"/>
            </a:rPr>
            <a:t>Dedicated website </a:t>
          </a:r>
          <a:r>
            <a:rPr lang="en-IE" dirty="0" smtClean="0">
              <a:solidFill>
                <a:prstClr val="black">
                  <a:lumMod val="75000"/>
                  <a:lumOff val="25000"/>
                </a:prstClr>
              </a:solidFill>
              <a:cs typeface="Calibri" pitchFamily="34" charset="0"/>
              <a:hlinkClick xmlns:r="http://schemas.openxmlformats.org/officeDocument/2006/relationships" r:id="rId3"/>
            </a:rPr>
            <a:t>www.iua.ie/mariecurie</a:t>
          </a:r>
          <a:endParaRPr lang="en-IE" dirty="0">
            <a:solidFill>
              <a:prstClr val="black">
                <a:lumMod val="75000"/>
                <a:lumOff val="25000"/>
              </a:prstClr>
            </a:solidFill>
            <a:cs typeface="Calibri" pitchFamily="34" charset="0"/>
          </a:endParaRPr>
        </a:p>
      </dgm:t>
    </dgm:pt>
    <dgm:pt modelId="{94790B8B-71C5-4BE7-8D0A-F9D6D50B6F7A}" type="parTrans" cxnId="{82D0DE93-3294-48D7-AFE5-B778CAE416FB}">
      <dgm:prSet/>
      <dgm:spPr/>
      <dgm:t>
        <a:bodyPr/>
        <a:lstStyle/>
        <a:p>
          <a:endParaRPr lang="en-IE"/>
        </a:p>
      </dgm:t>
    </dgm:pt>
    <dgm:pt modelId="{2625A223-FB19-42C6-A6E3-CE9240939276}" type="sibTrans" cxnId="{82D0DE93-3294-48D7-AFE5-B778CAE416FB}">
      <dgm:prSet/>
      <dgm:spPr/>
      <dgm:t>
        <a:bodyPr/>
        <a:lstStyle/>
        <a:p>
          <a:endParaRPr lang="en-IE"/>
        </a:p>
      </dgm:t>
    </dgm:pt>
    <dgm:pt modelId="{8FFF7444-6B26-4926-BED2-1A6D8E874F78}">
      <dgm:prSet/>
      <dgm:spPr/>
      <dgm:t>
        <a:bodyPr/>
        <a:lstStyle/>
        <a:p>
          <a:r>
            <a:rPr lang="en-IE" sz="3000" dirty="0" smtClean="0">
              <a:solidFill>
                <a:schemeClr val="tx1">
                  <a:lumMod val="75000"/>
                  <a:lumOff val="25000"/>
                </a:schemeClr>
              </a:solidFill>
            </a:rPr>
            <a:t>Partner search via MSCA NCP network</a:t>
          </a:r>
        </a:p>
      </dgm:t>
    </dgm:pt>
    <dgm:pt modelId="{C700FA36-47F8-4BD0-BDF4-A757877A7007}" type="parTrans" cxnId="{54CC2BF1-8C22-4786-AA5F-BDB101494B46}">
      <dgm:prSet/>
      <dgm:spPr/>
      <dgm:t>
        <a:bodyPr/>
        <a:lstStyle/>
        <a:p>
          <a:endParaRPr lang="en-IE"/>
        </a:p>
      </dgm:t>
    </dgm:pt>
    <dgm:pt modelId="{B294CE1B-BE2B-413D-A1CD-F48E8B4ED95E}" type="sibTrans" cxnId="{54CC2BF1-8C22-4786-AA5F-BDB101494B46}">
      <dgm:prSet/>
      <dgm:spPr/>
      <dgm:t>
        <a:bodyPr/>
        <a:lstStyle/>
        <a:p>
          <a:endParaRPr lang="en-IE"/>
        </a:p>
      </dgm:t>
    </dgm:pt>
    <dgm:pt modelId="{2A32CD3A-8116-4C30-98DD-139C93E05B06}">
      <dgm:prSet phldrT="[Text]"/>
      <dgm:spPr/>
      <dgm:t>
        <a:bodyPr/>
        <a:lstStyle/>
        <a:p>
          <a:r>
            <a:rPr lang="en-IE" sz="3000" dirty="0" smtClean="0">
              <a:solidFill>
                <a:schemeClr val="tx1">
                  <a:lumMod val="75000"/>
                  <a:lumOff val="25000"/>
                </a:schemeClr>
              </a:solidFill>
            </a:rPr>
            <a:t>Advice on whether your concept ‘fits’ the Call</a:t>
          </a:r>
          <a:endParaRPr lang="en-IE" sz="3000" b="1" dirty="0">
            <a:solidFill>
              <a:srgbClr val="008697"/>
            </a:solidFill>
          </a:endParaRPr>
        </a:p>
      </dgm:t>
    </dgm:pt>
    <dgm:pt modelId="{F0E17245-27C3-46E5-9FB0-95DB725B123E}" type="parTrans" cxnId="{726FEAD2-1C8B-486D-922C-7D88CC80E26F}">
      <dgm:prSet/>
      <dgm:spPr/>
      <dgm:t>
        <a:bodyPr/>
        <a:lstStyle/>
        <a:p>
          <a:endParaRPr lang="en-IE"/>
        </a:p>
      </dgm:t>
    </dgm:pt>
    <dgm:pt modelId="{ADC45624-EC8C-4446-B9B3-5834585B15D8}" type="sibTrans" cxnId="{726FEAD2-1C8B-486D-922C-7D88CC80E26F}">
      <dgm:prSet/>
      <dgm:spPr/>
      <dgm:t>
        <a:bodyPr/>
        <a:lstStyle/>
        <a:p>
          <a:endParaRPr lang="en-IE"/>
        </a:p>
      </dgm:t>
    </dgm:pt>
    <dgm:pt modelId="{F25B8A6F-5F25-45AB-8753-7D41565196AF}">
      <dgm:prSet/>
      <dgm:spPr/>
      <dgm:t>
        <a:bodyPr/>
        <a:lstStyle/>
        <a:p>
          <a:r>
            <a:rPr lang="en-IE" dirty="0" smtClean="0">
              <a:solidFill>
                <a:prstClr val="black">
                  <a:lumMod val="75000"/>
                  <a:lumOff val="25000"/>
                </a:prstClr>
              </a:solidFill>
              <a:cs typeface="Calibri" pitchFamily="34" charset="0"/>
            </a:rPr>
            <a:t>YouTube channel  </a:t>
          </a:r>
          <a:r>
            <a:rPr lang="en-IE" dirty="0" err="1" smtClean="0">
              <a:solidFill>
                <a:prstClr val="black">
                  <a:lumMod val="75000"/>
                  <a:lumOff val="25000"/>
                </a:prstClr>
              </a:solidFill>
              <a:cs typeface="Calibri" pitchFamily="34" charset="0"/>
            </a:rPr>
            <a:t>MarieCurieActionIre</a:t>
          </a:r>
          <a:endParaRPr lang="en-IE" dirty="0">
            <a:solidFill>
              <a:prstClr val="black">
                <a:lumMod val="75000"/>
                <a:lumOff val="25000"/>
              </a:prstClr>
            </a:solidFill>
            <a:cs typeface="Calibri" pitchFamily="34" charset="0"/>
          </a:endParaRPr>
        </a:p>
      </dgm:t>
    </dgm:pt>
    <dgm:pt modelId="{7B73D1AB-88FD-406B-A1FB-9829696F8BB6}" type="parTrans" cxnId="{349A05C7-4330-45DA-ACCA-676BF97698D9}">
      <dgm:prSet/>
      <dgm:spPr/>
      <dgm:t>
        <a:bodyPr/>
        <a:lstStyle/>
        <a:p>
          <a:endParaRPr lang="en-IE"/>
        </a:p>
      </dgm:t>
    </dgm:pt>
    <dgm:pt modelId="{C11A760A-AC02-424C-B24E-88F3A80F93A4}" type="sibTrans" cxnId="{349A05C7-4330-45DA-ACCA-676BF97698D9}">
      <dgm:prSet/>
      <dgm:spPr/>
      <dgm:t>
        <a:bodyPr/>
        <a:lstStyle/>
        <a:p>
          <a:endParaRPr lang="en-IE"/>
        </a:p>
      </dgm:t>
    </dgm:pt>
    <dgm:pt modelId="{1D5C8FFD-3A6D-402C-A4B9-DB1C7EEA8035}">
      <dgm:prSet/>
      <dgm:spPr/>
      <dgm:t>
        <a:bodyPr/>
        <a:lstStyle/>
        <a:p>
          <a:r>
            <a:rPr lang="en-IE" dirty="0" smtClean="0">
              <a:solidFill>
                <a:prstClr val="black">
                  <a:lumMod val="75000"/>
                  <a:lumOff val="25000"/>
                </a:prstClr>
              </a:solidFill>
              <a:cs typeface="Calibri" pitchFamily="34" charset="0"/>
            </a:rPr>
            <a:t>Twitter @</a:t>
          </a:r>
          <a:r>
            <a:rPr lang="en-IE" dirty="0" err="1" smtClean="0">
              <a:solidFill>
                <a:prstClr val="black">
                  <a:lumMod val="75000"/>
                  <a:lumOff val="25000"/>
                </a:prstClr>
              </a:solidFill>
              <a:cs typeface="Calibri" pitchFamily="34" charset="0"/>
            </a:rPr>
            <a:t>mariescurie_ire</a:t>
          </a:r>
          <a:endParaRPr lang="en-IE" dirty="0">
            <a:solidFill>
              <a:prstClr val="black">
                <a:lumMod val="75000"/>
                <a:lumOff val="25000"/>
              </a:prstClr>
            </a:solidFill>
            <a:cs typeface="Calibri" pitchFamily="34" charset="0"/>
          </a:endParaRPr>
        </a:p>
      </dgm:t>
    </dgm:pt>
    <dgm:pt modelId="{6360D418-6DA1-42F8-A01C-A966DE86195F}" type="parTrans" cxnId="{51E4BA64-7597-4B35-A82B-27A1DAFA0912}">
      <dgm:prSet/>
      <dgm:spPr/>
      <dgm:t>
        <a:bodyPr/>
        <a:lstStyle/>
        <a:p>
          <a:endParaRPr lang="en-IE"/>
        </a:p>
      </dgm:t>
    </dgm:pt>
    <dgm:pt modelId="{491E4B75-D914-4C1C-8087-21950062A605}" type="sibTrans" cxnId="{51E4BA64-7597-4B35-A82B-27A1DAFA0912}">
      <dgm:prSet/>
      <dgm:spPr/>
      <dgm:t>
        <a:bodyPr/>
        <a:lstStyle/>
        <a:p>
          <a:endParaRPr lang="en-IE"/>
        </a:p>
      </dgm:t>
    </dgm:pt>
    <dgm:pt modelId="{07EA24EC-80D1-4A62-B8E0-F521A9BC134F}">
      <dgm:prSet/>
      <dgm:spPr/>
      <dgm:t>
        <a:bodyPr/>
        <a:lstStyle/>
        <a:p>
          <a:r>
            <a:rPr lang="en-IE" sz="3000" dirty="0" smtClean="0">
              <a:solidFill>
                <a:schemeClr val="tx1">
                  <a:lumMod val="75000"/>
                  <a:lumOff val="25000"/>
                </a:schemeClr>
              </a:solidFill>
            </a:rPr>
            <a:t>Proposal writing workshops for IF</a:t>
          </a:r>
        </a:p>
      </dgm:t>
    </dgm:pt>
    <dgm:pt modelId="{2EC6BD5D-C86F-4941-BE01-624CF43F6EB8}" type="parTrans" cxnId="{82FBDC78-060C-48A6-B48B-2C7919CDDE33}">
      <dgm:prSet/>
      <dgm:spPr/>
      <dgm:t>
        <a:bodyPr/>
        <a:lstStyle/>
        <a:p>
          <a:endParaRPr lang="en-IE"/>
        </a:p>
      </dgm:t>
    </dgm:pt>
    <dgm:pt modelId="{011CA600-2BE6-42E9-8D89-47E8AD777F6A}" type="sibTrans" cxnId="{82FBDC78-060C-48A6-B48B-2C7919CDDE33}">
      <dgm:prSet/>
      <dgm:spPr/>
      <dgm:t>
        <a:bodyPr/>
        <a:lstStyle/>
        <a:p>
          <a:endParaRPr lang="en-IE"/>
        </a:p>
      </dgm:t>
    </dgm:pt>
    <dgm:pt modelId="{308A0F53-462D-4172-8ADE-31A9B5F22A4D}" type="pres">
      <dgm:prSet presAssocID="{92716BEB-E9DD-4495-B665-1AA5C19FC02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E"/>
        </a:p>
      </dgm:t>
    </dgm:pt>
    <dgm:pt modelId="{2511423B-24D9-4F01-8D68-426772F76699}" type="pres">
      <dgm:prSet presAssocID="{02CD953C-29EC-487A-99B8-70545C28194D}" presName="linNode" presStyleCnt="0"/>
      <dgm:spPr/>
    </dgm:pt>
    <dgm:pt modelId="{93076080-FD59-4261-95CE-2C52752DD68E}" type="pres">
      <dgm:prSet presAssocID="{02CD953C-29EC-487A-99B8-70545C28194D}" presName="parentText" presStyleLbl="node1" presStyleIdx="0" presStyleCnt="2" custScaleX="72010">
        <dgm:presLayoutVars>
          <dgm:chMax val="1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62A99E60-D66D-41CE-9B0C-39D2C125D9DF}" type="pres">
      <dgm:prSet presAssocID="{02CD953C-29EC-487A-99B8-70545C28194D}" presName="descendantText" presStyleLbl="alignAccFollowNode1" presStyleIdx="0" presStyleCnt="2" custScaleX="115391" custScaleY="109366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441168D9-7203-41A6-95A3-E61B207BC456}" type="pres">
      <dgm:prSet presAssocID="{4CED2686-C833-445B-A873-1E85027FF6A2}" presName="sp" presStyleCnt="0"/>
      <dgm:spPr/>
    </dgm:pt>
    <dgm:pt modelId="{33BC058B-6AF8-43AE-AF52-8DA138A903F8}" type="pres">
      <dgm:prSet presAssocID="{300F83D1-A9CE-4FA0-A05F-E9EF5CAB04AD}" presName="linNode" presStyleCnt="0"/>
      <dgm:spPr/>
    </dgm:pt>
    <dgm:pt modelId="{CBE42CB7-FB44-4E64-9055-F8A9DB6CAF04}" type="pres">
      <dgm:prSet presAssocID="{300F83D1-A9CE-4FA0-A05F-E9EF5CAB04AD}" presName="parentText" presStyleLbl="node1" presStyleIdx="1" presStyleCnt="2" custScaleX="71384">
        <dgm:presLayoutVars>
          <dgm:chMax val="1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2EF49C2D-5FEC-47EF-B5D4-568C916CDEE9}" type="pres">
      <dgm:prSet presAssocID="{300F83D1-A9CE-4FA0-A05F-E9EF5CAB04AD}" presName="descendantText" presStyleLbl="alignAccFollowNode1" presStyleIdx="1" presStyleCnt="2" custScaleX="115413" custScaleY="109914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</dgm:ptLst>
  <dgm:cxnLst>
    <dgm:cxn modelId="{50F4AA88-3BE0-4EF5-AC1C-22B3B808C27C}" type="presOf" srcId="{2A32CD3A-8116-4C30-98DD-139C93E05B06}" destId="{2EF49C2D-5FEC-47EF-B5D4-568C916CDEE9}" srcOrd="0" destOrd="1" presId="urn:microsoft.com/office/officeart/2005/8/layout/vList5"/>
    <dgm:cxn modelId="{D56897B9-6753-45DD-A660-25C0E8844EEF}" srcId="{300F83D1-A9CE-4FA0-A05F-E9EF5CAB04AD}" destId="{1FF7DBD9-A634-4816-9BF6-8CF379BEF49F}" srcOrd="0" destOrd="0" parTransId="{AE4C98D7-9D4A-4589-B17F-BE19A6035A57}" sibTransId="{0D501AA3-CDC1-471D-AF06-06FC5910C140}"/>
    <dgm:cxn modelId="{43F0330B-3921-4EFA-9C2E-46CCF4E4042C}" srcId="{02CD953C-29EC-487A-99B8-70545C28194D}" destId="{72C4C13C-ACF2-43F8-AE99-9A99EC0078E6}" srcOrd="1" destOrd="0" parTransId="{86A43FCC-23EE-40D6-9B21-5CA3D4B1187B}" sibTransId="{2E870D76-CEB3-4189-A0D5-D21F2BCA4462}"/>
    <dgm:cxn modelId="{0DB579DA-4ED4-4DA0-BA93-BBBBA1F57093}" type="presOf" srcId="{F25B8A6F-5F25-45AB-8753-7D41565196AF}" destId="{62A99E60-D66D-41CE-9B0C-39D2C125D9DF}" srcOrd="0" destOrd="3" presId="urn:microsoft.com/office/officeart/2005/8/layout/vList5"/>
    <dgm:cxn modelId="{AA5802A1-F002-4BC8-94B2-5013C767CC63}" type="presOf" srcId="{72C4C13C-ACF2-43F8-AE99-9A99EC0078E6}" destId="{62A99E60-D66D-41CE-9B0C-39D2C125D9DF}" srcOrd="0" destOrd="1" presId="urn:microsoft.com/office/officeart/2005/8/layout/vList5"/>
    <dgm:cxn modelId="{726FEAD2-1C8B-486D-922C-7D88CC80E26F}" srcId="{300F83D1-A9CE-4FA0-A05F-E9EF5CAB04AD}" destId="{2A32CD3A-8116-4C30-98DD-139C93E05B06}" srcOrd="1" destOrd="0" parTransId="{F0E17245-27C3-46E5-9FB0-95DB725B123E}" sibTransId="{ADC45624-EC8C-4446-B9B3-5834585B15D8}"/>
    <dgm:cxn modelId="{6E9CE6A2-BC5A-435D-B9A5-748CF30BEE27}" type="presOf" srcId="{07EA24EC-80D1-4A62-B8E0-F521A9BC134F}" destId="{2EF49C2D-5FEC-47EF-B5D4-568C916CDEE9}" srcOrd="0" destOrd="3" presId="urn:microsoft.com/office/officeart/2005/8/layout/vList5"/>
    <dgm:cxn modelId="{2213FCB6-DF20-4B6B-8501-1AE57144D2CA}" type="presOf" srcId="{8FFF7444-6B26-4926-BED2-1A6D8E874F78}" destId="{2EF49C2D-5FEC-47EF-B5D4-568C916CDEE9}" srcOrd="0" destOrd="2" presId="urn:microsoft.com/office/officeart/2005/8/layout/vList5"/>
    <dgm:cxn modelId="{51E4BA64-7597-4B35-A82B-27A1DAFA0912}" srcId="{02CD953C-29EC-487A-99B8-70545C28194D}" destId="{1D5C8FFD-3A6D-402C-A4B9-DB1C7EEA8035}" srcOrd="4" destOrd="0" parTransId="{6360D418-6DA1-42F8-A01C-A966DE86195F}" sibTransId="{491E4B75-D914-4C1C-8087-21950062A605}"/>
    <dgm:cxn modelId="{82FBDC78-060C-48A6-B48B-2C7919CDDE33}" srcId="{300F83D1-A9CE-4FA0-A05F-E9EF5CAB04AD}" destId="{07EA24EC-80D1-4A62-B8E0-F521A9BC134F}" srcOrd="3" destOrd="0" parTransId="{2EC6BD5D-C86F-4941-BE01-624CF43F6EB8}" sibTransId="{011CA600-2BE6-42E9-8D89-47E8AD777F6A}"/>
    <dgm:cxn modelId="{DC189FB2-C3F3-4C8D-9FAA-D39900733324}" srcId="{02CD953C-29EC-487A-99B8-70545C28194D}" destId="{20640831-45ED-4B2F-9276-990A3EABF40D}" srcOrd="0" destOrd="0" parTransId="{6A0B8290-4ED2-4A40-A2D7-8E63717659E8}" sibTransId="{C97B952B-6BB7-4C7E-8E85-28B3B5943499}"/>
    <dgm:cxn modelId="{28187E1D-97CD-4A80-A337-B4E82D419954}" srcId="{92716BEB-E9DD-4495-B665-1AA5C19FC021}" destId="{300F83D1-A9CE-4FA0-A05F-E9EF5CAB04AD}" srcOrd="1" destOrd="0" parTransId="{2B8EB4F7-F72A-423F-84F7-BBF9E63FE3FA}" sibTransId="{E243BE69-7A23-44F9-8F05-BC1C85CB27A0}"/>
    <dgm:cxn modelId="{7EBD6924-84D2-4B32-ACD2-C9B2E3B04779}" type="presOf" srcId="{02CD953C-29EC-487A-99B8-70545C28194D}" destId="{93076080-FD59-4261-95CE-2C52752DD68E}" srcOrd="0" destOrd="0" presId="urn:microsoft.com/office/officeart/2005/8/layout/vList5"/>
    <dgm:cxn modelId="{78965FC6-D93C-4C82-9DDF-4810C47CFF77}" type="presOf" srcId="{92716BEB-E9DD-4495-B665-1AA5C19FC021}" destId="{308A0F53-462D-4172-8ADE-31A9B5F22A4D}" srcOrd="0" destOrd="0" presId="urn:microsoft.com/office/officeart/2005/8/layout/vList5"/>
    <dgm:cxn modelId="{54CC2BF1-8C22-4786-AA5F-BDB101494B46}" srcId="{300F83D1-A9CE-4FA0-A05F-E9EF5CAB04AD}" destId="{8FFF7444-6B26-4926-BED2-1A6D8E874F78}" srcOrd="2" destOrd="0" parTransId="{C700FA36-47F8-4BD0-BDF4-A757877A7007}" sibTransId="{B294CE1B-BE2B-413D-A1CD-F48E8B4ED95E}"/>
    <dgm:cxn modelId="{BE7BCB55-21B9-48AA-A654-8BF2ED3EBE70}" srcId="{92716BEB-E9DD-4495-B665-1AA5C19FC021}" destId="{02CD953C-29EC-487A-99B8-70545C28194D}" srcOrd="0" destOrd="0" parTransId="{2D86267A-B8C6-4E24-A51A-99C58B00233B}" sibTransId="{4CED2686-C833-445B-A873-1E85027FF6A2}"/>
    <dgm:cxn modelId="{051E9E56-CE90-414F-A0F6-98044199C47E}" type="presOf" srcId="{300F83D1-A9CE-4FA0-A05F-E9EF5CAB04AD}" destId="{CBE42CB7-FB44-4E64-9055-F8A9DB6CAF04}" srcOrd="0" destOrd="0" presId="urn:microsoft.com/office/officeart/2005/8/layout/vList5"/>
    <dgm:cxn modelId="{82D0DE93-3294-48D7-AFE5-B778CAE416FB}" srcId="{02CD953C-29EC-487A-99B8-70545C28194D}" destId="{6FD4312C-856F-4B08-ADCA-16D6C5206300}" srcOrd="2" destOrd="0" parTransId="{94790B8B-71C5-4BE7-8D0A-F9D6D50B6F7A}" sibTransId="{2625A223-FB19-42C6-A6E3-CE9240939276}"/>
    <dgm:cxn modelId="{8345258B-2CD5-4439-A991-36480041C7EA}" type="presOf" srcId="{20640831-45ED-4B2F-9276-990A3EABF40D}" destId="{62A99E60-D66D-41CE-9B0C-39D2C125D9DF}" srcOrd="0" destOrd="0" presId="urn:microsoft.com/office/officeart/2005/8/layout/vList5"/>
    <dgm:cxn modelId="{DE95F92D-1719-4BA6-8001-D9D0FE146D35}" type="presOf" srcId="{6FD4312C-856F-4B08-ADCA-16D6C5206300}" destId="{62A99E60-D66D-41CE-9B0C-39D2C125D9DF}" srcOrd="0" destOrd="2" presId="urn:microsoft.com/office/officeart/2005/8/layout/vList5"/>
    <dgm:cxn modelId="{EC0A07EB-5401-4B4E-92A9-2E4F2F08A5A8}" type="presOf" srcId="{1D5C8FFD-3A6D-402C-A4B9-DB1C7EEA8035}" destId="{62A99E60-D66D-41CE-9B0C-39D2C125D9DF}" srcOrd="0" destOrd="4" presId="urn:microsoft.com/office/officeart/2005/8/layout/vList5"/>
    <dgm:cxn modelId="{FD80586A-E3C3-4E7B-B9AA-9F1FE8F5F237}" type="presOf" srcId="{1FF7DBD9-A634-4816-9BF6-8CF379BEF49F}" destId="{2EF49C2D-5FEC-47EF-B5D4-568C916CDEE9}" srcOrd="0" destOrd="0" presId="urn:microsoft.com/office/officeart/2005/8/layout/vList5"/>
    <dgm:cxn modelId="{349A05C7-4330-45DA-ACCA-676BF97698D9}" srcId="{02CD953C-29EC-487A-99B8-70545C28194D}" destId="{F25B8A6F-5F25-45AB-8753-7D41565196AF}" srcOrd="3" destOrd="0" parTransId="{7B73D1AB-88FD-406B-A1FB-9829696F8BB6}" sibTransId="{C11A760A-AC02-424C-B24E-88F3A80F93A4}"/>
    <dgm:cxn modelId="{11DB2D0C-CA50-4220-BE4D-8E94D6AAA716}" type="presParOf" srcId="{308A0F53-462D-4172-8ADE-31A9B5F22A4D}" destId="{2511423B-24D9-4F01-8D68-426772F76699}" srcOrd="0" destOrd="0" presId="urn:microsoft.com/office/officeart/2005/8/layout/vList5"/>
    <dgm:cxn modelId="{7500CACA-4151-4EDC-8A3A-066FBEAC76D9}" type="presParOf" srcId="{2511423B-24D9-4F01-8D68-426772F76699}" destId="{93076080-FD59-4261-95CE-2C52752DD68E}" srcOrd="0" destOrd="0" presId="urn:microsoft.com/office/officeart/2005/8/layout/vList5"/>
    <dgm:cxn modelId="{C3761640-BF32-4635-9459-25107F93B8EC}" type="presParOf" srcId="{2511423B-24D9-4F01-8D68-426772F76699}" destId="{62A99E60-D66D-41CE-9B0C-39D2C125D9DF}" srcOrd="1" destOrd="0" presId="urn:microsoft.com/office/officeart/2005/8/layout/vList5"/>
    <dgm:cxn modelId="{17862A4E-0FE3-4187-9B53-7A2FBEF88AD8}" type="presParOf" srcId="{308A0F53-462D-4172-8ADE-31A9B5F22A4D}" destId="{441168D9-7203-41A6-95A3-E61B207BC456}" srcOrd="1" destOrd="0" presId="urn:microsoft.com/office/officeart/2005/8/layout/vList5"/>
    <dgm:cxn modelId="{2AE173CD-35A4-4B78-A47B-D1BDE55487B8}" type="presParOf" srcId="{308A0F53-462D-4172-8ADE-31A9B5F22A4D}" destId="{33BC058B-6AF8-43AE-AF52-8DA138A903F8}" srcOrd="2" destOrd="0" presId="urn:microsoft.com/office/officeart/2005/8/layout/vList5"/>
    <dgm:cxn modelId="{3E9666FD-38C0-4598-937E-F6F1AF22A353}" type="presParOf" srcId="{33BC058B-6AF8-43AE-AF52-8DA138A903F8}" destId="{CBE42CB7-FB44-4E64-9055-F8A9DB6CAF04}" srcOrd="0" destOrd="0" presId="urn:microsoft.com/office/officeart/2005/8/layout/vList5"/>
    <dgm:cxn modelId="{136B5B52-B403-4423-999B-D45CCC0FF9D9}" type="presParOf" srcId="{33BC058B-6AF8-43AE-AF52-8DA138A903F8}" destId="{2EF49C2D-5FEC-47EF-B5D4-568C916CDEE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B9870A4-FE22-4659-B44F-B7FA716FC3A0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F494FA75-3B00-4AC4-81EC-7CB15CB657BD}">
      <dgm:prSet phldrT="[Text]" custT="1"/>
      <dgm:spPr/>
      <dgm:t>
        <a:bodyPr/>
        <a:lstStyle/>
        <a:p>
          <a:r>
            <a:rPr lang="en-IE" sz="2200" b="1" dirty="0" smtClean="0"/>
            <a:t>Template</a:t>
          </a:r>
          <a:endParaRPr lang="en-IE" sz="2200" b="1" dirty="0"/>
        </a:p>
      </dgm:t>
    </dgm:pt>
    <dgm:pt modelId="{092ECBE5-5641-489E-BC3A-5A28455EFFA3}" type="parTrans" cxnId="{752D9623-98DA-4037-863B-9477AD4F3450}">
      <dgm:prSet/>
      <dgm:spPr/>
      <dgm:t>
        <a:bodyPr/>
        <a:lstStyle/>
        <a:p>
          <a:endParaRPr lang="en-IE"/>
        </a:p>
      </dgm:t>
    </dgm:pt>
    <dgm:pt modelId="{373314E3-9451-4B96-8944-07ABAB27B74B}" type="sibTrans" cxnId="{752D9623-98DA-4037-863B-9477AD4F3450}">
      <dgm:prSet/>
      <dgm:spPr/>
      <dgm:t>
        <a:bodyPr/>
        <a:lstStyle/>
        <a:p>
          <a:endParaRPr lang="en-IE"/>
        </a:p>
      </dgm:t>
    </dgm:pt>
    <dgm:pt modelId="{AC2099A8-101C-432A-80A1-F96045357B9D}">
      <dgm:prSet phldrT="[Text]"/>
      <dgm:spPr/>
      <dgm:t>
        <a:bodyPr/>
        <a:lstStyle/>
        <a:p>
          <a:r>
            <a:rPr lang="en-IE" dirty="0" smtClean="0">
              <a:solidFill>
                <a:schemeClr val="tx1">
                  <a:lumMod val="85000"/>
                  <a:lumOff val="15000"/>
                </a:schemeClr>
              </a:solidFill>
            </a:rPr>
            <a:t>Use the Correct Template</a:t>
          </a:r>
          <a:endParaRPr lang="en-IE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BB958A4C-4274-487A-883D-37BE6C25B49F}" type="parTrans" cxnId="{FBF02658-62B4-4A26-B01E-C8D7A30B4D32}">
      <dgm:prSet/>
      <dgm:spPr/>
      <dgm:t>
        <a:bodyPr/>
        <a:lstStyle/>
        <a:p>
          <a:endParaRPr lang="en-IE"/>
        </a:p>
      </dgm:t>
    </dgm:pt>
    <dgm:pt modelId="{FB02AE32-C275-4CCA-B1C4-8786595EFA93}" type="sibTrans" cxnId="{FBF02658-62B4-4A26-B01E-C8D7A30B4D32}">
      <dgm:prSet/>
      <dgm:spPr/>
      <dgm:t>
        <a:bodyPr/>
        <a:lstStyle/>
        <a:p>
          <a:endParaRPr lang="en-IE"/>
        </a:p>
      </dgm:t>
    </dgm:pt>
    <dgm:pt modelId="{E7E13D1B-9CB4-47F5-ADA4-14FCF0D7A4E5}">
      <dgm:prSet phldrT="[Text]"/>
      <dgm:spPr/>
      <dgm:t>
        <a:bodyPr/>
        <a:lstStyle/>
        <a:p>
          <a:r>
            <a:rPr lang="en-IE" dirty="0" smtClean="0">
              <a:solidFill>
                <a:schemeClr val="tx1">
                  <a:lumMod val="85000"/>
                  <a:lumOff val="15000"/>
                </a:schemeClr>
              </a:solidFill>
            </a:rPr>
            <a:t>Provide a Table of Contents with page numbers</a:t>
          </a:r>
          <a:endParaRPr lang="en-IE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72A9C2A7-517C-4878-8BC9-323F035DE248}" type="parTrans" cxnId="{5693EBA1-60F7-4BB2-9528-70E8A53FFC55}">
      <dgm:prSet/>
      <dgm:spPr/>
      <dgm:t>
        <a:bodyPr/>
        <a:lstStyle/>
        <a:p>
          <a:endParaRPr lang="en-IE"/>
        </a:p>
      </dgm:t>
    </dgm:pt>
    <dgm:pt modelId="{06CE9B39-DD46-4AA2-83AC-30F40C3B29DC}" type="sibTrans" cxnId="{5693EBA1-60F7-4BB2-9528-70E8A53FFC55}">
      <dgm:prSet/>
      <dgm:spPr/>
      <dgm:t>
        <a:bodyPr/>
        <a:lstStyle/>
        <a:p>
          <a:endParaRPr lang="en-IE"/>
        </a:p>
      </dgm:t>
    </dgm:pt>
    <dgm:pt modelId="{19563C07-6CC1-45DE-A6A8-93288C8A9F4D}">
      <dgm:prSet phldrT="[Text]" custT="1"/>
      <dgm:spPr/>
      <dgm:t>
        <a:bodyPr/>
        <a:lstStyle/>
        <a:p>
          <a:r>
            <a:rPr lang="en-IE" sz="2200" b="1" dirty="0" smtClean="0"/>
            <a:t>Format</a:t>
          </a:r>
          <a:endParaRPr lang="en-IE" sz="2200" b="1" dirty="0"/>
        </a:p>
      </dgm:t>
    </dgm:pt>
    <dgm:pt modelId="{263415F4-424D-4830-A4E1-4AB802145DD8}" type="parTrans" cxnId="{8FFF28C6-70EA-4E79-9D77-7A3E1314400D}">
      <dgm:prSet/>
      <dgm:spPr/>
      <dgm:t>
        <a:bodyPr/>
        <a:lstStyle/>
        <a:p>
          <a:endParaRPr lang="en-IE"/>
        </a:p>
      </dgm:t>
    </dgm:pt>
    <dgm:pt modelId="{C9239A54-A2A2-496A-A63F-61CBF6A8E0A9}" type="sibTrans" cxnId="{8FFF28C6-70EA-4E79-9D77-7A3E1314400D}">
      <dgm:prSet/>
      <dgm:spPr/>
      <dgm:t>
        <a:bodyPr/>
        <a:lstStyle/>
        <a:p>
          <a:endParaRPr lang="en-IE"/>
        </a:p>
      </dgm:t>
    </dgm:pt>
    <dgm:pt modelId="{AB25ACAD-8FB2-4A4E-AAD6-F263EAB3D07A}">
      <dgm:prSet phldrT="[Text]"/>
      <dgm:spPr/>
      <dgm:t>
        <a:bodyPr/>
        <a:lstStyle/>
        <a:p>
          <a:r>
            <a:rPr lang="en-IE" dirty="0" smtClean="0">
              <a:solidFill>
                <a:schemeClr val="tx1">
                  <a:lumMod val="85000"/>
                  <a:lumOff val="15000"/>
                </a:schemeClr>
              </a:solidFill>
            </a:rPr>
            <a:t>Use charts, diagrams, tables, text boxes, figures.</a:t>
          </a:r>
          <a:endParaRPr lang="en-IE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795B3C89-A6D0-4FAD-B46C-4B1809B5FD62}" type="parTrans" cxnId="{2C5069FB-10A8-4F6B-B199-DE81D4594CB3}">
      <dgm:prSet/>
      <dgm:spPr/>
      <dgm:t>
        <a:bodyPr/>
        <a:lstStyle/>
        <a:p>
          <a:endParaRPr lang="en-IE"/>
        </a:p>
      </dgm:t>
    </dgm:pt>
    <dgm:pt modelId="{F09B6836-FD67-4C25-B877-C15D9ACE6C8B}" type="sibTrans" cxnId="{2C5069FB-10A8-4F6B-B199-DE81D4594CB3}">
      <dgm:prSet/>
      <dgm:spPr/>
      <dgm:t>
        <a:bodyPr/>
        <a:lstStyle/>
        <a:p>
          <a:endParaRPr lang="en-IE"/>
        </a:p>
      </dgm:t>
    </dgm:pt>
    <dgm:pt modelId="{AA5CCD1F-82B8-4CE0-9133-2F2181363D27}">
      <dgm:prSet phldrT="[Text]"/>
      <dgm:spPr/>
      <dgm:t>
        <a:bodyPr/>
        <a:lstStyle/>
        <a:p>
          <a:r>
            <a:rPr lang="en-IE" dirty="0" smtClean="0">
              <a:solidFill>
                <a:schemeClr val="tx1">
                  <a:lumMod val="85000"/>
                  <a:lumOff val="15000"/>
                </a:schemeClr>
              </a:solidFill>
            </a:rPr>
            <a:t>Use appropriate font size, line spacing, page margins</a:t>
          </a:r>
          <a:endParaRPr lang="en-IE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CA35B9D6-79F6-4645-AAC8-7880F4C64959}" type="parTrans" cxnId="{C5604F5C-03A6-4A60-9A95-2786BF81ABF7}">
      <dgm:prSet/>
      <dgm:spPr/>
      <dgm:t>
        <a:bodyPr/>
        <a:lstStyle/>
        <a:p>
          <a:endParaRPr lang="en-IE"/>
        </a:p>
      </dgm:t>
    </dgm:pt>
    <dgm:pt modelId="{26965013-94A3-446C-A9A7-943CA2FE2851}" type="sibTrans" cxnId="{C5604F5C-03A6-4A60-9A95-2786BF81ABF7}">
      <dgm:prSet/>
      <dgm:spPr/>
      <dgm:t>
        <a:bodyPr/>
        <a:lstStyle/>
        <a:p>
          <a:endParaRPr lang="en-IE"/>
        </a:p>
      </dgm:t>
    </dgm:pt>
    <dgm:pt modelId="{5FCD1EA9-00ED-48A9-A5A2-506A0756BC4D}">
      <dgm:prSet phldrT="[Text]" custT="1"/>
      <dgm:spPr/>
      <dgm:t>
        <a:bodyPr/>
        <a:lstStyle/>
        <a:p>
          <a:r>
            <a:rPr lang="en-IE" sz="2200" b="1" dirty="0" smtClean="0"/>
            <a:t>Language</a:t>
          </a:r>
          <a:endParaRPr lang="en-IE" sz="2200" b="1" dirty="0"/>
        </a:p>
      </dgm:t>
    </dgm:pt>
    <dgm:pt modelId="{C7DD3825-8B34-4EF4-A874-829EFEFFC968}" type="parTrans" cxnId="{E13E8828-A42A-4CF0-A99A-1A8102B8C4C9}">
      <dgm:prSet/>
      <dgm:spPr/>
      <dgm:t>
        <a:bodyPr/>
        <a:lstStyle/>
        <a:p>
          <a:endParaRPr lang="en-IE"/>
        </a:p>
      </dgm:t>
    </dgm:pt>
    <dgm:pt modelId="{F6F84AEB-CE7C-444E-B827-A12A62D84B4C}" type="sibTrans" cxnId="{E13E8828-A42A-4CF0-A99A-1A8102B8C4C9}">
      <dgm:prSet/>
      <dgm:spPr/>
      <dgm:t>
        <a:bodyPr/>
        <a:lstStyle/>
        <a:p>
          <a:endParaRPr lang="en-IE"/>
        </a:p>
      </dgm:t>
    </dgm:pt>
    <dgm:pt modelId="{1AEA8DA7-20DB-45EF-858E-92C9281E5329}">
      <dgm:prSet phldrT="[Text]"/>
      <dgm:spPr/>
      <dgm:t>
        <a:bodyPr/>
        <a:lstStyle/>
        <a:p>
          <a:r>
            <a:rPr lang="en-IE" dirty="0" smtClean="0">
              <a:solidFill>
                <a:schemeClr val="tx1">
                  <a:lumMod val="85000"/>
                  <a:lumOff val="15000"/>
                </a:schemeClr>
              </a:solidFill>
            </a:rPr>
            <a:t>Avoid jargon</a:t>
          </a:r>
          <a:endParaRPr lang="en-IE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651FB87A-B4AA-4A13-AB5B-C9E21C1EA506}" type="parTrans" cxnId="{68EBFD87-4606-4859-9643-916EA770B377}">
      <dgm:prSet/>
      <dgm:spPr/>
      <dgm:t>
        <a:bodyPr/>
        <a:lstStyle/>
        <a:p>
          <a:endParaRPr lang="en-IE"/>
        </a:p>
      </dgm:t>
    </dgm:pt>
    <dgm:pt modelId="{B7AF212D-C262-4AEE-8972-0CE3644CF22E}" type="sibTrans" cxnId="{68EBFD87-4606-4859-9643-916EA770B377}">
      <dgm:prSet/>
      <dgm:spPr/>
      <dgm:t>
        <a:bodyPr/>
        <a:lstStyle/>
        <a:p>
          <a:endParaRPr lang="en-IE"/>
        </a:p>
      </dgm:t>
    </dgm:pt>
    <dgm:pt modelId="{F2B5C25F-7C34-467B-9753-C9FFB140F02C}">
      <dgm:prSet phldrT="[Text]"/>
      <dgm:spPr/>
      <dgm:t>
        <a:bodyPr/>
        <a:lstStyle/>
        <a:p>
          <a:r>
            <a:rPr lang="en-IE" dirty="0" smtClean="0">
              <a:solidFill>
                <a:schemeClr val="tx1">
                  <a:lumMod val="85000"/>
                  <a:lumOff val="15000"/>
                </a:schemeClr>
              </a:solidFill>
            </a:rPr>
            <a:t>Use the Full Page Limits</a:t>
          </a:r>
          <a:endParaRPr lang="en-IE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210C8C19-3F97-4296-A9D9-14D89E65BEAC}" type="parTrans" cxnId="{3DAC3914-0D46-44AB-BFA9-3C74D19A203A}">
      <dgm:prSet/>
      <dgm:spPr/>
      <dgm:t>
        <a:bodyPr/>
        <a:lstStyle/>
        <a:p>
          <a:endParaRPr lang="en-IE"/>
        </a:p>
      </dgm:t>
    </dgm:pt>
    <dgm:pt modelId="{C656C3ED-7E38-40A1-A1BA-21D7A85204F4}" type="sibTrans" cxnId="{3DAC3914-0D46-44AB-BFA9-3C74D19A203A}">
      <dgm:prSet/>
      <dgm:spPr/>
      <dgm:t>
        <a:bodyPr/>
        <a:lstStyle/>
        <a:p>
          <a:endParaRPr lang="en-IE"/>
        </a:p>
      </dgm:t>
    </dgm:pt>
    <dgm:pt modelId="{11EF3C46-8D58-49F9-9748-4DFAAD34E431}">
      <dgm:prSet phldrT="[Text]"/>
      <dgm:spPr/>
      <dgm:t>
        <a:bodyPr/>
        <a:lstStyle/>
        <a:p>
          <a:r>
            <a:rPr lang="en-IE" dirty="0" smtClean="0">
              <a:solidFill>
                <a:schemeClr val="tx1">
                  <a:lumMod val="85000"/>
                  <a:lumOff val="15000"/>
                </a:schemeClr>
              </a:solidFill>
            </a:rPr>
            <a:t>Use the Template sub-headings (provides good structure)</a:t>
          </a:r>
          <a:endParaRPr lang="en-IE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43212288-B93D-459F-8C4E-633D605AA953}" type="parTrans" cxnId="{A0314CDC-D755-4C06-8F00-2A510C42579D}">
      <dgm:prSet/>
      <dgm:spPr/>
      <dgm:t>
        <a:bodyPr/>
        <a:lstStyle/>
        <a:p>
          <a:endParaRPr lang="en-IE"/>
        </a:p>
      </dgm:t>
    </dgm:pt>
    <dgm:pt modelId="{9D858C86-21DF-43E9-AD3A-869A9B983CA2}" type="sibTrans" cxnId="{A0314CDC-D755-4C06-8F00-2A510C42579D}">
      <dgm:prSet/>
      <dgm:spPr/>
      <dgm:t>
        <a:bodyPr/>
        <a:lstStyle/>
        <a:p>
          <a:endParaRPr lang="en-IE"/>
        </a:p>
      </dgm:t>
    </dgm:pt>
    <dgm:pt modelId="{56F3A8E8-1E54-40DB-8C9C-137473675490}">
      <dgm:prSet phldrT="[Text]"/>
      <dgm:spPr/>
      <dgm:t>
        <a:bodyPr/>
        <a:lstStyle/>
        <a:p>
          <a:r>
            <a:rPr lang="en-IE" dirty="0" smtClean="0">
              <a:solidFill>
                <a:schemeClr val="tx1">
                  <a:lumMod val="85000"/>
                  <a:lumOff val="15000"/>
                </a:schemeClr>
              </a:solidFill>
            </a:rPr>
            <a:t>Put the proposal acronym in the Header</a:t>
          </a:r>
          <a:endParaRPr lang="en-IE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ECC9788B-B96F-4C8E-976A-7A001E58EC23}" type="parTrans" cxnId="{403DE12A-760E-419C-AF26-8F6A2ADC6731}">
      <dgm:prSet/>
      <dgm:spPr/>
      <dgm:t>
        <a:bodyPr/>
        <a:lstStyle/>
        <a:p>
          <a:endParaRPr lang="en-IE"/>
        </a:p>
      </dgm:t>
    </dgm:pt>
    <dgm:pt modelId="{C2FAE059-DDD4-4451-AE85-51884456ECF9}" type="sibTrans" cxnId="{403DE12A-760E-419C-AF26-8F6A2ADC6731}">
      <dgm:prSet/>
      <dgm:spPr/>
      <dgm:t>
        <a:bodyPr/>
        <a:lstStyle/>
        <a:p>
          <a:endParaRPr lang="en-IE"/>
        </a:p>
      </dgm:t>
    </dgm:pt>
    <dgm:pt modelId="{24A34F65-440C-41DE-96F9-E39D1196D784}">
      <dgm:prSet phldrT="[Text]"/>
      <dgm:spPr/>
      <dgm:t>
        <a:bodyPr/>
        <a:lstStyle/>
        <a:p>
          <a:r>
            <a:rPr lang="en-IE" dirty="0" smtClean="0">
              <a:solidFill>
                <a:schemeClr val="tx1">
                  <a:lumMod val="85000"/>
                  <a:lumOff val="15000"/>
                </a:schemeClr>
              </a:solidFill>
            </a:rPr>
            <a:t>Put Page Numbers (format Page X of Y) in the Footer</a:t>
          </a:r>
          <a:endParaRPr lang="en-IE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4D8D3200-DD75-4DF1-AEFC-4D77B38C82BD}" type="parTrans" cxnId="{F1B63A9D-3AAB-4A95-9E3B-B1CC59E87929}">
      <dgm:prSet/>
      <dgm:spPr/>
      <dgm:t>
        <a:bodyPr/>
        <a:lstStyle/>
        <a:p>
          <a:endParaRPr lang="en-IE"/>
        </a:p>
      </dgm:t>
    </dgm:pt>
    <dgm:pt modelId="{AF0C1986-452C-4FEA-8820-D2A0ECDC69D1}" type="sibTrans" cxnId="{F1B63A9D-3AAB-4A95-9E3B-B1CC59E87929}">
      <dgm:prSet/>
      <dgm:spPr/>
      <dgm:t>
        <a:bodyPr/>
        <a:lstStyle/>
        <a:p>
          <a:endParaRPr lang="en-IE"/>
        </a:p>
      </dgm:t>
    </dgm:pt>
    <dgm:pt modelId="{3D4C6A78-EC67-4CC5-BC39-89D5CD929441}">
      <dgm:prSet phldrT="[Text]"/>
      <dgm:spPr/>
      <dgm:t>
        <a:bodyPr/>
        <a:lstStyle/>
        <a:p>
          <a:r>
            <a:rPr lang="en-IE" dirty="0" smtClean="0">
              <a:solidFill>
                <a:schemeClr val="tx1">
                  <a:lumMod val="85000"/>
                  <a:lumOff val="15000"/>
                </a:schemeClr>
              </a:solidFill>
            </a:rPr>
            <a:t>Ensure any colour diagrams etc. are understandable when printed in black and white</a:t>
          </a:r>
          <a:endParaRPr lang="en-IE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719F02BB-7900-493B-9FF9-ACE96F581895}" type="parTrans" cxnId="{99C78F1E-F883-412F-9ECA-350BEF6A0C03}">
      <dgm:prSet/>
      <dgm:spPr/>
      <dgm:t>
        <a:bodyPr/>
        <a:lstStyle/>
        <a:p>
          <a:endParaRPr lang="en-IE"/>
        </a:p>
      </dgm:t>
    </dgm:pt>
    <dgm:pt modelId="{FEF65DAE-D3E2-432C-AA4E-366FE88F0FED}" type="sibTrans" cxnId="{99C78F1E-F883-412F-9ECA-350BEF6A0C03}">
      <dgm:prSet/>
      <dgm:spPr/>
      <dgm:t>
        <a:bodyPr/>
        <a:lstStyle/>
        <a:p>
          <a:endParaRPr lang="en-IE"/>
        </a:p>
      </dgm:t>
    </dgm:pt>
    <dgm:pt modelId="{B7520B55-A7EC-42DC-81B8-F520ACD50D70}">
      <dgm:prSet phldrT="[Text]"/>
      <dgm:spPr/>
      <dgm:t>
        <a:bodyPr/>
        <a:lstStyle/>
        <a:p>
          <a:r>
            <a:rPr lang="en-IE" dirty="0" smtClean="0">
              <a:solidFill>
                <a:schemeClr val="tx1">
                  <a:lumMod val="85000"/>
                  <a:lumOff val="15000"/>
                </a:schemeClr>
              </a:solidFill>
            </a:rPr>
            <a:t>Use highlighting where appropriate (bold, underline, italics) but don’t overdo it!</a:t>
          </a:r>
          <a:endParaRPr lang="en-IE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ECD3C564-EC71-486E-B5CA-E2EBE137AC03}" type="parTrans" cxnId="{830DDF19-556F-4AAD-87A3-6EBF6DD42887}">
      <dgm:prSet/>
      <dgm:spPr/>
      <dgm:t>
        <a:bodyPr/>
        <a:lstStyle/>
        <a:p>
          <a:endParaRPr lang="en-IE"/>
        </a:p>
      </dgm:t>
    </dgm:pt>
    <dgm:pt modelId="{630C64F7-103C-4E85-BAA4-1AD4C8BE0B97}" type="sibTrans" cxnId="{830DDF19-556F-4AAD-87A3-6EBF6DD42887}">
      <dgm:prSet/>
      <dgm:spPr/>
      <dgm:t>
        <a:bodyPr/>
        <a:lstStyle/>
        <a:p>
          <a:endParaRPr lang="en-IE"/>
        </a:p>
      </dgm:t>
    </dgm:pt>
    <dgm:pt modelId="{B6F291B4-EC23-4601-840A-7B9AD85E95E1}">
      <dgm:prSet phldrT="[Text]"/>
      <dgm:spPr/>
      <dgm:t>
        <a:bodyPr/>
        <a:lstStyle/>
        <a:p>
          <a:r>
            <a:rPr lang="en-IE" dirty="0" smtClean="0">
              <a:solidFill>
                <a:schemeClr val="tx1">
                  <a:lumMod val="85000"/>
                  <a:lumOff val="15000"/>
                </a:schemeClr>
              </a:solidFill>
            </a:rPr>
            <a:t>Explain any abbreviations</a:t>
          </a:r>
          <a:endParaRPr lang="en-IE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7E75B4FB-C5E7-40C3-AF52-9C475AEE445E}" type="parTrans" cxnId="{F05D9477-4371-40B2-B2EB-B2E2C7F36BE9}">
      <dgm:prSet/>
      <dgm:spPr/>
      <dgm:t>
        <a:bodyPr/>
        <a:lstStyle/>
        <a:p>
          <a:endParaRPr lang="en-IE"/>
        </a:p>
      </dgm:t>
    </dgm:pt>
    <dgm:pt modelId="{F00070CC-1C4F-4375-8DA9-067A1C236EC1}" type="sibTrans" cxnId="{F05D9477-4371-40B2-B2EB-B2E2C7F36BE9}">
      <dgm:prSet/>
      <dgm:spPr/>
      <dgm:t>
        <a:bodyPr/>
        <a:lstStyle/>
        <a:p>
          <a:endParaRPr lang="en-IE"/>
        </a:p>
      </dgm:t>
    </dgm:pt>
    <dgm:pt modelId="{F1190919-6279-48F4-A539-E97F468E5A80}">
      <dgm:prSet phldrT="[Text]"/>
      <dgm:spPr/>
      <dgm:t>
        <a:bodyPr/>
        <a:lstStyle/>
        <a:p>
          <a:r>
            <a:rPr lang="en-IE" dirty="0" smtClean="0">
              <a:solidFill>
                <a:schemeClr val="tx1">
                  <a:lumMod val="85000"/>
                  <a:lumOff val="15000"/>
                </a:schemeClr>
              </a:solidFill>
            </a:rPr>
            <a:t>Simple clear text</a:t>
          </a:r>
          <a:endParaRPr lang="en-IE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69FCA3E5-C595-4079-92BB-3C12F7904FC0}" type="parTrans" cxnId="{EDFB5E43-CD6F-4A56-916F-7BBDDBAB18A3}">
      <dgm:prSet/>
      <dgm:spPr/>
      <dgm:t>
        <a:bodyPr/>
        <a:lstStyle/>
        <a:p>
          <a:endParaRPr lang="en-IE"/>
        </a:p>
      </dgm:t>
    </dgm:pt>
    <dgm:pt modelId="{2AD8ADFC-D729-4F9A-B526-0F8F88047E35}" type="sibTrans" cxnId="{EDFB5E43-CD6F-4A56-916F-7BBDDBAB18A3}">
      <dgm:prSet/>
      <dgm:spPr/>
      <dgm:t>
        <a:bodyPr/>
        <a:lstStyle/>
        <a:p>
          <a:endParaRPr lang="en-IE"/>
        </a:p>
      </dgm:t>
    </dgm:pt>
    <dgm:pt modelId="{754B470C-2D41-452C-896C-9D5E897E45EB}">
      <dgm:prSet phldrT="[Text]"/>
      <dgm:spPr/>
      <dgm:t>
        <a:bodyPr/>
        <a:lstStyle/>
        <a:p>
          <a:r>
            <a:rPr lang="en-IE" dirty="0" smtClean="0">
              <a:solidFill>
                <a:schemeClr val="tx1">
                  <a:lumMod val="85000"/>
                  <a:lumOff val="15000"/>
                </a:schemeClr>
              </a:solidFill>
            </a:rPr>
            <a:t>Avoid long sentences</a:t>
          </a:r>
          <a:endParaRPr lang="en-IE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9B10D715-B33D-43AE-8F3D-142AEDEEED4F}" type="parTrans" cxnId="{59253CD5-11B5-4CA5-9EF2-B1948CB8B7D3}">
      <dgm:prSet/>
      <dgm:spPr/>
      <dgm:t>
        <a:bodyPr/>
        <a:lstStyle/>
        <a:p>
          <a:endParaRPr lang="en-IE"/>
        </a:p>
      </dgm:t>
    </dgm:pt>
    <dgm:pt modelId="{1849A6CB-C3F5-443B-AB71-61C07CD7BB3B}" type="sibTrans" cxnId="{59253CD5-11B5-4CA5-9EF2-B1948CB8B7D3}">
      <dgm:prSet/>
      <dgm:spPr/>
      <dgm:t>
        <a:bodyPr/>
        <a:lstStyle/>
        <a:p>
          <a:endParaRPr lang="en-IE"/>
        </a:p>
      </dgm:t>
    </dgm:pt>
    <dgm:pt modelId="{7578CA78-ADEF-4731-9FE1-B970E6801A12}">
      <dgm:prSet phldrT="[Text]"/>
      <dgm:spPr/>
      <dgm:t>
        <a:bodyPr/>
        <a:lstStyle/>
        <a:p>
          <a:r>
            <a:rPr lang="en-IE" dirty="0" smtClean="0">
              <a:solidFill>
                <a:schemeClr val="tx1">
                  <a:lumMod val="85000"/>
                  <a:lumOff val="15000"/>
                </a:schemeClr>
              </a:solidFill>
            </a:rPr>
            <a:t>Get rid of repetitions (refer to other parts of proposal if necessary)</a:t>
          </a:r>
          <a:endParaRPr lang="en-IE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373243F3-F714-46C8-B42C-8A5C0A0C3311}" type="parTrans" cxnId="{27F7D09F-4E03-4212-B78B-CCF9EC859082}">
      <dgm:prSet/>
      <dgm:spPr/>
      <dgm:t>
        <a:bodyPr/>
        <a:lstStyle/>
        <a:p>
          <a:endParaRPr lang="en-IE"/>
        </a:p>
      </dgm:t>
    </dgm:pt>
    <dgm:pt modelId="{C1D3721A-0174-4144-BA35-4E2110657981}" type="sibTrans" cxnId="{27F7D09F-4E03-4212-B78B-CCF9EC859082}">
      <dgm:prSet/>
      <dgm:spPr/>
      <dgm:t>
        <a:bodyPr/>
        <a:lstStyle/>
        <a:p>
          <a:endParaRPr lang="en-IE"/>
        </a:p>
      </dgm:t>
    </dgm:pt>
    <dgm:pt modelId="{18C53BE7-7A61-4FF0-91A2-2DF5CE4B577C}">
      <dgm:prSet phldrT="[Text]"/>
      <dgm:spPr/>
      <dgm:t>
        <a:bodyPr/>
        <a:lstStyle/>
        <a:p>
          <a:r>
            <a:rPr lang="en-IE" dirty="0" smtClean="0">
              <a:solidFill>
                <a:schemeClr val="tx1">
                  <a:lumMod val="85000"/>
                  <a:lumOff val="15000"/>
                </a:schemeClr>
              </a:solidFill>
            </a:rPr>
            <a:t>Don’t copy text from other documents or websites</a:t>
          </a:r>
          <a:endParaRPr lang="en-IE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DBD57D31-0AFA-46A0-B645-79E5E3547025}" type="parTrans" cxnId="{C0E23FF2-3513-4348-AF9E-FC175ED7FC8F}">
      <dgm:prSet/>
      <dgm:spPr/>
      <dgm:t>
        <a:bodyPr/>
        <a:lstStyle/>
        <a:p>
          <a:endParaRPr lang="en-IE"/>
        </a:p>
      </dgm:t>
    </dgm:pt>
    <dgm:pt modelId="{4BC57E4A-47D1-4A03-805E-DD1CA03CC5C3}" type="sibTrans" cxnId="{C0E23FF2-3513-4348-AF9E-FC175ED7FC8F}">
      <dgm:prSet/>
      <dgm:spPr/>
      <dgm:t>
        <a:bodyPr/>
        <a:lstStyle/>
        <a:p>
          <a:endParaRPr lang="en-IE"/>
        </a:p>
      </dgm:t>
    </dgm:pt>
    <dgm:pt modelId="{18746018-B059-4B65-B42E-2073B9DF1842}">
      <dgm:prSet phldrT="[Text]"/>
      <dgm:spPr/>
      <dgm:t>
        <a:bodyPr/>
        <a:lstStyle/>
        <a:p>
          <a:r>
            <a:rPr lang="en-IE" dirty="0" smtClean="0">
              <a:solidFill>
                <a:schemeClr val="tx1">
                  <a:lumMod val="85000"/>
                  <a:lumOff val="15000"/>
                </a:schemeClr>
              </a:solidFill>
            </a:rPr>
            <a:t>Be consistent with language (UK/US English)</a:t>
          </a:r>
          <a:endParaRPr lang="en-IE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89F86F15-6ACE-4144-A978-55F089FEEC72}" type="parTrans" cxnId="{B5C577F7-F954-4B08-B128-8C3DCD700450}">
      <dgm:prSet/>
      <dgm:spPr/>
      <dgm:t>
        <a:bodyPr/>
        <a:lstStyle/>
        <a:p>
          <a:endParaRPr lang="en-IE"/>
        </a:p>
      </dgm:t>
    </dgm:pt>
    <dgm:pt modelId="{C0807163-166C-489F-A06F-1B2CE3C7C1AE}" type="sibTrans" cxnId="{B5C577F7-F954-4B08-B128-8C3DCD700450}">
      <dgm:prSet/>
      <dgm:spPr/>
      <dgm:t>
        <a:bodyPr/>
        <a:lstStyle/>
        <a:p>
          <a:endParaRPr lang="en-IE"/>
        </a:p>
      </dgm:t>
    </dgm:pt>
    <dgm:pt modelId="{75816800-9488-4E8F-A360-96651B5AFC57}" type="pres">
      <dgm:prSet presAssocID="{AB9870A4-FE22-4659-B44F-B7FA716FC3A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E"/>
        </a:p>
      </dgm:t>
    </dgm:pt>
    <dgm:pt modelId="{89FE430C-84CC-4DFF-9C27-30CCD3CBCB3B}" type="pres">
      <dgm:prSet presAssocID="{F494FA75-3B00-4AC4-81EC-7CB15CB657BD}" presName="composite" presStyleCnt="0"/>
      <dgm:spPr/>
    </dgm:pt>
    <dgm:pt modelId="{6C44DEC6-CAC3-4441-B576-0C311CA5592C}" type="pres">
      <dgm:prSet presAssocID="{F494FA75-3B00-4AC4-81EC-7CB15CB657BD}" presName="parTx" presStyleLbl="alignNode1" presStyleIdx="0" presStyleCnt="3" custLinFactNeighborX="-10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9EAD09A2-2851-4F84-AC17-2F906B304F7D}" type="pres">
      <dgm:prSet presAssocID="{F494FA75-3B00-4AC4-81EC-7CB15CB657BD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91BC566E-DED7-40AA-A1D5-632428956213}" type="pres">
      <dgm:prSet presAssocID="{373314E3-9451-4B96-8944-07ABAB27B74B}" presName="space" presStyleCnt="0"/>
      <dgm:spPr/>
    </dgm:pt>
    <dgm:pt modelId="{A9C571CE-8F60-4C66-B029-46D90D2842D1}" type="pres">
      <dgm:prSet presAssocID="{19563C07-6CC1-45DE-A6A8-93288C8A9F4D}" presName="composite" presStyleCnt="0"/>
      <dgm:spPr/>
    </dgm:pt>
    <dgm:pt modelId="{99236E45-4C62-4B23-B781-3A530F3F5936}" type="pres">
      <dgm:prSet presAssocID="{19563C07-6CC1-45DE-A6A8-93288C8A9F4D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CBA54C6C-0440-40E1-9872-C15A04EAD051}" type="pres">
      <dgm:prSet presAssocID="{19563C07-6CC1-45DE-A6A8-93288C8A9F4D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D3F926DE-0C25-4A90-88DA-0190CC182864}" type="pres">
      <dgm:prSet presAssocID="{C9239A54-A2A2-496A-A63F-61CBF6A8E0A9}" presName="space" presStyleCnt="0"/>
      <dgm:spPr/>
    </dgm:pt>
    <dgm:pt modelId="{789C29A1-67EE-483E-9939-88102BAA91EA}" type="pres">
      <dgm:prSet presAssocID="{5FCD1EA9-00ED-48A9-A5A2-506A0756BC4D}" presName="composite" presStyleCnt="0"/>
      <dgm:spPr/>
    </dgm:pt>
    <dgm:pt modelId="{30259001-6DB4-4B32-A7FC-A100A6B8BCF3}" type="pres">
      <dgm:prSet presAssocID="{5FCD1EA9-00ED-48A9-A5A2-506A0756BC4D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48898172-DC8E-4909-A086-24D818F34562}" type="pres">
      <dgm:prSet presAssocID="{5FCD1EA9-00ED-48A9-A5A2-506A0756BC4D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</dgm:ptLst>
  <dgm:cxnLst>
    <dgm:cxn modelId="{DCE10252-2E1C-4A01-8347-E9E3F11F6EF8}" type="presOf" srcId="{AB25ACAD-8FB2-4A4E-AAD6-F263EAB3D07A}" destId="{CBA54C6C-0440-40E1-9872-C15A04EAD051}" srcOrd="0" destOrd="0" presId="urn:microsoft.com/office/officeart/2005/8/layout/hList1"/>
    <dgm:cxn modelId="{E2688355-EC5F-4110-AC39-CB5DF1DCEDBA}" type="presOf" srcId="{18C53BE7-7A61-4FF0-91A2-2DF5CE4B577C}" destId="{48898172-DC8E-4909-A086-24D818F34562}" srcOrd="0" destOrd="5" presId="urn:microsoft.com/office/officeart/2005/8/layout/hList1"/>
    <dgm:cxn modelId="{7AE20D3C-5B55-4355-9FDA-671CD55ED941}" type="presOf" srcId="{AC2099A8-101C-432A-80A1-F96045357B9D}" destId="{9EAD09A2-2851-4F84-AC17-2F906B304F7D}" srcOrd="0" destOrd="0" presId="urn:microsoft.com/office/officeart/2005/8/layout/hList1"/>
    <dgm:cxn modelId="{5693EBA1-60F7-4BB2-9528-70E8A53FFC55}" srcId="{F494FA75-3B00-4AC4-81EC-7CB15CB657BD}" destId="{E7E13D1B-9CB4-47F5-ADA4-14FCF0D7A4E5}" srcOrd="2" destOrd="0" parTransId="{72A9C2A7-517C-4878-8BC9-323F035DE248}" sibTransId="{06CE9B39-DD46-4AA2-83AC-30F40C3B29DC}"/>
    <dgm:cxn modelId="{C5604F5C-03A6-4A60-9A95-2786BF81ABF7}" srcId="{19563C07-6CC1-45DE-A6A8-93288C8A9F4D}" destId="{AA5CCD1F-82B8-4CE0-9133-2F2181363D27}" srcOrd="1" destOrd="0" parTransId="{CA35B9D6-79F6-4645-AAC8-7880F4C64959}" sibTransId="{26965013-94A3-446C-A9A7-943CA2FE2851}"/>
    <dgm:cxn modelId="{F05D9477-4371-40B2-B2EB-B2E2C7F36BE9}" srcId="{5FCD1EA9-00ED-48A9-A5A2-506A0756BC4D}" destId="{B6F291B4-EC23-4601-840A-7B9AD85E95E1}" srcOrd="1" destOrd="0" parTransId="{7E75B4FB-C5E7-40C3-AF52-9C475AEE445E}" sibTransId="{F00070CC-1C4F-4375-8DA9-067A1C236EC1}"/>
    <dgm:cxn modelId="{E1455A17-9182-430D-854B-1B8329798F93}" type="presOf" srcId="{3D4C6A78-EC67-4CC5-BC39-89D5CD929441}" destId="{CBA54C6C-0440-40E1-9872-C15A04EAD051}" srcOrd="0" destOrd="2" presId="urn:microsoft.com/office/officeart/2005/8/layout/hList1"/>
    <dgm:cxn modelId="{F1B63A9D-3AAB-4A95-9E3B-B1CC59E87929}" srcId="{F494FA75-3B00-4AC4-81EC-7CB15CB657BD}" destId="{24A34F65-440C-41DE-96F9-E39D1196D784}" srcOrd="5" destOrd="0" parTransId="{4D8D3200-DD75-4DF1-AEFC-4D77B38C82BD}" sibTransId="{AF0C1986-452C-4FEA-8820-D2A0ECDC69D1}"/>
    <dgm:cxn modelId="{A47A65D4-8D4E-4006-984C-92F69FE5F5AC}" type="presOf" srcId="{F2B5C25F-7C34-467B-9753-C9FFB140F02C}" destId="{9EAD09A2-2851-4F84-AC17-2F906B304F7D}" srcOrd="0" destOrd="3" presId="urn:microsoft.com/office/officeart/2005/8/layout/hList1"/>
    <dgm:cxn modelId="{EDFB5E43-CD6F-4A56-916F-7BBDDBAB18A3}" srcId="{5FCD1EA9-00ED-48A9-A5A2-506A0756BC4D}" destId="{F1190919-6279-48F4-A539-E97F468E5A80}" srcOrd="2" destOrd="0" parTransId="{69FCA3E5-C595-4079-92BB-3C12F7904FC0}" sibTransId="{2AD8ADFC-D729-4F9A-B526-0F8F88047E35}"/>
    <dgm:cxn modelId="{6EEC9048-212B-45B8-A6ED-52DD61CD38C0}" type="presOf" srcId="{19563C07-6CC1-45DE-A6A8-93288C8A9F4D}" destId="{99236E45-4C62-4B23-B781-3A530F3F5936}" srcOrd="0" destOrd="0" presId="urn:microsoft.com/office/officeart/2005/8/layout/hList1"/>
    <dgm:cxn modelId="{2C5069FB-10A8-4F6B-B199-DE81D4594CB3}" srcId="{19563C07-6CC1-45DE-A6A8-93288C8A9F4D}" destId="{AB25ACAD-8FB2-4A4E-AAD6-F263EAB3D07A}" srcOrd="0" destOrd="0" parTransId="{795B3C89-A6D0-4FAD-B46C-4B1809B5FD62}" sibTransId="{F09B6836-FD67-4C25-B877-C15D9ACE6C8B}"/>
    <dgm:cxn modelId="{3AB6C4D4-5448-444F-8895-EA31410816F5}" type="presOf" srcId="{B6F291B4-EC23-4601-840A-7B9AD85E95E1}" destId="{48898172-DC8E-4909-A086-24D818F34562}" srcOrd="0" destOrd="1" presId="urn:microsoft.com/office/officeart/2005/8/layout/hList1"/>
    <dgm:cxn modelId="{66452CF3-8C39-4B4E-875F-EFFF14EEFCEB}" type="presOf" srcId="{56F3A8E8-1E54-40DB-8C9C-137473675490}" destId="{9EAD09A2-2851-4F84-AC17-2F906B304F7D}" srcOrd="0" destOrd="4" presId="urn:microsoft.com/office/officeart/2005/8/layout/hList1"/>
    <dgm:cxn modelId="{0EACCEF4-8CB4-4837-9FAC-94AD093BC323}" type="presOf" srcId="{18746018-B059-4B65-B42E-2073B9DF1842}" destId="{48898172-DC8E-4909-A086-24D818F34562}" srcOrd="0" destOrd="6" presId="urn:microsoft.com/office/officeart/2005/8/layout/hList1"/>
    <dgm:cxn modelId="{FBF02658-62B4-4A26-B01E-C8D7A30B4D32}" srcId="{F494FA75-3B00-4AC4-81EC-7CB15CB657BD}" destId="{AC2099A8-101C-432A-80A1-F96045357B9D}" srcOrd="0" destOrd="0" parTransId="{BB958A4C-4274-487A-883D-37BE6C25B49F}" sibTransId="{FB02AE32-C275-4CCA-B1C4-8786595EFA93}"/>
    <dgm:cxn modelId="{6D909B36-C9D5-4E01-A534-B39276E90360}" type="presOf" srcId="{5FCD1EA9-00ED-48A9-A5A2-506A0756BC4D}" destId="{30259001-6DB4-4B32-A7FC-A100A6B8BCF3}" srcOrd="0" destOrd="0" presId="urn:microsoft.com/office/officeart/2005/8/layout/hList1"/>
    <dgm:cxn modelId="{B5C577F7-F954-4B08-B128-8C3DCD700450}" srcId="{5FCD1EA9-00ED-48A9-A5A2-506A0756BC4D}" destId="{18746018-B059-4B65-B42E-2073B9DF1842}" srcOrd="6" destOrd="0" parTransId="{89F86F15-6ACE-4144-A978-55F089FEEC72}" sibTransId="{C0807163-166C-489F-A06F-1B2CE3C7C1AE}"/>
    <dgm:cxn modelId="{403DE12A-760E-419C-AF26-8F6A2ADC6731}" srcId="{F494FA75-3B00-4AC4-81EC-7CB15CB657BD}" destId="{56F3A8E8-1E54-40DB-8C9C-137473675490}" srcOrd="4" destOrd="0" parTransId="{ECC9788B-B96F-4C8E-976A-7A001E58EC23}" sibTransId="{C2FAE059-DDD4-4451-AE85-51884456ECF9}"/>
    <dgm:cxn modelId="{C8DE8319-0890-4E56-B4A8-9F563BCB567F}" type="presOf" srcId="{E7E13D1B-9CB4-47F5-ADA4-14FCF0D7A4E5}" destId="{9EAD09A2-2851-4F84-AC17-2F906B304F7D}" srcOrd="0" destOrd="2" presId="urn:microsoft.com/office/officeart/2005/8/layout/hList1"/>
    <dgm:cxn modelId="{C0E23FF2-3513-4348-AF9E-FC175ED7FC8F}" srcId="{5FCD1EA9-00ED-48A9-A5A2-506A0756BC4D}" destId="{18C53BE7-7A61-4FF0-91A2-2DF5CE4B577C}" srcOrd="5" destOrd="0" parTransId="{DBD57D31-0AFA-46A0-B645-79E5E3547025}" sibTransId="{4BC57E4A-47D1-4A03-805E-DD1CA03CC5C3}"/>
    <dgm:cxn modelId="{8FFF28C6-70EA-4E79-9D77-7A3E1314400D}" srcId="{AB9870A4-FE22-4659-B44F-B7FA716FC3A0}" destId="{19563C07-6CC1-45DE-A6A8-93288C8A9F4D}" srcOrd="1" destOrd="0" parTransId="{263415F4-424D-4830-A4E1-4AB802145DD8}" sibTransId="{C9239A54-A2A2-496A-A63F-61CBF6A8E0A9}"/>
    <dgm:cxn modelId="{E13E8828-A42A-4CF0-A99A-1A8102B8C4C9}" srcId="{AB9870A4-FE22-4659-B44F-B7FA716FC3A0}" destId="{5FCD1EA9-00ED-48A9-A5A2-506A0756BC4D}" srcOrd="2" destOrd="0" parTransId="{C7DD3825-8B34-4EF4-A874-829EFEFFC968}" sibTransId="{F6F84AEB-CE7C-444E-B827-A12A62D84B4C}"/>
    <dgm:cxn modelId="{063399C9-EA77-4BC3-89BB-508DF225398A}" type="presOf" srcId="{B7520B55-A7EC-42DC-81B8-F520ACD50D70}" destId="{CBA54C6C-0440-40E1-9872-C15A04EAD051}" srcOrd="0" destOrd="3" presId="urn:microsoft.com/office/officeart/2005/8/layout/hList1"/>
    <dgm:cxn modelId="{59253CD5-11B5-4CA5-9EF2-B1948CB8B7D3}" srcId="{5FCD1EA9-00ED-48A9-A5A2-506A0756BC4D}" destId="{754B470C-2D41-452C-896C-9D5E897E45EB}" srcOrd="3" destOrd="0" parTransId="{9B10D715-B33D-43AE-8F3D-142AEDEEED4F}" sibTransId="{1849A6CB-C3F5-443B-AB71-61C07CD7BB3B}"/>
    <dgm:cxn modelId="{E9C41606-EC87-4E1F-B2A9-9B6B773AD1C6}" type="presOf" srcId="{1AEA8DA7-20DB-45EF-858E-92C9281E5329}" destId="{48898172-DC8E-4909-A086-24D818F34562}" srcOrd="0" destOrd="0" presId="urn:microsoft.com/office/officeart/2005/8/layout/hList1"/>
    <dgm:cxn modelId="{A0314CDC-D755-4C06-8F00-2A510C42579D}" srcId="{F494FA75-3B00-4AC4-81EC-7CB15CB657BD}" destId="{11EF3C46-8D58-49F9-9748-4DFAAD34E431}" srcOrd="1" destOrd="0" parTransId="{43212288-B93D-459F-8C4E-633D605AA953}" sibTransId="{9D858C86-21DF-43E9-AD3A-869A9B983CA2}"/>
    <dgm:cxn modelId="{80CDC369-834B-44CA-A643-7791B97DE4AF}" type="presOf" srcId="{AB9870A4-FE22-4659-B44F-B7FA716FC3A0}" destId="{75816800-9488-4E8F-A360-96651B5AFC57}" srcOrd="0" destOrd="0" presId="urn:microsoft.com/office/officeart/2005/8/layout/hList1"/>
    <dgm:cxn modelId="{561586E2-AB89-4099-BF07-FBEBCFC47B4E}" type="presOf" srcId="{AA5CCD1F-82B8-4CE0-9133-2F2181363D27}" destId="{CBA54C6C-0440-40E1-9872-C15A04EAD051}" srcOrd="0" destOrd="1" presId="urn:microsoft.com/office/officeart/2005/8/layout/hList1"/>
    <dgm:cxn modelId="{91E3A393-A300-4843-A81A-08017349AAEE}" type="presOf" srcId="{754B470C-2D41-452C-896C-9D5E897E45EB}" destId="{48898172-DC8E-4909-A086-24D818F34562}" srcOrd="0" destOrd="3" presId="urn:microsoft.com/office/officeart/2005/8/layout/hList1"/>
    <dgm:cxn modelId="{830DDF19-556F-4AAD-87A3-6EBF6DD42887}" srcId="{19563C07-6CC1-45DE-A6A8-93288C8A9F4D}" destId="{B7520B55-A7EC-42DC-81B8-F520ACD50D70}" srcOrd="3" destOrd="0" parTransId="{ECD3C564-EC71-486E-B5CA-E2EBE137AC03}" sibTransId="{630C64F7-103C-4E85-BAA4-1AD4C8BE0B97}"/>
    <dgm:cxn modelId="{99C78F1E-F883-412F-9ECA-350BEF6A0C03}" srcId="{19563C07-6CC1-45DE-A6A8-93288C8A9F4D}" destId="{3D4C6A78-EC67-4CC5-BC39-89D5CD929441}" srcOrd="2" destOrd="0" parTransId="{719F02BB-7900-493B-9FF9-ACE96F581895}" sibTransId="{FEF65DAE-D3E2-432C-AA4E-366FE88F0FED}"/>
    <dgm:cxn modelId="{27F7D09F-4E03-4212-B78B-CCF9EC859082}" srcId="{5FCD1EA9-00ED-48A9-A5A2-506A0756BC4D}" destId="{7578CA78-ADEF-4731-9FE1-B970E6801A12}" srcOrd="4" destOrd="0" parTransId="{373243F3-F714-46C8-B42C-8A5C0A0C3311}" sibTransId="{C1D3721A-0174-4144-BA35-4E2110657981}"/>
    <dgm:cxn modelId="{0F4096FD-2537-4B06-AD55-F0787ADDF793}" type="presOf" srcId="{24A34F65-440C-41DE-96F9-E39D1196D784}" destId="{9EAD09A2-2851-4F84-AC17-2F906B304F7D}" srcOrd="0" destOrd="5" presId="urn:microsoft.com/office/officeart/2005/8/layout/hList1"/>
    <dgm:cxn modelId="{752D9623-98DA-4037-863B-9477AD4F3450}" srcId="{AB9870A4-FE22-4659-B44F-B7FA716FC3A0}" destId="{F494FA75-3B00-4AC4-81EC-7CB15CB657BD}" srcOrd="0" destOrd="0" parTransId="{092ECBE5-5641-489E-BC3A-5A28455EFFA3}" sibTransId="{373314E3-9451-4B96-8944-07ABAB27B74B}"/>
    <dgm:cxn modelId="{EA32118C-C71A-4F4A-AB4A-FFA44AEE8D06}" type="presOf" srcId="{F1190919-6279-48F4-A539-E97F468E5A80}" destId="{48898172-DC8E-4909-A086-24D818F34562}" srcOrd="0" destOrd="2" presId="urn:microsoft.com/office/officeart/2005/8/layout/hList1"/>
    <dgm:cxn modelId="{C7D0CC22-EC9F-4EC3-AC93-48651B894DFA}" type="presOf" srcId="{F494FA75-3B00-4AC4-81EC-7CB15CB657BD}" destId="{6C44DEC6-CAC3-4441-B576-0C311CA5592C}" srcOrd="0" destOrd="0" presId="urn:microsoft.com/office/officeart/2005/8/layout/hList1"/>
    <dgm:cxn modelId="{3DAC3914-0D46-44AB-BFA9-3C74D19A203A}" srcId="{F494FA75-3B00-4AC4-81EC-7CB15CB657BD}" destId="{F2B5C25F-7C34-467B-9753-C9FFB140F02C}" srcOrd="3" destOrd="0" parTransId="{210C8C19-3F97-4296-A9D9-14D89E65BEAC}" sibTransId="{C656C3ED-7E38-40A1-A1BA-21D7A85204F4}"/>
    <dgm:cxn modelId="{9F04BB7E-16D0-4926-9679-301998CD8220}" type="presOf" srcId="{11EF3C46-8D58-49F9-9748-4DFAAD34E431}" destId="{9EAD09A2-2851-4F84-AC17-2F906B304F7D}" srcOrd="0" destOrd="1" presId="urn:microsoft.com/office/officeart/2005/8/layout/hList1"/>
    <dgm:cxn modelId="{68EBFD87-4606-4859-9643-916EA770B377}" srcId="{5FCD1EA9-00ED-48A9-A5A2-506A0756BC4D}" destId="{1AEA8DA7-20DB-45EF-858E-92C9281E5329}" srcOrd="0" destOrd="0" parTransId="{651FB87A-B4AA-4A13-AB5B-C9E21C1EA506}" sibTransId="{B7AF212D-C262-4AEE-8972-0CE3644CF22E}"/>
    <dgm:cxn modelId="{D8605931-817A-4163-B0EC-9F41564CD256}" type="presOf" srcId="{7578CA78-ADEF-4731-9FE1-B970E6801A12}" destId="{48898172-DC8E-4909-A086-24D818F34562}" srcOrd="0" destOrd="4" presId="urn:microsoft.com/office/officeart/2005/8/layout/hList1"/>
    <dgm:cxn modelId="{C52AA553-BC92-442C-8352-F2E73BF68998}" type="presParOf" srcId="{75816800-9488-4E8F-A360-96651B5AFC57}" destId="{89FE430C-84CC-4DFF-9C27-30CCD3CBCB3B}" srcOrd="0" destOrd="0" presId="urn:microsoft.com/office/officeart/2005/8/layout/hList1"/>
    <dgm:cxn modelId="{6509947E-EEB3-40D1-9F84-B8BF75792DB0}" type="presParOf" srcId="{89FE430C-84CC-4DFF-9C27-30CCD3CBCB3B}" destId="{6C44DEC6-CAC3-4441-B576-0C311CA5592C}" srcOrd="0" destOrd="0" presId="urn:microsoft.com/office/officeart/2005/8/layout/hList1"/>
    <dgm:cxn modelId="{3D5FF821-B771-47CB-9B09-29A2B7434C6B}" type="presParOf" srcId="{89FE430C-84CC-4DFF-9C27-30CCD3CBCB3B}" destId="{9EAD09A2-2851-4F84-AC17-2F906B304F7D}" srcOrd="1" destOrd="0" presId="urn:microsoft.com/office/officeart/2005/8/layout/hList1"/>
    <dgm:cxn modelId="{7306357E-3A70-452D-AFE2-29EE1BF5CE55}" type="presParOf" srcId="{75816800-9488-4E8F-A360-96651B5AFC57}" destId="{91BC566E-DED7-40AA-A1D5-632428956213}" srcOrd="1" destOrd="0" presId="urn:microsoft.com/office/officeart/2005/8/layout/hList1"/>
    <dgm:cxn modelId="{1EB31A0C-B078-4B76-9FF5-59B532CB2DE6}" type="presParOf" srcId="{75816800-9488-4E8F-A360-96651B5AFC57}" destId="{A9C571CE-8F60-4C66-B029-46D90D2842D1}" srcOrd="2" destOrd="0" presId="urn:microsoft.com/office/officeart/2005/8/layout/hList1"/>
    <dgm:cxn modelId="{30511905-E5DD-4A53-AFFC-3A4DEFBEEFF8}" type="presParOf" srcId="{A9C571CE-8F60-4C66-B029-46D90D2842D1}" destId="{99236E45-4C62-4B23-B781-3A530F3F5936}" srcOrd="0" destOrd="0" presId="urn:microsoft.com/office/officeart/2005/8/layout/hList1"/>
    <dgm:cxn modelId="{FA2BAAE9-42AB-46AF-80B6-3ABEA247AC5F}" type="presParOf" srcId="{A9C571CE-8F60-4C66-B029-46D90D2842D1}" destId="{CBA54C6C-0440-40E1-9872-C15A04EAD051}" srcOrd="1" destOrd="0" presId="urn:microsoft.com/office/officeart/2005/8/layout/hList1"/>
    <dgm:cxn modelId="{3B889AB6-4D38-44C9-882D-98C8EBC8F927}" type="presParOf" srcId="{75816800-9488-4E8F-A360-96651B5AFC57}" destId="{D3F926DE-0C25-4A90-88DA-0190CC182864}" srcOrd="3" destOrd="0" presId="urn:microsoft.com/office/officeart/2005/8/layout/hList1"/>
    <dgm:cxn modelId="{F8D8EF7B-7A29-4C0A-8B02-349B2E7818F1}" type="presParOf" srcId="{75816800-9488-4E8F-A360-96651B5AFC57}" destId="{789C29A1-67EE-483E-9939-88102BAA91EA}" srcOrd="4" destOrd="0" presId="urn:microsoft.com/office/officeart/2005/8/layout/hList1"/>
    <dgm:cxn modelId="{F14F6716-ADB4-4798-9FBC-E2D5B2084DB7}" type="presParOf" srcId="{789C29A1-67EE-483E-9939-88102BAA91EA}" destId="{30259001-6DB4-4B32-A7FC-A100A6B8BCF3}" srcOrd="0" destOrd="0" presId="urn:microsoft.com/office/officeart/2005/8/layout/hList1"/>
    <dgm:cxn modelId="{70EEF367-D6C8-4C15-B8A9-E354C80A2F57}" type="presParOf" srcId="{789C29A1-67EE-483E-9939-88102BAA91EA}" destId="{48898172-DC8E-4909-A086-24D818F3456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0F07FD3-5BBF-4FCB-BF13-1108219AE59C}">
      <dsp:nvSpPr>
        <dsp:cNvPr id="0" name=""/>
        <dsp:cNvSpPr/>
      </dsp:nvSpPr>
      <dsp:spPr>
        <a:xfrm rot="5400000">
          <a:off x="5481903" y="-2306615"/>
          <a:ext cx="695690" cy="548682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E" sz="2000" kern="1200" smtClean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itchFamily="34" charset="0"/>
              <a:cs typeface="Calibri" pitchFamily="34" charset="0"/>
            </a:rPr>
            <a:t>Ireland’s “Take” from FP7 to-date</a:t>
          </a:r>
          <a:endParaRPr lang="en-IE" sz="2000" kern="1200" dirty="0">
            <a:solidFill>
              <a:schemeClr val="tx1">
                <a:lumMod val="75000"/>
                <a:lumOff val="25000"/>
              </a:schemeClr>
            </a:solidFill>
            <a:latin typeface="Calibri" pitchFamily="34" charset="0"/>
            <a:cs typeface="Calibri" pitchFamily="34" charset="0"/>
          </a:endParaRPr>
        </a:p>
      </dsp:txBody>
      <dsp:txXfrm rot="5400000">
        <a:off x="5481903" y="-2306615"/>
        <a:ext cx="695690" cy="5486821"/>
      </dsp:txXfrm>
    </dsp:sp>
    <dsp:sp modelId="{CF0C9BA2-5C49-44B8-A353-11C39E6AACA1}">
      <dsp:nvSpPr>
        <dsp:cNvPr id="0" name=""/>
        <dsp:cNvSpPr/>
      </dsp:nvSpPr>
      <dsp:spPr>
        <a:xfrm>
          <a:off x="0" y="1988"/>
          <a:ext cx="3086337" cy="86961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4200" kern="1200" dirty="0" smtClean="0"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rPr>
            <a:t>€600 million</a:t>
          </a:r>
          <a:endParaRPr lang="en-IE" sz="4200" kern="1200" dirty="0">
            <a:solidFill>
              <a:schemeClr val="bg1"/>
            </a:solidFill>
            <a:latin typeface="Calibri" pitchFamily="34" charset="0"/>
            <a:cs typeface="Calibri" pitchFamily="34" charset="0"/>
          </a:endParaRPr>
        </a:p>
      </dsp:txBody>
      <dsp:txXfrm>
        <a:off x="0" y="1988"/>
        <a:ext cx="3086337" cy="869612"/>
      </dsp:txXfrm>
    </dsp:sp>
    <dsp:sp modelId="{3A28C4CE-49B3-485E-8F57-BE062A8CA9B9}">
      <dsp:nvSpPr>
        <dsp:cNvPr id="0" name=""/>
        <dsp:cNvSpPr/>
      </dsp:nvSpPr>
      <dsp:spPr>
        <a:xfrm rot="5400000">
          <a:off x="5481903" y="-1393522"/>
          <a:ext cx="695690" cy="548682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E" sz="2000" kern="1200" dirty="0" smtClean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itchFamily="34" charset="0"/>
              <a:cs typeface="Calibri" pitchFamily="34" charset="0"/>
            </a:rPr>
            <a:t>Portion of this secured via Marie Curie  </a:t>
          </a:r>
          <a:br>
            <a:rPr lang="en-IE" sz="2000" kern="1200" dirty="0" smtClean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itchFamily="34" charset="0"/>
              <a:cs typeface="Calibri" pitchFamily="34" charset="0"/>
            </a:rPr>
          </a:br>
          <a:r>
            <a:rPr lang="en-IE" sz="2000" kern="1200" dirty="0" smtClean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itchFamily="34" charset="0"/>
              <a:cs typeface="Calibri" pitchFamily="34" charset="0"/>
            </a:rPr>
            <a:t>(2</a:t>
          </a:r>
          <a:r>
            <a:rPr lang="en-IE" sz="2000" kern="1200" baseline="30000" dirty="0" smtClean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itchFamily="34" charset="0"/>
              <a:cs typeface="Calibri" pitchFamily="34" charset="0"/>
            </a:rPr>
            <a:t>nd </a:t>
          </a:r>
          <a:r>
            <a:rPr lang="en-IE" sz="2000" kern="1200" dirty="0" smtClean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itchFamily="34" charset="0"/>
              <a:cs typeface="Calibri" pitchFamily="34" charset="0"/>
            </a:rPr>
            <a:t>Largest FP7 Income-Stream)</a:t>
          </a:r>
          <a:endParaRPr lang="en-IE" sz="2000" kern="1200" dirty="0">
            <a:solidFill>
              <a:schemeClr val="tx1">
                <a:lumMod val="75000"/>
                <a:lumOff val="25000"/>
              </a:schemeClr>
            </a:solidFill>
            <a:latin typeface="Calibri" pitchFamily="34" charset="0"/>
            <a:cs typeface="Calibri" pitchFamily="34" charset="0"/>
          </a:endParaRPr>
        </a:p>
      </dsp:txBody>
      <dsp:txXfrm rot="5400000">
        <a:off x="5481903" y="-1393522"/>
        <a:ext cx="695690" cy="5486821"/>
      </dsp:txXfrm>
    </dsp:sp>
    <dsp:sp modelId="{EAFE7F09-370A-4693-9740-80550E3F280D}">
      <dsp:nvSpPr>
        <dsp:cNvPr id="0" name=""/>
        <dsp:cNvSpPr/>
      </dsp:nvSpPr>
      <dsp:spPr>
        <a:xfrm>
          <a:off x="0" y="915082"/>
          <a:ext cx="3086337" cy="86961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4200" kern="1200" dirty="0" smtClean="0"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rPr>
            <a:t>€104 million</a:t>
          </a:r>
          <a:endParaRPr lang="en-IE" sz="4200" kern="1200" dirty="0">
            <a:solidFill>
              <a:schemeClr val="bg1"/>
            </a:solidFill>
            <a:latin typeface="Calibri" pitchFamily="34" charset="0"/>
            <a:cs typeface="Calibri" pitchFamily="34" charset="0"/>
          </a:endParaRPr>
        </a:p>
      </dsp:txBody>
      <dsp:txXfrm>
        <a:off x="0" y="915082"/>
        <a:ext cx="3086337" cy="869612"/>
      </dsp:txXfrm>
    </dsp:sp>
    <dsp:sp modelId="{5F88F9B9-AE9D-4E1E-A80F-A79F0BC58055}">
      <dsp:nvSpPr>
        <dsp:cNvPr id="0" name=""/>
        <dsp:cNvSpPr/>
      </dsp:nvSpPr>
      <dsp:spPr>
        <a:xfrm rot="5400000">
          <a:off x="5481903" y="-480429"/>
          <a:ext cx="695690" cy="548682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E" sz="2000" kern="1200" dirty="0" smtClean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itchFamily="34" charset="0"/>
              <a:cs typeface="Calibri" pitchFamily="34" charset="0"/>
            </a:rPr>
            <a:t>Funding to support research training for postgraduate students</a:t>
          </a:r>
          <a:endParaRPr lang="en-IE" sz="2000" kern="1200" dirty="0">
            <a:solidFill>
              <a:schemeClr val="tx1">
                <a:lumMod val="75000"/>
                <a:lumOff val="25000"/>
              </a:schemeClr>
            </a:solidFill>
            <a:latin typeface="Calibri" pitchFamily="34" charset="0"/>
            <a:cs typeface="Calibri" pitchFamily="34" charset="0"/>
          </a:endParaRPr>
        </a:p>
      </dsp:txBody>
      <dsp:txXfrm rot="5400000">
        <a:off x="5481903" y="-480429"/>
        <a:ext cx="695690" cy="5486821"/>
      </dsp:txXfrm>
    </dsp:sp>
    <dsp:sp modelId="{B6B982E6-B0CD-43D3-95A5-FBA5517391D0}">
      <dsp:nvSpPr>
        <dsp:cNvPr id="0" name=""/>
        <dsp:cNvSpPr/>
      </dsp:nvSpPr>
      <dsp:spPr>
        <a:xfrm>
          <a:off x="0" y="1828175"/>
          <a:ext cx="3086337" cy="86961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4200" kern="1200" dirty="0" smtClean="0"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rPr>
            <a:t>€25 million</a:t>
          </a:r>
          <a:endParaRPr lang="en-IE" sz="4200" kern="1200" dirty="0">
            <a:solidFill>
              <a:schemeClr val="bg1"/>
            </a:solidFill>
            <a:latin typeface="Calibri" pitchFamily="34" charset="0"/>
            <a:cs typeface="Calibri" pitchFamily="34" charset="0"/>
          </a:endParaRPr>
        </a:p>
      </dsp:txBody>
      <dsp:txXfrm>
        <a:off x="0" y="1828175"/>
        <a:ext cx="3086337" cy="869612"/>
      </dsp:txXfrm>
    </dsp:sp>
    <dsp:sp modelId="{E44CFE25-EACB-4E2C-88EC-7B65215B6286}">
      <dsp:nvSpPr>
        <dsp:cNvPr id="0" name=""/>
        <dsp:cNvSpPr/>
      </dsp:nvSpPr>
      <dsp:spPr>
        <a:xfrm rot="5400000">
          <a:off x="5481903" y="432663"/>
          <a:ext cx="695690" cy="548682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E" sz="20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rPr>
            <a:t>Irish Marie Curie Contracts Signed</a:t>
          </a:r>
          <a:endParaRPr lang="en-IE" sz="2000" kern="1200" dirty="0">
            <a:solidFill>
              <a:schemeClr val="tx1">
                <a:lumMod val="75000"/>
                <a:lumOff val="25000"/>
              </a:schemeClr>
            </a:solidFill>
            <a:latin typeface="Calibri" pitchFamily="34" charset="0"/>
            <a:cs typeface="Calibri" pitchFamily="34" charset="0"/>
          </a:endParaRPr>
        </a:p>
      </dsp:txBody>
      <dsp:txXfrm rot="5400000">
        <a:off x="5481903" y="432663"/>
        <a:ext cx="695690" cy="5486821"/>
      </dsp:txXfrm>
    </dsp:sp>
    <dsp:sp modelId="{7B3B0AFC-4242-401A-8C29-34D7170E5014}">
      <dsp:nvSpPr>
        <dsp:cNvPr id="0" name=""/>
        <dsp:cNvSpPr/>
      </dsp:nvSpPr>
      <dsp:spPr>
        <a:xfrm>
          <a:off x="0" y="2741268"/>
          <a:ext cx="3086337" cy="86961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4200" kern="12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300</a:t>
          </a:r>
          <a:endParaRPr lang="en-IE" sz="4200" kern="1200" dirty="0">
            <a:solidFill>
              <a:schemeClr val="bg1"/>
            </a:solidFill>
            <a:latin typeface="Calibri" pitchFamily="34" charset="0"/>
            <a:cs typeface="Calibri" pitchFamily="34" charset="0"/>
          </a:endParaRPr>
        </a:p>
      </dsp:txBody>
      <dsp:txXfrm>
        <a:off x="0" y="2741268"/>
        <a:ext cx="3086337" cy="869612"/>
      </dsp:txXfrm>
    </dsp:sp>
    <dsp:sp modelId="{7BF51D41-62B6-43F2-BBA1-A92ECA36278B}">
      <dsp:nvSpPr>
        <dsp:cNvPr id="0" name=""/>
        <dsp:cNvSpPr/>
      </dsp:nvSpPr>
      <dsp:spPr>
        <a:xfrm rot="5400000">
          <a:off x="5481903" y="1345756"/>
          <a:ext cx="695690" cy="548682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E" sz="2000" kern="1200" dirty="0" smtClean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itchFamily="34" charset="0"/>
              <a:cs typeface="Calibri" pitchFamily="34" charset="0"/>
            </a:rPr>
            <a:t>Among the top 5 performing MS in 2013 Calls</a:t>
          </a:r>
          <a:endParaRPr lang="en-IE" sz="2000" kern="1200" dirty="0">
            <a:solidFill>
              <a:schemeClr val="tx1">
                <a:lumMod val="75000"/>
                <a:lumOff val="25000"/>
              </a:schemeClr>
            </a:solidFill>
            <a:effectLst/>
            <a:latin typeface="Calibri" pitchFamily="34" charset="0"/>
            <a:ea typeface="Calibri"/>
            <a:cs typeface="Calibri" pitchFamily="34" charset="0"/>
          </a:endParaRPr>
        </a:p>
      </dsp:txBody>
      <dsp:txXfrm rot="5400000">
        <a:off x="5481903" y="1345756"/>
        <a:ext cx="695690" cy="5486821"/>
      </dsp:txXfrm>
    </dsp:sp>
    <dsp:sp modelId="{A7B0FC1C-52C1-4B47-83BD-ACE3AA7C716B}">
      <dsp:nvSpPr>
        <dsp:cNvPr id="0" name=""/>
        <dsp:cNvSpPr/>
      </dsp:nvSpPr>
      <dsp:spPr>
        <a:xfrm>
          <a:off x="0" y="3654361"/>
          <a:ext cx="3086337" cy="86961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4200" kern="1200" dirty="0" smtClean="0">
              <a:solidFill>
                <a:schemeClr val="bg1"/>
              </a:solidFill>
              <a:effectLst/>
              <a:latin typeface="Calibri" pitchFamily="34" charset="0"/>
              <a:ea typeface="Calibri"/>
              <a:cs typeface="Calibri" pitchFamily="34" charset="0"/>
            </a:rPr>
            <a:t>5</a:t>
          </a:r>
          <a:endParaRPr lang="en-IE" sz="4200" kern="1200" dirty="0">
            <a:solidFill>
              <a:schemeClr val="bg1"/>
            </a:solidFill>
            <a:effectLst/>
            <a:latin typeface="Calibri" pitchFamily="34" charset="0"/>
            <a:ea typeface="Calibri"/>
            <a:cs typeface="Calibri" pitchFamily="34" charset="0"/>
          </a:endParaRPr>
        </a:p>
      </dsp:txBody>
      <dsp:txXfrm>
        <a:off x="0" y="3654361"/>
        <a:ext cx="3086337" cy="86961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6BC8F53-6E0F-4086-9F22-04827421362F}">
      <dsp:nvSpPr>
        <dsp:cNvPr id="0" name=""/>
        <dsp:cNvSpPr/>
      </dsp:nvSpPr>
      <dsp:spPr>
        <a:xfrm>
          <a:off x="832487" y="1642288"/>
          <a:ext cx="2651313" cy="2651313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4000" kern="120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rPr>
            <a:t>Marie </a:t>
          </a:r>
          <a:br>
            <a:rPr lang="en-IE" sz="4000" kern="120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rPr>
          </a:br>
          <a:r>
            <a:rPr lang="en-IE" sz="4000" kern="120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rPr>
            <a:t>S-Curie Actions</a:t>
          </a:r>
          <a:endParaRPr lang="en-IE" sz="4000" kern="1200" dirty="0">
            <a:solidFill>
              <a:schemeClr val="tx1">
                <a:lumMod val="75000"/>
                <a:lumOff val="25000"/>
              </a:schemeClr>
            </a:solidFill>
            <a:latin typeface="Calibri" pitchFamily="34" charset="0"/>
            <a:cs typeface="Calibri" pitchFamily="34" charset="0"/>
          </a:endParaRPr>
        </a:p>
      </dsp:txBody>
      <dsp:txXfrm>
        <a:off x="832487" y="1642288"/>
        <a:ext cx="2651313" cy="2651313"/>
      </dsp:txXfrm>
    </dsp:sp>
    <dsp:sp modelId="{4C6D67AF-F627-4D3F-8C84-69777564AA75}">
      <dsp:nvSpPr>
        <dsp:cNvPr id="0" name=""/>
        <dsp:cNvSpPr/>
      </dsp:nvSpPr>
      <dsp:spPr>
        <a:xfrm>
          <a:off x="1495315" y="580189"/>
          <a:ext cx="1325656" cy="1325656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000" kern="120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rPr>
            <a:t>Training</a:t>
          </a:r>
          <a:endParaRPr lang="en-IE" sz="2000" kern="1200" dirty="0">
            <a:solidFill>
              <a:schemeClr val="tx1">
                <a:lumMod val="75000"/>
                <a:lumOff val="25000"/>
              </a:schemeClr>
            </a:solidFill>
            <a:latin typeface="Calibri" pitchFamily="34" charset="0"/>
            <a:cs typeface="Calibri" pitchFamily="34" charset="0"/>
          </a:endParaRPr>
        </a:p>
      </dsp:txBody>
      <dsp:txXfrm>
        <a:off x="1495315" y="580189"/>
        <a:ext cx="1325656" cy="1325656"/>
      </dsp:txXfrm>
    </dsp:sp>
    <dsp:sp modelId="{EC8524FB-CE9C-47D9-ACCC-4E61A1EBF79E}">
      <dsp:nvSpPr>
        <dsp:cNvPr id="0" name=""/>
        <dsp:cNvSpPr/>
      </dsp:nvSpPr>
      <dsp:spPr>
        <a:xfrm>
          <a:off x="2989146" y="3167580"/>
          <a:ext cx="1325656" cy="1325656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800" b="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rPr>
            <a:t>Mobility</a:t>
          </a:r>
          <a:endParaRPr lang="en-IE" sz="1200" b="0" kern="1200" dirty="0">
            <a:solidFill>
              <a:schemeClr val="tx1">
                <a:lumMod val="75000"/>
                <a:lumOff val="25000"/>
              </a:schemeClr>
            </a:solidFill>
            <a:latin typeface="Calibri" pitchFamily="34" charset="0"/>
            <a:cs typeface="Calibri" pitchFamily="34" charset="0"/>
          </a:endParaRPr>
        </a:p>
      </dsp:txBody>
      <dsp:txXfrm>
        <a:off x="2989146" y="3167580"/>
        <a:ext cx="1325656" cy="1325656"/>
      </dsp:txXfrm>
    </dsp:sp>
    <dsp:sp modelId="{54BB82EB-B7A0-4150-8A84-E6C8C65C5BE2}">
      <dsp:nvSpPr>
        <dsp:cNvPr id="0" name=""/>
        <dsp:cNvSpPr/>
      </dsp:nvSpPr>
      <dsp:spPr>
        <a:xfrm>
          <a:off x="1484" y="3167580"/>
          <a:ext cx="1325656" cy="1325656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000" kern="120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rPr>
            <a:t>Career</a:t>
          </a:r>
          <a:endParaRPr lang="en-IE" sz="2000" kern="1200" dirty="0">
            <a:solidFill>
              <a:schemeClr val="tx1">
                <a:lumMod val="75000"/>
                <a:lumOff val="25000"/>
              </a:schemeClr>
            </a:solidFill>
            <a:latin typeface="Calibri" pitchFamily="34" charset="0"/>
            <a:cs typeface="Calibri" pitchFamily="34" charset="0"/>
          </a:endParaRPr>
        </a:p>
      </dsp:txBody>
      <dsp:txXfrm>
        <a:off x="1484" y="3167580"/>
        <a:ext cx="1325656" cy="132565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C987342-BEFD-43DF-9377-1999890A1B9F}">
      <dsp:nvSpPr>
        <dsp:cNvPr id="0" name=""/>
        <dsp:cNvSpPr/>
      </dsp:nvSpPr>
      <dsp:spPr>
        <a:xfrm rot="5400000">
          <a:off x="5525195" y="-2334428"/>
          <a:ext cx="676738" cy="551864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E" sz="2200" kern="1200" dirty="0" smtClean="0"/>
            <a:t>Research &amp; Innovation Staff Exchange</a:t>
          </a:r>
          <a:endParaRPr lang="en-IE" sz="2200" kern="1200" dirty="0"/>
        </a:p>
      </dsp:txBody>
      <dsp:txXfrm rot="5400000">
        <a:off x="5525195" y="-2334428"/>
        <a:ext cx="676738" cy="5518648"/>
      </dsp:txXfrm>
    </dsp:sp>
    <dsp:sp modelId="{B3BBE4B1-F330-4B25-ACCD-207AE49CF8B8}">
      <dsp:nvSpPr>
        <dsp:cNvPr id="0" name=""/>
        <dsp:cNvSpPr/>
      </dsp:nvSpPr>
      <dsp:spPr>
        <a:xfrm>
          <a:off x="0" y="1934"/>
          <a:ext cx="3104240" cy="8459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4200" kern="1200" dirty="0" smtClean="0"/>
            <a:t>RISE</a:t>
          </a:r>
          <a:endParaRPr lang="en-IE" sz="4200" kern="1200" dirty="0"/>
        </a:p>
      </dsp:txBody>
      <dsp:txXfrm>
        <a:off x="0" y="1934"/>
        <a:ext cx="3104240" cy="845922"/>
      </dsp:txXfrm>
    </dsp:sp>
    <dsp:sp modelId="{5DC8F2B0-9598-44C5-A804-8C477034347E}">
      <dsp:nvSpPr>
        <dsp:cNvPr id="0" name=""/>
        <dsp:cNvSpPr/>
      </dsp:nvSpPr>
      <dsp:spPr>
        <a:xfrm rot="5400000">
          <a:off x="5525195" y="-1446209"/>
          <a:ext cx="676738" cy="551864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E" sz="2200" kern="1200" dirty="0" smtClean="0"/>
            <a:t>Innovative Training Networks</a:t>
          </a:r>
          <a:endParaRPr lang="en-IE" sz="2200" kern="1200" dirty="0"/>
        </a:p>
      </dsp:txBody>
      <dsp:txXfrm rot="5400000">
        <a:off x="5525195" y="-1446209"/>
        <a:ext cx="676738" cy="5518648"/>
      </dsp:txXfrm>
    </dsp:sp>
    <dsp:sp modelId="{785E1BE8-C2CB-4C5E-88F1-0AF956F0898F}">
      <dsp:nvSpPr>
        <dsp:cNvPr id="0" name=""/>
        <dsp:cNvSpPr/>
      </dsp:nvSpPr>
      <dsp:spPr>
        <a:xfrm>
          <a:off x="0" y="890153"/>
          <a:ext cx="3104240" cy="8459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4200" kern="1200" dirty="0" smtClean="0"/>
            <a:t>ITN</a:t>
          </a:r>
          <a:endParaRPr lang="en-IE" sz="4200" kern="1200" dirty="0"/>
        </a:p>
      </dsp:txBody>
      <dsp:txXfrm>
        <a:off x="0" y="890153"/>
        <a:ext cx="3104240" cy="845922"/>
      </dsp:txXfrm>
    </dsp:sp>
    <dsp:sp modelId="{6E094CFE-00BD-427A-A657-BFB95A957FF2}">
      <dsp:nvSpPr>
        <dsp:cNvPr id="0" name=""/>
        <dsp:cNvSpPr/>
      </dsp:nvSpPr>
      <dsp:spPr>
        <a:xfrm rot="5400000">
          <a:off x="5525195" y="-557990"/>
          <a:ext cx="676738" cy="551864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E" sz="2200" kern="1200" dirty="0" smtClean="0"/>
            <a:t>Co-financing fellowship or doctoral programmes with transnational mobility</a:t>
          </a:r>
          <a:endParaRPr lang="en-IE" sz="2200" kern="1200" dirty="0"/>
        </a:p>
      </dsp:txBody>
      <dsp:txXfrm rot="5400000">
        <a:off x="5525195" y="-557990"/>
        <a:ext cx="676738" cy="5518648"/>
      </dsp:txXfrm>
    </dsp:sp>
    <dsp:sp modelId="{1CAA3915-45A1-4B7F-B506-6392EACF6671}">
      <dsp:nvSpPr>
        <dsp:cNvPr id="0" name=""/>
        <dsp:cNvSpPr/>
      </dsp:nvSpPr>
      <dsp:spPr>
        <a:xfrm>
          <a:off x="0" y="1778372"/>
          <a:ext cx="3104240" cy="8459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4200" kern="1200" dirty="0" smtClean="0"/>
            <a:t>COFUND</a:t>
          </a:r>
          <a:endParaRPr lang="en-IE" sz="4200" kern="1200" dirty="0"/>
        </a:p>
      </dsp:txBody>
      <dsp:txXfrm>
        <a:off x="0" y="1778372"/>
        <a:ext cx="3104240" cy="845922"/>
      </dsp:txXfrm>
    </dsp:sp>
    <dsp:sp modelId="{A1C8ED36-4B9D-434F-BDFD-68A4B8EB3D8E}">
      <dsp:nvSpPr>
        <dsp:cNvPr id="0" name=""/>
        <dsp:cNvSpPr/>
      </dsp:nvSpPr>
      <dsp:spPr>
        <a:xfrm rot="5400000">
          <a:off x="5525195" y="330227"/>
          <a:ext cx="676738" cy="551864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E" sz="2200" kern="1200" dirty="0" smtClean="0"/>
            <a:t>European Researchers’ Night</a:t>
          </a:r>
          <a:endParaRPr lang="en-IE" sz="2200" kern="1200" dirty="0"/>
        </a:p>
      </dsp:txBody>
      <dsp:txXfrm rot="5400000">
        <a:off x="5525195" y="330227"/>
        <a:ext cx="676738" cy="5518648"/>
      </dsp:txXfrm>
    </dsp:sp>
    <dsp:sp modelId="{45CF99D0-1339-47E7-92CA-B54D778D9CEF}">
      <dsp:nvSpPr>
        <dsp:cNvPr id="0" name=""/>
        <dsp:cNvSpPr/>
      </dsp:nvSpPr>
      <dsp:spPr>
        <a:xfrm>
          <a:off x="0" y="2666590"/>
          <a:ext cx="3104240" cy="8459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4200" kern="1200" dirty="0" smtClean="0"/>
            <a:t>NIGHT</a:t>
          </a:r>
          <a:endParaRPr lang="en-IE" sz="4200" kern="1200" dirty="0"/>
        </a:p>
      </dsp:txBody>
      <dsp:txXfrm>
        <a:off x="0" y="2666590"/>
        <a:ext cx="3104240" cy="845922"/>
      </dsp:txXfrm>
    </dsp:sp>
    <dsp:sp modelId="{116EB8EC-4470-4EFF-86EF-D4DFF4CEA320}">
      <dsp:nvSpPr>
        <dsp:cNvPr id="0" name=""/>
        <dsp:cNvSpPr/>
      </dsp:nvSpPr>
      <dsp:spPr>
        <a:xfrm rot="5400000">
          <a:off x="5525195" y="1218446"/>
          <a:ext cx="676738" cy="551864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E" sz="2200" kern="1200" dirty="0" smtClean="0"/>
            <a:t>Individual Fellowships</a:t>
          </a:r>
          <a:endParaRPr lang="en-IE" sz="2200" kern="1200" dirty="0"/>
        </a:p>
      </dsp:txBody>
      <dsp:txXfrm rot="5400000">
        <a:off x="5525195" y="1218446"/>
        <a:ext cx="676738" cy="5518648"/>
      </dsp:txXfrm>
    </dsp:sp>
    <dsp:sp modelId="{4572C32E-1DA3-4791-BB32-97C447614F8F}">
      <dsp:nvSpPr>
        <dsp:cNvPr id="0" name=""/>
        <dsp:cNvSpPr/>
      </dsp:nvSpPr>
      <dsp:spPr>
        <a:xfrm>
          <a:off x="0" y="3554809"/>
          <a:ext cx="3104240" cy="8459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4200" kern="1200" dirty="0" smtClean="0"/>
            <a:t>IF</a:t>
          </a:r>
          <a:endParaRPr lang="en-IE" sz="4200" kern="1200" dirty="0"/>
        </a:p>
      </dsp:txBody>
      <dsp:txXfrm>
        <a:off x="0" y="3554809"/>
        <a:ext cx="3104240" cy="845922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6AA0AE-DA2E-48BD-B385-1D6CC047EBDB}" type="datetimeFigureOut">
              <a:rPr lang="en-IE" smtClean="0"/>
              <a:pPr/>
              <a:t>22/04/2015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19474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7B9F0C-A5F7-460D-B61E-3E77AAFEE3FE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17105646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D0DBB5-61F3-47A1-B542-81E366F25FB2}" type="datetimeFigureOut">
              <a:rPr lang="en-IE" smtClean="0"/>
              <a:pPr/>
              <a:t>22/04/2015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55688" y="719138"/>
            <a:ext cx="5203825" cy="3602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474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ED100-6231-4F5F-8A01-E9FC9C1A68B9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3067844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1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85" algn="l" defTabSz="9141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69" algn="l" defTabSz="9141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254" algn="l" defTabSz="9141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339" algn="l" defTabSz="9141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423" algn="l" defTabSz="9141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07" algn="l" defTabSz="9141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592" algn="l" defTabSz="9141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677" algn="l" defTabSz="9141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34"/>
            <a:ext cx="84201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4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F558-2372-F444-B64B-CCA44B621E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AE137-55E9-7A41-ABE4-A0C688B2DF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723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F558-2372-F444-B64B-CCA44B621E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AE137-55E9-7A41-ABE4-A0C688B2DF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3511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80338" y="274643"/>
            <a:ext cx="2414588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6581" y="274643"/>
            <a:ext cx="7078663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F558-2372-F444-B64B-CCA44B621E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AE137-55E9-7A41-ABE4-A0C688B2DF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4999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30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4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97078-1DE9-49B4-9878-5A63EB328ECB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22/04/2015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BE5E-9353-4C5D-AF0A-6A0A6DFDFAF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7181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97078-1DE9-49B4-9878-5A63EB328ECB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22/04/2015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BE5E-9353-4C5D-AF0A-6A0A6DFDFAF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5769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5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8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3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4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5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6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97078-1DE9-49B4-9878-5A63EB328ECB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22/04/2015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BE5E-9353-4C5D-AF0A-6A0A6DFDFAF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8505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97078-1DE9-49B4-9878-5A63EB328ECB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22/04/2015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BE5E-9353-4C5D-AF0A-6A0A6DFDFAF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8112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5" indent="0">
              <a:buNone/>
              <a:defRPr sz="2000" b="1"/>
            </a:lvl2pPr>
            <a:lvl3pPr marL="914169" indent="0">
              <a:buNone/>
              <a:defRPr sz="1800" b="1"/>
            </a:lvl3pPr>
            <a:lvl4pPr marL="1371254" indent="0">
              <a:buNone/>
              <a:defRPr sz="1600" b="1"/>
            </a:lvl4pPr>
            <a:lvl5pPr marL="1828339" indent="0">
              <a:buNone/>
              <a:defRPr sz="1600" b="1"/>
            </a:lvl5pPr>
            <a:lvl6pPr marL="2285423" indent="0">
              <a:buNone/>
              <a:defRPr sz="1600" b="1"/>
            </a:lvl6pPr>
            <a:lvl7pPr marL="2742507" indent="0">
              <a:buNone/>
              <a:defRPr sz="1600" b="1"/>
            </a:lvl7pPr>
            <a:lvl8pPr marL="3199592" indent="0">
              <a:buNone/>
              <a:defRPr sz="1600" b="1"/>
            </a:lvl8pPr>
            <a:lvl9pPr marL="365667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5" indent="0">
              <a:buNone/>
              <a:defRPr sz="2000" b="1"/>
            </a:lvl2pPr>
            <a:lvl3pPr marL="914169" indent="0">
              <a:buNone/>
              <a:defRPr sz="1800" b="1"/>
            </a:lvl3pPr>
            <a:lvl4pPr marL="1371254" indent="0">
              <a:buNone/>
              <a:defRPr sz="1600" b="1"/>
            </a:lvl4pPr>
            <a:lvl5pPr marL="1828339" indent="0">
              <a:buNone/>
              <a:defRPr sz="1600" b="1"/>
            </a:lvl5pPr>
            <a:lvl6pPr marL="2285423" indent="0">
              <a:buNone/>
              <a:defRPr sz="1600" b="1"/>
            </a:lvl6pPr>
            <a:lvl7pPr marL="2742507" indent="0">
              <a:buNone/>
              <a:defRPr sz="1600" b="1"/>
            </a:lvl7pPr>
            <a:lvl8pPr marL="3199592" indent="0">
              <a:buNone/>
              <a:defRPr sz="1600" b="1"/>
            </a:lvl8pPr>
            <a:lvl9pPr marL="365667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97078-1DE9-49B4-9878-5A63EB328ECB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22/04/2015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BE5E-9353-4C5D-AF0A-6A0A6DFDFAF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959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97078-1DE9-49B4-9878-5A63EB328ECB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22/04/2015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BE5E-9353-4C5D-AF0A-6A0A6DFDFAF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7860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97078-1DE9-49B4-9878-5A63EB328ECB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22/04/2015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BE5E-9353-4C5D-AF0A-6A0A6DFDFAF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8101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5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85" indent="0">
              <a:buNone/>
              <a:defRPr sz="1200"/>
            </a:lvl2pPr>
            <a:lvl3pPr marL="914169" indent="0">
              <a:buNone/>
              <a:defRPr sz="1000"/>
            </a:lvl3pPr>
            <a:lvl4pPr marL="1371254" indent="0">
              <a:buNone/>
              <a:defRPr sz="900"/>
            </a:lvl4pPr>
            <a:lvl5pPr marL="1828339" indent="0">
              <a:buNone/>
              <a:defRPr sz="900"/>
            </a:lvl5pPr>
            <a:lvl6pPr marL="2285423" indent="0">
              <a:buNone/>
              <a:defRPr sz="900"/>
            </a:lvl6pPr>
            <a:lvl7pPr marL="2742507" indent="0">
              <a:buNone/>
              <a:defRPr sz="900"/>
            </a:lvl7pPr>
            <a:lvl8pPr marL="3199592" indent="0">
              <a:buNone/>
              <a:defRPr sz="900"/>
            </a:lvl8pPr>
            <a:lvl9pPr marL="365667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97078-1DE9-49B4-9878-5A63EB328ECB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22/04/2015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BE5E-9353-4C5D-AF0A-6A0A6DFDFAF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7854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F558-2372-F444-B64B-CCA44B621E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AE137-55E9-7A41-ABE4-A0C688B2DF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0380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85" indent="0">
              <a:buNone/>
              <a:defRPr sz="2800"/>
            </a:lvl2pPr>
            <a:lvl3pPr marL="914169" indent="0">
              <a:buNone/>
              <a:defRPr sz="2400"/>
            </a:lvl3pPr>
            <a:lvl4pPr marL="1371254" indent="0">
              <a:buNone/>
              <a:defRPr sz="2000"/>
            </a:lvl4pPr>
            <a:lvl5pPr marL="1828339" indent="0">
              <a:buNone/>
              <a:defRPr sz="2000"/>
            </a:lvl5pPr>
            <a:lvl6pPr marL="2285423" indent="0">
              <a:buNone/>
              <a:defRPr sz="2000"/>
            </a:lvl6pPr>
            <a:lvl7pPr marL="2742507" indent="0">
              <a:buNone/>
              <a:defRPr sz="2000"/>
            </a:lvl7pPr>
            <a:lvl8pPr marL="3199592" indent="0">
              <a:buNone/>
              <a:defRPr sz="2000"/>
            </a:lvl8pPr>
            <a:lvl9pPr marL="3656677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85" indent="0">
              <a:buNone/>
              <a:defRPr sz="1200"/>
            </a:lvl2pPr>
            <a:lvl3pPr marL="914169" indent="0">
              <a:buNone/>
              <a:defRPr sz="1000"/>
            </a:lvl3pPr>
            <a:lvl4pPr marL="1371254" indent="0">
              <a:buNone/>
              <a:defRPr sz="900"/>
            </a:lvl4pPr>
            <a:lvl5pPr marL="1828339" indent="0">
              <a:buNone/>
              <a:defRPr sz="900"/>
            </a:lvl5pPr>
            <a:lvl6pPr marL="2285423" indent="0">
              <a:buNone/>
              <a:defRPr sz="900"/>
            </a:lvl6pPr>
            <a:lvl7pPr marL="2742507" indent="0">
              <a:buNone/>
              <a:defRPr sz="900"/>
            </a:lvl7pPr>
            <a:lvl8pPr marL="3199592" indent="0">
              <a:buNone/>
              <a:defRPr sz="900"/>
            </a:lvl8pPr>
            <a:lvl9pPr marL="365667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97078-1DE9-49B4-9878-5A63EB328ECB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22/04/2015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BE5E-9353-4C5D-AF0A-6A0A6DFDFAF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6405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97078-1DE9-49B4-9878-5A63EB328ECB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22/04/2015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BE5E-9353-4C5D-AF0A-6A0A6DFDFAF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6850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43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43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97078-1DE9-49B4-9878-5A63EB328ECB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22/04/2015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BE5E-9353-4C5D-AF0A-6A0A6DFDFAF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7589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F558-2372-F444-B64B-CCA44B621E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AE137-55E9-7A41-ABE4-A0C688B2DF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4439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F558-2372-F444-B64B-CCA44B621E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AE137-55E9-7A41-ABE4-A0C688B2DF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5334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F558-2372-F444-B64B-CCA44B621E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AE137-55E9-7A41-ABE4-A0C688B2DF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7052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F558-2372-F444-B64B-CCA44B621E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AE137-55E9-7A41-ABE4-A0C688B2DF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2111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F558-2372-F444-B64B-CCA44B621E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AE137-55E9-7A41-ABE4-A0C688B2DF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6515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F558-2372-F444-B64B-CCA44B621E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AE137-55E9-7A41-ABE4-A0C688B2DF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8265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F558-2372-F444-B64B-CCA44B621E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AE137-55E9-7A41-ABE4-A0C688B2DF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2119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9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8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3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4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5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6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F558-2372-F444-B64B-CCA44B621E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AE137-55E9-7A41-ABE4-A0C688B2DF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4730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F558-2372-F444-B64B-CCA44B621E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AE137-55E9-7A41-ABE4-A0C688B2DF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3582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F558-2372-F444-B64B-CCA44B621E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AE137-55E9-7A41-ABE4-A0C688B2DF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7132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F558-2372-F444-B64B-CCA44B621E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AE137-55E9-7A41-ABE4-A0C688B2DF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8513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F558-2372-F444-B64B-CCA44B621E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AE137-55E9-7A41-ABE4-A0C688B2DF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2459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F558-2372-F444-B64B-CCA44B621E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AE137-55E9-7A41-ABE4-A0C688B2DF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4812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F558-2372-F444-B64B-CCA44B621E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AE137-55E9-7A41-ABE4-A0C688B2DF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5431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F558-2372-F444-B64B-CCA44B621E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AE137-55E9-7A41-ABE4-A0C688B2DF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5552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F558-2372-F444-B64B-CCA44B621E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AE137-55E9-7A41-ABE4-A0C688B2DF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8306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F558-2372-F444-B64B-CCA44B621E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AE137-55E9-7A41-ABE4-A0C688B2DF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7426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F558-2372-F444-B64B-CCA44B621E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AE137-55E9-7A41-ABE4-A0C688B2DF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479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579" y="1600207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4" y="1600207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F558-2372-F444-B64B-CCA44B621E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AE137-55E9-7A41-ABE4-A0C688B2DF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9984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F558-2372-F444-B64B-CCA44B621E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AE137-55E9-7A41-ABE4-A0C688B2DF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670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F558-2372-F444-B64B-CCA44B621E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AE137-55E9-7A41-ABE4-A0C688B2DF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604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F558-2372-F444-B64B-CCA44B621E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AE137-55E9-7A41-ABE4-A0C688B2DF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4724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F558-2372-F444-B64B-CCA44B621E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AE137-55E9-7A41-ABE4-A0C688B2DF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745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F558-2372-F444-B64B-CCA44B621E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AE137-55E9-7A41-ABE4-A0C688B2DF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8955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34"/>
            <a:ext cx="84201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F558-2372-F444-B64B-CCA44B621E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AE137-55E9-7A41-ABE4-A0C688B2DF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2932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F558-2372-F444-B64B-CCA44B621E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AE137-55E9-7A41-ABE4-A0C688B2DF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7349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9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F558-2372-F444-B64B-CCA44B621E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AE137-55E9-7A41-ABE4-A0C688B2DF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9658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575" y="1600206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600206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F558-2372-F444-B64B-CCA44B621E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AE137-55E9-7A41-ABE4-A0C688B2DF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9521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F558-2372-F444-B64B-CCA44B621E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AE137-55E9-7A41-ABE4-A0C688B2DF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6436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5" indent="0">
              <a:buNone/>
              <a:defRPr sz="2000" b="1"/>
            </a:lvl2pPr>
            <a:lvl3pPr marL="914169" indent="0">
              <a:buNone/>
              <a:defRPr sz="1800" b="1"/>
            </a:lvl3pPr>
            <a:lvl4pPr marL="1371254" indent="0">
              <a:buNone/>
              <a:defRPr sz="1600" b="1"/>
            </a:lvl4pPr>
            <a:lvl5pPr marL="1828339" indent="0">
              <a:buNone/>
              <a:defRPr sz="1600" b="1"/>
            </a:lvl5pPr>
            <a:lvl6pPr marL="2285423" indent="0">
              <a:buNone/>
              <a:defRPr sz="1600" b="1"/>
            </a:lvl6pPr>
            <a:lvl7pPr marL="2742507" indent="0">
              <a:buNone/>
              <a:defRPr sz="1600" b="1"/>
            </a:lvl7pPr>
            <a:lvl8pPr marL="3199592" indent="0">
              <a:buNone/>
              <a:defRPr sz="1600" b="1"/>
            </a:lvl8pPr>
            <a:lvl9pPr marL="3656677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3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5" indent="0">
              <a:buNone/>
              <a:defRPr sz="2000" b="1"/>
            </a:lvl2pPr>
            <a:lvl3pPr marL="914169" indent="0">
              <a:buNone/>
              <a:defRPr sz="1800" b="1"/>
            </a:lvl3pPr>
            <a:lvl4pPr marL="1371254" indent="0">
              <a:buNone/>
              <a:defRPr sz="1600" b="1"/>
            </a:lvl4pPr>
            <a:lvl5pPr marL="1828339" indent="0">
              <a:buNone/>
              <a:defRPr sz="1600" b="1"/>
            </a:lvl5pPr>
            <a:lvl6pPr marL="2285423" indent="0">
              <a:buNone/>
              <a:defRPr sz="1600" b="1"/>
            </a:lvl6pPr>
            <a:lvl7pPr marL="2742507" indent="0">
              <a:buNone/>
              <a:defRPr sz="1600" b="1"/>
            </a:lvl7pPr>
            <a:lvl8pPr marL="3199592" indent="0">
              <a:buNone/>
              <a:defRPr sz="1600" b="1"/>
            </a:lvl8pPr>
            <a:lvl9pPr marL="3656677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3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F558-2372-F444-B64B-CCA44B621E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AE137-55E9-7A41-ABE4-A0C688B2DF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2475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F558-2372-F444-B64B-CCA44B621E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AE137-55E9-7A41-ABE4-A0C688B2DF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1778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F558-2372-F444-B64B-CCA44B621E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AE137-55E9-7A41-ABE4-A0C688B2DF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6735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9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F558-2372-F444-B64B-CCA44B621E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AE137-55E9-7A41-ABE4-A0C688B2DF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8411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F558-2372-F444-B64B-CCA44B621E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AE137-55E9-7A41-ABE4-A0C688B2DF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6930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F558-2372-F444-B64B-CCA44B621E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AE137-55E9-7A41-ABE4-A0C688B2DF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5299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80337" y="274647"/>
            <a:ext cx="2414588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6578" y="274647"/>
            <a:ext cx="7078663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F558-2372-F444-B64B-CCA44B621E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AE137-55E9-7A41-ABE4-A0C688B2DF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0363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F558-2372-F444-B64B-CCA44B621E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AE137-55E9-7A41-ABE4-A0C688B2DF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9080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F558-2372-F444-B64B-CCA44B621E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AE137-55E9-7A41-ABE4-A0C688B2DF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0639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6" y="273059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85" indent="0">
              <a:buNone/>
              <a:defRPr sz="1200"/>
            </a:lvl2pPr>
            <a:lvl3pPr marL="914169" indent="0">
              <a:buNone/>
              <a:defRPr sz="1000"/>
            </a:lvl3pPr>
            <a:lvl4pPr marL="1371254" indent="0">
              <a:buNone/>
              <a:defRPr sz="900"/>
            </a:lvl4pPr>
            <a:lvl5pPr marL="1828339" indent="0">
              <a:buNone/>
              <a:defRPr sz="900"/>
            </a:lvl5pPr>
            <a:lvl6pPr marL="2285423" indent="0">
              <a:buNone/>
              <a:defRPr sz="900"/>
            </a:lvl6pPr>
            <a:lvl7pPr marL="2742507" indent="0">
              <a:buNone/>
              <a:defRPr sz="900"/>
            </a:lvl7pPr>
            <a:lvl8pPr marL="3199592" indent="0">
              <a:buNone/>
              <a:defRPr sz="900"/>
            </a:lvl8pPr>
            <a:lvl9pPr marL="3656677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F558-2372-F444-B64B-CCA44B621E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AE137-55E9-7A41-ABE4-A0C688B2DF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7340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85" indent="0">
              <a:buNone/>
              <a:defRPr sz="2800"/>
            </a:lvl2pPr>
            <a:lvl3pPr marL="914169" indent="0">
              <a:buNone/>
              <a:defRPr sz="2400"/>
            </a:lvl3pPr>
            <a:lvl4pPr marL="1371254" indent="0">
              <a:buNone/>
              <a:defRPr sz="2000"/>
            </a:lvl4pPr>
            <a:lvl5pPr marL="1828339" indent="0">
              <a:buNone/>
              <a:defRPr sz="2000"/>
            </a:lvl5pPr>
            <a:lvl6pPr marL="2285423" indent="0">
              <a:buNone/>
              <a:defRPr sz="2000"/>
            </a:lvl6pPr>
            <a:lvl7pPr marL="2742507" indent="0">
              <a:buNone/>
              <a:defRPr sz="2000"/>
            </a:lvl7pPr>
            <a:lvl8pPr marL="3199592" indent="0">
              <a:buNone/>
              <a:defRPr sz="2000"/>
            </a:lvl8pPr>
            <a:lvl9pPr marL="3656677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85" indent="0">
              <a:buNone/>
              <a:defRPr sz="1200"/>
            </a:lvl2pPr>
            <a:lvl3pPr marL="914169" indent="0">
              <a:buNone/>
              <a:defRPr sz="1000"/>
            </a:lvl3pPr>
            <a:lvl4pPr marL="1371254" indent="0">
              <a:buNone/>
              <a:defRPr sz="900"/>
            </a:lvl4pPr>
            <a:lvl5pPr marL="1828339" indent="0">
              <a:buNone/>
              <a:defRPr sz="900"/>
            </a:lvl5pPr>
            <a:lvl6pPr marL="2285423" indent="0">
              <a:buNone/>
              <a:defRPr sz="900"/>
            </a:lvl6pPr>
            <a:lvl7pPr marL="2742507" indent="0">
              <a:buNone/>
              <a:defRPr sz="900"/>
            </a:lvl7pPr>
            <a:lvl8pPr marL="3199592" indent="0">
              <a:buNone/>
              <a:defRPr sz="900"/>
            </a:lvl8pPr>
            <a:lvl9pPr marL="3656677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F558-2372-F444-B64B-CCA44B621E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AE137-55E9-7A41-ABE4-A0C688B2DF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8640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  <a:prstGeom prst="rect">
            <a:avLst/>
          </a:prstGeom>
        </p:spPr>
        <p:txBody>
          <a:bodyPr vert="horz" lIns="91416" tIns="45709" rIns="91416" bIns="45709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7"/>
            <a:ext cx="8915400" cy="4525963"/>
          </a:xfrm>
          <a:prstGeom prst="rect">
            <a:avLst/>
          </a:prstGeom>
        </p:spPr>
        <p:txBody>
          <a:bodyPr vert="horz" lIns="91416" tIns="45709" rIns="91416" bIns="45709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2" y="6356359"/>
            <a:ext cx="2311400" cy="365125"/>
          </a:xfrm>
          <a:prstGeom prst="rect">
            <a:avLst/>
          </a:prstGeom>
        </p:spPr>
        <p:txBody>
          <a:bodyPr vert="horz" lIns="91416" tIns="45709" rIns="91416" bIns="4570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7F558-2372-F444-B64B-CCA44B621E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4" y="6356359"/>
            <a:ext cx="3136900" cy="365125"/>
          </a:xfrm>
          <a:prstGeom prst="rect">
            <a:avLst/>
          </a:prstGeom>
        </p:spPr>
        <p:txBody>
          <a:bodyPr vert="horz" lIns="91416" tIns="45709" rIns="91416" bIns="4570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9"/>
            <a:ext cx="2311400" cy="365125"/>
          </a:xfrm>
          <a:prstGeom prst="rect">
            <a:avLst/>
          </a:prstGeom>
        </p:spPr>
        <p:txBody>
          <a:bodyPr vert="horz" lIns="91416" tIns="45709" rIns="91416" bIns="4570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AE137-55E9-7A41-ABE4-A0C688B2DF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05888" y="274639"/>
            <a:ext cx="652462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01604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45708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13" indent="-342813" algn="l" defTabSz="4570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62" indent="-285678" algn="l" defTabSz="457085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1" indent="-228543" algn="l" defTabSz="457085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96" indent="-228543" algn="l" defTabSz="457085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0" indent="-228543" algn="l" defTabSz="457085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6" indent="-228543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49" indent="-228543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34" indent="-228543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17" indent="-228543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5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69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4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39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3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07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92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77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  <a:prstGeom prst="rect">
            <a:avLst/>
          </a:prstGeom>
        </p:spPr>
        <p:txBody>
          <a:bodyPr vert="horz" lIns="91416" tIns="45709" rIns="91416" bIns="4570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16" tIns="45709" rIns="91416" bIns="4570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2" y="6356355"/>
            <a:ext cx="2311400" cy="365125"/>
          </a:xfrm>
          <a:prstGeom prst="rect">
            <a:avLst/>
          </a:prstGeom>
        </p:spPr>
        <p:txBody>
          <a:bodyPr vert="horz" lIns="91416" tIns="45709" rIns="91416" bIns="4570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69"/>
            <a:fld id="{F0297078-1DE9-49B4-9878-5A63EB328ECB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914169"/>
              <a:t>22/04/2015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4" y="6356355"/>
            <a:ext cx="3136900" cy="365125"/>
          </a:xfrm>
          <a:prstGeom prst="rect">
            <a:avLst/>
          </a:prstGeom>
        </p:spPr>
        <p:txBody>
          <a:bodyPr vert="horz" lIns="91416" tIns="45709" rIns="91416" bIns="4570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69"/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5"/>
            <a:ext cx="2311400" cy="365125"/>
          </a:xfrm>
          <a:prstGeom prst="rect">
            <a:avLst/>
          </a:prstGeom>
        </p:spPr>
        <p:txBody>
          <a:bodyPr vert="horz" lIns="91416" tIns="45709" rIns="91416" bIns="4570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69"/>
            <a:fld id="{F378BE5E-9353-4C5D-AF0A-6A0A6DFDFAFA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914169"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0976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16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13" indent="-342813" algn="l" defTabSz="91416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62" indent="-285678" algn="l" defTabSz="914169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1" indent="-228543" algn="l" defTabSz="91416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96" indent="-228543" algn="l" defTabSz="914169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0" indent="-228543" algn="l" defTabSz="914169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6" indent="-228543" algn="l" defTabSz="91416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49" indent="-228543" algn="l" defTabSz="91416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34" indent="-228543" algn="l" defTabSz="91416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17" indent="-228543" algn="l" defTabSz="91416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5" algn="l" defTabSz="9141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69" algn="l" defTabSz="9141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4" algn="l" defTabSz="9141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39" algn="l" defTabSz="9141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3" algn="l" defTabSz="9141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07" algn="l" defTabSz="9141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92" algn="l" defTabSz="9141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77" algn="l" defTabSz="9141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FF87F558-2372-F444-B64B-CCA44B621E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4/22/2015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95AE137-55E9-7A41-ABE4-A0C688B2DF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74395" y="170369"/>
            <a:ext cx="652462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8042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FF87F558-2372-F444-B64B-CCA44B621E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4/22/2015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95AE137-55E9-7A41-ABE4-A0C688B2DF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7036" y="274638"/>
            <a:ext cx="312737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48269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9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FF87F558-2372-F444-B64B-CCA44B621E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4/22/2015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9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9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95AE137-55E9-7A41-ABE4-A0C688B2DF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05889" y="274639"/>
            <a:ext cx="652461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98778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ec.europa.eu/euraxess/index.cfm/rights/strategy4ResearcherOrgs" TargetMode="External"/><Relationship Id="rId4" Type="http://schemas.openxmlformats.org/officeDocument/2006/relationships/hyperlink" Target="http://ec.europa.eu/euraxess/index.cfm/rights/index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mariescurie_ire" TargetMode="External"/><Relationship Id="rId3" Type="http://schemas.openxmlformats.org/officeDocument/2006/relationships/hyperlink" Target="mailto:mariecurie@iua.ie" TargetMode="External"/><Relationship Id="rId7" Type="http://schemas.openxmlformats.org/officeDocument/2006/relationships/image" Target="cid:image002.gif@01CDC329.EC1E8130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5.png"/><Relationship Id="rId5" Type="http://schemas.openxmlformats.org/officeDocument/2006/relationships/image" Target="../media/image4.png"/><Relationship Id="rId10" Type="http://schemas.openxmlformats.org/officeDocument/2006/relationships/image" Target="../media/image17.png"/><Relationship Id="rId4" Type="http://schemas.openxmlformats.org/officeDocument/2006/relationships/hyperlink" Target="http://www.iua.ie/mariecurie" TargetMode="External"/><Relationship Id="rId9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euraxess/index.cfm/services/researchPolicies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research/mariecurieactions/documents/documentation/publications/outreach_activities_en.pdf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euraxess/index.cfm/rights/charterAndCode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ec.europa.eu/euraxess/index.cfm/rights/strategy4ResearcherOrgs" TargetMode="Externa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View%20my%20webinar%20at%20http:/www.iua.ie/webinar-on-marie-sklodowska-curie-actions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" y="1519511"/>
            <a:ext cx="4295772" cy="4110266"/>
          </a:xfrm>
        </p:spPr>
        <p:txBody>
          <a:bodyPr>
            <a:noAutofit/>
          </a:bodyPr>
          <a:lstStyle/>
          <a:p>
            <a:pPr>
              <a:lnSpc>
                <a:spcPts val="4320"/>
              </a:lnSpc>
              <a:spcBef>
                <a:spcPts val="0"/>
              </a:spcBef>
            </a:pPr>
            <a:r>
              <a:rPr lang="en-IE" sz="9600" b="1" dirty="0" smtClean="0">
                <a:solidFill>
                  <a:schemeClr val="bg1"/>
                </a:solidFill>
                <a:latin typeface="+mn-lt"/>
                <a:cs typeface="Arial"/>
              </a:rPr>
              <a:t>MSC</a:t>
            </a:r>
            <a:r>
              <a:rPr lang="en-IE" sz="4800" b="1" dirty="0" smtClean="0">
                <a:solidFill>
                  <a:schemeClr val="bg1"/>
                </a:solidFill>
                <a:latin typeface="+mn-lt"/>
                <a:cs typeface="Arial"/>
              </a:rPr>
              <a:t> </a:t>
            </a:r>
            <a:br>
              <a:rPr lang="en-IE" sz="4800" b="1" dirty="0" smtClean="0">
                <a:solidFill>
                  <a:schemeClr val="bg1"/>
                </a:solidFill>
                <a:latin typeface="+mn-lt"/>
                <a:cs typeface="Arial"/>
              </a:rPr>
            </a:br>
            <a:r>
              <a:rPr lang="en-IE" sz="4800" b="1" dirty="0" smtClean="0">
                <a:solidFill>
                  <a:schemeClr val="bg1"/>
                </a:solidFill>
                <a:latin typeface="+mn-lt"/>
                <a:cs typeface="Arial"/>
              </a:rPr>
              <a:t>Individual Fellowships</a:t>
            </a:r>
            <a:r>
              <a:rPr lang="en-IE" b="1" dirty="0" smtClean="0">
                <a:solidFill>
                  <a:schemeClr val="bg1"/>
                </a:solidFill>
                <a:latin typeface="+mn-lt"/>
                <a:cs typeface="Arial"/>
              </a:rPr>
              <a:t/>
            </a:r>
            <a:br>
              <a:rPr lang="en-IE" b="1" dirty="0" smtClean="0">
                <a:solidFill>
                  <a:schemeClr val="bg1"/>
                </a:solidFill>
                <a:latin typeface="+mn-lt"/>
                <a:cs typeface="Arial"/>
              </a:rPr>
            </a:br>
            <a:endParaRPr lang="en-US" sz="5400" b="1" dirty="0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216310" y="4951351"/>
            <a:ext cx="4295775" cy="17149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Arial"/>
              </a:rPr>
              <a:t>Dr. Jennifer Brennan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/>
              </a:rPr>
              <a:t>National Contact Point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/>
              </a:rPr>
              <a:t>National Delegate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Arial"/>
              </a:rPr>
              <a:t/>
            </a:r>
            <a:b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Arial"/>
              </a:rPr>
            </a:b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/>
              </a:rPr>
              <a:t>Marie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/>
              </a:rPr>
              <a:t>Skłodowska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Arial"/>
              </a:rPr>
              <a:t>-Curie 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/>
              </a:rPr>
              <a:t>Actions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cs typeface="Arial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03107" y="345717"/>
            <a:ext cx="28527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1098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"/>
          <p:cNvSpPr txBox="1">
            <a:spLocks/>
          </p:cNvSpPr>
          <p:nvPr/>
        </p:nvSpPr>
        <p:spPr>
          <a:xfrm>
            <a:off x="233086" y="1929525"/>
            <a:ext cx="9282704" cy="444113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rgbClr val="008697"/>
              </a:buClr>
            </a:pPr>
            <a:r>
              <a:rPr lang="en-IE" sz="2000" b="1" dirty="0" smtClean="0">
                <a:solidFill>
                  <a:srgbClr val="008697"/>
                </a:solidFill>
              </a:rPr>
              <a:t>Standard European Fellowship (EF)</a:t>
            </a:r>
          </a:p>
          <a:p>
            <a:pPr marL="342900" indent="-342900" algn="l">
              <a:buClr>
                <a:srgbClr val="008697"/>
              </a:buClr>
              <a:buFont typeface="Arial" panose="020B0604020202020204" pitchFamily="34" charset="0"/>
              <a:buChar char="•"/>
            </a:pPr>
            <a:r>
              <a:rPr lang="en-IE" sz="2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Mobility rule as described on previous slide</a:t>
            </a:r>
          </a:p>
          <a:p>
            <a:pPr marL="342900" indent="-342900" algn="l">
              <a:buClr>
                <a:srgbClr val="008697"/>
              </a:buClr>
              <a:buFont typeface="Arial" panose="020B0604020202020204" pitchFamily="34" charset="0"/>
              <a:buChar char="•"/>
            </a:pPr>
            <a:r>
              <a:rPr lang="en-IE" sz="2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Proposals ranked in disciplinary panels (more info. later)</a:t>
            </a:r>
          </a:p>
          <a:p>
            <a:pPr algn="l">
              <a:buClr>
                <a:srgbClr val="008697"/>
              </a:buClr>
            </a:pPr>
            <a:r>
              <a:rPr lang="en-IE" sz="2000" b="1" dirty="0" smtClean="0">
                <a:solidFill>
                  <a:srgbClr val="008697"/>
                </a:solidFill>
              </a:rPr>
              <a:t>Reintegration Panel (RI)</a:t>
            </a:r>
          </a:p>
          <a:p>
            <a:pPr marL="342900" indent="-342900" algn="l">
              <a:buClr>
                <a:srgbClr val="008697"/>
              </a:buClr>
              <a:buFont typeface="Arial" panose="020B0604020202020204" pitchFamily="34" charset="0"/>
              <a:buChar char="•"/>
            </a:pPr>
            <a:r>
              <a:rPr lang="en-IE" sz="2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For those who wish to (or recently have) relocated to their European host country from outside Europe</a:t>
            </a:r>
          </a:p>
          <a:p>
            <a:pPr marL="342900" indent="-342900" algn="l">
              <a:buClr>
                <a:srgbClr val="008697"/>
              </a:buClr>
              <a:buFont typeface="Arial" panose="020B0604020202020204" pitchFamily="34" charset="0"/>
              <a:buChar char="•"/>
            </a:pPr>
            <a:r>
              <a:rPr lang="en-IE" sz="2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Must be nationals or previous long-term residents (</a:t>
            </a:r>
            <a:r>
              <a:rPr lang="en-IE" sz="2000" u="sng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&gt;</a:t>
            </a:r>
            <a:r>
              <a:rPr lang="en-IE" sz="2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5 years) of a European country</a:t>
            </a:r>
          </a:p>
          <a:p>
            <a:pPr marL="342900" indent="-342900" algn="l">
              <a:buClr>
                <a:srgbClr val="008697"/>
              </a:buClr>
              <a:buFont typeface="Arial" panose="020B0604020202020204" pitchFamily="34" charset="0"/>
              <a:buChar char="•"/>
            </a:pPr>
            <a:r>
              <a:rPr lang="en-IE" sz="2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Relaxed Mobility Rule: no more than </a:t>
            </a:r>
            <a:r>
              <a:rPr lang="en-IE" sz="2000" b="1" dirty="0" smtClean="0">
                <a:solidFill>
                  <a:srgbClr val="008697"/>
                </a:solidFill>
              </a:rPr>
              <a:t>3</a:t>
            </a:r>
            <a:r>
              <a:rPr lang="en-IE" sz="2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years in the </a:t>
            </a:r>
            <a:r>
              <a:rPr lang="en-IE" sz="2000" b="1" dirty="0" smtClean="0">
                <a:solidFill>
                  <a:srgbClr val="008697"/>
                </a:solidFill>
              </a:rPr>
              <a:t>5</a:t>
            </a:r>
            <a:r>
              <a:rPr lang="en-IE" sz="2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years before the call deadline in the country of the host organisation</a:t>
            </a:r>
          </a:p>
          <a:p>
            <a:pPr algn="l">
              <a:buClr>
                <a:srgbClr val="008697"/>
              </a:buClr>
            </a:pPr>
            <a:r>
              <a:rPr lang="en-IE" sz="2000" b="1" dirty="0" smtClean="0">
                <a:solidFill>
                  <a:srgbClr val="008697"/>
                </a:solidFill>
              </a:rPr>
              <a:t>Career Restart Panel (CAR)</a:t>
            </a:r>
          </a:p>
          <a:p>
            <a:pPr marL="342900" indent="-342900" algn="l">
              <a:buClr>
                <a:srgbClr val="008697"/>
              </a:buClr>
              <a:buFont typeface="Arial" panose="020B0604020202020204" pitchFamily="34" charset="0"/>
              <a:buChar char="•"/>
            </a:pPr>
            <a:r>
              <a:rPr lang="en-IE" sz="2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For people who have taken a career break (any reason) for at least 12 months before call deadline</a:t>
            </a:r>
          </a:p>
          <a:p>
            <a:pPr marL="342900" indent="-342900" algn="l">
              <a:buClr>
                <a:srgbClr val="008697"/>
              </a:buClr>
              <a:buFont typeface="Arial" panose="020B0604020202020204" pitchFamily="34" charset="0"/>
              <a:buChar char="•"/>
            </a:pPr>
            <a:r>
              <a:rPr lang="en-IE" sz="2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Relaxed Mobility Rule: see above</a:t>
            </a:r>
          </a:p>
          <a:p>
            <a:pPr algn="l">
              <a:buClr>
                <a:srgbClr val="008697"/>
              </a:buClr>
            </a:pPr>
            <a:endParaRPr lang="en-IE" sz="24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0" name="Title 3"/>
          <p:cNvSpPr txBox="1">
            <a:spLocks/>
          </p:cNvSpPr>
          <p:nvPr/>
        </p:nvSpPr>
        <p:spPr>
          <a:xfrm>
            <a:off x="155576" y="1146084"/>
            <a:ext cx="9822437" cy="5762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E" b="1" dirty="0" smtClean="0">
                <a:solidFill>
                  <a:srgbClr val="008697"/>
                </a:solidFill>
              </a:rPr>
              <a:t>European Fellowship – three options</a:t>
            </a:r>
            <a:endParaRPr lang="en-IE" b="1" dirty="0">
              <a:solidFill>
                <a:srgbClr val="008697"/>
              </a:solidFill>
            </a:endParaRPr>
          </a:p>
        </p:txBody>
      </p:sp>
      <p:sp>
        <p:nvSpPr>
          <p:cNvPr id="21" name="AutoShape 6" descr="data:image/jpeg;base64,/9j/4AAQSkZJRgABAQAAAQABAAD/2wCEAAkGBhQSERUUEBQVFRUUEhUVFBYUGR0XIBgXGh8WGhYYGBUXHCYeHR0jGxUVHzIhJCcpLSwsFx8xNTAqNSYrLCkBCQoKDgwOGg8PGiwkHx8sLywsLCwtMiwsLCwsKiwqLi8pLCwpLCwsLCwpLCwsLCwsLywsLCwsLC4pLCksKSwsKf/AABEIAFABBAMBIgACEQEDEQH/xAAcAAACAgMBAQAAAAAAAAAAAAAABgUHAQMEAgj/xABKEAACAQMBBAYGBAoHCAMAAAABAgMABBESBQYhMRMXQVST0gciMlFhcRRygbEWNFJTdJGSssLRFSMkM0JzoTU2YnWzweHxJUNk/8QAGgEAAwEBAQEAAAAAAAAAAAAAAAECAwQFBv/EACgRAAIBAwMEAgIDAQAAAAAAAAABAgMRURITFCExMkEiYcHwcYGxQv/aAAwDAQACEQMRAD8Atzbm2xbBSULaiRwOMY+fzqK/DofmT+0P5Ub9ezF9Z/uFKNJsxlJpjb+HQ/Mn9ofyo/DofmT+0P5UpYopXJ1yGx9/QAT0J4DPtD+VbLbfdXRWERwyg+0O37KTFXpJEgTjJIwGF5quRrkOPZCjJye3Ao2TchdVu50ywO0bKx4kAnS4zzDAg/bW1ON11JlOVroePwxH5o/tD+VH4Yj80f2h/Klk0VptxM92Qy/hgPzR/aH8qkNk7a6fVhCunHM5znP8qSs0w7n85fkn8VTKCSuaU6knKzE5vT0gP4m/P86vlrHX4vc38VfLVQvzPzNYrp2YYPe49PBb/X4vc38VfLR1+L3N/FXy1UFAp7MMBx6eC3+vxe5v4q+Sjr8Xub+KvkqoBW67s3ibTKjRtgHS4KnB4g4PYRS2YYDj08Fs9fidzfxV8tHX4vc38VfJVQUU9iGA49PBb/X4nc38VfLWevxe5v4q+Wqfoo2YYDj08Fwdfi9zfxV8tHX4vc38VfLVP0UbEMBx6eC3+vxO5v4q+Wjr8Xub+KvlqoKKNmGA49PBcHX4vc38VfLWOvxe5v4q+WqgoNGzDAcenguDr8Xub+KvlrHX4nc38VfLVQUUbMMBx6eC3+vxe5v4q+Ws9fidzfxV8tU/RRsQwHHp4Lf6/E7m/ir5a9x+nlCQPob8SB/er2nH5NU7Wy29tPrp94pbMMBx6eD61ooFFcB5Yq79ezF9Z/uFKIpu365RfWf7hSjUs56nkZAqQ3d3V+mapZ3cQBiiRoShkI4MzsPWxnICjHLjUTdPhGOAcKxw2cHAzg4wf1VJbsSSSQ2kf0z6MLmOSSKC2iUYCnLZllLnPHnj31cF0uEErj3svYUFspFvEkYPPSOJ+s3M/aaWvSLuZFdQPOoC3EUZZXHDUqjJRveMZweY4VB+lveSWCOK0jdv6yMtLIcBmUeqFyMYyQScY++jcDa88PTWVwQ4S0+kQMfWAQqDp4819ccDywRyrRRaWo1bXiIm7e8skciq7lom4EMc6fcRnl2cKfrW5WRFdM6XUMM+41VzWMohS5K4R5WRWGMa1AZhp7BxOPkfdVjbAUi2hzg/1a8hjhzAx8q6ZHHJHfTHuhzl+SfxUuCmPc/nL8k/irKfiOl5o+bn5n5msVl+Z+Zryf8AtXYfUob7jdOKzs4bm+EjyXB/qbeNujwmNRaSTSTyKnSo7QPfjp2Jupb7Shm+hCSC5hUN0Tv0qSKc40uVDA5GO3GRzzU56ZWEtvYTxcYmRwCOQ1CNl/0Vv2a4/QgNN1cStwjjtfXY8hllYZ+xGP2VhqejV7OXU3T136nH6Nd3IbkTu5niltVDh4pAvMP6ulkOkjQRnPb8KhNoXNrPBLKDci4DRBBPOJtasTrOdAPq4Hb/AIhTt6J7oO+1JFGVddYU8tLG4YA4+BFIW0r0XMMZhgWIW0LmUR50gPINLZdi3HUBxPPlwpptyZSbc3f6Iy0tHlkWONSzuwRFHax4Af8Ammrb+71ps5lhuOlubgoHkWOQQxxg8hq0MzH9XDjXB6PbpI9p2rSEBelxk9hZWVT+sgfbUj6VLbRtaUzBtDiNwVxkppAOnVwyCpH66pv5WLk3r0/RA7eith0LWmoB4A8iO4kMb6mGjUFHIKDx/KFRmnhnjj39n66etu7hLbzWaWbyTTXREkXShAgA0t64HPnn3YB504bqrIZL2zvbsXZS3PSQ9GdMZ/4XIA5EDAHP5VLqJLoS6qjG66lW7BjsjHcfTHlWUR/2YR8i+G9rAPbp58MZqf3D3dtrq0vXnizJbQl0cOwySspGUBxwKDHzqR9FExNntFSchLXUmQPVLJNqIOM8dI7eyvPoo/Etq/oq/uXFKcu/9Ezk/l9WI/cXd62ubK+kmizLbQl0fWwySkrDKA6eBQdlQGxUsjBcfSnlE4T+zLHyLYPtcPysZz2Zpv8ARb/s/a36MP8Apz169G8xbZe1FY5EcB0cB6uqOUtg4zxIH6qHK1/5Q3Jpy/lFa5rLDHPt5f8Aj31ZvozvGGzNpEEZhiJiyqnSSjk4yOPEA4OeVdEe355N3muZH1Tw3OmKVlUso1qvqkjgcMRkCqdRp2t9FOq07W92KrIweI+w8OFO29u71tFs2xuIIikly2X9dn/wscDUffipPf6cz7G2dcTYaZm0tJjiRpkyCfiVB+db95NtTW2xdmPbyGNiuNSgZwEY4yQcUnJuz+yXNytbJVxHZRVjemRAXspcAPLalpCBjUfUIz8tRqua0hLUrm0Jao3Ctlt7afXT7xWutlt7afXT94VRTPrUUUCivKPEFXfr2YvrP9wpRpu369mL6z/cKUalnPU8jTef3b/5b/ca8btfjWxf0SX75K2Xa5jcDidD8Bx7D2V37u7GWNdm3VzPHbi2tnVo5vUYli/5ZGODe6tafZhEhvTd+NQ/ox/eapLZX+0n/wCSJ+5HWz0j7Fe5u7aSKH6TF0BBVJVj15ZiAHznjkHIBr1sDZ1y99LLLbdAP6PMCqZFfBUIFBIOckDtFa3+Jf8A0K11/u9b/pzfdJTHsX8Xh/yk+4Uizbf/APjo7IxkNFcGQvqBB9sFcfAtzyaedi/i8P8AlJ9wrS3+nPU9HbTFufzl+SfxUu0xboc5fkn8VRPxFS8kfNz8z8zWKy/M/M1iuw+pRM7N3tnhhMHqSwE5MM6dIoPPKg4K8fcRWLvemZ4TAgjghY5eO3TQHP8AxsSWb7TXFf7ImgCmaJ4w4JQsODAYyVI4HmKza7GmlRpI4mZE9thjC/WyeFTaPcjTHuSGwN8rizRlt+iUSe2WjDFhxwCT2DJ4fGvF3vZLJC8Oi3jSTTrEMKRltJyoLKM8DXKNgXHQ9P0L9FjPScNP688/hzrXs7ZE05IgjaQqMkJgkD34zyotHuFodzkqebfOd41juFhuUTgn0lNbKPcJAVbHwz7q4rTd25lDNFC7hCQ5XBCkc9Rzw+fKo7FNpMbUZDHtffy4nktpFCQvaJpiMQPwzkMTwwuMe4nnXSvpPvBK0qi3V5F0yEQLlxw9s8zyxz7aXLDZ0s7aYI3kYDJCDOB7yeQHxOK6b3du5hj6SSJhGCAXBVgCeQJRjgmp0x7EuEOzOvZO+c9ssqwLAizf3g6IHUvEaeJ9kBmAHxo2RvlPapIkCwqs2ekBjDagc+qcn2QGIA+NQVdtjsWaZJHhjZ1iUtIwxhQBkk5PuFNxj7KcY+yQ2RvlPbRyRwLCqTZ6UGMNqByNJz/hAYgD3GjZO+U9tHJFAsISbPSgxhtYORpOewBiAPdUFRRpWA0RwTmyt8p7aKSKFYRHNnpQYw2sHIwSTnABIHwrEW+E62htAIugbOVMYySTnVqznVkA5+AqEoo0rAaI4Jy+3xnmtktpBCYY8dGojAKEdqtnOcE59+TWdo75TzwRwSrCYoiDGgjA044YGDnBGQfnUDWaelBojgmtvb3T3iotx0R6MYjKxhSq8PVBHZwHD4VC0UUJJdENJLogrZbe2n10/eFa81stvbT66feKY2fWoooFFeUeIKm/XsxfWf7hSixwM9gK5+0hR/qRTfv1yi+s/wBwpJ2tdItlckMOkQ27aM8QvSKSce7gooSu7HPPyOuGEOyqc4ZlB0kqcEjOGXiPsrt2rsW2tL6Bx9EitlRzP0zIzs/HTjpNUh7OVQ11IHhZlPAxsVIOOwkYI403ejfYcH0C3m6GPpXj1NIVBYnJ4liM1UOibHDBybeMQ2hbXHS26RfQ2RHaSNWTU2VkjR+BGOHD31rtYo5toPJBJbuo2c8GtZUZ5G9X+sdV5DsyaW/TYP7XB+jn99qjPRcP7TP+gz/wVso/HUVq+ViEle2FiiKp+mLMQ7DJBj9bGGzpOPVp82DEFtoQowOjU/aRk/61Vach8hVpbFCpaxHgqiFWPuHDLH7zWzVjmmd4fiR2jSfsYZH/AHpk3Q5y/JP4qTZ79P6QZEdWV7S2aMg5DFQQcHt4En7Kct0OcvyT+KsZ+JUFaaR83PzPzNYrL8z8zWK7T6dFmWV/BLa2Wz7zCxz2avBN2w3HSTKpJ/JbAH/vgt/0NJaw7TgnXS6R24PuI6ZcMp7VPMVy7zSxtFaCOWOQxWohkCauDB5H/wASjIw44/A1LT76rcbLlguON0qxRxSniZIQ6tpY/lLjt58/fWKTXb2/yc6i127N/k1x/wC77/8ANF/cWuDcX8Zf9CvP+i9dGwtpwyWM9jcSCHVMs8ErglQ4ADK+kEgEAccHma1WfRWSzSfSIpppIJIYkgLMF6QaXkd2UAALqwBkkmn6aH6aydW5A/sW1f0JP3mpRpr3RvIY7W+SWeONriARRq2rOQScnSpAHGlSqj3ZpHyY5b3J9FsLG2j9VZ4PpVwR/wDY7Y0hveFBOBy5Uuw21wIHCRS9DIUkciNip6PVpbWFxga27e2p19rQXtnBBcSCC4tQUhlcExyRHHqOVBKMMDjgjh8Tjasiw7HuoDcQO73MLokUmo44auGB+TmpXRW+zNOyt7ucO7u79rdSJALqRZ5V9X+pHRh8atBbXrPIjVgCu3cWAp/SaN7S7NuUPzVlB/1FMFpvHbR3VrLbXkcFmioHtgjq+rSQxk0p62SQdRbsqC2BfwRS7RMlxEBcQXEUTDWQzSNqU+xwXHA57am7dybt3/fZE327qLYRXkUkj9JKYmQoo6OQAkgkMc5xw4V03m5DQXsVtO5USQrK0iqDoGlmkJBbBCFHB48cfGtm528cVvDcw3PrJ6k8AGSDcwkaBy5N6ufglbLnepH2YiOSbxTLb6v/AM8hEjsT7yV0fJm7DVXlexV5p2/f1ELYwWZ4zzzoC5ChIlYheGHcl8Dt9VdR4VOxbgL9OlsnnbpBF0sBRBiUadQTDMNLkZ944GvWzNowjZyJb3MdpcrJIbhnVtUqnOjRIiMcAY9UYrzvlvIn9JR3lpKsmlYWGnUCGjADK4YD2uI4Z5mk3JuyC8m7IgItmJ9EkndpFZZRFGulcO5BY5JORoUAtw/xAVGU2+km8jN2YYFKRxFnZT+fmxJNn4glFx2aaUq0i7q5rBtq+QoooqizFbbb20+un7wrXWy29tPrp94oEz61FFAoryjxBR39uEXoA8iJqZ8GRtIPBe08Kqvf23CvEVeKTVE3GJg4HrciV+dW1vtuQNoiIGUxdEzngobOoAdpGOVKvUYve28JfNWtPSurZjKLbOLYGi5sZZJJI4SqyIkZZSWCpzwSCMnI5dlN+5e1YrfY9tJO6xoIeJY47W4DtJ+Apd6i0703hL5q3T+hguED3sjCNdKAxghR7lGrA4mm9GRxTXoSvSJvVHf3KvCrBI4ygLcC3EnOnsHHt4/Kte4W147e4kMzaVktpYlPYGbBXPuBxjPxpz6jV723hL5qOo1e9t4S+atNcLaSdMr3KmUcB8hTTab8GONI+hDaEC51njgY5aacOo1e9t4S+ajqNXvbeEvmp7kGS6bYn+j+NTcSFnjjAhY5kYIPaXgCe3jVq7l3kbPMsckchUR56NgwGdeOI4dlLR9Bi97bwl81M+5W4Y2cZSJjL0oQcVC406vcTz1f6VE5xa7lRg07nzm/M/M/fXmrhb0CLn8cfn+aXzVjqDXvj+Evnrfehk9vkU8lP0VcHUGvfH8JfPR1Br3x/CXz096GQ5FPJT9FXB1Br3x/CXz0dQa98fwl89G9DIcinkp+irg6g174/hL56OoNe+P4S+ejehkORTyU/RVwdQa98fwl89HUGvfH8JfPRvQyHIp5Kfoq4OoNe+P4S+ejqDXvj+Evno3oZDkU8lP0VcHUGvfH8JfPR1Br3x/CXz0b0MhyKeSn6mNjbx/R0wLa3kcPrjllQsyNwwRxwQMAgEc6sjqDXvj+Evno6g174/hL56TqwfsTr033ZUU0zOzM5LMzFmJ5lickk/EmvFXB1Br3x/CXz0dQa98fwl89G9DI+RTyU/RVwdQa98fwl89HUGvfH8JfPT3oZDkU8lP1stvbT66/eKtzqDXvj+Evnr1H6BVBB+mPwIP90vYc/lfClvQyHIp5LXFFFFcB5Z//2Q=="/>
          <p:cNvSpPr>
            <a:spLocks noChangeAspect="1" noChangeArrowheads="1"/>
          </p:cNvSpPr>
          <p:nvPr/>
        </p:nvSpPr>
        <p:spPr bwMode="auto">
          <a:xfrm>
            <a:off x="155576" y="-144463"/>
            <a:ext cx="304799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I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82179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"/>
          <p:cNvSpPr txBox="1">
            <a:spLocks/>
          </p:cNvSpPr>
          <p:nvPr/>
        </p:nvSpPr>
        <p:spPr>
          <a:xfrm>
            <a:off x="155576" y="1326383"/>
            <a:ext cx="9475122" cy="433330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rgbClr val="008697"/>
              </a:buClr>
            </a:pPr>
            <a:r>
              <a:rPr lang="en-IE" sz="2600" b="1" dirty="0" smtClean="0">
                <a:solidFill>
                  <a:srgbClr val="008697"/>
                </a:solidFill>
              </a:rPr>
              <a:t>More than just a research project; a career development fellowship</a:t>
            </a:r>
          </a:p>
          <a:p>
            <a:pPr marL="342900" indent="-342900" algn="l">
              <a:buClr>
                <a:srgbClr val="008697"/>
              </a:buClr>
              <a:buFont typeface="Arial" pitchFamily="34" charset="0"/>
              <a:buChar char="•"/>
            </a:pPr>
            <a:r>
              <a:rPr lang="en-IE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Training through research (individual project)</a:t>
            </a:r>
          </a:p>
          <a:p>
            <a:pPr marL="342900" indent="-342900" algn="l">
              <a:buClr>
                <a:srgbClr val="008697"/>
              </a:buClr>
              <a:buFont typeface="Arial" pitchFamily="34" charset="0"/>
              <a:buChar char="•"/>
            </a:pPr>
            <a:r>
              <a:rPr lang="en-IE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Additional scientific skills (new techniques, instruments etc.)</a:t>
            </a:r>
          </a:p>
          <a:p>
            <a:pPr marL="342900" indent="-342900" algn="l">
              <a:buClr>
                <a:srgbClr val="008697"/>
              </a:buClr>
              <a:buFont typeface="Arial" pitchFamily="34" charset="0"/>
              <a:buChar char="•"/>
            </a:pPr>
            <a:r>
              <a:rPr lang="en-IE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Transferable skills (e.g. communication, IPR, entrepreneurship etc.)</a:t>
            </a:r>
          </a:p>
          <a:p>
            <a:pPr marL="342900" indent="-342900" algn="l">
              <a:buClr>
                <a:srgbClr val="008697"/>
              </a:buClr>
              <a:buFont typeface="Arial" pitchFamily="34" charset="0"/>
              <a:buChar char="•"/>
            </a:pPr>
            <a:r>
              <a:rPr lang="en-IE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Interdisciplinary/inter-</a:t>
            </a:r>
            <a:r>
              <a:rPr lang="en-IE" sz="24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sectoral</a:t>
            </a:r>
            <a:r>
              <a:rPr lang="en-IE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transfer of knowledge (</a:t>
            </a:r>
            <a:r>
              <a:rPr lang="en-IE" sz="2400" b="1" dirty="0" smtClean="0">
                <a:solidFill>
                  <a:srgbClr val="008697"/>
                </a:solidFill>
              </a:rPr>
              <a:t>secondments</a:t>
            </a:r>
            <a:r>
              <a:rPr lang="en-IE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)</a:t>
            </a:r>
          </a:p>
          <a:p>
            <a:pPr marL="800100" lvl="1" indent="-342900" algn="l">
              <a:buClr>
                <a:srgbClr val="008697"/>
              </a:buClr>
              <a:buFont typeface="Arial" pitchFamily="34" charset="0"/>
              <a:buChar char="•"/>
            </a:pPr>
            <a:r>
              <a:rPr lang="en-IE" sz="2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Can spend up to 6 months (in total) working in another organisation (ideally in another sector) in Europe. </a:t>
            </a:r>
          </a:p>
          <a:p>
            <a:pPr marL="800100" lvl="1" indent="-342900" algn="l">
              <a:buClr>
                <a:srgbClr val="008697"/>
              </a:buClr>
              <a:buFont typeface="Arial" pitchFamily="34" charset="0"/>
              <a:buChar char="•"/>
            </a:pPr>
            <a:r>
              <a:rPr lang="en-IE" sz="2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Opportunity to link with industry, NGO, public sector, national archive etc.</a:t>
            </a:r>
          </a:p>
          <a:p>
            <a:pPr marL="342900" indent="-342900" algn="l">
              <a:buClr>
                <a:srgbClr val="008697"/>
              </a:buClr>
              <a:buFont typeface="Arial" pitchFamily="34" charset="0"/>
              <a:buChar char="•"/>
            </a:pPr>
            <a:r>
              <a:rPr lang="en-IE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Research and financial management of the fellowship</a:t>
            </a:r>
          </a:p>
          <a:p>
            <a:pPr marL="342900" indent="-342900" algn="l">
              <a:buClr>
                <a:srgbClr val="008697"/>
              </a:buClr>
              <a:buFont typeface="Arial" pitchFamily="34" charset="0"/>
              <a:buChar char="•"/>
            </a:pPr>
            <a:r>
              <a:rPr lang="en-IE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Organising and taking part in events (including public engagement)</a:t>
            </a:r>
          </a:p>
          <a:p>
            <a:pPr marL="342900" indent="-342900" algn="l">
              <a:buClr>
                <a:srgbClr val="008697"/>
              </a:buClr>
              <a:buFont typeface="Arial" pitchFamily="34" charset="0"/>
              <a:buChar char="•"/>
            </a:pPr>
            <a:r>
              <a:rPr lang="en-IE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Training in gender and ethics issues</a:t>
            </a:r>
          </a:p>
          <a:p>
            <a:pPr algn="l">
              <a:buClr>
                <a:srgbClr val="008697"/>
              </a:buClr>
            </a:pPr>
            <a:endParaRPr lang="en-IE" sz="24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1" name="AutoShape 6" descr="data:image/jpeg;base64,/9j/4AAQSkZJRgABAQAAAQABAAD/2wCEAAkGBhQSERUUEBQVFRUUEhUVFBYUGR0XIBgXGh8WGhYYGBUXHCYeHR0jGxUVHzIhJCcpLSwsFx8xNTAqNSYrLCkBCQoKDgwOGg8PGiwkHx8sLywsLCwtMiwsLCwsKiwqLi8pLCwpLCwsLCwpLCwsLCwsLywsLCwsLC4pLCksKSwsKf/AABEIAFABBAMBIgACEQEDEQH/xAAcAAACAgMBAQAAAAAAAAAAAAAABgUHAQMEAgj/xABKEAACAQMBBAYGBAoHCAMAAAABAgMABBESBQYhMRMXQVST0gciMlFhcRRygbEWNFJTdJGSssLRFSMkM0JzoTU2YnWzweHxJUNk/8QAGgEAAwEBAQEAAAAAAAAAAAAAAAECAwQFBv/EACgRAAIBAwMEAgIDAQAAAAAAAAABAgMRURITFCExMkEiYcHwcYGxQv/aAAwDAQACEQMRAD8Atzbm2xbBSULaiRwOMY+fzqK/DofmT+0P5Ub9ezF9Z/uFKNJsxlJpjb+HQ/Mn9ofyo/DofmT+0P5UpYopXJ1yGx9/QAT0J4DPtD+VbLbfdXRWERwyg+0O37KTFXpJEgTjJIwGF5quRrkOPZCjJye3Ao2TchdVu50ywO0bKx4kAnS4zzDAg/bW1ON11JlOVroePwxH5o/tD+VH4Yj80f2h/Klk0VptxM92Qy/hgPzR/aH8qkNk7a6fVhCunHM5znP8qSs0w7n85fkn8VTKCSuaU6knKzE5vT0gP4m/P86vlrHX4vc38VfLVQvzPzNYrp2YYPe49PBb/X4vc38VfLR1+L3N/FXy1UFAp7MMBx6eC3+vxe5v4q+Sjr8Xub+KvkqoBW67s3ibTKjRtgHS4KnB4g4PYRS2YYDj08Fs9fidzfxV8tHX4vc38VfJVQUU9iGA49PBb/X4nc38VfLWevxe5v4q+Wqfoo2YYDj08Fwdfi9zfxV8tHX4vc38VfLVP0UbEMBx6eC3+vxO5v4q+Wjr8Xub+KvlqoKKNmGA49PBcHX4vc38VfLWOvxe5v4q+WqgoNGzDAcenguDr8Xub+KvlrHX4nc38VfLVQUUbMMBx6eC3+vxe5v4q+Ws9fidzfxV8tU/RRsQwHHp4Lf6/E7m/ir5a9x+nlCQPob8SB/er2nH5NU7Wy29tPrp94pbMMBx6eD61ooFFcB5Yq79ezF9Z/uFKIpu365RfWf7hSjUs56nkZAqQ3d3V+mapZ3cQBiiRoShkI4MzsPWxnICjHLjUTdPhGOAcKxw2cHAzg4wf1VJbsSSSQ2kf0z6MLmOSSKC2iUYCnLZllLnPHnj31cF0uEErj3svYUFspFvEkYPPSOJ+s3M/aaWvSLuZFdQPOoC3EUZZXHDUqjJRveMZweY4VB+lveSWCOK0jdv6yMtLIcBmUeqFyMYyQScY++jcDa88PTWVwQ4S0+kQMfWAQqDp4819ccDywRyrRRaWo1bXiIm7e8skciq7lom4EMc6fcRnl2cKfrW5WRFdM6XUMM+41VzWMohS5K4R5WRWGMa1AZhp7BxOPkfdVjbAUi2hzg/1a8hjhzAx8q6ZHHJHfTHuhzl+SfxUuCmPc/nL8k/irKfiOl5o+bn5n5msVl+Z+Zryf8AtXYfUob7jdOKzs4bm+EjyXB/qbeNujwmNRaSTSTyKnSo7QPfjp2Jupb7Shm+hCSC5hUN0Tv0qSKc40uVDA5GO3GRzzU56ZWEtvYTxcYmRwCOQ1CNl/0Vv2a4/QgNN1cStwjjtfXY8hllYZ+xGP2VhqejV7OXU3T136nH6Nd3IbkTu5niltVDh4pAvMP6ulkOkjQRnPb8KhNoXNrPBLKDci4DRBBPOJtasTrOdAPq4Hb/AIhTt6J7oO+1JFGVddYU8tLG4YA4+BFIW0r0XMMZhgWIW0LmUR50gPINLZdi3HUBxPPlwpptyZSbc3f6Iy0tHlkWONSzuwRFHax4Af8Ammrb+71ps5lhuOlubgoHkWOQQxxg8hq0MzH9XDjXB6PbpI9p2rSEBelxk9hZWVT+sgfbUj6VLbRtaUzBtDiNwVxkppAOnVwyCpH66pv5WLk3r0/RA7eith0LWmoB4A8iO4kMb6mGjUFHIKDx/KFRmnhnjj39n66etu7hLbzWaWbyTTXREkXShAgA0t64HPnn3YB504bqrIZL2zvbsXZS3PSQ9GdMZ/4XIA5EDAHP5VLqJLoS6qjG66lW7BjsjHcfTHlWUR/2YR8i+G9rAPbp58MZqf3D3dtrq0vXnizJbQl0cOwySspGUBxwKDHzqR9FExNntFSchLXUmQPVLJNqIOM8dI7eyvPoo/Etq/oq/uXFKcu/9Ezk/l9WI/cXd62ubK+kmizLbQl0fWwySkrDKA6eBQdlQGxUsjBcfSnlE4T+zLHyLYPtcPysZz2Zpv8ARb/s/a36MP8Apz169G8xbZe1FY5EcB0cB6uqOUtg4zxIH6qHK1/5Q3Jpy/lFa5rLDHPt5f8Aj31ZvozvGGzNpEEZhiJiyqnSSjk4yOPEA4OeVdEe355N3muZH1Tw3OmKVlUso1qvqkjgcMRkCqdRp2t9FOq07W92KrIweI+w8OFO29u71tFs2xuIIikly2X9dn/wscDUffipPf6cz7G2dcTYaZm0tJjiRpkyCfiVB+db95NtTW2xdmPbyGNiuNSgZwEY4yQcUnJuz+yXNytbJVxHZRVjemRAXspcAPLalpCBjUfUIz8tRqua0hLUrm0Jao3Ctlt7afXT7xWutlt7afXT94VRTPrUUUCivKPEFXfr2YvrP9wpRpu369mL6z/cKUalnPU8jTef3b/5b/ca8btfjWxf0SX75K2Xa5jcDidD8Bx7D2V37u7GWNdm3VzPHbi2tnVo5vUYli/5ZGODe6tafZhEhvTd+NQ/ox/eapLZX+0n/wCSJ+5HWz0j7Fe5u7aSKH6TF0BBVJVj15ZiAHznjkHIBr1sDZ1y99LLLbdAP6PMCqZFfBUIFBIOckDtFa3+Jf8A0K11/u9b/pzfdJTHsX8Xh/yk+4Uizbf/APjo7IxkNFcGQvqBB9sFcfAtzyaedi/i8P8AlJ9wrS3+nPU9HbTFufzl+SfxUu0xboc5fkn8VRPxFS8kfNz8z8zWKy/M/M1iuw+pRM7N3tnhhMHqSwE5MM6dIoPPKg4K8fcRWLvemZ4TAgjghY5eO3TQHP8AxsSWb7TXFf7ImgCmaJ4w4JQsODAYyVI4HmKza7GmlRpI4mZE9thjC/WyeFTaPcjTHuSGwN8rizRlt+iUSe2WjDFhxwCT2DJ4fGvF3vZLJC8Oi3jSTTrEMKRltJyoLKM8DXKNgXHQ9P0L9FjPScNP688/hzrXs7ZE05IgjaQqMkJgkD34zyotHuFodzkqebfOd41juFhuUTgn0lNbKPcJAVbHwz7q4rTd25lDNFC7hCQ5XBCkc9Rzw+fKo7FNpMbUZDHtffy4nktpFCQvaJpiMQPwzkMTwwuMe4nnXSvpPvBK0qi3V5F0yEQLlxw9s8zyxz7aXLDZ0s7aYI3kYDJCDOB7yeQHxOK6b3du5hj6SSJhGCAXBVgCeQJRjgmp0x7EuEOzOvZO+c9ssqwLAizf3g6IHUvEaeJ9kBmAHxo2RvlPapIkCwqs2ekBjDagc+qcn2QGIA+NQVdtjsWaZJHhjZ1iUtIwxhQBkk5PuFNxj7KcY+yQ2RvlPbRyRwLCqTZ6UGMNqByNJz/hAYgD3GjZO+U9tHJFAsISbPSgxhtYORpOewBiAPdUFRRpWA0RwTmyt8p7aKSKFYRHNnpQYw2sHIwSTnABIHwrEW+E62htAIugbOVMYySTnVqznVkA5+AqEoo0rAaI4Jy+3xnmtktpBCYY8dGojAKEdqtnOcE59+TWdo75TzwRwSrCYoiDGgjA044YGDnBGQfnUDWaelBojgmtvb3T3iotx0R6MYjKxhSq8PVBHZwHD4VC0UUJJdENJLogrZbe2n10/eFa81stvbT66feKY2fWoooFFeUeIKm/XsxfWf7hSixwM9gK5+0hR/qRTfv1yi+s/wBwpJ2tdItlckMOkQ27aM8QvSKSce7gooSu7HPPyOuGEOyqc4ZlB0kqcEjOGXiPsrt2rsW2tL6Bx9EitlRzP0zIzs/HTjpNUh7OVQ11IHhZlPAxsVIOOwkYI403ejfYcH0C3m6GPpXj1NIVBYnJ4liM1UOibHDBybeMQ2hbXHS26RfQ2RHaSNWTU2VkjR+BGOHD31rtYo5toPJBJbuo2c8GtZUZ5G9X+sdV5DsyaW/TYP7XB+jn99qjPRcP7TP+gz/wVso/HUVq+ViEle2FiiKp+mLMQ7DJBj9bGGzpOPVp82DEFtoQowOjU/aRk/61Vach8hVpbFCpaxHgqiFWPuHDLH7zWzVjmmd4fiR2jSfsYZH/AHpk3Q5y/JP4qTZ79P6QZEdWV7S2aMg5DFQQcHt4En7Kct0OcvyT+KsZ+JUFaaR83PzPzNYrL8z8zWK7T6dFmWV/BLa2Wz7zCxz2avBN2w3HSTKpJ/JbAH/vgt/0NJaw7TgnXS6R24PuI6ZcMp7VPMVy7zSxtFaCOWOQxWohkCauDB5H/wASjIw44/A1LT76rcbLlguON0qxRxSniZIQ6tpY/lLjt58/fWKTXb2/yc6i127N/k1x/wC77/8ANF/cWuDcX8Zf9CvP+i9dGwtpwyWM9jcSCHVMs8ErglQ4ADK+kEgEAccHma1WfRWSzSfSIpppIJIYkgLMF6QaXkd2UAALqwBkkmn6aH6aydW5A/sW1f0JP3mpRpr3RvIY7W+SWeONriARRq2rOQScnSpAHGlSqj3ZpHyY5b3J9FsLG2j9VZ4PpVwR/wDY7Y0hveFBOBy5Uuw21wIHCRS9DIUkciNip6PVpbWFxga27e2p19rQXtnBBcSCC4tQUhlcExyRHHqOVBKMMDjgjh8Tjasiw7HuoDcQO73MLokUmo44auGB+TmpXRW+zNOyt7ucO7u79rdSJALqRZ5V9X+pHRh8atBbXrPIjVgCu3cWAp/SaN7S7NuUPzVlB/1FMFpvHbR3VrLbXkcFmioHtgjq+rSQxk0p62SQdRbsqC2BfwRS7RMlxEBcQXEUTDWQzSNqU+xwXHA57am7dybt3/fZE327qLYRXkUkj9JKYmQoo6OQAkgkMc5xw4V03m5DQXsVtO5USQrK0iqDoGlmkJBbBCFHB48cfGtm528cVvDcw3PrJ6k8AGSDcwkaBy5N6ufglbLnepH2YiOSbxTLb6v/AM8hEjsT7yV0fJm7DVXlexV5p2/f1ELYwWZ4zzzoC5ChIlYheGHcl8Dt9VdR4VOxbgL9OlsnnbpBF0sBRBiUadQTDMNLkZ944GvWzNowjZyJb3MdpcrJIbhnVtUqnOjRIiMcAY9UYrzvlvIn9JR3lpKsmlYWGnUCGjADK4YD2uI4Z5mk3JuyC8m7IgItmJ9EkndpFZZRFGulcO5BY5JORoUAtw/xAVGU2+km8jN2YYFKRxFnZT+fmxJNn4glFx2aaUq0i7q5rBtq+QoooqizFbbb20+un7wrXWy29tPrp94oEz61FFAoryjxBR39uEXoA8iJqZ8GRtIPBe08Kqvf23CvEVeKTVE3GJg4HrciV+dW1vtuQNoiIGUxdEzngobOoAdpGOVKvUYve28JfNWtPSurZjKLbOLYGi5sZZJJI4SqyIkZZSWCpzwSCMnI5dlN+5e1YrfY9tJO6xoIeJY47W4DtJ+Apd6i0703hL5q3T+hguED3sjCNdKAxghR7lGrA4mm9GRxTXoSvSJvVHf3KvCrBI4ygLcC3EnOnsHHt4/Kte4W147e4kMzaVktpYlPYGbBXPuBxjPxpz6jV723hL5qOo1e9t4S+atNcLaSdMr3KmUcB8hTTab8GONI+hDaEC51njgY5aacOo1e9t4S+ajqNXvbeEvmp7kGS6bYn+j+NTcSFnjjAhY5kYIPaXgCe3jVq7l3kbPMsckchUR56NgwGdeOI4dlLR9Bi97bwl81M+5W4Y2cZSJjL0oQcVC406vcTz1f6VE5xa7lRg07nzm/M/M/fXmrhb0CLn8cfn+aXzVjqDXvj+Evnrfehk9vkU8lP0VcHUGvfH8JfPR1Br3x/CXz096GQ5FPJT9FXB1Br3x/CXz0dQa98fwl89G9DIcinkp+irg6g174/hL56OoNe+P4S+ejehkORTyU/RVwdQa98fwl89HUGvfH8JfPRvQyHIp5Kfoq4OoNe+P4S+ejqDXvj+Evno3oZDkU8lP0VcHUGvfH8JfPR1Br3x/CXz0b0MhyKeSn6mNjbx/R0wLa3kcPrjllQsyNwwRxwQMAgEc6sjqDXvj+Evno6g174/hL56TqwfsTr033ZUU0zOzM5LMzFmJ5lickk/EmvFXB1Br3x/CXz0dQa98fwl89G9DI+RTyU/RVwdQa98fwl89HUGvfH8JfPT3oZDkU8lP1stvbT66/eKtzqDXvj+Evnr1H6BVBB+mPwIP90vYc/lfClvQyHIp5LXFFFFcB5Z//2Q=="/>
          <p:cNvSpPr>
            <a:spLocks noChangeAspect="1" noChangeArrowheads="1"/>
          </p:cNvSpPr>
          <p:nvPr/>
        </p:nvSpPr>
        <p:spPr bwMode="auto">
          <a:xfrm>
            <a:off x="155576" y="-144463"/>
            <a:ext cx="304799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IE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81974" y="5849571"/>
            <a:ext cx="6639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dirty="0" smtClean="0">
                <a:solidFill>
                  <a:srgbClr val="008697"/>
                </a:solidFill>
              </a:rPr>
              <a:t>Must be managed by a Career </a:t>
            </a:r>
            <a:r>
              <a:rPr lang="en-IE" sz="2400" b="1" dirty="0">
                <a:solidFill>
                  <a:srgbClr val="008697"/>
                </a:solidFill>
              </a:rPr>
              <a:t>Development </a:t>
            </a:r>
            <a:r>
              <a:rPr lang="en-IE" sz="2400" b="1" dirty="0" smtClean="0">
                <a:solidFill>
                  <a:srgbClr val="008697"/>
                </a:solidFill>
              </a:rPr>
              <a:t>Plan</a:t>
            </a:r>
            <a:endParaRPr lang="en-IE" sz="2400" b="1" dirty="0">
              <a:solidFill>
                <a:srgbClr val="0086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02321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"/>
          <p:cNvSpPr txBox="1">
            <a:spLocks/>
          </p:cNvSpPr>
          <p:nvPr/>
        </p:nvSpPr>
        <p:spPr>
          <a:xfrm>
            <a:off x="307977" y="2170686"/>
            <a:ext cx="9475122" cy="433330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rgbClr val="008697"/>
              </a:buClr>
            </a:pPr>
            <a:r>
              <a:rPr lang="en-IE" sz="2600" b="1" dirty="0" err="1" smtClean="0">
                <a:solidFill>
                  <a:srgbClr val="008697"/>
                </a:solidFill>
              </a:rPr>
              <a:t>Dr.</a:t>
            </a:r>
            <a:r>
              <a:rPr lang="en-IE" sz="2600" b="1" dirty="0" smtClean="0">
                <a:solidFill>
                  <a:srgbClr val="008697"/>
                </a:solidFill>
              </a:rPr>
              <a:t> Elena Martines, UCD</a:t>
            </a:r>
          </a:p>
          <a:p>
            <a:pPr marL="342900" indent="-342900" algn="l">
              <a:buClr>
                <a:srgbClr val="008697"/>
              </a:buClr>
              <a:buFont typeface="Arial" pitchFamily="34" charset="0"/>
              <a:buChar char="•"/>
            </a:pPr>
            <a:r>
              <a:rPr lang="en-IE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Early-career researcher who studied/worked in Scotland, France, Sweden</a:t>
            </a:r>
            <a:r>
              <a:rPr lang="en-IE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, Spain and Italy </a:t>
            </a:r>
            <a:endParaRPr lang="en-IE" sz="20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342900" indent="-342900" algn="l">
              <a:buClr>
                <a:srgbClr val="008697"/>
              </a:buClr>
              <a:buFont typeface="Arial" pitchFamily="34" charset="0"/>
              <a:buChar char="•"/>
            </a:pPr>
            <a:r>
              <a:rPr lang="en-IE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Moved to UCD in 2009, then successfully applied for a Marie Curie Fellowship in </a:t>
            </a:r>
            <a:r>
              <a:rPr lang="en-IE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2010</a:t>
            </a:r>
          </a:p>
          <a:p>
            <a:pPr algn="l">
              <a:buClr>
                <a:srgbClr val="008697"/>
              </a:buClr>
            </a:pPr>
            <a:r>
              <a:rPr lang="en-IE" sz="2600" b="1" dirty="0" err="1" smtClean="0">
                <a:solidFill>
                  <a:srgbClr val="008697"/>
                </a:solidFill>
                <a:cs typeface="Calibri" pitchFamily="34" charset="0"/>
              </a:rPr>
              <a:t>Prof.</a:t>
            </a:r>
            <a:r>
              <a:rPr lang="en-IE" sz="2600" b="1" dirty="0" smtClean="0">
                <a:solidFill>
                  <a:srgbClr val="008697"/>
                </a:solidFill>
                <a:cs typeface="Calibri" pitchFamily="34" charset="0"/>
              </a:rPr>
              <a:t> Gary </a:t>
            </a:r>
            <a:r>
              <a:rPr lang="en-IE" sz="2600" b="1" dirty="0" err="1" smtClean="0">
                <a:solidFill>
                  <a:srgbClr val="008697"/>
                </a:solidFill>
                <a:cs typeface="Calibri" pitchFamily="34" charset="0"/>
              </a:rPr>
              <a:t>Stutte</a:t>
            </a:r>
            <a:r>
              <a:rPr lang="en-IE" sz="2600" b="1" dirty="0" smtClean="0">
                <a:solidFill>
                  <a:srgbClr val="008697"/>
                </a:solidFill>
                <a:cs typeface="Calibri" pitchFamily="34" charset="0"/>
              </a:rPr>
              <a:t>, LIT</a:t>
            </a:r>
          </a:p>
          <a:p>
            <a:pPr marL="342900" indent="-342900" algn="l">
              <a:buClr>
                <a:srgbClr val="008697"/>
              </a:buClr>
              <a:buFont typeface="Arial" pitchFamily="34" charset="0"/>
              <a:buChar char="•"/>
            </a:pPr>
            <a:r>
              <a:rPr lang="en-IE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NASA Researcher since 1992 who began a collaboration with LIT in 2002</a:t>
            </a:r>
            <a:endParaRPr lang="en-IE" sz="20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342900" indent="-342900" algn="l">
              <a:buClr>
                <a:srgbClr val="008697"/>
              </a:buClr>
              <a:buFont typeface="Arial" pitchFamily="34" charset="0"/>
              <a:buChar char="•"/>
            </a:pPr>
            <a:r>
              <a:rPr lang="en-IE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Moved to LIT on Marie Curie Fellowship awarded in 2010 </a:t>
            </a:r>
          </a:p>
          <a:p>
            <a:pPr algn="l">
              <a:buClr>
                <a:srgbClr val="008697"/>
              </a:buClr>
            </a:pPr>
            <a:r>
              <a:rPr lang="en-IE" sz="2600" b="1" dirty="0" err="1" smtClean="0">
                <a:solidFill>
                  <a:srgbClr val="008697"/>
                </a:solidFill>
                <a:cs typeface="Calibri" pitchFamily="34" charset="0"/>
              </a:rPr>
              <a:t>Dr.</a:t>
            </a:r>
            <a:r>
              <a:rPr lang="en-IE" sz="2600" b="1" dirty="0" smtClean="0">
                <a:solidFill>
                  <a:srgbClr val="008697"/>
                </a:solidFill>
                <a:cs typeface="Calibri" pitchFamily="34" charset="0"/>
              </a:rPr>
              <a:t> Aoife </a:t>
            </a:r>
            <a:r>
              <a:rPr lang="en-IE" sz="2600" b="1" dirty="0" err="1" smtClean="0">
                <a:solidFill>
                  <a:srgbClr val="008697"/>
                </a:solidFill>
                <a:cs typeface="Calibri" pitchFamily="34" charset="0"/>
              </a:rPr>
              <a:t>Gowen</a:t>
            </a:r>
            <a:r>
              <a:rPr lang="en-IE" sz="2600" b="1" dirty="0" smtClean="0">
                <a:solidFill>
                  <a:srgbClr val="008697"/>
                </a:solidFill>
                <a:cs typeface="Calibri" pitchFamily="34" charset="0"/>
              </a:rPr>
              <a:t>, UCD and Kobe University, Japan</a:t>
            </a:r>
          </a:p>
          <a:p>
            <a:pPr marL="342900" indent="-342900" algn="l">
              <a:buClr>
                <a:srgbClr val="008697"/>
              </a:buClr>
              <a:buFont typeface="Arial" pitchFamily="34" charset="0"/>
              <a:buChar char="•"/>
            </a:pPr>
            <a:r>
              <a:rPr lang="en-IE" sz="24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Calibri" pitchFamily="34" charset="0"/>
              </a:rPr>
              <a:t>Awarded a Marie Curie Fellowship in 2008 to spend two years in Japan</a:t>
            </a:r>
          </a:p>
          <a:p>
            <a:pPr marL="342900" indent="-342900" algn="l">
              <a:buClr>
                <a:srgbClr val="008697"/>
              </a:buClr>
              <a:buFont typeface="Arial" pitchFamily="34" charset="0"/>
              <a:buChar char="•"/>
            </a:pPr>
            <a:r>
              <a:rPr lang="en-IE" sz="24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Calibri" pitchFamily="34" charset="0"/>
              </a:rPr>
              <a:t>Returned to UCD to complete the reintegration year of the Fellowship</a:t>
            </a:r>
          </a:p>
          <a:p>
            <a:pPr marL="342900" indent="-342900" algn="l">
              <a:buClr>
                <a:srgbClr val="008697"/>
              </a:buClr>
              <a:buFont typeface="Arial" pitchFamily="34" charset="0"/>
              <a:buChar char="•"/>
            </a:pPr>
            <a:r>
              <a:rPr lang="en-IE" sz="24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Calibri" pitchFamily="34" charset="0"/>
              </a:rPr>
              <a:t>Successfully applied for an ERC Starting Grant worth €2.5 million</a:t>
            </a:r>
            <a:endParaRPr lang="en-IE" sz="2400" dirty="0">
              <a:solidFill>
                <a:prstClr val="black">
                  <a:lumMod val="75000"/>
                  <a:lumOff val="25000"/>
                </a:prstClr>
              </a:solidFill>
              <a:cs typeface="Calibri" pitchFamily="34" charset="0"/>
            </a:endParaRPr>
          </a:p>
        </p:txBody>
      </p:sp>
      <p:sp>
        <p:nvSpPr>
          <p:cNvPr id="20" name="Title 3"/>
          <p:cNvSpPr txBox="1">
            <a:spLocks/>
          </p:cNvSpPr>
          <p:nvPr/>
        </p:nvSpPr>
        <p:spPr>
          <a:xfrm>
            <a:off x="307977" y="1135750"/>
            <a:ext cx="8229599" cy="5762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E" sz="3600" b="1" dirty="0" smtClean="0">
                <a:solidFill>
                  <a:srgbClr val="008697"/>
                </a:solidFill>
              </a:rPr>
              <a:t>Examples from FP7</a:t>
            </a:r>
            <a:endParaRPr lang="en-IE" sz="3600" b="1" dirty="0">
              <a:solidFill>
                <a:srgbClr val="008697"/>
              </a:solidFill>
            </a:endParaRPr>
          </a:p>
        </p:txBody>
      </p:sp>
      <p:sp>
        <p:nvSpPr>
          <p:cNvPr id="21" name="AutoShape 6" descr="data:image/jpeg;base64,/9j/4AAQSkZJRgABAQAAAQABAAD/2wCEAAkGBhQSERUUEBQVFRUUEhUVFBYUGR0XIBgXGh8WGhYYGBUXHCYeHR0jGxUVHzIhJCcpLSwsFx8xNTAqNSYrLCkBCQoKDgwOGg8PGiwkHx8sLywsLCwtMiwsLCwsKiwqLi8pLCwpLCwsLCwpLCwsLCwsLywsLCwsLC4pLCksKSwsKf/AABEIAFABBAMBIgACEQEDEQH/xAAcAAACAgMBAQAAAAAAAAAAAAAABgUHAQMEAgj/xABKEAACAQMBBAYGBAoHCAMAAAABAgMABBESBQYhMRMXQVST0gciMlFhcRRygbEWNFJTdJGSssLRFSMkM0JzoTU2YnWzweHxJUNk/8QAGgEAAwEBAQEAAAAAAAAAAAAAAAECAwQFBv/EACgRAAIBAwMEAgIDAQAAAAAAAAABAgMRURITFCExMkEiYcHwcYGxQv/aAAwDAQACEQMRAD8Atzbm2xbBSULaiRwOMY+fzqK/DofmT+0P5Ub9ezF9Z/uFKNJsxlJpjb+HQ/Mn9ofyo/DofmT+0P5UpYopXJ1yGx9/QAT0J4DPtD+VbLbfdXRWERwyg+0O37KTFXpJEgTjJIwGF5quRrkOPZCjJye3Ao2TchdVu50ywO0bKx4kAnS4zzDAg/bW1ON11JlOVroePwxH5o/tD+VH4Yj80f2h/Klk0VptxM92Qy/hgPzR/aH8qkNk7a6fVhCunHM5znP8qSs0w7n85fkn8VTKCSuaU6knKzE5vT0gP4m/P86vlrHX4vc38VfLVQvzPzNYrp2YYPe49PBb/X4vc38VfLR1+L3N/FXy1UFAp7MMBx6eC3+vxe5v4q+Sjr8Xub+KvkqoBW67s3ibTKjRtgHS4KnB4g4PYRS2YYDj08Fs9fidzfxV8tHX4vc38VfJVQUU9iGA49PBb/X4nc38VfLWevxe5v4q+Wqfoo2YYDj08Fwdfi9zfxV8tHX4vc38VfLVP0UbEMBx6eC3+vxO5v4q+Wjr8Xub+KvlqoKKNmGA49PBcHX4vc38VfLWOvxe5v4q+WqgoNGzDAcenguDr8Xub+KvlrHX4nc38VfLVQUUbMMBx6eC3+vxe5v4q+Ws9fidzfxV8tU/RRsQwHHp4Lf6/E7m/ir5a9x+nlCQPob8SB/er2nH5NU7Wy29tPrp94pbMMBx6eD61ooFFcB5Yq79ezF9Z/uFKIpu365RfWf7hSjUs56nkZAqQ3d3V+mapZ3cQBiiRoShkI4MzsPWxnICjHLjUTdPhGOAcKxw2cHAzg4wf1VJbsSSSQ2kf0z6MLmOSSKC2iUYCnLZllLnPHnj31cF0uEErj3svYUFspFvEkYPPSOJ+s3M/aaWvSLuZFdQPOoC3EUZZXHDUqjJRveMZweY4VB+lveSWCOK0jdv6yMtLIcBmUeqFyMYyQScY++jcDa88PTWVwQ4S0+kQMfWAQqDp4819ccDywRyrRRaWo1bXiIm7e8skciq7lom4EMc6fcRnl2cKfrW5WRFdM6XUMM+41VzWMohS5K4R5WRWGMa1AZhp7BxOPkfdVjbAUi2hzg/1a8hjhzAx8q6ZHHJHfTHuhzl+SfxUuCmPc/nL8k/irKfiOl5o+bn5n5msVl+Z+Zryf8AtXYfUob7jdOKzs4bm+EjyXB/qbeNujwmNRaSTSTyKnSo7QPfjp2Jupb7Shm+hCSC5hUN0Tv0qSKc40uVDA5GO3GRzzU56ZWEtvYTxcYmRwCOQ1CNl/0Vv2a4/QgNN1cStwjjtfXY8hllYZ+xGP2VhqejV7OXU3T136nH6Nd3IbkTu5niltVDh4pAvMP6ulkOkjQRnPb8KhNoXNrPBLKDci4DRBBPOJtasTrOdAPq4Hb/AIhTt6J7oO+1JFGVddYU8tLG4YA4+BFIW0r0XMMZhgWIW0LmUR50gPINLZdi3HUBxPPlwpptyZSbc3f6Iy0tHlkWONSzuwRFHax4Af8Ammrb+71ps5lhuOlubgoHkWOQQxxg8hq0MzH9XDjXB6PbpI9p2rSEBelxk9hZWVT+sgfbUj6VLbRtaUzBtDiNwVxkppAOnVwyCpH66pv5WLk3r0/RA7eith0LWmoB4A8iO4kMb6mGjUFHIKDx/KFRmnhnjj39n66etu7hLbzWaWbyTTXREkXShAgA0t64HPnn3YB504bqrIZL2zvbsXZS3PSQ9GdMZ/4XIA5EDAHP5VLqJLoS6qjG66lW7BjsjHcfTHlWUR/2YR8i+G9rAPbp58MZqf3D3dtrq0vXnizJbQl0cOwySspGUBxwKDHzqR9FExNntFSchLXUmQPVLJNqIOM8dI7eyvPoo/Etq/oq/uXFKcu/9Ezk/l9WI/cXd62ubK+kmizLbQl0fWwySkrDKA6eBQdlQGxUsjBcfSnlE4T+zLHyLYPtcPysZz2Zpv8ARb/s/a36MP8Apz169G8xbZe1FY5EcB0cB6uqOUtg4zxIH6qHK1/5Q3Jpy/lFa5rLDHPt5f8Aj31ZvozvGGzNpEEZhiJiyqnSSjk4yOPEA4OeVdEe355N3muZH1Tw3OmKVlUso1qvqkjgcMRkCqdRp2t9FOq07W92KrIweI+w8OFO29u71tFs2xuIIikly2X9dn/wscDUffipPf6cz7G2dcTYaZm0tJjiRpkyCfiVB+db95NtTW2xdmPbyGNiuNSgZwEY4yQcUnJuz+yXNytbJVxHZRVjemRAXspcAPLalpCBjUfUIz8tRqua0hLUrm0Jao3Ctlt7afXT7xWutlt7afXT94VRTPrUUUCivKPEFXfr2YvrP9wpRpu369mL6z/cKUalnPU8jTef3b/5b/ca8btfjWxf0SX75K2Xa5jcDidD8Bx7D2V37u7GWNdm3VzPHbi2tnVo5vUYli/5ZGODe6tafZhEhvTd+NQ/ox/eapLZX+0n/wCSJ+5HWz0j7Fe5u7aSKH6TF0BBVJVj15ZiAHznjkHIBr1sDZ1y99LLLbdAP6PMCqZFfBUIFBIOckDtFa3+Jf8A0K11/u9b/pzfdJTHsX8Xh/yk+4Uizbf/APjo7IxkNFcGQvqBB9sFcfAtzyaedi/i8P8AlJ9wrS3+nPU9HbTFufzl+SfxUu0xboc5fkn8VRPxFS8kfNz8z8zWKy/M/M1iuw+pRM7N3tnhhMHqSwE5MM6dIoPPKg4K8fcRWLvemZ4TAgjghY5eO3TQHP8AxsSWb7TXFf7ImgCmaJ4w4JQsODAYyVI4HmKza7GmlRpI4mZE9thjC/WyeFTaPcjTHuSGwN8rizRlt+iUSe2WjDFhxwCT2DJ4fGvF3vZLJC8Oi3jSTTrEMKRltJyoLKM8DXKNgXHQ9P0L9FjPScNP688/hzrXs7ZE05IgjaQqMkJgkD34zyotHuFodzkqebfOd41juFhuUTgn0lNbKPcJAVbHwz7q4rTd25lDNFC7hCQ5XBCkc9Rzw+fKo7FNpMbUZDHtffy4nktpFCQvaJpiMQPwzkMTwwuMe4nnXSvpPvBK0qi3V5F0yEQLlxw9s8zyxz7aXLDZ0s7aYI3kYDJCDOB7yeQHxOK6b3du5hj6SSJhGCAXBVgCeQJRjgmp0x7EuEOzOvZO+c9ssqwLAizf3g6IHUvEaeJ9kBmAHxo2RvlPapIkCwqs2ekBjDagc+qcn2QGIA+NQVdtjsWaZJHhjZ1iUtIwxhQBkk5PuFNxj7KcY+yQ2RvlPbRyRwLCqTZ6UGMNqByNJz/hAYgD3GjZO+U9tHJFAsISbPSgxhtYORpOewBiAPdUFRRpWA0RwTmyt8p7aKSKFYRHNnpQYw2sHIwSTnABIHwrEW+E62htAIugbOVMYySTnVqznVkA5+AqEoo0rAaI4Jy+3xnmtktpBCYY8dGojAKEdqtnOcE59+TWdo75TzwRwSrCYoiDGgjA044YGDnBGQfnUDWaelBojgmtvb3T3iotx0R6MYjKxhSq8PVBHZwHD4VC0UUJJdENJLogrZbe2n10/eFa81stvbT66feKY2fWoooFFeUeIKm/XsxfWf7hSixwM9gK5+0hR/qRTfv1yi+s/wBwpJ2tdItlckMOkQ27aM8QvSKSce7gooSu7HPPyOuGEOyqc4ZlB0kqcEjOGXiPsrt2rsW2tL6Bx9EitlRzP0zIzs/HTjpNUh7OVQ11IHhZlPAxsVIOOwkYI403ejfYcH0C3m6GPpXj1NIVBYnJ4liM1UOibHDBybeMQ2hbXHS26RfQ2RHaSNWTU2VkjR+BGOHD31rtYo5toPJBJbuo2c8GtZUZ5G9X+sdV5DsyaW/TYP7XB+jn99qjPRcP7TP+gz/wVso/HUVq+ViEle2FiiKp+mLMQ7DJBj9bGGzpOPVp82DEFtoQowOjU/aRk/61Vach8hVpbFCpaxHgqiFWPuHDLH7zWzVjmmd4fiR2jSfsYZH/AHpk3Q5y/JP4qTZ79P6QZEdWV7S2aMg5DFQQcHt4En7Kct0OcvyT+KsZ+JUFaaR83PzPzNYrL8z8zWK7T6dFmWV/BLa2Wz7zCxz2avBN2w3HSTKpJ/JbAH/vgt/0NJaw7TgnXS6R24PuI6ZcMp7VPMVy7zSxtFaCOWOQxWohkCauDB5H/wASjIw44/A1LT76rcbLlguON0qxRxSniZIQ6tpY/lLjt58/fWKTXb2/yc6i127N/k1x/wC77/8ANF/cWuDcX8Zf9CvP+i9dGwtpwyWM9jcSCHVMs8ErglQ4ADK+kEgEAccHma1WfRWSzSfSIpppIJIYkgLMF6QaXkd2UAALqwBkkmn6aH6aydW5A/sW1f0JP3mpRpr3RvIY7W+SWeONriARRq2rOQScnSpAHGlSqj3ZpHyY5b3J9FsLG2j9VZ4PpVwR/wDY7Y0hveFBOBy5Uuw21wIHCRS9DIUkciNip6PVpbWFxga27e2p19rQXtnBBcSCC4tQUhlcExyRHHqOVBKMMDjgjh8Tjasiw7HuoDcQO73MLokUmo44auGB+TmpXRW+zNOyt7ucO7u79rdSJALqRZ5V9X+pHRh8atBbXrPIjVgCu3cWAp/SaN7S7NuUPzVlB/1FMFpvHbR3VrLbXkcFmioHtgjq+rSQxk0p62SQdRbsqC2BfwRS7RMlxEBcQXEUTDWQzSNqU+xwXHA57am7dybt3/fZE327qLYRXkUkj9JKYmQoo6OQAkgkMc5xw4V03m5DQXsVtO5USQrK0iqDoGlmkJBbBCFHB48cfGtm528cVvDcw3PrJ6k8AGSDcwkaBy5N6ufglbLnepH2YiOSbxTLb6v/AM8hEjsT7yV0fJm7DVXlexV5p2/f1ELYwWZ4zzzoC5ChIlYheGHcl8Dt9VdR4VOxbgL9OlsnnbpBF0sBRBiUadQTDMNLkZ944GvWzNowjZyJb3MdpcrJIbhnVtUqnOjRIiMcAY9UYrzvlvIn9JR3lpKsmlYWGnUCGjADK4YD2uI4Z5mk3JuyC8m7IgItmJ9EkndpFZZRFGulcO5BY5JORoUAtw/xAVGU2+km8jN2YYFKRxFnZT+fmxJNn4glFx2aaUq0i7q5rBtq+QoooqizFbbb20+un7wrXWy29tPrp94oEz61FFAoryjxBR39uEXoA8iJqZ8GRtIPBe08Kqvf23CvEVeKTVE3GJg4HrciV+dW1vtuQNoiIGUxdEzngobOoAdpGOVKvUYve28JfNWtPSurZjKLbOLYGi5sZZJJI4SqyIkZZSWCpzwSCMnI5dlN+5e1YrfY9tJO6xoIeJY47W4DtJ+Apd6i0703hL5q3T+hguED3sjCNdKAxghR7lGrA4mm9GRxTXoSvSJvVHf3KvCrBI4ygLcC3EnOnsHHt4/Kte4W147e4kMzaVktpYlPYGbBXPuBxjPxpz6jV723hL5qOo1e9t4S+atNcLaSdMr3KmUcB8hTTab8GONI+hDaEC51njgY5aacOo1e9t4S+ajqNXvbeEvmp7kGS6bYn+j+NTcSFnjjAhY5kYIPaXgCe3jVq7l3kbPMsckchUR56NgwGdeOI4dlLR9Bi97bwl81M+5W4Y2cZSJjL0oQcVC406vcTz1f6VE5xa7lRg07nzm/M/M/fXmrhb0CLn8cfn+aXzVjqDXvj+Evnrfehk9vkU8lP0VcHUGvfH8JfPR1Br3x/CXz096GQ5FPJT9FXB1Br3x/CXz0dQa98fwl89G9DIcinkp+irg6g174/hL56OoNe+P4S+ejehkORTyU/RVwdQa98fwl89HUGvfH8JfPRvQyHIp5Kfoq4OoNe+P4S+ejqDXvj+Evno3oZDkU8lP0VcHUGvfH8JfPR1Br3x/CXz0b0MhyKeSn6mNjbx/R0wLa3kcPrjllQsyNwwRxwQMAgEc6sjqDXvj+Evno6g174/hL56TqwfsTr033ZUU0zOzM5LMzFmJ5lickk/EmvFXB1Br3x/CXz0dQa98fwl89G9DI+RTyU/RVwdQa98fwl89HUGvfH8JfPT3oZDkU8lP1stvbT66/eKtzqDXvj+Evnr1H6BVBB+mPwIP90vYc/lfClvQyHIp5LXFFFFcB5Z//2Q=="/>
          <p:cNvSpPr>
            <a:spLocks noChangeAspect="1" noChangeArrowheads="1"/>
          </p:cNvSpPr>
          <p:nvPr/>
        </p:nvSpPr>
        <p:spPr bwMode="auto">
          <a:xfrm>
            <a:off x="155576" y="-144463"/>
            <a:ext cx="304799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IE">
              <a:solidFill>
                <a:prstClr val="black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3631" y="718604"/>
            <a:ext cx="1703809" cy="1270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72547" y="718604"/>
            <a:ext cx="1159479" cy="1270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omepageEuropeanGrant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836" t="22764" r="43816" b="42347"/>
          <a:stretch/>
        </p:blipFill>
        <p:spPr bwMode="auto">
          <a:xfrm>
            <a:off x="7405282" y="718604"/>
            <a:ext cx="1385355" cy="1278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834942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30559" y="1117943"/>
            <a:ext cx="9206731" cy="9355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E" sz="4000" b="1" dirty="0" smtClean="0">
                <a:solidFill>
                  <a:srgbClr val="008697"/>
                </a:solidFill>
                <a:cs typeface="Calibri" pitchFamily="34" charset="0"/>
              </a:rPr>
              <a:t>Reasons for Research Orgs to get involved </a:t>
            </a:r>
            <a:endParaRPr lang="en-IE" sz="4000" b="1" dirty="0">
              <a:solidFill>
                <a:srgbClr val="008697"/>
              </a:solidFill>
              <a:cs typeface="Calibri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3066983157"/>
              </p:ext>
            </p:extLst>
          </p:nvPr>
        </p:nvGraphicFramePr>
        <p:xfrm>
          <a:off x="432619" y="2231923"/>
          <a:ext cx="9193161" cy="41658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2178712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 txBox="1">
            <a:spLocks/>
          </p:cNvSpPr>
          <p:nvPr/>
        </p:nvSpPr>
        <p:spPr>
          <a:xfrm>
            <a:off x="566196" y="2303309"/>
            <a:ext cx="8420100" cy="1500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sz="6600" b="1" dirty="0" smtClean="0">
                <a:solidFill>
                  <a:srgbClr val="008697"/>
                </a:solidFill>
              </a:rPr>
              <a:t>Funding Model</a:t>
            </a:r>
            <a:endParaRPr lang="en-IE" sz="6600" b="1" dirty="0">
              <a:solidFill>
                <a:srgbClr val="0086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2048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12037543"/>
              </p:ext>
            </p:extLst>
          </p:nvPr>
        </p:nvGraphicFramePr>
        <p:xfrm>
          <a:off x="218662" y="1192693"/>
          <a:ext cx="9312963" cy="23663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43060"/>
                <a:gridCol w="1506141"/>
                <a:gridCol w="1506141"/>
                <a:gridCol w="1506141"/>
                <a:gridCol w="1575740"/>
                <a:gridCol w="1575740"/>
              </a:tblGrid>
              <a:tr h="735047">
                <a:tc rowSpan="2"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Categories of</a:t>
                      </a:r>
                      <a:br>
                        <a:rPr lang="en-GB" sz="1600" dirty="0">
                          <a:effectLst/>
                        </a:rPr>
                      </a:br>
                      <a:r>
                        <a:rPr lang="en-GB" sz="1600" dirty="0">
                          <a:effectLst/>
                        </a:rPr>
                        <a:t>eligible costs</a:t>
                      </a:r>
                    </a:p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</a:p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</a:p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Marie </a:t>
                      </a:r>
                      <a:r>
                        <a:rPr lang="en-GB" sz="1600" dirty="0" err="1">
                          <a:effectLst/>
                        </a:rPr>
                        <a:t>Skłodowska</a:t>
                      </a:r>
                      <a:r>
                        <a:rPr lang="en-GB" sz="1600" dirty="0">
                          <a:effectLst/>
                        </a:rPr>
                        <a:t>-Curie action</a:t>
                      </a:r>
                      <a:endParaRPr lang="en-GB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457200" marR="0" indent="-4572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Costs of </a:t>
                      </a:r>
                      <a:r>
                        <a:rPr lang="en-GB" sz="2000" dirty="0" smtClean="0">
                          <a:effectLst/>
                        </a:rPr>
                        <a:t>researcher</a:t>
                      </a:r>
                      <a:endParaRPr lang="en-GB" sz="2000" dirty="0">
                        <a:effectLst/>
                      </a:endParaRPr>
                    </a:p>
                    <a:p>
                      <a:pPr marL="457200" marR="0" indent="-4572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r>
                        <a:rPr lang="en-GB" sz="1600" dirty="0" smtClean="0">
                          <a:effectLst/>
                        </a:rPr>
                        <a:t>PER MONTH</a:t>
                      </a:r>
                      <a:endParaRPr lang="en-GB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457200" marR="0" indent="-4572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Institutional </a:t>
                      </a:r>
                      <a:r>
                        <a:rPr lang="en-GB" sz="2000" dirty="0" smtClean="0">
                          <a:effectLst/>
                        </a:rPr>
                        <a:t>costs</a:t>
                      </a:r>
                    </a:p>
                    <a:p>
                      <a:pPr marL="457200" marR="0" indent="-457200" algn="ctr" defTabSz="457085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 MONTH</a:t>
                      </a:r>
                      <a:endParaRPr lang="en-GB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14363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Living allowance</a:t>
                      </a:r>
                      <a:br>
                        <a:rPr lang="en-GB" sz="1600">
                          <a:effectLst/>
                        </a:rPr>
                      </a:br>
                      <a:r>
                        <a:rPr lang="en-GB" sz="1600">
                          <a:effectLst/>
                        </a:rPr>
                        <a:t>(a)</a:t>
                      </a:r>
                    </a:p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Mobility allowance</a:t>
                      </a:r>
                      <a:br>
                        <a:rPr lang="en-GB" sz="1600" dirty="0">
                          <a:effectLst/>
                        </a:rPr>
                      </a:br>
                      <a:r>
                        <a:rPr lang="en-GB" sz="1600" dirty="0">
                          <a:effectLst/>
                        </a:rPr>
                        <a:t>(b)</a:t>
                      </a:r>
                    </a:p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Family allowance</a:t>
                      </a:r>
                      <a:br>
                        <a:rPr lang="en-GB" sz="1600">
                          <a:effectLst/>
                        </a:rPr>
                      </a:br>
                      <a:r>
                        <a:rPr lang="en-GB" sz="1600">
                          <a:effectLst/>
                        </a:rPr>
                        <a:t>(c)</a:t>
                      </a:r>
                      <a:endParaRPr lang="en-GB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Research, training and networking costs</a:t>
                      </a:r>
                      <a:br>
                        <a:rPr lang="en-GB" sz="1600">
                          <a:effectLst/>
                        </a:rPr>
                      </a:br>
                      <a:r>
                        <a:rPr lang="en-GB" sz="1600">
                          <a:effectLst/>
                        </a:rPr>
                        <a:t>(a)</a:t>
                      </a:r>
                      <a:endParaRPr lang="en-GB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Management and indirect costs</a:t>
                      </a:r>
                      <a:br>
                        <a:rPr lang="en-GB" sz="1600">
                          <a:effectLst/>
                        </a:rPr>
                      </a:br>
                      <a:r>
                        <a:rPr lang="en-GB" sz="1600">
                          <a:effectLst/>
                        </a:rPr>
                        <a:t>(b)</a:t>
                      </a:r>
                      <a:endParaRPr lang="en-GB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7452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IF</a:t>
                      </a:r>
                    </a:p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(100%)</a:t>
                      </a:r>
                      <a:endParaRPr lang="en-GB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</a:rPr>
                        <a:t>4 650</a:t>
                      </a:r>
                      <a:endParaRPr lang="en-GB" sz="16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>
                          <a:effectLst/>
                        </a:rPr>
                        <a:t>600</a:t>
                      </a:r>
                      <a:endParaRPr lang="en-GB" sz="1600" b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>
                          <a:effectLst/>
                        </a:rPr>
                        <a:t>500</a:t>
                      </a:r>
                      <a:endParaRPr lang="en-GB" sz="1600" b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</a:rPr>
                        <a:t>800</a:t>
                      </a:r>
                      <a:endParaRPr lang="en-GB" sz="16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dirty="0" smtClean="0">
                          <a:effectLst/>
                        </a:rPr>
                        <a:t>650</a:t>
                      </a:r>
                      <a:endParaRPr lang="en-GB" sz="16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Content Placeholder 4"/>
          <p:cNvSpPr txBox="1">
            <a:spLocks/>
          </p:cNvSpPr>
          <p:nvPr/>
        </p:nvSpPr>
        <p:spPr>
          <a:xfrm>
            <a:off x="218662" y="3925923"/>
            <a:ext cx="9312963" cy="257426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Clr>
                <a:srgbClr val="008697"/>
              </a:buClr>
              <a:buFont typeface="Arial" pitchFamily="34" charset="0"/>
              <a:buChar char="•"/>
            </a:pPr>
            <a:r>
              <a:rPr lang="en-IE" sz="22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Calibri" pitchFamily="34" charset="0"/>
              </a:rPr>
              <a:t>Fellow’s Salary = Living Allowance + Mobility Allowance  (+ Family Allowance)</a:t>
            </a:r>
          </a:p>
          <a:p>
            <a:pPr marL="457200" indent="-457200" algn="l">
              <a:buClr>
                <a:srgbClr val="008697"/>
              </a:buClr>
              <a:buFont typeface="Arial" pitchFamily="34" charset="0"/>
              <a:buChar char="•"/>
            </a:pPr>
            <a:r>
              <a:rPr lang="en-IE" sz="22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Calibri" pitchFamily="34" charset="0"/>
              </a:rPr>
              <a:t>Rates in table are inclusive of employers’ costs  (e.g. employer’s PRSI, pension contribution)</a:t>
            </a:r>
          </a:p>
          <a:p>
            <a:pPr marL="457200" indent="-457200" algn="l">
              <a:buClr>
                <a:srgbClr val="008697"/>
              </a:buClr>
              <a:buFont typeface="Arial" pitchFamily="34" charset="0"/>
              <a:buChar char="•"/>
            </a:pPr>
            <a:r>
              <a:rPr lang="en-IE" sz="2200" dirty="0">
                <a:solidFill>
                  <a:prstClr val="black">
                    <a:lumMod val="75000"/>
                    <a:lumOff val="25000"/>
                  </a:prstClr>
                </a:solidFill>
                <a:cs typeface="Calibri" pitchFamily="34" charset="0"/>
              </a:rPr>
              <a:t>A</a:t>
            </a:r>
            <a:r>
              <a:rPr lang="en-IE" sz="22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Calibri" pitchFamily="34" charset="0"/>
              </a:rPr>
              <a:t> country coefficient applies to the Living Allowance (e.g. 113.5 for Ireland, 68.3 for Romania)</a:t>
            </a:r>
          </a:p>
          <a:p>
            <a:pPr marL="457200" indent="-457200" algn="l">
              <a:buClr>
                <a:srgbClr val="008697"/>
              </a:buClr>
              <a:buFont typeface="Arial" pitchFamily="34" charset="0"/>
              <a:buChar char="•"/>
            </a:pPr>
            <a:r>
              <a:rPr lang="en-IE" sz="22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Calibri" pitchFamily="34" charset="0"/>
              </a:rPr>
              <a:t>Estimated Gross Salary (prior to employee’s tax, social security and pension deductions)</a:t>
            </a:r>
          </a:p>
          <a:p>
            <a:pPr marL="914400" lvl="1" indent="-457200" algn="l">
              <a:buClr>
                <a:srgbClr val="008697"/>
              </a:buClr>
              <a:buFont typeface="Arial" pitchFamily="34" charset="0"/>
              <a:buChar char="•"/>
            </a:pPr>
            <a:r>
              <a:rPr lang="en-IE" sz="18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Calibri" pitchFamily="34" charset="0"/>
              </a:rPr>
              <a:t>€</a:t>
            </a:r>
            <a:r>
              <a:rPr lang="en-IE" sz="1800" dirty="0">
                <a:solidFill>
                  <a:prstClr val="black">
                    <a:lumMod val="75000"/>
                    <a:lumOff val="25000"/>
                  </a:prstClr>
                </a:solidFill>
                <a:cs typeface="Calibri" pitchFamily="34" charset="0"/>
              </a:rPr>
              <a:t>55,000 </a:t>
            </a:r>
            <a:r>
              <a:rPr lang="en-IE" sz="18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Calibri" pitchFamily="34" charset="0"/>
              </a:rPr>
              <a:t>p.a. (no family allowance) </a:t>
            </a:r>
          </a:p>
          <a:p>
            <a:pPr marL="914400" lvl="1" indent="-457200" algn="l">
              <a:buClr>
                <a:srgbClr val="008697"/>
              </a:buClr>
              <a:buFont typeface="Arial" pitchFamily="34" charset="0"/>
              <a:buChar char="•"/>
            </a:pPr>
            <a:r>
              <a:rPr lang="en-IE" sz="18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Calibri" pitchFamily="34" charset="0"/>
              </a:rPr>
              <a:t>€60,000 p.a. (with family allowance)</a:t>
            </a:r>
            <a:endParaRPr lang="en-IE" sz="1800" dirty="0">
              <a:solidFill>
                <a:prstClr val="black">
                  <a:lumMod val="75000"/>
                  <a:lumOff val="25000"/>
                </a:prstClr>
              </a:solidFill>
              <a:cs typeface="Calibri" pitchFamily="34" charset="0"/>
            </a:endParaRPr>
          </a:p>
          <a:p>
            <a:pPr marL="457200" indent="-457200" algn="l">
              <a:buClr>
                <a:srgbClr val="008697"/>
              </a:buClr>
              <a:buFont typeface="Arial" pitchFamily="34" charset="0"/>
              <a:buChar char="•"/>
            </a:pPr>
            <a:endParaRPr lang="en-IE" sz="2200" dirty="0" smtClean="0">
              <a:solidFill>
                <a:prstClr val="black">
                  <a:lumMod val="75000"/>
                  <a:lumOff val="25000"/>
                </a:prstClr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3716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 txBox="1">
            <a:spLocks/>
          </p:cNvSpPr>
          <p:nvPr/>
        </p:nvSpPr>
        <p:spPr>
          <a:xfrm>
            <a:off x="566196" y="2303309"/>
            <a:ext cx="8420100" cy="1500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sz="6600" b="1" dirty="0" smtClean="0">
                <a:solidFill>
                  <a:srgbClr val="008697"/>
                </a:solidFill>
              </a:rPr>
              <a:t>How to apply</a:t>
            </a:r>
            <a:endParaRPr lang="en-IE" sz="6600" b="1" dirty="0">
              <a:solidFill>
                <a:srgbClr val="0086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3732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5612" y="1451121"/>
            <a:ext cx="4365597" cy="49397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E" sz="3200" b="1" dirty="0" smtClean="0">
                <a:solidFill>
                  <a:srgbClr val="008697"/>
                </a:solidFill>
              </a:rPr>
              <a:t>Prospective Fellow</a:t>
            </a:r>
          </a:p>
          <a:p>
            <a:pPr>
              <a:buClr>
                <a:srgbClr val="008697"/>
              </a:buClr>
            </a:pPr>
            <a:r>
              <a:rPr lang="en-I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Find a host organisation and a supervisor</a:t>
            </a:r>
          </a:p>
          <a:p>
            <a:pPr lvl="1">
              <a:buClr>
                <a:srgbClr val="008697"/>
              </a:buClr>
            </a:pPr>
            <a:r>
              <a:rPr lang="en-I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 of each for Global </a:t>
            </a:r>
            <a:r>
              <a:rPr lang="en-IE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F’ship</a:t>
            </a:r>
            <a:endParaRPr lang="en-IE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rgbClr val="008697"/>
              </a:buClr>
            </a:pPr>
            <a:r>
              <a:rPr lang="en-I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Look for ads on EURAXESS</a:t>
            </a:r>
          </a:p>
          <a:p>
            <a:pPr>
              <a:buClr>
                <a:srgbClr val="008697"/>
              </a:buClr>
            </a:pPr>
            <a:r>
              <a:rPr lang="en-I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Ask your supervisor for recommendations</a:t>
            </a:r>
          </a:p>
          <a:p>
            <a:pPr>
              <a:buClr>
                <a:srgbClr val="008697"/>
              </a:buClr>
            </a:pPr>
            <a:r>
              <a:rPr lang="en-I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Write the application together</a:t>
            </a:r>
          </a:p>
          <a:p>
            <a:pPr>
              <a:buClr>
                <a:srgbClr val="008697"/>
              </a:buClr>
            </a:pPr>
            <a:r>
              <a:rPr lang="en-I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Submit application together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5790" y="1451121"/>
            <a:ext cx="43668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E" sz="3200" b="1" dirty="0" smtClean="0">
                <a:solidFill>
                  <a:srgbClr val="008697"/>
                </a:solidFill>
              </a:rPr>
              <a:t>Prospective Supervisor</a:t>
            </a:r>
          </a:p>
          <a:p>
            <a:pPr>
              <a:buClr>
                <a:srgbClr val="008697"/>
              </a:buClr>
            </a:pPr>
            <a:r>
              <a:rPr lang="en-I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Find an applicant</a:t>
            </a:r>
          </a:p>
          <a:p>
            <a:pPr>
              <a:buClr>
                <a:srgbClr val="008697"/>
              </a:buClr>
            </a:pPr>
            <a:r>
              <a:rPr lang="en-I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Search EURAXESS CV Database</a:t>
            </a:r>
          </a:p>
          <a:p>
            <a:pPr>
              <a:buClr>
                <a:srgbClr val="008697"/>
              </a:buClr>
            </a:pPr>
            <a:r>
              <a:rPr lang="en-I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Ask research collaborators for recommendations</a:t>
            </a:r>
          </a:p>
          <a:p>
            <a:pPr>
              <a:buClr>
                <a:srgbClr val="008697"/>
              </a:buClr>
            </a:pPr>
            <a:r>
              <a:rPr lang="en-I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Write the application together</a:t>
            </a:r>
          </a:p>
          <a:p>
            <a:pPr>
              <a:buClr>
                <a:srgbClr val="008697"/>
              </a:buClr>
            </a:pPr>
            <a:r>
              <a:rPr lang="en-I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Submit application together</a:t>
            </a:r>
          </a:p>
        </p:txBody>
      </p:sp>
    </p:spTree>
    <p:extLst>
      <p:ext uri="{BB962C8B-B14F-4D97-AF65-F5344CB8AC3E}">
        <p14:creationId xmlns:p14="http://schemas.microsoft.com/office/powerpoint/2010/main" xmlns="" val="2766377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335612" y="1451121"/>
            <a:ext cx="4365597" cy="493974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813" indent="-342813" algn="l" defTabSz="4570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762" indent="-285678" algn="l" defTabSz="457085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711" indent="-228543" algn="l" defTabSz="4570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796" indent="-228543" algn="l" defTabSz="457085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880" indent="-228543" algn="l" defTabSz="457085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966" indent="-228543" algn="l" defTabSz="45708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049" indent="-228543" algn="l" defTabSz="45708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134" indent="-228543" algn="l" defTabSz="45708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217" indent="-228543" algn="l" defTabSz="45708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IE" b="1" dirty="0" smtClean="0">
                <a:solidFill>
                  <a:srgbClr val="008697"/>
                </a:solidFill>
              </a:rPr>
              <a:t>Administrative Forms</a:t>
            </a:r>
          </a:p>
          <a:p>
            <a:pPr>
              <a:buClr>
                <a:srgbClr val="008697"/>
              </a:buClr>
            </a:pPr>
            <a:r>
              <a:rPr lang="en-I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Completed online</a:t>
            </a:r>
          </a:p>
          <a:p>
            <a:pPr>
              <a:buClr>
                <a:srgbClr val="008697"/>
              </a:buClr>
            </a:pPr>
            <a:r>
              <a:rPr lang="en-I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Visit Call page on Participant Portal</a:t>
            </a:r>
          </a:p>
          <a:p>
            <a:pPr>
              <a:buClr>
                <a:srgbClr val="008697"/>
              </a:buClr>
            </a:pPr>
            <a:r>
              <a:rPr lang="en-I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ECAS Account Login</a:t>
            </a:r>
          </a:p>
          <a:p>
            <a:pPr>
              <a:buClr>
                <a:srgbClr val="008697"/>
              </a:buClr>
            </a:pPr>
            <a:r>
              <a:rPr lang="en-I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Need PIC (Participant Identification Code) to submit</a:t>
            </a:r>
          </a:p>
          <a:p>
            <a:pPr>
              <a:buClr>
                <a:srgbClr val="008697"/>
              </a:buClr>
            </a:pPr>
            <a:r>
              <a:rPr lang="en-I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Call deadlines are Brussels time! </a:t>
            </a:r>
            <a:endParaRPr lang="en-I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4925790" y="1451121"/>
            <a:ext cx="4366800" cy="4525963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813" indent="-342813" algn="l" defTabSz="4570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762" indent="-285678" algn="l" defTabSz="457085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711" indent="-228543" algn="l" defTabSz="4570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796" indent="-228543" algn="l" defTabSz="457085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880" indent="-228543" algn="l" defTabSz="457085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966" indent="-228543" algn="l" defTabSz="45708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049" indent="-228543" algn="l" defTabSz="45708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134" indent="-228543" algn="l" defTabSz="45708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217" indent="-228543" algn="l" defTabSz="45708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IE" b="1" dirty="0" smtClean="0">
                <a:solidFill>
                  <a:srgbClr val="008697"/>
                </a:solidFill>
              </a:rPr>
              <a:t>Proposal “Part B”</a:t>
            </a:r>
          </a:p>
          <a:p>
            <a:pPr>
              <a:buClr>
                <a:srgbClr val="008697"/>
              </a:buClr>
            </a:pPr>
            <a:r>
              <a:rPr lang="en-I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Download template from inside online system</a:t>
            </a:r>
          </a:p>
          <a:p>
            <a:pPr>
              <a:buClr>
                <a:srgbClr val="008697"/>
              </a:buClr>
            </a:pPr>
            <a:r>
              <a:rPr lang="en-I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Complete and save as PDF</a:t>
            </a:r>
          </a:p>
          <a:p>
            <a:pPr>
              <a:buClr>
                <a:srgbClr val="008697"/>
              </a:buClr>
            </a:pPr>
            <a:r>
              <a:rPr lang="en-I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Upload to online system</a:t>
            </a:r>
          </a:p>
          <a:p>
            <a:pPr>
              <a:buClr>
                <a:srgbClr val="008697"/>
              </a:buClr>
            </a:pPr>
            <a:r>
              <a:rPr lang="en-I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Multiple submissions possible – submit early and often!</a:t>
            </a:r>
          </a:p>
          <a:p>
            <a:endParaRPr lang="en-I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4120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4293570088"/>
              </p:ext>
            </p:extLst>
          </p:nvPr>
        </p:nvGraphicFramePr>
        <p:xfrm>
          <a:off x="488122" y="1098458"/>
          <a:ext cx="9043504" cy="52427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ight Brace 4"/>
          <p:cNvSpPr/>
          <p:nvPr/>
        </p:nvSpPr>
        <p:spPr>
          <a:xfrm>
            <a:off x="8269356" y="1098458"/>
            <a:ext cx="487017" cy="2608838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TextBox 5"/>
          <p:cNvSpPr txBox="1"/>
          <p:nvPr/>
        </p:nvSpPr>
        <p:spPr>
          <a:xfrm>
            <a:off x="8756373" y="2079710"/>
            <a:ext cx="10163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E" b="1" dirty="0" smtClean="0"/>
              <a:t>10 pages</a:t>
            </a:r>
          </a:p>
          <a:p>
            <a:pPr algn="ctr"/>
            <a:r>
              <a:rPr lang="en-IE" b="1" dirty="0" smtClean="0"/>
              <a:t>max</a:t>
            </a:r>
            <a:endParaRPr lang="en-IE" b="1" dirty="0"/>
          </a:p>
        </p:txBody>
      </p:sp>
    </p:spTree>
    <p:extLst>
      <p:ext uri="{BB962C8B-B14F-4D97-AF65-F5344CB8AC3E}">
        <p14:creationId xmlns:p14="http://schemas.microsoft.com/office/powerpoint/2010/main" xmlns="" val="460975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0246" y="1073661"/>
            <a:ext cx="8700381" cy="497671"/>
          </a:xfrm>
        </p:spPr>
        <p:txBody>
          <a:bodyPr>
            <a:noAutofit/>
          </a:bodyPr>
          <a:lstStyle/>
          <a:p>
            <a:pPr algn="l"/>
            <a:r>
              <a:rPr lang="en-IE" sz="3600" b="1" dirty="0">
                <a:solidFill>
                  <a:srgbClr val="008697"/>
                </a:solidFill>
                <a:cs typeface="Arial"/>
              </a:rPr>
              <a:t>Marie Curie Actions, an Irish Success Story</a:t>
            </a:r>
            <a:endParaRPr lang="en-US" sz="3600" b="1" dirty="0">
              <a:solidFill>
                <a:srgbClr val="008697"/>
              </a:solidFill>
              <a:cs typeface="Arial"/>
            </a:endParaRPr>
          </a:p>
        </p:txBody>
      </p:sp>
      <p:graphicFrame>
        <p:nvGraphicFramePr>
          <p:cNvPr id="25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89212626"/>
              </p:ext>
            </p:extLst>
          </p:nvPr>
        </p:nvGraphicFramePr>
        <p:xfrm>
          <a:off x="827466" y="1893056"/>
          <a:ext cx="8573159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04281" y="6511806"/>
            <a:ext cx="4814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IE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Data based on Contracts signed as of March 2014</a:t>
            </a:r>
            <a:endParaRPr lang="en-IE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7104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 txBox="1">
            <a:spLocks/>
          </p:cNvSpPr>
          <p:nvPr/>
        </p:nvSpPr>
        <p:spPr>
          <a:xfrm>
            <a:off x="566196" y="2303309"/>
            <a:ext cx="8420100" cy="1500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sz="6600" b="1" dirty="0" smtClean="0">
                <a:solidFill>
                  <a:srgbClr val="008697"/>
                </a:solidFill>
              </a:rPr>
              <a:t>Evaluation</a:t>
            </a:r>
            <a:endParaRPr lang="en-IE" sz="6600" b="1" dirty="0">
              <a:solidFill>
                <a:srgbClr val="0086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0748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79155" y="91289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E" sz="3600" b="1" dirty="0" smtClean="0">
                <a:solidFill>
                  <a:srgbClr val="008697"/>
                </a:solidFill>
                <a:cs typeface="Calibri" pitchFamily="34" charset="0"/>
              </a:rPr>
              <a:t>Evaluation Panels</a:t>
            </a:r>
            <a:endParaRPr lang="en-IE" sz="3600" b="1" dirty="0">
              <a:solidFill>
                <a:srgbClr val="008697"/>
              </a:solidFill>
              <a:cs typeface="Calibri" pitchFamily="34" charset="0"/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553427" y="1960380"/>
            <a:ext cx="8915038" cy="450005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rgbClr val="008697"/>
              </a:buClr>
            </a:pPr>
            <a:r>
              <a:rPr lang="en-IE" sz="26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Proposals are read by at least 3 disciplinary experts</a:t>
            </a:r>
          </a:p>
          <a:p>
            <a:pPr algn="l">
              <a:buClr>
                <a:srgbClr val="008697"/>
              </a:buClr>
            </a:pPr>
            <a:r>
              <a:rPr lang="en-IE" sz="26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Distribution of awards across Panels is proportional to # of proposals received</a:t>
            </a:r>
          </a:p>
          <a:p>
            <a:pPr algn="l">
              <a:buClr>
                <a:srgbClr val="008697"/>
              </a:buClr>
            </a:pPr>
            <a:r>
              <a:rPr lang="en-IE" sz="26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From Call deadline to Grant Agreement Signature – 8 months max.</a:t>
            </a:r>
          </a:p>
          <a:p>
            <a:pPr algn="l">
              <a:buClr>
                <a:srgbClr val="008697"/>
              </a:buClr>
            </a:pPr>
            <a:endParaRPr lang="en-IE" sz="2600" dirty="0" smtClean="0">
              <a:solidFill>
                <a:prstClr val="black">
                  <a:lumMod val="75000"/>
                  <a:lumOff val="25000"/>
                </a:prstClr>
              </a:solidFill>
              <a:cs typeface="Calibri" pitchFamily="34" charset="0"/>
            </a:endParaRPr>
          </a:p>
          <a:p>
            <a:pPr algn="l">
              <a:buClr>
                <a:srgbClr val="008697"/>
              </a:buClr>
            </a:pPr>
            <a:r>
              <a:rPr lang="en-IE" sz="2600" b="1" dirty="0" smtClean="0">
                <a:solidFill>
                  <a:srgbClr val="008697"/>
                </a:solidFill>
                <a:cs typeface="Calibri" pitchFamily="34" charset="0"/>
              </a:rPr>
              <a:t>Global Fellowships/Standard European Fellowships – single disciplinary ranking</a:t>
            </a:r>
          </a:p>
          <a:p>
            <a:pPr marL="457200" indent="-457200" algn="l">
              <a:buClr>
                <a:srgbClr val="008697"/>
              </a:buClr>
              <a:buFont typeface="Arial" pitchFamily="34" charset="0"/>
              <a:buChar char="•"/>
            </a:pPr>
            <a:r>
              <a:rPr lang="en-IE" sz="26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Calibri" pitchFamily="34" charset="0"/>
              </a:rPr>
              <a:t>Chemistry (CHE)</a:t>
            </a:r>
          </a:p>
          <a:p>
            <a:pPr marL="457200" indent="-457200" algn="l">
              <a:buClr>
                <a:srgbClr val="008697"/>
              </a:buClr>
              <a:buFont typeface="Arial" pitchFamily="34" charset="0"/>
              <a:buChar char="•"/>
            </a:pPr>
            <a:r>
              <a:rPr lang="en-IE" sz="26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Calibri" pitchFamily="34" charset="0"/>
              </a:rPr>
              <a:t>Physics (PHY)</a:t>
            </a:r>
          </a:p>
          <a:p>
            <a:pPr marL="457200" indent="-457200" algn="l">
              <a:buClr>
                <a:srgbClr val="008697"/>
              </a:buClr>
              <a:buFont typeface="Arial" pitchFamily="34" charset="0"/>
              <a:buChar char="•"/>
            </a:pPr>
            <a:r>
              <a:rPr lang="en-IE" sz="26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Calibri" pitchFamily="34" charset="0"/>
              </a:rPr>
              <a:t>Mathematics (MAT)</a:t>
            </a:r>
          </a:p>
          <a:p>
            <a:pPr marL="457200" indent="-457200" algn="l">
              <a:buClr>
                <a:srgbClr val="008697"/>
              </a:buClr>
              <a:buFont typeface="Arial" pitchFamily="34" charset="0"/>
              <a:buChar char="•"/>
            </a:pPr>
            <a:r>
              <a:rPr lang="en-IE" sz="26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Calibri" pitchFamily="34" charset="0"/>
              </a:rPr>
              <a:t>Life Sciences (LIF)</a:t>
            </a:r>
          </a:p>
          <a:p>
            <a:pPr marL="457200" indent="-457200" algn="l">
              <a:buClr>
                <a:srgbClr val="008697"/>
              </a:buClr>
              <a:buFont typeface="Arial" pitchFamily="34" charset="0"/>
              <a:buChar char="•"/>
            </a:pPr>
            <a:r>
              <a:rPr lang="en-IE" sz="26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Calibri" pitchFamily="34" charset="0"/>
              </a:rPr>
              <a:t>Economic Sciences (ECO)</a:t>
            </a:r>
          </a:p>
          <a:p>
            <a:pPr marL="457200" indent="-457200" algn="l">
              <a:buClr>
                <a:srgbClr val="008697"/>
              </a:buClr>
              <a:buFont typeface="Arial" pitchFamily="34" charset="0"/>
              <a:buChar char="•"/>
            </a:pPr>
            <a:r>
              <a:rPr lang="en-IE" sz="26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Calibri" pitchFamily="34" charset="0"/>
              </a:rPr>
              <a:t>ICT and Engineering (ENG)</a:t>
            </a:r>
          </a:p>
          <a:p>
            <a:pPr marL="457200" indent="-457200" algn="l">
              <a:buClr>
                <a:srgbClr val="008697"/>
              </a:buClr>
              <a:buFont typeface="Arial" pitchFamily="34" charset="0"/>
              <a:buChar char="•"/>
            </a:pPr>
            <a:r>
              <a:rPr lang="en-IE" sz="26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Calibri" pitchFamily="34" charset="0"/>
              </a:rPr>
              <a:t>Social Sciences &amp; Humanities (SOC)</a:t>
            </a:r>
          </a:p>
          <a:p>
            <a:pPr marL="457200" indent="-457200" algn="l">
              <a:buClr>
                <a:srgbClr val="008697"/>
              </a:buClr>
              <a:buFont typeface="Arial" pitchFamily="34" charset="0"/>
              <a:buChar char="•"/>
            </a:pPr>
            <a:r>
              <a:rPr lang="en-IE" sz="26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Calibri" pitchFamily="34" charset="0"/>
              </a:rPr>
              <a:t>Earth &amp; Environmental Sciences (ENV)</a:t>
            </a:r>
          </a:p>
          <a:p>
            <a:pPr algn="l">
              <a:buClr>
                <a:srgbClr val="008697"/>
              </a:buClr>
            </a:pPr>
            <a:endParaRPr lang="en-IE" sz="2600" dirty="0" smtClean="0">
              <a:solidFill>
                <a:prstClr val="black">
                  <a:lumMod val="75000"/>
                  <a:lumOff val="25000"/>
                </a:prstClr>
              </a:solidFill>
              <a:cs typeface="Calibri" pitchFamily="34" charset="0"/>
            </a:endParaRPr>
          </a:p>
          <a:p>
            <a:pPr algn="l">
              <a:buClr>
                <a:srgbClr val="008697"/>
              </a:buClr>
            </a:pPr>
            <a:r>
              <a:rPr lang="en-IE" sz="2600" b="1" dirty="0" smtClean="0">
                <a:solidFill>
                  <a:srgbClr val="008697"/>
                </a:solidFill>
                <a:cs typeface="Calibri" pitchFamily="34" charset="0"/>
              </a:rPr>
              <a:t>Reintegration (RI) European Fellowship  – multidisciplinary ranking</a:t>
            </a:r>
          </a:p>
          <a:p>
            <a:pPr algn="l">
              <a:buClr>
                <a:srgbClr val="008697"/>
              </a:buClr>
            </a:pPr>
            <a:r>
              <a:rPr lang="en-IE" sz="2600" b="1" dirty="0" smtClean="0">
                <a:solidFill>
                  <a:srgbClr val="008697"/>
                </a:solidFill>
                <a:cs typeface="Calibri" pitchFamily="34" charset="0"/>
              </a:rPr>
              <a:t>Career Restart (CAR) European Fellowship  – multidisciplinary ranking</a:t>
            </a:r>
          </a:p>
          <a:p>
            <a:pPr marL="457200" indent="-457200" algn="l">
              <a:buClr>
                <a:srgbClr val="008697"/>
              </a:buClr>
              <a:buFont typeface="Arial" pitchFamily="34" charset="0"/>
              <a:buChar char="•"/>
            </a:pPr>
            <a:endParaRPr lang="en-IE" sz="2400" b="1" dirty="0">
              <a:solidFill>
                <a:srgbClr val="008697"/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1355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187488044"/>
              </p:ext>
            </p:extLst>
          </p:nvPr>
        </p:nvGraphicFramePr>
        <p:xfrm>
          <a:off x="1114675" y="1791620"/>
          <a:ext cx="7451809" cy="456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44378" y="6168554"/>
            <a:ext cx="9591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 smtClean="0">
                <a:solidFill>
                  <a:srgbClr val="008697"/>
                </a:solidFill>
              </a:rPr>
              <a:t>Social Sciences and Humanities Researchers were the most successful in FP7 Individual Fellowships</a:t>
            </a:r>
            <a:endParaRPr lang="en-IE" b="1" dirty="0">
              <a:solidFill>
                <a:srgbClr val="008697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67601" y="990754"/>
            <a:ext cx="8915400" cy="1143000"/>
          </a:xfrm>
          <a:prstGeom prst="rect">
            <a:avLst/>
          </a:prstGeom>
        </p:spPr>
        <p:txBody>
          <a:bodyPr vert="horz" lIns="91416" tIns="45709" rIns="91416" bIns="45709" rtlCol="0" anchor="ctr">
            <a:normAutofit/>
          </a:bodyPr>
          <a:lstStyle>
            <a:lvl1pPr algn="ctr" defTabSz="457085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E" sz="3600" b="1" dirty="0" smtClean="0">
                <a:solidFill>
                  <a:srgbClr val="008697"/>
                </a:solidFill>
                <a:latin typeface="Calibri" pitchFamily="34" charset="0"/>
                <a:cs typeface="Calibri" pitchFamily="34" charset="0"/>
              </a:rPr>
              <a:t>FP7 Fellowships in Ireland – By Panel</a:t>
            </a:r>
            <a:endParaRPr lang="en-IE" sz="3600" b="1" dirty="0">
              <a:solidFill>
                <a:srgbClr val="008697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1043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3348943502"/>
              </p:ext>
            </p:extLst>
          </p:nvPr>
        </p:nvGraphicFramePr>
        <p:xfrm>
          <a:off x="1370492" y="2319183"/>
          <a:ext cx="6575139" cy="25012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9561"/>
                <a:gridCol w="1794199"/>
                <a:gridCol w="1571379"/>
              </a:tblGrid>
              <a:tr h="783747">
                <a:tc>
                  <a:txBody>
                    <a:bodyPr/>
                    <a:lstStyle/>
                    <a:p>
                      <a:r>
                        <a:rPr lang="en-IE" sz="18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Criterion</a:t>
                      </a:r>
                      <a:endParaRPr lang="en-IE" sz="1800" dirty="0">
                        <a:solidFill>
                          <a:schemeClr val="bg1">
                            <a:lumMod val="9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8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Weighting</a:t>
                      </a:r>
                      <a:endParaRPr lang="en-IE" sz="1800" dirty="0">
                        <a:solidFill>
                          <a:schemeClr val="bg1">
                            <a:lumMod val="9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8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Priority</a:t>
                      </a:r>
                    </a:p>
                    <a:p>
                      <a:pPr algn="ctr"/>
                      <a:r>
                        <a:rPr lang="en-IE" sz="18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(ex-</a:t>
                      </a:r>
                      <a:r>
                        <a:rPr lang="en-IE" sz="1800" dirty="0" err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aequo</a:t>
                      </a:r>
                      <a:r>
                        <a:rPr lang="en-IE" sz="18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) </a:t>
                      </a:r>
                      <a:endParaRPr lang="en-IE" sz="1800" dirty="0">
                        <a:solidFill>
                          <a:schemeClr val="bg1">
                            <a:lumMod val="9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9060" marR="99060"/>
                </a:tc>
              </a:tr>
              <a:tr h="581752">
                <a:tc>
                  <a:txBody>
                    <a:bodyPr/>
                    <a:lstStyle/>
                    <a:p>
                      <a:r>
                        <a:rPr lang="en-IE" sz="18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Excellence</a:t>
                      </a:r>
                      <a:endParaRPr lang="en-IE" sz="18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8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50%</a:t>
                      </a:r>
                      <a:endParaRPr lang="en-IE" sz="18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8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lang="en-IE" sz="18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9060" marR="99060"/>
                </a:tc>
              </a:tr>
              <a:tr h="56789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8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Impact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8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30%</a:t>
                      </a:r>
                      <a:endParaRPr lang="en-IE" sz="18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8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endParaRPr lang="en-IE" sz="18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9060" marR="99060"/>
                </a:tc>
              </a:tr>
              <a:tr h="56789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8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Implementation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8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20%</a:t>
                      </a:r>
                      <a:endParaRPr lang="en-IE" sz="18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8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3</a:t>
                      </a:r>
                      <a:endParaRPr lang="en-IE" sz="18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9060" marR="99060"/>
                </a:tc>
              </a:tr>
            </a:tbl>
          </a:graphicData>
        </a:graphic>
      </p:graphicFrame>
      <p:sp>
        <p:nvSpPr>
          <p:cNvPr id="10" name="Title 1"/>
          <p:cNvSpPr>
            <a:spLocks noGrp="1"/>
          </p:cNvSpPr>
          <p:nvPr>
            <p:ph type="title" idx="4294967295"/>
          </p:nvPr>
        </p:nvSpPr>
        <p:spPr>
          <a:xfrm>
            <a:off x="367601" y="990754"/>
            <a:ext cx="8915400" cy="1143000"/>
          </a:xfrm>
        </p:spPr>
        <p:txBody>
          <a:bodyPr>
            <a:normAutofit/>
          </a:bodyPr>
          <a:lstStyle/>
          <a:p>
            <a:pPr algn="l"/>
            <a:r>
              <a:rPr lang="en-IE" sz="3600" b="1" dirty="0" smtClean="0">
                <a:solidFill>
                  <a:srgbClr val="008697"/>
                </a:solidFill>
                <a:latin typeface="Calibri" pitchFamily="34" charset="0"/>
                <a:cs typeface="Calibri" pitchFamily="34" charset="0"/>
              </a:rPr>
              <a:t>Evaluation Criteria</a:t>
            </a:r>
            <a:endParaRPr lang="en-IE" sz="3600" b="1" dirty="0">
              <a:solidFill>
                <a:srgbClr val="008697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95077" y="5187212"/>
            <a:ext cx="33295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IE" sz="2400" b="1" dirty="0" smtClean="0">
                <a:solidFill>
                  <a:srgbClr val="008697"/>
                </a:solidFill>
                <a:cs typeface="Calibri" pitchFamily="34" charset="0"/>
              </a:rPr>
              <a:t>Overall threshold of 70%</a:t>
            </a:r>
          </a:p>
          <a:p>
            <a:pPr defTabSz="457200"/>
            <a:r>
              <a:rPr lang="en-IE" sz="2400" b="1" dirty="0" smtClean="0">
                <a:solidFill>
                  <a:srgbClr val="008697"/>
                </a:solidFill>
                <a:cs typeface="Calibri" pitchFamily="34" charset="0"/>
              </a:rPr>
              <a:t>No individual thresholds</a:t>
            </a:r>
            <a:endParaRPr lang="en-IE" sz="2400" b="1" dirty="0">
              <a:solidFill>
                <a:srgbClr val="008697"/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3211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71852270"/>
              </p:ext>
            </p:extLst>
          </p:nvPr>
        </p:nvGraphicFramePr>
        <p:xfrm>
          <a:off x="617331" y="1058699"/>
          <a:ext cx="8626062" cy="49175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5354"/>
                <a:gridCol w="2875354"/>
                <a:gridCol w="2875354"/>
              </a:tblGrid>
              <a:tr h="650369"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Excellence (50%)</a:t>
                      </a:r>
                    </a:p>
                    <a:p>
                      <a:pPr algn="ctr"/>
                      <a:r>
                        <a:rPr lang="en-IE" dirty="0" smtClean="0"/>
                        <a:t>Priority</a:t>
                      </a:r>
                      <a:r>
                        <a:rPr lang="en-IE" baseline="0" dirty="0" smtClean="0"/>
                        <a:t> </a:t>
                      </a:r>
                      <a:r>
                        <a:rPr lang="en-IE" dirty="0" smtClean="0"/>
                        <a:t>1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Impact (30%)</a:t>
                      </a:r>
                    </a:p>
                    <a:p>
                      <a:pPr algn="ctr"/>
                      <a:r>
                        <a:rPr lang="en-IE" dirty="0" smtClean="0"/>
                        <a:t>Priority</a:t>
                      </a:r>
                      <a:r>
                        <a:rPr lang="en-IE" baseline="0" dirty="0" smtClean="0"/>
                        <a:t> </a:t>
                      </a:r>
                      <a:r>
                        <a:rPr lang="en-IE" dirty="0" smtClean="0"/>
                        <a:t>2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Implementation (20%)</a:t>
                      </a:r>
                    </a:p>
                    <a:p>
                      <a:pPr algn="ctr"/>
                      <a:r>
                        <a:rPr lang="en-IE" dirty="0" smtClean="0"/>
                        <a:t>Priority</a:t>
                      </a:r>
                      <a:r>
                        <a:rPr lang="en-IE" baseline="0" dirty="0" smtClean="0"/>
                        <a:t> </a:t>
                      </a:r>
                      <a:r>
                        <a:rPr lang="en-IE" dirty="0" smtClean="0"/>
                        <a:t>3</a:t>
                      </a:r>
                      <a:endParaRPr lang="en-IE" dirty="0"/>
                    </a:p>
                  </a:txBody>
                  <a:tcPr/>
                </a:tc>
              </a:tr>
              <a:tr h="650369">
                <a:tc>
                  <a:txBody>
                    <a:bodyPr/>
                    <a:lstStyle/>
                    <a:p>
                      <a:pPr algn="ctr"/>
                      <a:r>
                        <a:rPr lang="en-IE" sz="1600" dirty="0" smtClean="0"/>
                        <a:t>Quality, innovative aspects and credibility of the research (including inter/multidisciplinary aspects)</a:t>
                      </a:r>
                      <a:endParaRPr lang="en-IE" sz="16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IE" sz="1600" dirty="0" smtClean="0"/>
                        <a:t>Enhancing research- and innovation-related human resources, skills, and working conditions to realise the potential of individuals and to provide new career perspectives</a:t>
                      </a:r>
                      <a:endParaRPr lang="en-I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 smtClean="0"/>
                        <a:t>Overall coherence and effectiveness of the work plan, including appropriateness of the allocation of tasks and resources</a:t>
                      </a:r>
                      <a:endParaRPr lang="en-IE" sz="1600" dirty="0"/>
                    </a:p>
                  </a:txBody>
                  <a:tcPr/>
                </a:tc>
              </a:tr>
              <a:tr h="650369">
                <a:tc>
                  <a:txBody>
                    <a:bodyPr/>
                    <a:lstStyle/>
                    <a:p>
                      <a:pPr algn="ctr"/>
                      <a:r>
                        <a:rPr lang="en-IE" sz="1600" dirty="0" smtClean="0"/>
                        <a:t>Clarity and quality of transfer of knowledge/training for the development of researcher in light of the research objectives</a:t>
                      </a:r>
                      <a:endParaRPr lang="en-IE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I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 smtClean="0"/>
                        <a:t>Appropriateness of the management structures and procedures, including quality management and risk management</a:t>
                      </a:r>
                      <a:endParaRPr lang="en-IE" sz="1600" dirty="0"/>
                    </a:p>
                  </a:txBody>
                  <a:tcPr/>
                </a:tc>
              </a:tr>
              <a:tr h="650369">
                <a:tc>
                  <a:txBody>
                    <a:bodyPr/>
                    <a:lstStyle/>
                    <a:p>
                      <a:pPr algn="ctr"/>
                      <a:r>
                        <a:rPr lang="en-IE" sz="1600" dirty="0" smtClean="0"/>
                        <a:t>Quality of the supervision and the hosting arrangements</a:t>
                      </a:r>
                      <a:endParaRPr lang="en-IE" sz="16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4570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 smtClean="0"/>
                        <a:t>Effectiveness of the proposed measures for communication and results dissemination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 smtClean="0"/>
                        <a:t>Appropriateness of the institutional environment (infrastructure)</a:t>
                      </a:r>
                      <a:endParaRPr lang="en-IE" sz="1600" dirty="0"/>
                    </a:p>
                  </a:txBody>
                  <a:tcPr/>
                </a:tc>
              </a:tr>
              <a:tr h="650369">
                <a:tc>
                  <a:txBody>
                    <a:bodyPr/>
                    <a:lstStyle/>
                    <a:p>
                      <a:pPr algn="ctr"/>
                      <a:r>
                        <a:rPr lang="en-IE" sz="1600" dirty="0" smtClean="0"/>
                        <a:t>Capacity of the researcher to reach or re-enforce a position of professional maturity in research</a:t>
                      </a:r>
                      <a:endParaRPr lang="en-IE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I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 smtClean="0"/>
                        <a:t>Competences, experience and complementarity of the participating organisations and institutional commitment</a:t>
                      </a:r>
                      <a:endParaRPr lang="en-IE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14147" y="6073011"/>
            <a:ext cx="7053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IE" sz="2400" b="1" dirty="0" smtClean="0">
                <a:solidFill>
                  <a:srgbClr val="008697"/>
                </a:solidFill>
                <a:cs typeface="Calibri" pitchFamily="34" charset="0"/>
              </a:rPr>
              <a:t>Proposal template matches this table</a:t>
            </a:r>
            <a:endParaRPr lang="en-IE" sz="2400" b="1" dirty="0">
              <a:solidFill>
                <a:srgbClr val="008697"/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807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546657" y="924357"/>
            <a:ext cx="873354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E" sz="3200" b="1" dirty="0" smtClean="0">
                <a:solidFill>
                  <a:srgbClr val="008697"/>
                </a:solidFill>
                <a:cs typeface="Calibri" pitchFamily="34" charset="0"/>
              </a:rPr>
              <a:t>The “Charter and Code” </a:t>
            </a:r>
            <a:r>
              <a:rPr lang="en-IE" sz="32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Calibri" pitchFamily="34" charset="0"/>
              </a:rPr>
              <a:t>and </a:t>
            </a:r>
            <a:r>
              <a:rPr lang="en-IE" sz="3200" b="1" dirty="0" smtClean="0">
                <a:solidFill>
                  <a:srgbClr val="008697"/>
                </a:solidFill>
                <a:cs typeface="Calibri" pitchFamily="34" charset="0"/>
              </a:rPr>
              <a:t/>
            </a:r>
            <a:br>
              <a:rPr lang="en-IE" sz="3200" b="1" dirty="0" smtClean="0">
                <a:solidFill>
                  <a:srgbClr val="008697"/>
                </a:solidFill>
                <a:cs typeface="Calibri" pitchFamily="34" charset="0"/>
              </a:rPr>
            </a:br>
            <a:r>
              <a:rPr lang="en-IE" sz="3200" b="1" dirty="0" smtClean="0">
                <a:solidFill>
                  <a:srgbClr val="008697"/>
                </a:solidFill>
                <a:cs typeface="Calibri" pitchFamily="34" charset="0"/>
              </a:rPr>
              <a:t>Human Resources Strategy for Researchers (HRS4R)</a:t>
            </a:r>
            <a:endParaRPr lang="en-IE" sz="3200" b="1" dirty="0">
              <a:solidFill>
                <a:srgbClr val="008697"/>
              </a:solidFill>
              <a:cs typeface="Calibri" pitchFamily="34" charset="0"/>
            </a:endParaRPr>
          </a:p>
        </p:txBody>
      </p:sp>
      <p:sp>
        <p:nvSpPr>
          <p:cNvPr id="7" name="Content Placeholder 6"/>
          <p:cNvSpPr txBox="1">
            <a:spLocks/>
          </p:cNvSpPr>
          <p:nvPr/>
        </p:nvSpPr>
        <p:spPr>
          <a:xfrm>
            <a:off x="493227" y="2422414"/>
            <a:ext cx="5779414" cy="368341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rgbClr val="008697"/>
              </a:buClr>
            </a:pPr>
            <a:r>
              <a:rPr lang="en-IE" sz="2000" b="1" dirty="0">
                <a:solidFill>
                  <a:srgbClr val="008697"/>
                </a:solidFill>
                <a:cs typeface="Calibri" pitchFamily="34" charset="0"/>
              </a:rPr>
              <a:t>Embedded in Evaluation Criteria for all MSCA </a:t>
            </a:r>
          </a:p>
          <a:p>
            <a:pPr marL="342900" indent="-342900" algn="l">
              <a:buClr>
                <a:srgbClr val="008697"/>
              </a:buClr>
              <a:buFont typeface="Arial" panose="020B0604020202020204" pitchFamily="34" charset="0"/>
              <a:buChar char="•"/>
            </a:pPr>
            <a:r>
              <a:rPr lang="en-IE" sz="2000" b="1" dirty="0" smtClean="0">
                <a:solidFill>
                  <a:srgbClr val="008697"/>
                </a:solidFill>
                <a:cs typeface="Calibri" pitchFamily="34" charset="0"/>
              </a:rPr>
              <a:t>Charter</a:t>
            </a:r>
            <a:r>
              <a:rPr lang="en-IE" sz="2000" dirty="0">
                <a:solidFill>
                  <a:prstClr val="black">
                    <a:lumMod val="75000"/>
                    <a:lumOff val="25000"/>
                  </a:prstClr>
                </a:solidFill>
                <a:cs typeface="Calibri" pitchFamily="34" charset="0"/>
              </a:rPr>
              <a:t>: </a:t>
            </a:r>
            <a:r>
              <a:rPr lang="en-IE" sz="20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Calibri" pitchFamily="34" charset="0"/>
              </a:rPr>
              <a:t>researchers’ career </a:t>
            </a:r>
            <a:r>
              <a:rPr lang="en-IE" sz="2000" dirty="0">
                <a:solidFill>
                  <a:prstClr val="black">
                    <a:lumMod val="75000"/>
                    <a:lumOff val="25000"/>
                  </a:prstClr>
                </a:solidFill>
                <a:cs typeface="Calibri" pitchFamily="34" charset="0"/>
              </a:rPr>
              <a:t>management </a:t>
            </a:r>
            <a:endParaRPr lang="en-IE" sz="2000" dirty="0" smtClean="0">
              <a:solidFill>
                <a:prstClr val="black">
                  <a:lumMod val="75000"/>
                  <a:lumOff val="25000"/>
                </a:prstClr>
              </a:solidFill>
              <a:cs typeface="Calibri" pitchFamily="34" charset="0"/>
            </a:endParaRPr>
          </a:p>
          <a:p>
            <a:pPr marL="342900" indent="-342900" algn="l">
              <a:buClr>
                <a:srgbClr val="008697"/>
              </a:buClr>
              <a:buFont typeface="Arial" panose="020B0604020202020204" pitchFamily="34" charset="0"/>
              <a:buChar char="•"/>
            </a:pPr>
            <a:r>
              <a:rPr lang="en-IE" sz="2000" b="1" dirty="0" smtClean="0">
                <a:solidFill>
                  <a:srgbClr val="008697"/>
                </a:solidFill>
                <a:cs typeface="Calibri" pitchFamily="34" charset="0"/>
              </a:rPr>
              <a:t>Code</a:t>
            </a:r>
            <a:r>
              <a:rPr lang="en-IE" sz="2000" dirty="0">
                <a:solidFill>
                  <a:prstClr val="black">
                    <a:lumMod val="75000"/>
                    <a:lumOff val="25000"/>
                  </a:prstClr>
                </a:solidFill>
                <a:cs typeface="Calibri" pitchFamily="34" charset="0"/>
              </a:rPr>
              <a:t>: </a:t>
            </a:r>
            <a:r>
              <a:rPr lang="en-IE" sz="20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Calibri" pitchFamily="34" charset="0"/>
              </a:rPr>
              <a:t>open </a:t>
            </a:r>
            <a:r>
              <a:rPr lang="en-IE" sz="2000" dirty="0">
                <a:solidFill>
                  <a:prstClr val="black">
                    <a:lumMod val="75000"/>
                    <a:lumOff val="25000"/>
                  </a:prstClr>
                </a:solidFill>
                <a:cs typeface="Calibri" pitchFamily="34" charset="0"/>
              </a:rPr>
              <a:t>and transparent recruitment and </a:t>
            </a:r>
            <a:r>
              <a:rPr lang="en-IE" sz="20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Calibri" pitchFamily="34" charset="0"/>
              </a:rPr>
              <a:t>appraisal</a:t>
            </a:r>
          </a:p>
          <a:p>
            <a:pPr marL="342900" indent="-342900" algn="l">
              <a:buClr>
                <a:srgbClr val="008697"/>
              </a:buClr>
              <a:buFont typeface="Arial" panose="020B0604020202020204" pitchFamily="34" charset="0"/>
              <a:buChar char="•"/>
            </a:pPr>
            <a:r>
              <a:rPr lang="en-IE" sz="20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Calibri" pitchFamily="34" charset="0"/>
              </a:rPr>
              <a:t>If institution has endorsed the </a:t>
            </a:r>
            <a:r>
              <a:rPr lang="en-IE" sz="2000" b="1" dirty="0" smtClean="0">
                <a:solidFill>
                  <a:srgbClr val="008697"/>
                </a:solidFill>
                <a:cs typeface="Calibri" pitchFamily="34" charset="0"/>
              </a:rPr>
              <a:t>C&amp;C</a:t>
            </a:r>
            <a:r>
              <a:rPr lang="en-IE" sz="20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Calibri" pitchFamily="34" charset="0"/>
              </a:rPr>
              <a:t>, include in proposal</a:t>
            </a:r>
            <a:endParaRPr lang="en-IE" sz="2000" dirty="0">
              <a:solidFill>
                <a:prstClr val="black">
                  <a:lumMod val="75000"/>
                  <a:lumOff val="25000"/>
                </a:prstClr>
              </a:solidFill>
              <a:cs typeface="Calibri" pitchFamily="34" charset="0"/>
            </a:endParaRPr>
          </a:p>
          <a:p>
            <a:pPr marL="342900" indent="-342900" algn="l">
              <a:buClr>
                <a:srgbClr val="008697"/>
              </a:buClr>
              <a:buFont typeface="Arial" panose="020B0604020202020204" pitchFamily="34" charset="0"/>
              <a:buChar char="•"/>
            </a:pPr>
            <a:endParaRPr lang="en-IE" sz="2000" b="1" dirty="0" smtClean="0">
              <a:solidFill>
                <a:srgbClr val="008697"/>
              </a:solidFill>
              <a:cs typeface="Calibri" pitchFamily="34" charset="0"/>
            </a:endParaRPr>
          </a:p>
          <a:p>
            <a:pPr algn="l">
              <a:buClr>
                <a:srgbClr val="008697"/>
              </a:buClr>
            </a:pPr>
            <a:r>
              <a:rPr lang="en-IE" sz="2000" b="1" dirty="0" smtClean="0">
                <a:solidFill>
                  <a:srgbClr val="008697"/>
                </a:solidFill>
                <a:cs typeface="Calibri" pitchFamily="34" charset="0"/>
              </a:rPr>
              <a:t>HRS4R</a:t>
            </a:r>
            <a:r>
              <a:rPr lang="en-IE" sz="20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Calibri" pitchFamily="34" charset="0"/>
              </a:rPr>
              <a:t>: mainstreaming </a:t>
            </a:r>
            <a:r>
              <a:rPr lang="en-IE" sz="2000" b="1" dirty="0" smtClean="0">
                <a:solidFill>
                  <a:srgbClr val="008697"/>
                </a:solidFill>
                <a:cs typeface="Calibri" pitchFamily="34" charset="0"/>
              </a:rPr>
              <a:t>C&amp;C </a:t>
            </a:r>
            <a:r>
              <a:rPr lang="en-IE" sz="20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Calibri" pitchFamily="34" charset="0"/>
              </a:rPr>
              <a:t>in institutions</a:t>
            </a:r>
          </a:p>
          <a:p>
            <a:pPr marL="342900" indent="-342900" algn="l">
              <a:buClr>
                <a:srgbClr val="008697"/>
              </a:buClr>
              <a:buFont typeface="Arial" pitchFamily="34" charset="0"/>
              <a:buChar char="•"/>
            </a:pPr>
            <a:r>
              <a:rPr lang="en-IE" sz="20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Calibri" pitchFamily="34" charset="0"/>
              </a:rPr>
              <a:t>Awarded the right to use “HR Logo”</a:t>
            </a:r>
          </a:p>
          <a:p>
            <a:pPr marL="342900" indent="-342900" algn="l">
              <a:buClr>
                <a:srgbClr val="008697"/>
              </a:buClr>
              <a:buFont typeface="Arial" pitchFamily="34" charset="0"/>
              <a:buChar char="•"/>
            </a:pPr>
            <a:r>
              <a:rPr lang="en-IE" sz="20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Calibri" pitchFamily="34" charset="0"/>
              </a:rPr>
              <a:t>UCD</a:t>
            </a:r>
            <a:r>
              <a:rPr lang="en-IE" sz="2000" dirty="0">
                <a:solidFill>
                  <a:prstClr val="black">
                    <a:lumMod val="75000"/>
                    <a:lumOff val="25000"/>
                  </a:prstClr>
                </a:solidFill>
                <a:cs typeface="Calibri" pitchFamily="34" charset="0"/>
              </a:rPr>
              <a:t>, UL, </a:t>
            </a:r>
            <a:r>
              <a:rPr lang="en-IE" sz="20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Calibri" pitchFamily="34" charset="0"/>
              </a:rPr>
              <a:t>NUIG, WIT, RCSI </a:t>
            </a:r>
            <a:r>
              <a:rPr lang="en-IE" sz="2000" dirty="0">
                <a:solidFill>
                  <a:prstClr val="black">
                    <a:lumMod val="75000"/>
                    <a:lumOff val="25000"/>
                  </a:prstClr>
                </a:solidFill>
                <a:cs typeface="Calibri" pitchFamily="34" charset="0"/>
              </a:rPr>
              <a:t>and </a:t>
            </a:r>
            <a:r>
              <a:rPr lang="en-IE" sz="20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Calibri" pitchFamily="34" charset="0"/>
              </a:rPr>
              <a:t>UCC are awardees </a:t>
            </a:r>
            <a:br>
              <a:rPr lang="en-IE" sz="20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Calibri" pitchFamily="34" charset="0"/>
              </a:rPr>
            </a:br>
            <a:r>
              <a:rPr lang="en-IE" sz="20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Calibri" pitchFamily="34" charset="0"/>
              </a:rPr>
              <a:t>(to-date).</a:t>
            </a:r>
          </a:p>
          <a:p>
            <a:pPr marL="342900" indent="-342900" algn="l">
              <a:buClr>
                <a:srgbClr val="008697"/>
              </a:buClr>
              <a:buFont typeface="Arial" pitchFamily="34" charset="0"/>
              <a:buChar char="•"/>
            </a:pPr>
            <a:r>
              <a:rPr lang="en-IE" sz="20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Calibri" pitchFamily="34" charset="0"/>
              </a:rPr>
              <a:t>If applicable, should be included in proposal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8953" y="2829294"/>
            <a:ext cx="2871244" cy="1946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062" y="6488949"/>
            <a:ext cx="525336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IE" sz="1050" dirty="0">
                <a:solidFill>
                  <a:prstClr val="black">
                    <a:lumMod val="75000"/>
                    <a:lumOff val="25000"/>
                  </a:prstClr>
                </a:solidFill>
                <a:cs typeface="Calibri" pitchFamily="34" charset="0"/>
                <a:hlinkClick r:id="rId4"/>
              </a:rPr>
              <a:t>http://ec.europa.eu/euraxess/index.cfm/rights/index</a:t>
            </a:r>
            <a:endParaRPr lang="en-IE" sz="1050" dirty="0" smtClean="0">
              <a:solidFill>
                <a:prstClr val="black"/>
              </a:solidFill>
              <a:hlinkClick r:id="rId5"/>
            </a:endParaRPr>
          </a:p>
          <a:p>
            <a:pPr defTabSz="457200"/>
            <a:r>
              <a:rPr lang="en-IE" sz="1050" dirty="0" smtClean="0">
                <a:solidFill>
                  <a:prstClr val="black"/>
                </a:solidFill>
                <a:hlinkClick r:id="rId5"/>
              </a:rPr>
              <a:t>List of institutions: http</a:t>
            </a:r>
            <a:r>
              <a:rPr lang="en-IE" sz="1050" dirty="0">
                <a:solidFill>
                  <a:prstClr val="black"/>
                </a:solidFill>
                <a:hlinkClick r:id="rId5"/>
              </a:rPr>
              <a:t>://</a:t>
            </a:r>
            <a:r>
              <a:rPr lang="en-IE" sz="1050" dirty="0" smtClean="0">
                <a:solidFill>
                  <a:prstClr val="black"/>
                </a:solidFill>
                <a:hlinkClick r:id="rId5"/>
              </a:rPr>
              <a:t>ec.europa.eu/euraxess/index.cfm/rights/strategy4ResearcherOrgs</a:t>
            </a:r>
            <a:r>
              <a:rPr lang="en-IE" sz="1050" dirty="0" smtClean="0">
                <a:solidFill>
                  <a:prstClr val="black"/>
                </a:solidFill>
              </a:rPr>
              <a:t> </a:t>
            </a:r>
            <a:endParaRPr lang="en-IE" sz="10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404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20819" y="1059886"/>
            <a:ext cx="8568952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E" sz="3600" b="1" dirty="0" smtClean="0">
                <a:solidFill>
                  <a:srgbClr val="008697"/>
                </a:solidFill>
              </a:rPr>
              <a:t>Indicative Call Timetable</a:t>
            </a:r>
            <a:endParaRPr lang="en-IE" sz="3600" b="1" dirty="0">
              <a:solidFill>
                <a:srgbClr val="008697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17042" y="5536317"/>
            <a:ext cx="60966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IE" sz="20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Calibri" pitchFamily="34" charset="0"/>
              </a:rPr>
              <a:t>*   Earliest start date – can postpone for up to 12 months</a:t>
            </a:r>
            <a:endParaRPr lang="en-IE" sz="2000" dirty="0">
              <a:solidFill>
                <a:prstClr val="black">
                  <a:lumMod val="75000"/>
                  <a:lumOff val="25000"/>
                </a:prstClr>
              </a:solidFill>
              <a:cs typeface="Calibri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19615050"/>
              </p:ext>
            </p:extLst>
          </p:nvPr>
        </p:nvGraphicFramePr>
        <p:xfrm>
          <a:off x="1264225" y="2248649"/>
          <a:ext cx="688214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6034"/>
                <a:gridCol w="2986106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IE" sz="2400" dirty="0" smtClean="0"/>
                        <a:t>Activity</a:t>
                      </a:r>
                      <a:endParaRPr lang="en-I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2400" dirty="0" smtClean="0"/>
                        <a:t>Date</a:t>
                      </a:r>
                      <a:endParaRPr lang="en-IE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IE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Publication</a:t>
                      </a:r>
                      <a:r>
                        <a:rPr lang="en-IE" sz="24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of Call</a:t>
                      </a:r>
                      <a:endParaRPr lang="en-IE" sz="2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12-Mar-2014</a:t>
                      </a:r>
                      <a:endParaRPr lang="en-IE" sz="2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IE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Deadline</a:t>
                      </a:r>
                      <a:endParaRPr lang="en-IE" sz="2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11-Sep-2014</a:t>
                      </a:r>
                      <a:endParaRPr lang="en-IE" sz="2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IE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Evaluation</a:t>
                      </a:r>
                      <a:r>
                        <a:rPr lang="en-IE" sz="24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of Proposals</a:t>
                      </a:r>
                      <a:endParaRPr lang="en-IE" sz="2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Oct/Nov 2014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IE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Evaluation</a:t>
                      </a:r>
                      <a:r>
                        <a:rPr lang="en-IE" sz="24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Outcome</a:t>
                      </a:r>
                      <a:endParaRPr lang="en-IE" sz="2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24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Feb 2015</a:t>
                      </a:r>
                      <a:endParaRPr lang="en-IE" sz="2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IE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Signing of</a:t>
                      </a:r>
                      <a:r>
                        <a:rPr lang="en-IE" sz="24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Grant Agreements*</a:t>
                      </a:r>
                      <a:endParaRPr lang="en-IE" sz="2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May 2015</a:t>
                      </a:r>
                      <a:endParaRPr lang="en-IE" sz="2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80805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6581" y="1042785"/>
            <a:ext cx="8915400" cy="1143000"/>
          </a:xfrm>
        </p:spPr>
        <p:txBody>
          <a:bodyPr>
            <a:normAutofit/>
          </a:bodyPr>
          <a:lstStyle/>
          <a:p>
            <a:r>
              <a:rPr lang="en-IE" sz="4000" b="1" dirty="0" smtClean="0">
                <a:solidFill>
                  <a:srgbClr val="008697"/>
                </a:solidFill>
              </a:rPr>
              <a:t>IF Call 2015</a:t>
            </a:r>
            <a:endParaRPr lang="en-IE" sz="4000" b="1" dirty="0">
              <a:solidFill>
                <a:srgbClr val="008697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9061619"/>
              </p:ext>
            </p:extLst>
          </p:nvPr>
        </p:nvGraphicFramePr>
        <p:xfrm>
          <a:off x="910037" y="2011828"/>
          <a:ext cx="8091150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1372"/>
                <a:gridCol w="1894176"/>
                <a:gridCol w="1862801"/>
                <a:gridCol w="186280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sz="2000" dirty="0" smtClean="0"/>
                        <a:t>CALL</a:t>
                      </a:r>
                      <a:endParaRPr lang="en-I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2000" dirty="0" smtClean="0"/>
                        <a:t>Opening Date</a:t>
                      </a:r>
                      <a:endParaRPr lang="en-I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2000" dirty="0" smtClean="0"/>
                        <a:t>Closing Date</a:t>
                      </a:r>
                      <a:endParaRPr lang="en-I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2000" dirty="0" smtClean="0"/>
                        <a:t>Call</a:t>
                      </a:r>
                      <a:r>
                        <a:rPr lang="en-IE" sz="2000" baseline="0" dirty="0" smtClean="0"/>
                        <a:t> Budget</a:t>
                      </a:r>
                      <a:endParaRPr lang="en-IE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IE" sz="2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H2020-MSCA-IF-2015</a:t>
                      </a:r>
                      <a:endParaRPr lang="en-IE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2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12-Mar-2015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2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10-Sep-2015</a:t>
                      </a:r>
                      <a:endParaRPr lang="en-IE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2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€215 million*</a:t>
                      </a:r>
                      <a:endParaRPr lang="en-IE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910036" y="2913224"/>
            <a:ext cx="31360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6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* €27 million for Global Fellowships</a:t>
            </a:r>
            <a:endParaRPr lang="en-IE" sz="16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5630585"/>
              </p:ext>
            </p:extLst>
          </p:nvPr>
        </p:nvGraphicFramePr>
        <p:xfrm>
          <a:off x="339765" y="3567743"/>
          <a:ext cx="9286016" cy="27847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9523"/>
                <a:gridCol w="1550962"/>
                <a:gridCol w="1560607"/>
                <a:gridCol w="1542462"/>
                <a:gridCol w="1542462"/>
              </a:tblGrid>
              <a:tr h="284985">
                <a:tc>
                  <a:txBody>
                    <a:bodyPr/>
                    <a:lstStyle/>
                    <a:p>
                      <a:r>
                        <a:rPr lang="en-IE" dirty="0" smtClean="0"/>
                        <a:t>Results 2014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IE Submitted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IE Funded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IE Success</a:t>
                      </a:r>
                      <a:r>
                        <a:rPr lang="en-IE" baseline="0" dirty="0" smtClean="0"/>
                        <a:t> Rate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EU Success Rate</a:t>
                      </a:r>
                      <a:endParaRPr lang="en-IE" dirty="0"/>
                    </a:p>
                  </a:txBody>
                  <a:tcPr/>
                </a:tc>
              </a:tr>
              <a:tr h="284985"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Global Fellowship</a:t>
                      </a:r>
                      <a:endParaRPr lang="en-I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25</a:t>
                      </a:r>
                      <a:endParaRPr lang="en-I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4</a:t>
                      </a:r>
                      <a:endParaRPr lang="en-I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16%</a:t>
                      </a:r>
                      <a:endParaRPr lang="en-I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11.3%</a:t>
                      </a:r>
                      <a:endParaRPr lang="en-I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98724"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European Fellowship Standard</a:t>
                      </a:r>
                      <a:endParaRPr lang="en-I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129</a:t>
                      </a:r>
                      <a:endParaRPr lang="en-I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16</a:t>
                      </a:r>
                      <a:endParaRPr lang="en-I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12.4%</a:t>
                      </a:r>
                      <a:endParaRPr lang="en-I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18.6%</a:t>
                      </a:r>
                      <a:endParaRPr lang="en-I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98724"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European Fellowship Career Restart</a:t>
                      </a:r>
                      <a:endParaRPr lang="en-I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2</a:t>
                      </a:r>
                      <a:endParaRPr lang="en-I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1</a:t>
                      </a:r>
                      <a:endParaRPr lang="en-I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50%</a:t>
                      </a:r>
                      <a:endParaRPr lang="en-I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18.2%</a:t>
                      </a:r>
                      <a:endParaRPr lang="en-I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98724"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European Fellowship</a:t>
                      </a:r>
                      <a:r>
                        <a:rPr lang="en-IE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Reintegration</a:t>
                      </a:r>
                      <a:endParaRPr lang="en-I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14</a:t>
                      </a:r>
                      <a:endParaRPr lang="en-I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3</a:t>
                      </a:r>
                      <a:endParaRPr lang="en-I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21.4%</a:t>
                      </a:r>
                      <a:endParaRPr lang="en-I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18.9%</a:t>
                      </a:r>
                      <a:endParaRPr lang="en-I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586754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7618191" y="5225230"/>
            <a:ext cx="1375130" cy="496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147" tIns="40074" rIns="80147" bIns="40074">
            <a:spAutoFit/>
          </a:bodyPr>
          <a:lstStyle>
            <a:lvl1pPr defTabSz="512763">
              <a:defRPr sz="2700">
                <a:solidFill>
                  <a:schemeClr val="bg1"/>
                </a:solidFill>
                <a:latin typeface="Calibri" pitchFamily="34" charset="0"/>
              </a:defRPr>
            </a:lvl1pPr>
            <a:lvl2pPr defTabSz="512763">
              <a:defRPr sz="2700">
                <a:solidFill>
                  <a:schemeClr val="bg1"/>
                </a:solidFill>
                <a:latin typeface="Calibri" pitchFamily="34" charset="0"/>
              </a:defRPr>
            </a:lvl2pPr>
            <a:lvl3pPr defTabSz="512763">
              <a:defRPr sz="2700">
                <a:solidFill>
                  <a:schemeClr val="bg1"/>
                </a:solidFill>
                <a:latin typeface="Calibri" pitchFamily="34" charset="0"/>
              </a:defRPr>
            </a:lvl3pPr>
            <a:lvl4pPr defTabSz="512763">
              <a:defRPr sz="2700">
                <a:solidFill>
                  <a:schemeClr val="bg1"/>
                </a:solidFill>
                <a:latin typeface="Calibri" pitchFamily="34" charset="0"/>
              </a:defRPr>
            </a:lvl4pPr>
            <a:lvl5pPr defTabSz="512763">
              <a:defRPr sz="2700">
                <a:solidFill>
                  <a:schemeClr val="bg1"/>
                </a:solidFill>
                <a:latin typeface="Calibri" pitchFamily="34" charset="0"/>
              </a:defRPr>
            </a:lvl5pPr>
            <a:lvl6pPr marL="2514600" indent="-228600" defTabSz="5127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700">
                <a:solidFill>
                  <a:schemeClr val="bg1"/>
                </a:solidFill>
                <a:latin typeface="Calibri" pitchFamily="34" charset="0"/>
              </a:defRPr>
            </a:lvl6pPr>
            <a:lvl7pPr marL="2971800" indent="-228600" defTabSz="5127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700">
                <a:solidFill>
                  <a:schemeClr val="bg1"/>
                </a:solidFill>
                <a:latin typeface="Calibri" pitchFamily="34" charset="0"/>
              </a:defRPr>
            </a:lvl7pPr>
            <a:lvl8pPr marL="3429000" indent="-228600" defTabSz="5127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700">
                <a:solidFill>
                  <a:schemeClr val="bg1"/>
                </a:solidFill>
                <a:latin typeface="Calibri" pitchFamily="34" charset="0"/>
              </a:defRPr>
            </a:lvl8pPr>
            <a:lvl9pPr marL="3886200" indent="-228600" defTabSz="5127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7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85226" y="846138"/>
            <a:ext cx="8915400" cy="1143000"/>
          </a:xfrm>
          <a:prstGeom prst="rect">
            <a:avLst/>
          </a:prstGeom>
        </p:spPr>
        <p:txBody>
          <a:bodyPr vert="horz" lIns="91416" tIns="45709" rIns="91416" bIns="45709" rtlCol="0" anchor="ctr">
            <a:normAutofit/>
          </a:bodyPr>
          <a:lstStyle>
            <a:lvl1pPr algn="ctr" defTabSz="457085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E" sz="4000" b="1" dirty="0" smtClean="0">
                <a:solidFill>
                  <a:srgbClr val="008697"/>
                </a:solidFill>
              </a:rPr>
              <a:t>How the MSC Office can help</a:t>
            </a:r>
            <a:endParaRPr lang="en-IE" sz="4000" b="1" dirty="0">
              <a:solidFill>
                <a:srgbClr val="008697"/>
              </a:solidFill>
            </a:endParaRPr>
          </a:p>
        </p:txBody>
      </p:sp>
      <p:graphicFrame>
        <p:nvGraphicFramePr>
          <p:cNvPr id="9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962592451"/>
              </p:ext>
            </p:extLst>
          </p:nvPr>
        </p:nvGraphicFramePr>
        <p:xfrm>
          <a:off x="485226" y="1989138"/>
          <a:ext cx="8915400" cy="4411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574905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16194" y="848032"/>
            <a:ext cx="8915400" cy="1143000"/>
          </a:xfrm>
        </p:spPr>
        <p:txBody>
          <a:bodyPr>
            <a:normAutofit/>
          </a:bodyPr>
          <a:lstStyle/>
          <a:p>
            <a:pPr algn="l"/>
            <a:r>
              <a:rPr lang="en-IE" b="1" dirty="0" smtClean="0">
                <a:solidFill>
                  <a:srgbClr val="008697"/>
                </a:solidFill>
              </a:rPr>
              <a:t>IF Proposal Writing Workshops</a:t>
            </a:r>
            <a:endParaRPr lang="en-IE" b="1" dirty="0">
              <a:solidFill>
                <a:srgbClr val="008697"/>
              </a:solidFill>
            </a:endParaRPr>
          </a:p>
        </p:txBody>
      </p:sp>
      <p:sp>
        <p:nvSpPr>
          <p:cNvPr id="8" name="Content Placeholder 1"/>
          <p:cNvSpPr>
            <a:spLocks noGrp="1"/>
          </p:cNvSpPr>
          <p:nvPr>
            <p:ph idx="4294967295"/>
          </p:nvPr>
        </p:nvSpPr>
        <p:spPr>
          <a:xfrm>
            <a:off x="516194" y="1943100"/>
            <a:ext cx="9065128" cy="4525963"/>
          </a:xfrm>
        </p:spPr>
        <p:txBody>
          <a:bodyPr>
            <a:noAutofit/>
          </a:bodyPr>
          <a:lstStyle/>
          <a:p>
            <a:pPr marL="0" indent="0">
              <a:buClr>
                <a:srgbClr val="008697"/>
              </a:buClr>
              <a:buNone/>
            </a:pPr>
            <a:r>
              <a:rPr lang="en-IE" sz="2400" b="1" dirty="0">
                <a:solidFill>
                  <a:srgbClr val="008697"/>
                </a:solidFill>
              </a:rPr>
              <a:t>What?</a:t>
            </a:r>
          </a:p>
          <a:p>
            <a:pPr>
              <a:buClr>
                <a:srgbClr val="008697"/>
              </a:buClr>
            </a:pPr>
            <a:r>
              <a:rPr lang="en-IE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</a:t>
            </a:r>
            <a:r>
              <a:rPr lang="en-IE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half-day, </a:t>
            </a:r>
            <a:r>
              <a:rPr lang="en-IE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hands-on, interactive proposal writing workshop</a:t>
            </a:r>
          </a:p>
          <a:p>
            <a:pPr>
              <a:buClr>
                <a:srgbClr val="008697"/>
              </a:buClr>
            </a:pPr>
            <a:r>
              <a:rPr lang="en-IE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Applicants should leave with the “nuts and bolts” of a good proposal</a:t>
            </a:r>
            <a:endParaRPr lang="en-IE" sz="2400" b="1" dirty="0">
              <a:solidFill>
                <a:srgbClr val="008697"/>
              </a:solidFill>
            </a:endParaRPr>
          </a:p>
          <a:p>
            <a:pPr marL="0" indent="0">
              <a:buClr>
                <a:srgbClr val="008697"/>
              </a:buClr>
              <a:buNone/>
            </a:pPr>
            <a:r>
              <a:rPr lang="en-IE" sz="2400" b="1" dirty="0">
                <a:solidFill>
                  <a:srgbClr val="008697"/>
                </a:solidFill>
              </a:rPr>
              <a:t>Who can attend?</a:t>
            </a:r>
          </a:p>
          <a:p>
            <a:pPr>
              <a:buClr>
                <a:srgbClr val="008697"/>
              </a:buClr>
            </a:pPr>
            <a:r>
              <a:rPr lang="en-IE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Applicants and/or Supervisors (attending together works well)</a:t>
            </a:r>
          </a:p>
          <a:p>
            <a:pPr marL="0" indent="0">
              <a:buClr>
                <a:srgbClr val="008697"/>
              </a:buClr>
              <a:buNone/>
            </a:pPr>
            <a:r>
              <a:rPr lang="en-IE" sz="2400" b="1" dirty="0" smtClean="0">
                <a:solidFill>
                  <a:srgbClr val="008697"/>
                </a:solidFill>
              </a:rPr>
              <a:t>Where?</a:t>
            </a:r>
          </a:p>
          <a:p>
            <a:pPr>
              <a:buClr>
                <a:srgbClr val="008697"/>
              </a:buClr>
              <a:buFont typeface="Arial" pitchFamily="34" charset="0"/>
              <a:buChar char="•"/>
            </a:pPr>
            <a:r>
              <a:rPr lang="en-IE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Maynooth</a:t>
            </a:r>
            <a:r>
              <a:rPr lang="en-IE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University and in IUA Offices Dublin 2</a:t>
            </a:r>
          </a:p>
          <a:p>
            <a:pPr marL="0" indent="0">
              <a:buClr>
                <a:srgbClr val="008697"/>
              </a:buClr>
              <a:buNone/>
            </a:pPr>
            <a:r>
              <a:rPr lang="en-IE" sz="2400" b="1" dirty="0">
                <a:solidFill>
                  <a:srgbClr val="008697"/>
                </a:solidFill>
              </a:rPr>
              <a:t>When?</a:t>
            </a:r>
          </a:p>
          <a:p>
            <a:pPr>
              <a:buClr>
                <a:srgbClr val="008697"/>
              </a:buClr>
              <a:buFont typeface="Arial" pitchFamily="34" charset="0"/>
              <a:buChar char="•"/>
            </a:pPr>
            <a:r>
              <a:rPr lang="en-IE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@</a:t>
            </a:r>
            <a:r>
              <a:rPr lang="en-IE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Maynooth</a:t>
            </a:r>
            <a:r>
              <a:rPr lang="en-IE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between 15</a:t>
            </a:r>
            <a:r>
              <a:rPr lang="en-IE" sz="24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</a:t>
            </a:r>
            <a:r>
              <a:rPr lang="en-IE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– 17</a:t>
            </a:r>
            <a:r>
              <a:rPr lang="en-IE" sz="24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</a:t>
            </a:r>
            <a:r>
              <a:rPr lang="en-IE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June (tbc)</a:t>
            </a:r>
          </a:p>
          <a:p>
            <a:pPr>
              <a:buClr>
                <a:srgbClr val="008697"/>
              </a:buClr>
              <a:buFont typeface="Arial" pitchFamily="34" charset="0"/>
              <a:buChar char="•"/>
            </a:pPr>
            <a:r>
              <a:rPr lang="en-IE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@IUA Offices in June and August (dates tbc)</a:t>
            </a:r>
          </a:p>
          <a:p>
            <a:pPr marL="0" indent="0">
              <a:buClr>
                <a:srgbClr val="008697"/>
              </a:buClr>
              <a:buNone/>
            </a:pPr>
            <a:endParaRPr lang="en-IE" sz="2400" b="1" dirty="0">
              <a:solidFill>
                <a:srgbClr val="0086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6252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380204" y="1157308"/>
            <a:ext cx="8700381" cy="497671"/>
          </a:xfrm>
        </p:spPr>
        <p:txBody>
          <a:bodyPr>
            <a:noAutofit/>
          </a:bodyPr>
          <a:lstStyle/>
          <a:p>
            <a:pPr algn="l"/>
            <a:r>
              <a:rPr lang="fr-FR" sz="4000" b="1" dirty="0" smtClean="0">
                <a:solidFill>
                  <a:srgbClr val="008697"/>
                </a:solidFill>
                <a:latin typeface="+mj-lt"/>
                <a:cs typeface="Arial"/>
              </a:rPr>
              <a:t>Irish Marie </a:t>
            </a:r>
            <a:r>
              <a:rPr lang="fr-FR" sz="4000" b="1" dirty="0" err="1">
                <a:solidFill>
                  <a:srgbClr val="008697"/>
                </a:solidFill>
                <a:latin typeface="+mj-lt"/>
                <a:cs typeface="Arial"/>
              </a:rPr>
              <a:t>Skłodowska</a:t>
            </a:r>
            <a:r>
              <a:rPr lang="fr-FR" sz="4000" b="1" dirty="0">
                <a:solidFill>
                  <a:srgbClr val="008697"/>
                </a:solidFill>
                <a:latin typeface="+mj-lt"/>
                <a:cs typeface="Arial"/>
              </a:rPr>
              <a:t>-Curie </a:t>
            </a:r>
            <a:r>
              <a:rPr lang="fr-FR" sz="4000" b="1" dirty="0" smtClean="0">
                <a:solidFill>
                  <a:srgbClr val="008697"/>
                </a:solidFill>
                <a:latin typeface="+mj-lt"/>
                <a:cs typeface="Arial"/>
              </a:rPr>
              <a:t>Office</a:t>
            </a:r>
            <a:endParaRPr lang="fr-FR" sz="4000" b="1" dirty="0">
              <a:solidFill>
                <a:srgbClr val="008697"/>
              </a:solidFill>
              <a:latin typeface="+mj-lt"/>
              <a:cs typeface="Arial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80204" y="1927125"/>
            <a:ext cx="8904339" cy="438518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rgbClr val="008697"/>
              </a:buClr>
            </a:pPr>
            <a:r>
              <a:rPr lang="en-IE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Sponsored by the </a:t>
            </a:r>
            <a:r>
              <a:rPr lang="en-IE" b="1" dirty="0" smtClean="0">
                <a:solidFill>
                  <a:srgbClr val="008697"/>
                </a:solidFill>
              </a:rPr>
              <a:t>Irish Research Council</a:t>
            </a:r>
            <a:endParaRPr lang="en-IE" sz="20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457200" indent="-457200" algn="l">
              <a:buClr>
                <a:srgbClr val="008697"/>
              </a:buClr>
              <a:buFont typeface="Arial" panose="020B0604020202020204" pitchFamily="34" charset="0"/>
              <a:buChar char="•"/>
            </a:pPr>
            <a:r>
              <a:rPr lang="en-IE" b="1" dirty="0" smtClean="0">
                <a:solidFill>
                  <a:srgbClr val="008697"/>
                </a:solidFill>
              </a:rPr>
              <a:t>Promote</a:t>
            </a:r>
            <a:r>
              <a:rPr lang="en-IE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the Actions to Irish researchers and research organisations</a:t>
            </a:r>
          </a:p>
          <a:p>
            <a:pPr marL="457200" indent="-457200" algn="l">
              <a:buClr>
                <a:srgbClr val="008697"/>
              </a:buClr>
              <a:buFont typeface="Arial" panose="020B0604020202020204" pitchFamily="34" charset="0"/>
              <a:buChar char="•"/>
            </a:pPr>
            <a:r>
              <a:rPr lang="en-IE" b="1" dirty="0" smtClean="0">
                <a:solidFill>
                  <a:srgbClr val="008697"/>
                </a:solidFill>
              </a:rPr>
              <a:t>Support </a:t>
            </a:r>
            <a:r>
              <a:rPr lang="en-IE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researchers in preparing funding applications</a:t>
            </a:r>
          </a:p>
          <a:p>
            <a:pPr marL="457200" indent="-457200" algn="l">
              <a:buClr>
                <a:srgbClr val="008697"/>
              </a:buClr>
              <a:buFont typeface="Arial" panose="020B0604020202020204" pitchFamily="34" charset="0"/>
              <a:buChar char="•"/>
            </a:pPr>
            <a:r>
              <a:rPr lang="en-IE" b="1" dirty="0" smtClean="0">
                <a:solidFill>
                  <a:srgbClr val="008697"/>
                </a:solidFill>
              </a:rPr>
              <a:t>Contribute</a:t>
            </a:r>
            <a:r>
              <a:rPr lang="en-IE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to policy initiatives relevant to the Actions</a:t>
            </a:r>
          </a:p>
          <a:p>
            <a:pPr algn="l">
              <a:buClr>
                <a:srgbClr val="008697"/>
              </a:buClr>
            </a:pPr>
            <a:endParaRPr lang="en-IE" b="1" dirty="0" smtClean="0">
              <a:solidFill>
                <a:srgbClr val="008697"/>
              </a:solidFill>
            </a:endParaRPr>
          </a:p>
          <a:p>
            <a:pPr algn="l">
              <a:buClr>
                <a:srgbClr val="008697"/>
              </a:buClr>
            </a:pPr>
            <a:r>
              <a:rPr lang="en-IE" b="1" dirty="0" smtClean="0">
                <a:solidFill>
                  <a:srgbClr val="008697"/>
                </a:solidFill>
              </a:rPr>
              <a:t>Two staff members:</a:t>
            </a:r>
          </a:p>
          <a:p>
            <a:pPr marL="457200" indent="-457200" algn="l">
              <a:buClr>
                <a:srgbClr val="008697"/>
              </a:buClr>
              <a:buFont typeface="Arial" panose="020B0604020202020204" pitchFamily="34" charset="0"/>
              <a:buChar char="•"/>
            </a:pPr>
            <a:r>
              <a:rPr lang="en-IE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Dr.</a:t>
            </a:r>
            <a:r>
              <a:rPr lang="en-IE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Suzanne Miller-Delaney (SFI Centres)</a:t>
            </a:r>
          </a:p>
          <a:p>
            <a:pPr marL="457200" indent="-457200" algn="l">
              <a:buClr>
                <a:srgbClr val="008697"/>
              </a:buClr>
              <a:buFont typeface="Arial" panose="020B0604020202020204" pitchFamily="34" charset="0"/>
              <a:buChar char="•"/>
            </a:pPr>
            <a:r>
              <a:rPr lang="en-IE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Dr.</a:t>
            </a:r>
            <a:r>
              <a:rPr lang="en-IE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Jennifer Brennan</a:t>
            </a:r>
            <a:endParaRPr lang="en-IE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88756" y="147486"/>
            <a:ext cx="3894342" cy="104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SFI(English)Stack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7046" y="4436806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829797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9114" y="1767637"/>
            <a:ext cx="2770414" cy="2010492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en-US" sz="8000" b="1" dirty="0" smtClean="0">
                <a:solidFill>
                  <a:schemeClr val="bg1"/>
                </a:solidFill>
                <a:latin typeface="+mn-lt"/>
                <a:cs typeface="Arial"/>
              </a:rPr>
              <a:t>Thank</a:t>
            </a:r>
            <a:br>
              <a:rPr lang="en-US" sz="8000" b="1" dirty="0" smtClean="0">
                <a:solidFill>
                  <a:schemeClr val="bg1"/>
                </a:solidFill>
                <a:latin typeface="+mn-lt"/>
                <a:cs typeface="Arial"/>
              </a:rPr>
            </a:br>
            <a:r>
              <a:rPr lang="en-US" sz="8000" b="1" dirty="0" smtClean="0">
                <a:solidFill>
                  <a:schemeClr val="bg1"/>
                </a:solidFill>
                <a:latin typeface="+mn-lt"/>
                <a:cs typeface="Arial"/>
              </a:rPr>
              <a:t>you!</a:t>
            </a:r>
            <a:endParaRPr lang="en-US" sz="8000" b="1" dirty="0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0" y="4097698"/>
            <a:ext cx="4302565" cy="25118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 smtClean="0">
                <a:solidFill>
                  <a:schemeClr val="tx1"/>
                </a:solidFill>
                <a:cs typeface="Arial"/>
                <a:hlinkClick r:id="rId3"/>
              </a:rPr>
              <a:t>mariecurie@iua.ie</a:t>
            </a:r>
            <a:r>
              <a:rPr lang="en-US" sz="2000" dirty="0" smtClean="0">
                <a:solidFill>
                  <a:schemeClr val="tx1"/>
                </a:solidFill>
                <a:cs typeface="Arial"/>
              </a:rPr>
              <a:t> </a:t>
            </a:r>
          </a:p>
          <a:p>
            <a:pPr marL="0" indent="0" algn="ctr">
              <a:buNone/>
            </a:pPr>
            <a:r>
              <a:rPr lang="en-US" sz="2000" dirty="0" smtClean="0">
                <a:cs typeface="Arial"/>
                <a:hlinkClick r:id="rId4"/>
              </a:rPr>
              <a:t>www.iua.ie/mariecurie</a:t>
            </a:r>
            <a:endParaRPr lang="en-US" sz="2000" dirty="0" smtClean="0">
              <a:cs typeface="Arial"/>
            </a:endParaRPr>
          </a:p>
          <a:p>
            <a:pPr marL="0" indent="0" algn="ctr">
              <a:buNone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Marie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Skłodowska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-Curie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/>
            </a:r>
            <a:b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</a:b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Office Ireland </a:t>
            </a:r>
          </a:p>
          <a:p>
            <a:pPr marL="0" indent="0" algn="ctr">
              <a:buNone/>
            </a:pP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MarieCurieActionsIre</a:t>
            </a: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cs typeface="Arial"/>
            </a:endParaRPr>
          </a:p>
          <a:p>
            <a:pPr marL="0" indent="0" algn="ctr">
              <a:buNone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@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Mariescurie_ire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cs typeface="Arial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03108" y="345717"/>
            <a:ext cx="28527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id:image004.gif@01CDC1AD.C9EE19E0"/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6240" y="4869376"/>
            <a:ext cx="2857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id:image001.png@01CDC329.EC1E8130">
            <a:hlinkClick r:id="rId8"/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1951" y="5890590"/>
            <a:ext cx="314325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358" y="5409681"/>
            <a:ext cx="335514" cy="33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18705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 txBox="1">
            <a:spLocks/>
          </p:cNvSpPr>
          <p:nvPr/>
        </p:nvSpPr>
        <p:spPr>
          <a:xfrm>
            <a:off x="566196" y="1242391"/>
            <a:ext cx="8420100" cy="46614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sz="6600" b="1" dirty="0" smtClean="0">
                <a:solidFill>
                  <a:srgbClr val="008697"/>
                </a:solidFill>
              </a:rPr>
              <a:t>Writing a good proposal:</a:t>
            </a:r>
          </a:p>
          <a:p>
            <a:endParaRPr lang="en-IE" sz="1800" b="1" dirty="0" smtClean="0">
              <a:solidFill>
                <a:srgbClr val="008697"/>
              </a:solidFill>
            </a:endParaRPr>
          </a:p>
          <a:p>
            <a:r>
              <a:rPr lang="en-IE" sz="4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Advice from evaluators and the </a:t>
            </a:r>
            <a:r>
              <a:rPr lang="en-IE" sz="48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PeopleNetwork</a:t>
            </a:r>
            <a:r>
              <a:rPr lang="en-IE" sz="4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+ of MSCA NCPs </a:t>
            </a:r>
            <a:endParaRPr lang="en-IE" sz="48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1940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32079" y="974691"/>
            <a:ext cx="8915400" cy="1143000"/>
          </a:xfrm>
        </p:spPr>
        <p:txBody>
          <a:bodyPr>
            <a:normAutofit/>
          </a:bodyPr>
          <a:lstStyle/>
          <a:p>
            <a:pPr algn="l"/>
            <a:r>
              <a:rPr lang="en-IE" sz="3600" b="1" dirty="0" smtClean="0">
                <a:solidFill>
                  <a:srgbClr val="008697"/>
                </a:solidFill>
              </a:rPr>
              <a:t>General Comments</a:t>
            </a:r>
            <a:endParaRPr lang="en-IE" sz="3600" b="1" dirty="0">
              <a:solidFill>
                <a:srgbClr val="008697"/>
              </a:solidFill>
            </a:endParaRPr>
          </a:p>
        </p:txBody>
      </p:sp>
      <p:sp>
        <p:nvSpPr>
          <p:cNvPr id="8" name="Content Placeholder 1"/>
          <p:cNvSpPr>
            <a:spLocks noGrp="1"/>
          </p:cNvSpPr>
          <p:nvPr>
            <p:ph idx="4294967295"/>
          </p:nvPr>
        </p:nvSpPr>
        <p:spPr>
          <a:xfrm>
            <a:off x="432079" y="2117691"/>
            <a:ext cx="8915400" cy="4145458"/>
          </a:xfrm>
        </p:spPr>
        <p:txBody>
          <a:bodyPr>
            <a:normAutofit fontScale="85000" lnSpcReduction="10000"/>
          </a:bodyPr>
          <a:lstStyle/>
          <a:p>
            <a:pPr>
              <a:buClr>
                <a:srgbClr val="008697"/>
              </a:buClr>
              <a:buFont typeface="Arial" pitchFamily="34" charset="0"/>
              <a:buChar char="•"/>
            </a:pPr>
            <a:r>
              <a:rPr lang="en-IE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Use a self-explanatory title and a memorable acronym</a:t>
            </a:r>
          </a:p>
          <a:p>
            <a:pPr>
              <a:buClr>
                <a:srgbClr val="008697"/>
              </a:buClr>
              <a:buFont typeface="Arial" pitchFamily="34" charset="0"/>
              <a:buChar char="•"/>
            </a:pPr>
            <a:r>
              <a:rPr lang="en-IE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Use the proposal template:</a:t>
            </a:r>
          </a:p>
          <a:p>
            <a:pPr lvl="1">
              <a:buClr>
                <a:srgbClr val="008697"/>
              </a:buClr>
              <a:buFont typeface="Arial" pitchFamily="34" charset="0"/>
              <a:buChar char="•"/>
            </a:pPr>
            <a:r>
              <a:rPr lang="en-IE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</a:t>
            </a:r>
            <a:r>
              <a:rPr lang="en-IE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 matches the evaluation criteria and helps you to put the right information in the right place for the evaluators to find it.</a:t>
            </a:r>
          </a:p>
          <a:p>
            <a:pPr lvl="1">
              <a:buClr>
                <a:srgbClr val="008697"/>
              </a:buClr>
              <a:buFont typeface="Arial" pitchFamily="34" charset="0"/>
              <a:buChar char="•"/>
            </a:pPr>
            <a:r>
              <a:rPr lang="en-IE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Some evaluators use a “checklist” approach to marking – if the information is not in the correct section, they will give you “zero” for that sub-criterion.</a:t>
            </a:r>
          </a:p>
          <a:p>
            <a:pPr>
              <a:buClr>
                <a:srgbClr val="008697"/>
              </a:buClr>
              <a:buFont typeface="Arial" pitchFamily="34" charset="0"/>
              <a:buChar char="•"/>
            </a:pPr>
            <a:r>
              <a:rPr lang="en-IE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“A picture is worth a thousand words”</a:t>
            </a:r>
          </a:p>
          <a:p>
            <a:pPr lvl="1">
              <a:buClr>
                <a:srgbClr val="008697"/>
              </a:buClr>
              <a:buFont typeface="Arial" pitchFamily="34" charset="0"/>
              <a:buChar char="•"/>
            </a:pPr>
            <a:r>
              <a:rPr lang="en-IE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Use Diagrams, Charts, Tables or Figures where </a:t>
            </a:r>
            <a:r>
              <a:rPr lang="en-IE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possible - easy </a:t>
            </a:r>
            <a:r>
              <a:rPr lang="en-IE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evaluate</a:t>
            </a:r>
          </a:p>
          <a:p>
            <a:pPr>
              <a:buClr>
                <a:srgbClr val="008697"/>
              </a:buClr>
              <a:buFont typeface="Arial" pitchFamily="34" charset="0"/>
              <a:buChar char="•"/>
            </a:pPr>
            <a:r>
              <a:rPr lang="en-IE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 aware of the overall weighting of each criterion</a:t>
            </a:r>
          </a:p>
          <a:p>
            <a:pPr lvl="1">
              <a:buClr>
                <a:srgbClr val="008697"/>
              </a:buClr>
              <a:buFont typeface="Arial" pitchFamily="34" charset="0"/>
              <a:buChar char="•"/>
            </a:pPr>
            <a:r>
              <a:rPr lang="en-IE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need to score well in all sections in order to be funded – don’t spend all your time writing the Excellence section!</a:t>
            </a:r>
          </a:p>
          <a:p>
            <a:pPr>
              <a:buClr>
                <a:srgbClr val="008697"/>
              </a:buClr>
              <a:buFont typeface="Arial" pitchFamily="34" charset="0"/>
              <a:buChar char="•"/>
            </a:pPr>
            <a:endParaRPr lang="en-IE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6894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62224" y="877888"/>
            <a:ext cx="8915400" cy="1143000"/>
          </a:xfrm>
        </p:spPr>
        <p:txBody>
          <a:bodyPr>
            <a:normAutofit/>
          </a:bodyPr>
          <a:lstStyle/>
          <a:p>
            <a:pPr algn="l"/>
            <a:r>
              <a:rPr lang="en-IE" sz="4000" b="1" dirty="0" smtClean="0">
                <a:solidFill>
                  <a:srgbClr val="008697"/>
                </a:solidFill>
              </a:rPr>
              <a:t>Abstract (Admin forms)</a:t>
            </a:r>
            <a:endParaRPr lang="en-IE" sz="4000" b="1" dirty="0">
              <a:solidFill>
                <a:srgbClr val="008697"/>
              </a:solidFill>
            </a:endParaRPr>
          </a:p>
        </p:txBody>
      </p:sp>
      <p:sp>
        <p:nvSpPr>
          <p:cNvPr id="8" name="Content Placeholder 1"/>
          <p:cNvSpPr>
            <a:spLocks noGrp="1"/>
          </p:cNvSpPr>
          <p:nvPr>
            <p:ph idx="4294967295"/>
          </p:nvPr>
        </p:nvSpPr>
        <p:spPr>
          <a:xfrm>
            <a:off x="462224" y="1993900"/>
            <a:ext cx="89154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Clr>
                <a:srgbClr val="008697"/>
              </a:buClr>
              <a:buNone/>
            </a:pPr>
            <a:r>
              <a:rPr lang="en-IE" dirty="0" smtClean="0">
                <a:solidFill>
                  <a:srgbClr val="008697"/>
                </a:solidFill>
              </a:rPr>
              <a:t>Provided to evaluators to help them choose the proposals they will evaluate</a:t>
            </a:r>
          </a:p>
          <a:p>
            <a:pPr>
              <a:buClr>
                <a:srgbClr val="008697"/>
              </a:buClr>
              <a:buFont typeface="Arial" pitchFamily="34" charset="0"/>
              <a:buChar char="•"/>
            </a:pPr>
            <a:r>
              <a:rPr lang="en-I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 concise</a:t>
            </a:r>
          </a:p>
          <a:p>
            <a:pPr>
              <a:buClr>
                <a:srgbClr val="008697"/>
              </a:buClr>
              <a:buFont typeface="Arial" pitchFamily="34" charset="0"/>
              <a:buChar char="•"/>
            </a:pPr>
            <a:r>
              <a:rPr lang="en-I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Reflect the whole proposal including proposed impact</a:t>
            </a:r>
          </a:p>
          <a:p>
            <a:pPr>
              <a:buClr>
                <a:srgbClr val="008697"/>
              </a:buClr>
              <a:buFont typeface="Arial" pitchFamily="34" charset="0"/>
              <a:buChar char="•"/>
            </a:pPr>
            <a:r>
              <a:rPr lang="en-I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Identify precise &amp; concrete objectives for the whole proposal, not just the research</a:t>
            </a:r>
          </a:p>
          <a:p>
            <a:pPr>
              <a:buClr>
                <a:srgbClr val="008697"/>
              </a:buClr>
              <a:buFont typeface="Arial" pitchFamily="34" charset="0"/>
              <a:buChar char="•"/>
            </a:pPr>
            <a:r>
              <a:rPr lang="en-I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Provide enough technical/research information to help an evaluator with knowledge of the field to select it</a:t>
            </a:r>
          </a:p>
        </p:txBody>
      </p:sp>
    </p:spTree>
    <p:extLst>
      <p:ext uri="{BB962C8B-B14F-4D97-AF65-F5344CB8AC3E}">
        <p14:creationId xmlns:p14="http://schemas.microsoft.com/office/powerpoint/2010/main" xmlns="" val="1016693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79379" y="766675"/>
            <a:ext cx="8915400" cy="1143000"/>
          </a:xfrm>
        </p:spPr>
        <p:txBody>
          <a:bodyPr>
            <a:normAutofit/>
          </a:bodyPr>
          <a:lstStyle/>
          <a:p>
            <a:pPr algn="l"/>
            <a:r>
              <a:rPr lang="en-IE" sz="3600" b="1" dirty="0" smtClean="0">
                <a:solidFill>
                  <a:srgbClr val="008697"/>
                </a:solidFill>
              </a:rPr>
              <a:t>Layout of Proposal</a:t>
            </a:r>
            <a:endParaRPr lang="en-IE" sz="3600" b="1" dirty="0">
              <a:solidFill>
                <a:srgbClr val="008697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2130871071"/>
              </p:ext>
            </p:extLst>
          </p:nvPr>
        </p:nvGraphicFramePr>
        <p:xfrm>
          <a:off x="379379" y="2002974"/>
          <a:ext cx="9338553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79379" y="1658990"/>
            <a:ext cx="5495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IE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Not evaluated but it makes life easier for the evaluators</a:t>
            </a:r>
            <a:endParaRPr lang="en-IE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0229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71789" y="808998"/>
            <a:ext cx="8915400" cy="1143000"/>
          </a:xfrm>
        </p:spPr>
        <p:txBody>
          <a:bodyPr>
            <a:normAutofit/>
          </a:bodyPr>
          <a:lstStyle/>
          <a:p>
            <a:pPr algn="l"/>
            <a:r>
              <a:rPr lang="en-IE" sz="3600" b="1" dirty="0">
                <a:solidFill>
                  <a:srgbClr val="008697"/>
                </a:solidFill>
              </a:rPr>
              <a:t>1</a:t>
            </a:r>
            <a:r>
              <a:rPr lang="en-IE" sz="3600" b="1" dirty="0" smtClean="0">
                <a:solidFill>
                  <a:srgbClr val="008697"/>
                </a:solidFill>
              </a:rPr>
              <a:t>.1 Quality of research programme</a:t>
            </a:r>
            <a:endParaRPr lang="en-IE" sz="3600" b="1" dirty="0">
              <a:solidFill>
                <a:srgbClr val="008697"/>
              </a:solidFill>
            </a:endParaRPr>
          </a:p>
        </p:txBody>
      </p:sp>
      <p:sp>
        <p:nvSpPr>
          <p:cNvPr id="8" name="Content Placeholder 1"/>
          <p:cNvSpPr>
            <a:spLocks noGrp="1"/>
          </p:cNvSpPr>
          <p:nvPr>
            <p:ph idx="4294967295"/>
          </p:nvPr>
        </p:nvSpPr>
        <p:spPr>
          <a:xfrm>
            <a:off x="442128" y="1826114"/>
            <a:ext cx="9159072" cy="4525963"/>
          </a:xfrm>
        </p:spPr>
        <p:txBody>
          <a:bodyPr>
            <a:normAutofit fontScale="85000" lnSpcReduction="10000"/>
          </a:bodyPr>
          <a:lstStyle/>
          <a:p>
            <a:pPr lvl="0">
              <a:buClr>
                <a:srgbClr val="008697"/>
              </a:buClr>
              <a:buFont typeface="Arial" pitchFamily="34" charset="0"/>
              <a:buChar char="•"/>
            </a:pPr>
            <a:r>
              <a:rPr lang="en-I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Educate the Evaluator</a:t>
            </a:r>
          </a:p>
          <a:p>
            <a:pPr lvl="1">
              <a:buClr>
                <a:srgbClr val="008697"/>
              </a:buClr>
              <a:buFont typeface="Arial" pitchFamily="34" charset="0"/>
              <a:buChar char="•"/>
            </a:pPr>
            <a:r>
              <a:rPr lang="en-I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majority of evaluators will not be expert in the specific subject area of the proposal so….</a:t>
            </a:r>
          </a:p>
          <a:p>
            <a:pPr lvl="1">
              <a:buClr>
                <a:srgbClr val="008697"/>
              </a:buClr>
              <a:buFont typeface="Arial" pitchFamily="34" charset="0"/>
              <a:buChar char="•"/>
            </a:pPr>
            <a:r>
              <a:rPr lang="en-I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Write in a style that is </a:t>
            </a:r>
            <a:r>
              <a:rPr lang="en-IE" b="1" dirty="0">
                <a:solidFill>
                  <a:srgbClr val="008697"/>
                </a:solidFill>
              </a:rPr>
              <a:t>accessible to the non-expert</a:t>
            </a:r>
            <a:r>
              <a:rPr lang="en-I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using </a:t>
            </a:r>
            <a:r>
              <a:rPr lang="en-I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figures/tables/charts/diagrams </a:t>
            </a:r>
            <a:r>
              <a:rPr lang="en-I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illustrate where appropriate</a:t>
            </a:r>
          </a:p>
          <a:p>
            <a:pPr lvl="0">
              <a:buClr>
                <a:srgbClr val="008697"/>
              </a:buClr>
              <a:buFont typeface="Arial" pitchFamily="34" charset="0"/>
              <a:buChar char="•"/>
            </a:pPr>
            <a:r>
              <a:rPr lang="en-I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Research objectives/questions/hypothesis</a:t>
            </a:r>
          </a:p>
          <a:p>
            <a:pPr lvl="1">
              <a:buClr>
                <a:srgbClr val="008697"/>
              </a:buClr>
              <a:buFont typeface="Arial" pitchFamily="34" charset="0"/>
              <a:buChar char="•"/>
            </a:pPr>
            <a:r>
              <a:rPr lang="en-I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“must have”</a:t>
            </a:r>
          </a:p>
          <a:p>
            <a:pPr lvl="1">
              <a:buClr>
                <a:srgbClr val="008697"/>
              </a:buClr>
              <a:buFont typeface="Arial" pitchFamily="34" charset="0"/>
              <a:buChar char="•"/>
            </a:pPr>
            <a:r>
              <a:rPr lang="en-I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Make </a:t>
            </a:r>
            <a:r>
              <a:rPr lang="en-I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them </a:t>
            </a:r>
            <a:r>
              <a:rPr lang="en-I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clear, focused </a:t>
            </a:r>
            <a:r>
              <a:rPr lang="en-I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 up </a:t>
            </a:r>
            <a:r>
              <a:rPr lang="en-I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front – a bulleted list works well</a:t>
            </a:r>
          </a:p>
          <a:p>
            <a:pPr lvl="1">
              <a:buClr>
                <a:srgbClr val="008697"/>
              </a:buClr>
              <a:buFont typeface="Arial" pitchFamily="34" charset="0"/>
              <a:buChar char="•"/>
            </a:pPr>
            <a:r>
              <a:rPr lang="en-I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Describe the state-of-the art and relate the objectives to it </a:t>
            </a:r>
          </a:p>
          <a:p>
            <a:pPr lvl="1">
              <a:buClr>
                <a:srgbClr val="008697"/>
              </a:buClr>
              <a:buFont typeface="Arial" pitchFamily="34" charset="0"/>
              <a:buChar char="•"/>
            </a:pPr>
            <a:r>
              <a:rPr lang="en-I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</a:t>
            </a:r>
            <a:r>
              <a:rPr lang="en-I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ake </a:t>
            </a:r>
            <a:r>
              <a:rPr lang="en-I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sure the ‘state of the art’ is up to </a:t>
            </a:r>
            <a:r>
              <a:rPr lang="en-I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date </a:t>
            </a:r>
          </a:p>
          <a:p>
            <a:pPr lvl="1">
              <a:buClr>
                <a:srgbClr val="008697"/>
              </a:buClr>
              <a:buFont typeface="Arial" pitchFamily="34" charset="0"/>
              <a:buChar char="•"/>
            </a:pPr>
            <a:r>
              <a:rPr lang="en-I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Include a list of bibliographic references (</a:t>
            </a:r>
            <a:r>
              <a:rPr lang="en-IE" b="1" dirty="0" smtClean="0">
                <a:solidFill>
                  <a:srgbClr val="008697"/>
                </a:solidFill>
              </a:rPr>
              <a:t>in footnotes</a:t>
            </a:r>
            <a:r>
              <a:rPr lang="en-I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en-I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9614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81354" y="864778"/>
            <a:ext cx="8915400" cy="1143000"/>
          </a:xfrm>
        </p:spPr>
        <p:txBody>
          <a:bodyPr>
            <a:normAutofit/>
          </a:bodyPr>
          <a:lstStyle/>
          <a:p>
            <a:pPr algn="l"/>
            <a:r>
              <a:rPr lang="en-IE" sz="3600" b="1" dirty="0">
                <a:solidFill>
                  <a:srgbClr val="008697"/>
                </a:solidFill>
              </a:rPr>
              <a:t>1</a:t>
            </a:r>
            <a:r>
              <a:rPr lang="en-IE" sz="3600" b="1" dirty="0" smtClean="0">
                <a:solidFill>
                  <a:srgbClr val="008697"/>
                </a:solidFill>
              </a:rPr>
              <a:t>.1 </a:t>
            </a:r>
            <a:r>
              <a:rPr lang="en-IE" sz="3600" b="1" dirty="0">
                <a:solidFill>
                  <a:srgbClr val="008697"/>
                </a:solidFill>
              </a:rPr>
              <a:t>Quality of research </a:t>
            </a:r>
            <a:r>
              <a:rPr lang="en-IE" sz="3600" b="1" dirty="0" smtClean="0">
                <a:solidFill>
                  <a:srgbClr val="008697"/>
                </a:solidFill>
              </a:rPr>
              <a:t>programme - 2</a:t>
            </a:r>
            <a:endParaRPr lang="en-IE" sz="3600" b="1" dirty="0">
              <a:solidFill>
                <a:srgbClr val="008697"/>
              </a:solidFill>
            </a:endParaRPr>
          </a:p>
        </p:txBody>
      </p:sp>
      <p:sp>
        <p:nvSpPr>
          <p:cNvPr id="8" name="Content Placeholder 1"/>
          <p:cNvSpPr>
            <a:spLocks noGrp="1"/>
          </p:cNvSpPr>
          <p:nvPr>
            <p:ph idx="4294967295"/>
          </p:nvPr>
        </p:nvSpPr>
        <p:spPr>
          <a:xfrm>
            <a:off x="393291" y="2090431"/>
            <a:ext cx="8915400" cy="4210978"/>
          </a:xfrm>
        </p:spPr>
        <p:txBody>
          <a:bodyPr>
            <a:normAutofit fontScale="85000" lnSpcReduction="20000"/>
          </a:bodyPr>
          <a:lstStyle/>
          <a:p>
            <a:pPr lvl="0">
              <a:buClr>
                <a:srgbClr val="008697"/>
              </a:buClr>
              <a:buFont typeface="Arial" pitchFamily="34" charset="0"/>
              <a:buChar char="•"/>
            </a:pPr>
            <a:r>
              <a:rPr lang="en-I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Provide a clear, focused description of the research methodology, i.e., how you will work toward the research objectives </a:t>
            </a:r>
          </a:p>
          <a:p>
            <a:pPr lvl="0">
              <a:buClr>
                <a:srgbClr val="008697"/>
              </a:buClr>
              <a:buFont typeface="Arial" pitchFamily="34" charset="0"/>
              <a:buChar char="•"/>
            </a:pPr>
            <a:r>
              <a:rPr lang="en-I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Make a clear statement of the </a:t>
            </a:r>
            <a:r>
              <a:rPr lang="en-I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originality and innovative aspects of the </a:t>
            </a:r>
            <a:r>
              <a:rPr lang="en-I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proposal – highlight any multi/disciplinary aspects</a:t>
            </a:r>
          </a:p>
          <a:p>
            <a:pPr lvl="0">
              <a:buClr>
                <a:srgbClr val="008697"/>
              </a:buClr>
              <a:buFont typeface="Arial" pitchFamily="34" charset="0"/>
              <a:buChar char="•"/>
            </a:pPr>
            <a:r>
              <a:rPr lang="en-I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Gendered innovations are NB and must be mentioned</a:t>
            </a:r>
          </a:p>
          <a:p>
            <a:pPr lvl="0">
              <a:buClr>
                <a:srgbClr val="008697"/>
              </a:buClr>
              <a:buFont typeface="Arial" pitchFamily="34" charset="0"/>
              <a:buChar char="•"/>
            </a:pPr>
            <a:r>
              <a:rPr lang="en-I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How will the research contribute to the field?</a:t>
            </a:r>
          </a:p>
          <a:p>
            <a:pPr lvl="0">
              <a:buClr>
                <a:srgbClr val="008697"/>
              </a:buClr>
              <a:buFont typeface="Arial" pitchFamily="34" charset="0"/>
              <a:buChar char="•"/>
            </a:pPr>
            <a:r>
              <a:rPr lang="en-I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Clearly explain how the research will:</a:t>
            </a:r>
          </a:p>
          <a:p>
            <a:pPr lvl="1">
              <a:buClr>
                <a:srgbClr val="008697"/>
              </a:buClr>
              <a:buFont typeface="Arial" pitchFamily="34" charset="0"/>
              <a:buChar char="•"/>
            </a:pPr>
            <a:r>
              <a:rPr lang="en-I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open up the best career possibilities for the researcher</a:t>
            </a:r>
          </a:p>
          <a:p>
            <a:pPr lvl="1">
              <a:buClr>
                <a:srgbClr val="008697"/>
              </a:buClr>
              <a:buFont typeface="Arial" pitchFamily="34" charset="0"/>
              <a:buChar char="•"/>
            </a:pPr>
            <a:r>
              <a:rPr lang="en-I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new collaboration opportunities for the host(s)</a:t>
            </a:r>
          </a:p>
          <a:p>
            <a:pPr lvl="1">
              <a:buClr>
                <a:srgbClr val="008697"/>
              </a:buClr>
              <a:buFont typeface="Arial" pitchFamily="34" charset="0"/>
              <a:buChar char="•"/>
            </a:pPr>
            <a:endParaRPr lang="en-IE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buClr>
                <a:srgbClr val="008697"/>
              </a:buClr>
              <a:buFont typeface="Arial" pitchFamily="34" charset="0"/>
              <a:buChar char="•"/>
            </a:pPr>
            <a:endParaRPr lang="en-IE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lvl="1" indent="0">
              <a:buClr>
                <a:srgbClr val="008697"/>
              </a:buClr>
              <a:buNone/>
            </a:pPr>
            <a:endParaRPr lang="en-IE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7873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"/>
          <p:cNvSpPr>
            <a:spLocks noGrp="1"/>
          </p:cNvSpPr>
          <p:nvPr>
            <p:ph idx="4294967295"/>
          </p:nvPr>
        </p:nvSpPr>
        <p:spPr>
          <a:xfrm>
            <a:off x="418289" y="2141640"/>
            <a:ext cx="9192850" cy="4064608"/>
          </a:xfrm>
        </p:spPr>
        <p:txBody>
          <a:bodyPr>
            <a:noAutofit/>
          </a:bodyPr>
          <a:lstStyle/>
          <a:p>
            <a:pPr>
              <a:buClr>
                <a:srgbClr val="008697"/>
              </a:buClr>
              <a:buFont typeface="Arial" pitchFamily="34" charset="0"/>
              <a:buChar char="•"/>
            </a:pPr>
            <a:r>
              <a:rPr lang="en-IE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Spell out the training </a:t>
            </a:r>
            <a:r>
              <a:rPr lang="en-IE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objectives and link them to </a:t>
            </a:r>
            <a:r>
              <a:rPr lang="en-IE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your overall short and long term career </a:t>
            </a:r>
            <a:r>
              <a:rPr lang="en-IE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goals</a:t>
            </a:r>
          </a:p>
          <a:p>
            <a:pPr lvl="0">
              <a:buClr>
                <a:srgbClr val="008697"/>
              </a:buClr>
              <a:buFont typeface="Arial" pitchFamily="34" charset="0"/>
              <a:buChar char="•"/>
            </a:pPr>
            <a:r>
              <a:rPr lang="en-IE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Clearly describe what you are trying to achieve (</a:t>
            </a:r>
            <a:r>
              <a:rPr lang="en-IE" sz="2400" b="1" dirty="0" smtClean="0">
                <a:solidFill>
                  <a:srgbClr val="008697"/>
                </a:solidFill>
              </a:rPr>
              <a:t>what – why- when</a:t>
            </a:r>
            <a:r>
              <a:rPr lang="en-IE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lvl="0">
              <a:buClr>
                <a:srgbClr val="008697"/>
              </a:buClr>
              <a:buFont typeface="Arial" pitchFamily="34" charset="0"/>
              <a:buChar char="•"/>
            </a:pPr>
            <a:r>
              <a:rPr lang="en-IE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Include a training schedule with well-defined timeframe (use the mandatory Gantt chart)</a:t>
            </a:r>
          </a:p>
          <a:p>
            <a:pPr lvl="0">
              <a:buClr>
                <a:srgbClr val="008697"/>
              </a:buClr>
              <a:buFont typeface="Arial" pitchFamily="34" charset="0"/>
              <a:buChar char="•"/>
            </a:pPr>
            <a:r>
              <a:rPr lang="en-IE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Must include the preparation and use of a </a:t>
            </a:r>
            <a:r>
              <a:rPr lang="en-IE" sz="2400" b="1" dirty="0" smtClean="0">
                <a:solidFill>
                  <a:srgbClr val="008697"/>
                </a:solidFill>
              </a:rPr>
              <a:t>Personal Career Development Plan</a:t>
            </a:r>
          </a:p>
          <a:p>
            <a:pPr lvl="0">
              <a:buClr>
                <a:srgbClr val="008697"/>
              </a:buClr>
              <a:buFont typeface="Arial" pitchFamily="34" charset="0"/>
              <a:buChar char="•"/>
            </a:pPr>
            <a:r>
              <a:rPr lang="en-IE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If a secondment of other opportunities for exposure to other sectors (industry, charity, national archive etc.) is included, be specific about </a:t>
            </a:r>
            <a:r>
              <a:rPr lang="en-IE" sz="2400" b="1" dirty="0" smtClean="0">
                <a:solidFill>
                  <a:srgbClr val="008697"/>
                </a:solidFill>
              </a:rPr>
              <a:t>why</a:t>
            </a:r>
            <a:r>
              <a:rPr lang="en-IE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and </a:t>
            </a:r>
            <a:r>
              <a:rPr lang="en-IE" sz="2400" b="1" dirty="0" smtClean="0">
                <a:solidFill>
                  <a:srgbClr val="008697"/>
                </a:solidFill>
              </a:rPr>
              <a:t>when</a:t>
            </a:r>
            <a:r>
              <a:rPr lang="en-IE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these will happen</a:t>
            </a:r>
            <a:endParaRPr lang="en-IE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57937" y="1155245"/>
            <a:ext cx="9422776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E" sz="3600" b="1" dirty="0">
                <a:solidFill>
                  <a:srgbClr val="008697"/>
                </a:solidFill>
              </a:rPr>
              <a:t>1</a:t>
            </a:r>
            <a:r>
              <a:rPr lang="en-IE" sz="3600" b="1" dirty="0" smtClean="0">
                <a:solidFill>
                  <a:srgbClr val="008697"/>
                </a:solidFill>
              </a:rPr>
              <a:t>.2 Quality of </a:t>
            </a:r>
            <a:r>
              <a:rPr lang="en-IE" sz="3600" b="1" u="sng" dirty="0" smtClean="0">
                <a:solidFill>
                  <a:srgbClr val="008697"/>
                </a:solidFill>
              </a:rPr>
              <a:t>Training</a:t>
            </a:r>
            <a:r>
              <a:rPr lang="en-IE" sz="3600" b="1" dirty="0" smtClean="0">
                <a:solidFill>
                  <a:srgbClr val="008697"/>
                </a:solidFill>
              </a:rPr>
              <a:t>/Transfer of Knowledge</a:t>
            </a:r>
            <a:endParaRPr lang="en-IE" sz="3600" b="1" dirty="0">
              <a:solidFill>
                <a:srgbClr val="0086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3489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145" y="807375"/>
            <a:ext cx="89154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IE" sz="3600" b="1" dirty="0">
                <a:solidFill>
                  <a:srgbClr val="008697"/>
                </a:solidFill>
              </a:rPr>
              <a:t>1</a:t>
            </a:r>
            <a:r>
              <a:rPr lang="en-IE" sz="3600" b="1" dirty="0" smtClean="0">
                <a:solidFill>
                  <a:srgbClr val="008697"/>
                </a:solidFill>
              </a:rPr>
              <a:t>.2 Quality of </a:t>
            </a:r>
            <a:r>
              <a:rPr lang="en-IE" sz="3600" b="1" u="sng" dirty="0" smtClean="0">
                <a:solidFill>
                  <a:srgbClr val="008697"/>
                </a:solidFill>
              </a:rPr>
              <a:t>Training</a:t>
            </a:r>
            <a:r>
              <a:rPr lang="en-IE" sz="3600" b="1" dirty="0" smtClean="0">
                <a:solidFill>
                  <a:srgbClr val="008697"/>
                </a:solidFill>
              </a:rPr>
              <a:t>/Transfer of Knowledge 2</a:t>
            </a:r>
            <a:endParaRPr lang="en-IE" sz="3600" b="1" dirty="0">
              <a:solidFill>
                <a:srgbClr val="008697"/>
              </a:solidFill>
            </a:endParaRPr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495300" y="2103093"/>
            <a:ext cx="8915400" cy="4267890"/>
          </a:xfrm>
        </p:spPr>
        <p:txBody>
          <a:bodyPr>
            <a:noAutofit/>
          </a:bodyPr>
          <a:lstStyle/>
          <a:p>
            <a:pPr lvl="0">
              <a:buClr>
                <a:srgbClr val="008697"/>
              </a:buClr>
              <a:buFont typeface="Arial" pitchFamily="34" charset="0"/>
              <a:buChar char="•"/>
            </a:pPr>
            <a:r>
              <a:rPr lang="en-IE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Need </a:t>
            </a:r>
            <a:r>
              <a:rPr lang="en-IE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demonstrate potential acquisition of three kinds of skills:</a:t>
            </a:r>
          </a:p>
          <a:p>
            <a:pPr marL="800100" lvl="1" indent="-342900">
              <a:buClr>
                <a:srgbClr val="008697"/>
              </a:buClr>
              <a:buFont typeface="+mj-lt"/>
              <a:buAutoNum type="arabicPeriod"/>
            </a:pPr>
            <a:r>
              <a:rPr lang="en-IE" sz="2400" dirty="0">
                <a:solidFill>
                  <a:srgbClr val="008697"/>
                </a:solidFill>
              </a:rPr>
              <a:t>Research Skills core to your research project</a:t>
            </a:r>
          </a:p>
          <a:p>
            <a:pPr marL="800100" lvl="1" indent="-342900">
              <a:buClr>
                <a:srgbClr val="008697"/>
              </a:buClr>
              <a:buFont typeface="+mj-lt"/>
              <a:buAutoNum type="arabicPeriod"/>
            </a:pPr>
            <a:r>
              <a:rPr lang="en-IE" sz="2400" dirty="0">
                <a:solidFill>
                  <a:srgbClr val="008697"/>
                </a:solidFill>
              </a:rPr>
              <a:t>Additional Research Skills (to diversify your competencies)</a:t>
            </a:r>
          </a:p>
          <a:p>
            <a:pPr marL="800100" lvl="1" indent="-342900">
              <a:buClr>
                <a:srgbClr val="008697"/>
              </a:buClr>
              <a:buFont typeface="+mj-lt"/>
              <a:buAutoNum type="arabicPeriod"/>
            </a:pPr>
            <a:r>
              <a:rPr lang="en-IE" sz="2400" dirty="0">
                <a:solidFill>
                  <a:srgbClr val="008697"/>
                </a:solidFill>
              </a:rPr>
              <a:t>Transferable &amp; Complementary Skills (also consider skills useful in non-academic careers</a:t>
            </a:r>
            <a:r>
              <a:rPr lang="en-IE" sz="2400" dirty="0" smtClean="0">
                <a:solidFill>
                  <a:srgbClr val="008697"/>
                </a:solidFill>
              </a:rPr>
              <a:t>)</a:t>
            </a:r>
            <a:endParaRPr lang="en-IE" sz="3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Clr>
                <a:srgbClr val="008697"/>
              </a:buClr>
            </a:pPr>
            <a:r>
              <a:rPr lang="en-IE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Acquired through training courses and “on the job”</a:t>
            </a:r>
          </a:p>
          <a:p>
            <a:pPr marL="0" indent="0">
              <a:buClr>
                <a:srgbClr val="008697"/>
              </a:buClr>
              <a:buNone/>
            </a:pPr>
            <a:endParaRPr lang="en-IE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>
              <a:buClr>
                <a:srgbClr val="008697"/>
              </a:buClr>
              <a:buNone/>
            </a:pPr>
            <a:r>
              <a:rPr lang="en-IE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</a:t>
            </a:r>
            <a:r>
              <a:rPr lang="en-IE" sz="2800" b="1" dirty="0" smtClean="0">
                <a:solidFill>
                  <a:srgbClr val="008697"/>
                </a:solidFill>
              </a:rPr>
              <a:t>VITAE Researcher Development Framework ©</a:t>
            </a:r>
            <a:br>
              <a:rPr lang="en-IE" sz="2800" b="1" dirty="0" smtClean="0">
                <a:solidFill>
                  <a:srgbClr val="008697"/>
                </a:solidFill>
              </a:rPr>
            </a:br>
            <a:r>
              <a:rPr lang="en-IE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 a useful resource</a:t>
            </a:r>
          </a:p>
        </p:txBody>
      </p:sp>
    </p:spTree>
    <p:extLst>
      <p:ext uri="{BB962C8B-B14F-4D97-AF65-F5344CB8AC3E}">
        <p14:creationId xmlns:p14="http://schemas.microsoft.com/office/powerpoint/2010/main" xmlns="" val="418655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3" y="70338"/>
            <a:ext cx="8899911" cy="6456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10381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84623" y="1328819"/>
            <a:ext cx="9421377" cy="56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147" tIns="40074" rIns="80147" bIns="40074"/>
          <a:lstStyle/>
          <a:p>
            <a:pPr marL="617801" indent="-617801" defTabSz="449437">
              <a:lnSpc>
                <a:spcPct val="70000"/>
              </a:lnSpc>
              <a:spcBef>
                <a:spcPts val="789"/>
              </a:spcBef>
            </a:pPr>
            <a:r>
              <a:rPr lang="en-GB" sz="3400" b="1" dirty="0">
                <a:solidFill>
                  <a:srgbClr val="008697"/>
                </a:solidFill>
              </a:rPr>
              <a:t>Marie </a:t>
            </a:r>
            <a:r>
              <a:rPr lang="en-GB" sz="3400" b="1" dirty="0" err="1">
                <a:solidFill>
                  <a:srgbClr val="008697"/>
                </a:solidFill>
              </a:rPr>
              <a:t>Skłodowska</a:t>
            </a:r>
            <a:r>
              <a:rPr lang="en-GB" sz="3400" b="1" dirty="0">
                <a:solidFill>
                  <a:srgbClr val="008697"/>
                </a:solidFill>
              </a:rPr>
              <a:t> Curie Actions in Horizon 2020: 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7618191" y="5225228"/>
            <a:ext cx="1375130" cy="496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147" tIns="40074" rIns="80147" bIns="40074">
            <a:spAutoFit/>
          </a:bodyPr>
          <a:lstStyle>
            <a:lvl1pPr defTabSz="512763">
              <a:defRPr sz="2700">
                <a:solidFill>
                  <a:schemeClr val="bg1"/>
                </a:solidFill>
                <a:latin typeface="Calibri" pitchFamily="34" charset="0"/>
              </a:defRPr>
            </a:lvl1pPr>
            <a:lvl2pPr defTabSz="512763">
              <a:defRPr sz="2700">
                <a:solidFill>
                  <a:schemeClr val="bg1"/>
                </a:solidFill>
                <a:latin typeface="Calibri" pitchFamily="34" charset="0"/>
              </a:defRPr>
            </a:lvl2pPr>
            <a:lvl3pPr defTabSz="512763">
              <a:defRPr sz="2700">
                <a:solidFill>
                  <a:schemeClr val="bg1"/>
                </a:solidFill>
                <a:latin typeface="Calibri" pitchFamily="34" charset="0"/>
              </a:defRPr>
            </a:lvl3pPr>
            <a:lvl4pPr defTabSz="512763">
              <a:defRPr sz="2700">
                <a:solidFill>
                  <a:schemeClr val="bg1"/>
                </a:solidFill>
                <a:latin typeface="Calibri" pitchFamily="34" charset="0"/>
              </a:defRPr>
            </a:lvl4pPr>
            <a:lvl5pPr defTabSz="512763">
              <a:defRPr sz="2700">
                <a:solidFill>
                  <a:schemeClr val="bg1"/>
                </a:solidFill>
                <a:latin typeface="Calibri" pitchFamily="34" charset="0"/>
              </a:defRPr>
            </a:lvl5pPr>
            <a:lvl6pPr marL="2514600" indent="-228600" defTabSz="5127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700">
                <a:solidFill>
                  <a:schemeClr val="bg1"/>
                </a:solidFill>
                <a:latin typeface="Calibri" pitchFamily="34" charset="0"/>
              </a:defRPr>
            </a:lvl6pPr>
            <a:lvl7pPr marL="2971800" indent="-228600" defTabSz="5127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700">
                <a:solidFill>
                  <a:schemeClr val="bg1"/>
                </a:solidFill>
                <a:latin typeface="Calibri" pitchFamily="34" charset="0"/>
              </a:defRPr>
            </a:lvl7pPr>
            <a:lvl8pPr marL="3429000" indent="-228600" defTabSz="5127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700">
                <a:solidFill>
                  <a:schemeClr val="bg1"/>
                </a:solidFill>
                <a:latin typeface="Calibri" pitchFamily="34" charset="0"/>
              </a:defRPr>
            </a:lvl8pPr>
            <a:lvl9pPr marL="3886200" indent="-228600" defTabSz="5127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7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 Box 29"/>
          <p:cNvSpPr txBox="1">
            <a:spLocks noChangeArrowheads="1"/>
          </p:cNvSpPr>
          <p:nvPr/>
        </p:nvSpPr>
        <p:spPr bwMode="auto">
          <a:xfrm>
            <a:off x="544599" y="2337860"/>
            <a:ext cx="4822370" cy="4389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0147" tIns="40074" rIns="80147" bIns="40074">
            <a:spAutoFit/>
          </a:bodyPr>
          <a:lstStyle>
            <a:lvl1pPr defTabSz="512763">
              <a:defRPr sz="2700">
                <a:solidFill>
                  <a:schemeClr val="bg1"/>
                </a:solidFill>
                <a:latin typeface="Calibri" pitchFamily="34" charset="0"/>
              </a:defRPr>
            </a:lvl1pPr>
            <a:lvl2pPr defTabSz="512763">
              <a:defRPr sz="2700">
                <a:solidFill>
                  <a:schemeClr val="bg1"/>
                </a:solidFill>
                <a:latin typeface="Calibri" pitchFamily="34" charset="0"/>
              </a:defRPr>
            </a:lvl2pPr>
            <a:lvl3pPr defTabSz="512763">
              <a:defRPr sz="2700">
                <a:solidFill>
                  <a:schemeClr val="bg1"/>
                </a:solidFill>
                <a:latin typeface="Calibri" pitchFamily="34" charset="0"/>
              </a:defRPr>
            </a:lvl3pPr>
            <a:lvl4pPr defTabSz="512763">
              <a:defRPr sz="2700">
                <a:solidFill>
                  <a:schemeClr val="bg1"/>
                </a:solidFill>
                <a:latin typeface="Calibri" pitchFamily="34" charset="0"/>
              </a:defRPr>
            </a:lvl4pPr>
            <a:lvl5pPr defTabSz="512763">
              <a:defRPr sz="2700">
                <a:solidFill>
                  <a:schemeClr val="bg1"/>
                </a:solidFill>
                <a:latin typeface="Calibri" pitchFamily="34" charset="0"/>
              </a:defRPr>
            </a:lvl5pPr>
            <a:lvl6pPr marL="2514600" indent="-228600" defTabSz="5127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700">
                <a:solidFill>
                  <a:schemeClr val="bg1"/>
                </a:solidFill>
                <a:latin typeface="Calibri" pitchFamily="34" charset="0"/>
              </a:defRPr>
            </a:lvl6pPr>
            <a:lvl7pPr marL="2971800" indent="-228600" defTabSz="5127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700">
                <a:solidFill>
                  <a:schemeClr val="bg1"/>
                </a:solidFill>
                <a:latin typeface="Calibri" pitchFamily="34" charset="0"/>
              </a:defRPr>
            </a:lvl7pPr>
            <a:lvl8pPr marL="3429000" indent="-228600" defTabSz="5127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700">
                <a:solidFill>
                  <a:schemeClr val="bg1"/>
                </a:solidFill>
                <a:latin typeface="Calibri" pitchFamily="34" charset="0"/>
              </a:defRPr>
            </a:lvl8pPr>
            <a:lvl9pPr marL="3886200" indent="-228600" defTabSz="5127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7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r>
              <a:rPr lang="en-GB" sz="2800" b="1" dirty="0" smtClean="0">
                <a:solidFill>
                  <a:srgbClr val="008697"/>
                </a:solidFill>
                <a:sym typeface="Wingdings" pitchFamily="2" charset="2"/>
              </a:rPr>
              <a:t>€6.2 billion budget</a:t>
            </a:r>
            <a:endParaRPr lang="en-GB" sz="2800" b="1" dirty="0">
              <a:solidFill>
                <a:srgbClr val="008697"/>
              </a:solidFill>
              <a:sym typeface="Wingdings" pitchFamily="2" charset="2"/>
            </a:endParaRPr>
          </a:p>
          <a:p>
            <a:endParaRPr lang="en-GB" sz="28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r>
              <a:rPr lang="en-GB" sz="2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In the </a:t>
            </a:r>
            <a:r>
              <a:rPr lang="en-GB" sz="2800" b="1" dirty="0" smtClean="0">
                <a:solidFill>
                  <a:srgbClr val="008697"/>
                </a:solidFill>
              </a:rPr>
              <a:t>Excellence Science </a:t>
            </a:r>
            <a:r>
              <a:rPr lang="en-GB" sz="2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Pillar</a:t>
            </a:r>
          </a:p>
          <a:p>
            <a:endParaRPr lang="en-GB" sz="28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r>
              <a:rPr lang="en-GB" sz="2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Funds </a:t>
            </a:r>
            <a:r>
              <a:rPr lang="en-GB" sz="2800" b="1" dirty="0" smtClean="0">
                <a:solidFill>
                  <a:srgbClr val="008697"/>
                </a:solidFill>
              </a:rPr>
              <a:t>ALL RESEARCH AREAS </a:t>
            </a:r>
            <a:br>
              <a:rPr lang="en-GB" sz="2800" b="1" dirty="0" smtClean="0">
                <a:solidFill>
                  <a:srgbClr val="008697"/>
                </a:solidFill>
              </a:rPr>
            </a:br>
            <a:r>
              <a:rPr lang="en-GB" sz="2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(no thematic calls or priorities)</a:t>
            </a:r>
          </a:p>
          <a:p>
            <a:endParaRPr lang="en-GB" sz="28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r>
              <a:rPr lang="en-GB" sz="2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Implemented via Annual </a:t>
            </a:r>
            <a:br>
              <a:rPr lang="en-GB" sz="2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GB" sz="2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Calls for Proposals</a:t>
            </a:r>
          </a:p>
          <a:p>
            <a:endParaRPr lang="en-GB" sz="28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graphicFrame>
        <p:nvGraphicFramePr>
          <p:cNvPr id="10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616598969"/>
              </p:ext>
            </p:extLst>
          </p:nvPr>
        </p:nvGraphicFramePr>
        <p:xfrm>
          <a:off x="5366969" y="1633598"/>
          <a:ext cx="4316288" cy="5073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583161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145" y="807375"/>
            <a:ext cx="8915400" cy="1143000"/>
          </a:xfrm>
        </p:spPr>
        <p:txBody>
          <a:bodyPr>
            <a:normAutofit/>
          </a:bodyPr>
          <a:lstStyle/>
          <a:p>
            <a:pPr algn="l"/>
            <a:r>
              <a:rPr lang="en-IE" sz="3600" b="1" dirty="0">
                <a:solidFill>
                  <a:srgbClr val="008697"/>
                </a:solidFill>
              </a:rPr>
              <a:t>1</a:t>
            </a:r>
            <a:r>
              <a:rPr lang="en-IE" sz="3600" b="1" dirty="0" smtClean="0">
                <a:solidFill>
                  <a:srgbClr val="008697"/>
                </a:solidFill>
              </a:rPr>
              <a:t>.2 Quality of Training</a:t>
            </a:r>
            <a:r>
              <a:rPr lang="en-IE" sz="3600" b="1" u="sng" dirty="0" smtClean="0">
                <a:solidFill>
                  <a:srgbClr val="008697"/>
                </a:solidFill>
              </a:rPr>
              <a:t>/Transfer of Knowledge</a:t>
            </a:r>
            <a:endParaRPr lang="en-IE" sz="3600" b="1" u="sng" dirty="0">
              <a:solidFill>
                <a:srgbClr val="008697"/>
              </a:solidFill>
            </a:endParaRPr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495300" y="2103093"/>
            <a:ext cx="8915400" cy="4267890"/>
          </a:xfrm>
        </p:spPr>
        <p:txBody>
          <a:bodyPr>
            <a:noAutofit/>
          </a:bodyPr>
          <a:lstStyle/>
          <a:p>
            <a:pPr lvl="0">
              <a:buClr>
                <a:srgbClr val="008697"/>
              </a:buClr>
              <a:buFont typeface="Arial" pitchFamily="34" charset="0"/>
              <a:buChar char="•"/>
            </a:pPr>
            <a:r>
              <a:rPr lang="en-I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Explain how the </a:t>
            </a:r>
            <a:r>
              <a:rPr lang="en-I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host (</a:t>
            </a:r>
            <a:r>
              <a:rPr lang="en-I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ToK</a:t>
            </a:r>
            <a:r>
              <a:rPr lang="en-I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 </a:t>
            </a:r>
            <a:r>
              <a:rPr lang="en-I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will gain new knowledge from the researcher </a:t>
            </a:r>
          </a:p>
          <a:p>
            <a:pPr lvl="0">
              <a:buClr>
                <a:srgbClr val="008697"/>
              </a:buClr>
              <a:buFont typeface="Arial" pitchFamily="34" charset="0"/>
              <a:buChar char="•"/>
            </a:pPr>
            <a:r>
              <a:rPr lang="en-I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Particularly important for </a:t>
            </a:r>
          </a:p>
          <a:p>
            <a:pPr lvl="1">
              <a:buClr>
                <a:srgbClr val="008697"/>
              </a:buClr>
              <a:buFont typeface="Arial" pitchFamily="34" charset="0"/>
              <a:buChar char="•"/>
            </a:pPr>
            <a:r>
              <a:rPr lang="en-I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Global Fellowships (</a:t>
            </a:r>
            <a:r>
              <a:rPr lang="en-IE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ToK</a:t>
            </a:r>
            <a:r>
              <a:rPr lang="en-I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between host outside Europe and host in Europe) </a:t>
            </a:r>
          </a:p>
          <a:p>
            <a:pPr lvl="1">
              <a:buClr>
                <a:srgbClr val="008697"/>
              </a:buClr>
              <a:buFont typeface="Arial" pitchFamily="34" charset="0"/>
              <a:buChar char="•"/>
            </a:pPr>
            <a:r>
              <a:rPr lang="en-I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Reintegration European Fellowships (</a:t>
            </a:r>
            <a:r>
              <a:rPr lang="en-IE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ToK</a:t>
            </a:r>
            <a:r>
              <a:rPr lang="en-I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into Europe from outside)</a:t>
            </a:r>
          </a:p>
          <a:p>
            <a:pPr lvl="0">
              <a:buClr>
                <a:srgbClr val="008697"/>
              </a:buClr>
              <a:buFont typeface="Arial" pitchFamily="34" charset="0"/>
              <a:buChar char="•"/>
            </a:pPr>
            <a:endParaRPr lang="en-IE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2344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"/>
          <p:cNvSpPr>
            <a:spLocks noGrp="1"/>
          </p:cNvSpPr>
          <p:nvPr>
            <p:ph idx="4294967295"/>
          </p:nvPr>
        </p:nvSpPr>
        <p:spPr>
          <a:xfrm>
            <a:off x="476655" y="1954213"/>
            <a:ext cx="8915400" cy="4525962"/>
          </a:xfrm>
          <a:noFill/>
        </p:spPr>
        <p:txBody>
          <a:bodyPr>
            <a:normAutofit fontScale="92500" lnSpcReduction="10000"/>
          </a:bodyPr>
          <a:lstStyle/>
          <a:p>
            <a:pPr lvl="0">
              <a:buClr>
                <a:srgbClr val="008697"/>
              </a:buClr>
              <a:buFont typeface="Arial" pitchFamily="34" charset="0"/>
              <a:buChar char="•"/>
            </a:pPr>
            <a:r>
              <a:rPr lang="en-IE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Precisely what knowledge will be transferred</a:t>
            </a:r>
          </a:p>
          <a:p>
            <a:pPr lvl="1">
              <a:buClr>
                <a:srgbClr val="008697"/>
              </a:buClr>
              <a:buFont typeface="Arial" pitchFamily="34" charset="0"/>
              <a:buChar char="•"/>
            </a:pPr>
            <a:r>
              <a:rPr lang="en-I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Provide a bulleted list or a table of objectives – easy for the evaluators to follow</a:t>
            </a:r>
          </a:p>
          <a:p>
            <a:pPr lvl="0">
              <a:buClr>
                <a:srgbClr val="008697"/>
              </a:buClr>
              <a:buFont typeface="Arial" pitchFamily="34" charset="0"/>
              <a:buChar char="•"/>
            </a:pPr>
            <a:r>
              <a:rPr lang="en-IE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How will you transfer it?</a:t>
            </a:r>
          </a:p>
          <a:p>
            <a:pPr lvl="1">
              <a:buClr>
                <a:srgbClr val="008697"/>
              </a:buClr>
              <a:buFont typeface="Arial" pitchFamily="34" charset="0"/>
              <a:buChar char="•"/>
            </a:pPr>
            <a:r>
              <a:rPr lang="en-I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What specific measures will you use to embed this knowledge into the host organisation and the wider Europe</a:t>
            </a:r>
          </a:p>
          <a:p>
            <a:pPr lvl="1">
              <a:buClr>
                <a:srgbClr val="008697"/>
              </a:buClr>
              <a:buFont typeface="Arial" pitchFamily="34" charset="0"/>
              <a:buChar char="•"/>
            </a:pPr>
            <a:r>
              <a:rPr lang="en-I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Examples: mentoring students, delivering workshops, attending conferences, building collaborations with other European research organisations.</a:t>
            </a:r>
          </a:p>
          <a:p>
            <a:pPr lvl="1">
              <a:buClr>
                <a:srgbClr val="008697"/>
              </a:buClr>
              <a:buFont typeface="Arial" pitchFamily="34" charset="0"/>
              <a:buChar char="•"/>
            </a:pPr>
            <a:r>
              <a:rPr lang="en-I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 creative!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7144" y="1050566"/>
            <a:ext cx="9204327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E" sz="3600" b="1" dirty="0">
                <a:solidFill>
                  <a:srgbClr val="008697"/>
                </a:solidFill>
              </a:rPr>
              <a:t>1</a:t>
            </a:r>
            <a:r>
              <a:rPr lang="en-IE" sz="3600" b="1" dirty="0" smtClean="0">
                <a:solidFill>
                  <a:srgbClr val="008697"/>
                </a:solidFill>
              </a:rPr>
              <a:t>.2 Quality of Training</a:t>
            </a:r>
            <a:r>
              <a:rPr lang="en-IE" sz="3600" b="1" u="sng" dirty="0" smtClean="0">
                <a:solidFill>
                  <a:srgbClr val="008697"/>
                </a:solidFill>
              </a:rPr>
              <a:t>/Transfer of Knowledge 2</a:t>
            </a:r>
            <a:endParaRPr lang="en-IE" sz="3600" b="1" u="sng" dirty="0">
              <a:solidFill>
                <a:srgbClr val="0086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6080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81354" y="785660"/>
            <a:ext cx="8915400" cy="1143000"/>
          </a:xfrm>
        </p:spPr>
        <p:txBody>
          <a:bodyPr>
            <a:normAutofit/>
          </a:bodyPr>
          <a:lstStyle/>
          <a:p>
            <a:pPr algn="l"/>
            <a:r>
              <a:rPr lang="en-IE" sz="3600" b="1" dirty="0">
                <a:solidFill>
                  <a:srgbClr val="008697"/>
                </a:solidFill>
              </a:rPr>
              <a:t>1</a:t>
            </a:r>
            <a:r>
              <a:rPr lang="en-IE" sz="3600" b="1" dirty="0" smtClean="0">
                <a:solidFill>
                  <a:srgbClr val="008697"/>
                </a:solidFill>
              </a:rPr>
              <a:t>.3 </a:t>
            </a:r>
            <a:r>
              <a:rPr lang="en-IE" sz="3600" b="1" dirty="0">
                <a:solidFill>
                  <a:srgbClr val="008697"/>
                </a:solidFill>
              </a:rPr>
              <a:t>Quality of </a:t>
            </a:r>
            <a:r>
              <a:rPr lang="en-IE" sz="3600" b="1" dirty="0" smtClean="0">
                <a:solidFill>
                  <a:srgbClr val="008697"/>
                </a:solidFill>
              </a:rPr>
              <a:t>the supervision/hosting </a:t>
            </a:r>
            <a:endParaRPr lang="en-IE" sz="3600" b="1" dirty="0">
              <a:solidFill>
                <a:srgbClr val="008697"/>
              </a:solidFill>
            </a:endParaRPr>
          </a:p>
        </p:txBody>
      </p:sp>
      <p:sp>
        <p:nvSpPr>
          <p:cNvPr id="8" name="Content Placeholder 1"/>
          <p:cNvSpPr>
            <a:spLocks noGrp="1"/>
          </p:cNvSpPr>
          <p:nvPr>
            <p:ph idx="4294967295"/>
          </p:nvPr>
        </p:nvSpPr>
        <p:spPr>
          <a:xfrm>
            <a:off x="393291" y="1848678"/>
            <a:ext cx="8915400" cy="4552121"/>
          </a:xfrm>
        </p:spPr>
        <p:txBody>
          <a:bodyPr>
            <a:normAutofit fontScale="70000" lnSpcReduction="20000"/>
          </a:bodyPr>
          <a:lstStyle/>
          <a:p>
            <a:pPr>
              <a:buClr>
                <a:srgbClr val="008697"/>
              </a:buClr>
              <a:buFont typeface="Arial" pitchFamily="34" charset="0"/>
              <a:buChar char="•"/>
            </a:pPr>
            <a:r>
              <a:rPr lang="en-I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Clearly </a:t>
            </a:r>
            <a:r>
              <a:rPr lang="en-I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demonstrate, with hard evidence, the quality of the research supervisor(s)/institution(s) with regard to the training of </a:t>
            </a:r>
            <a:r>
              <a:rPr lang="en-I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researchers </a:t>
            </a:r>
          </a:p>
          <a:p>
            <a:pPr lvl="1">
              <a:buClr>
                <a:srgbClr val="008697"/>
              </a:buClr>
              <a:buFont typeface="Arial" pitchFamily="34" charset="0"/>
              <a:buChar char="•"/>
            </a:pPr>
            <a:r>
              <a:rPr lang="en-I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</a:t>
            </a:r>
            <a:r>
              <a:rPr lang="en-I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nclude numbers </a:t>
            </a:r>
            <a:r>
              <a:rPr lang="en-I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 postdocs mentored, number of Marie Curie Actions they participated </a:t>
            </a:r>
            <a:r>
              <a:rPr lang="en-I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</a:t>
            </a:r>
          </a:p>
          <a:p>
            <a:pPr>
              <a:buClr>
                <a:srgbClr val="008697"/>
              </a:buClr>
              <a:buFont typeface="Arial" pitchFamily="34" charset="0"/>
              <a:buChar char="•"/>
            </a:pPr>
            <a:r>
              <a:rPr lang="en-I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If the researcher will be co-supervised/mentored by other members of the team, spell out their role and experience</a:t>
            </a:r>
          </a:p>
          <a:p>
            <a:pPr>
              <a:buClr>
                <a:srgbClr val="008697"/>
              </a:buClr>
              <a:buFont typeface="Arial" pitchFamily="34" charset="0"/>
              <a:buChar char="•"/>
            </a:pPr>
            <a:r>
              <a:rPr lang="en-I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Spell-out the supervision arrangements e.g., frequency of meetings, help with Career Development Plan etc.</a:t>
            </a:r>
          </a:p>
          <a:p>
            <a:pPr>
              <a:buClr>
                <a:srgbClr val="008697"/>
              </a:buClr>
              <a:buFont typeface="Arial" pitchFamily="34" charset="0"/>
              <a:buChar char="•"/>
            </a:pPr>
            <a:r>
              <a:rPr lang="en-I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Demonstrate that the supervisors are experts in the research area (cite their publications)</a:t>
            </a:r>
          </a:p>
          <a:p>
            <a:pPr>
              <a:buClr>
                <a:srgbClr val="008697"/>
              </a:buClr>
              <a:buFont typeface="Arial" pitchFamily="34" charset="0"/>
              <a:buChar char="•"/>
            </a:pPr>
            <a:r>
              <a:rPr lang="en-I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If your host has a </a:t>
            </a:r>
            <a:r>
              <a:rPr lang="en-IE" b="1" dirty="0">
                <a:solidFill>
                  <a:srgbClr val="008697"/>
                </a:solidFill>
              </a:rPr>
              <a:t>researcher career development programme</a:t>
            </a:r>
            <a:r>
              <a:rPr lang="en-I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then spell out precisely how you will incorporate relevant aspects of it into your personal training </a:t>
            </a:r>
            <a:r>
              <a:rPr lang="en-I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plan</a:t>
            </a:r>
          </a:p>
          <a:p>
            <a:pPr>
              <a:buClr>
                <a:srgbClr val="008697"/>
              </a:buClr>
              <a:buFont typeface="Arial" pitchFamily="34" charset="0"/>
              <a:buChar char="•"/>
            </a:pPr>
            <a:r>
              <a:rPr lang="en-I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Describe how the researcher will be </a:t>
            </a:r>
            <a:r>
              <a:rPr lang="en-IE" sz="3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integrated into the wider host organisation</a:t>
            </a:r>
            <a:r>
              <a:rPr lang="en-IE" b="1" dirty="0" smtClean="0">
                <a:solidFill>
                  <a:srgbClr val="008697"/>
                </a:solidFill>
              </a:rPr>
              <a:t> (hosting arrangements)</a:t>
            </a:r>
          </a:p>
          <a:p>
            <a:pPr marL="0" indent="0">
              <a:buClr>
                <a:srgbClr val="008697"/>
              </a:buClr>
              <a:buNone/>
            </a:pPr>
            <a:endParaRPr lang="en-IE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rgbClr val="008697"/>
              </a:buClr>
              <a:buFont typeface="Arial" pitchFamily="34" charset="0"/>
              <a:buChar char="•"/>
            </a:pPr>
            <a:endParaRPr lang="en-IE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2145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81354" y="785660"/>
            <a:ext cx="8915400" cy="1143000"/>
          </a:xfrm>
        </p:spPr>
        <p:txBody>
          <a:bodyPr>
            <a:normAutofit/>
          </a:bodyPr>
          <a:lstStyle/>
          <a:p>
            <a:pPr algn="l"/>
            <a:r>
              <a:rPr lang="en-IE" sz="3600" b="1" dirty="0">
                <a:solidFill>
                  <a:srgbClr val="008697"/>
                </a:solidFill>
              </a:rPr>
              <a:t>1</a:t>
            </a:r>
            <a:r>
              <a:rPr lang="en-IE" sz="3600" b="1" dirty="0" smtClean="0">
                <a:solidFill>
                  <a:srgbClr val="008697"/>
                </a:solidFill>
              </a:rPr>
              <a:t>.4 Capacity of the researcher / 4. CV</a:t>
            </a:r>
            <a:endParaRPr lang="en-IE" sz="3600" b="1" dirty="0">
              <a:solidFill>
                <a:srgbClr val="008697"/>
              </a:solidFill>
            </a:endParaRPr>
          </a:p>
        </p:txBody>
      </p:sp>
      <p:sp>
        <p:nvSpPr>
          <p:cNvPr id="8" name="Content Placeholder 1"/>
          <p:cNvSpPr>
            <a:spLocks noGrp="1"/>
          </p:cNvSpPr>
          <p:nvPr>
            <p:ph idx="4294967295"/>
          </p:nvPr>
        </p:nvSpPr>
        <p:spPr>
          <a:xfrm>
            <a:off x="393291" y="2067340"/>
            <a:ext cx="8915400" cy="4214190"/>
          </a:xfrm>
        </p:spPr>
        <p:txBody>
          <a:bodyPr>
            <a:normAutofit fontScale="85000" lnSpcReduction="20000"/>
          </a:bodyPr>
          <a:lstStyle/>
          <a:p>
            <a:pPr>
              <a:buClr>
                <a:srgbClr val="008697"/>
              </a:buClr>
              <a:buFont typeface="Arial" pitchFamily="34" charset="0"/>
              <a:buChar char="•"/>
            </a:pPr>
            <a:r>
              <a:rPr lang="en-IE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Need excellent </a:t>
            </a:r>
            <a:r>
              <a:rPr lang="en-IE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track record </a:t>
            </a:r>
            <a:r>
              <a:rPr lang="en-IE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appropriate to career </a:t>
            </a:r>
            <a:r>
              <a:rPr lang="en-IE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stage, discipline and sector (academic/non-academic)</a:t>
            </a:r>
          </a:p>
          <a:p>
            <a:pPr lvl="1">
              <a:buClr>
                <a:srgbClr val="008697"/>
              </a:buClr>
              <a:buFont typeface="Arial" pitchFamily="34" charset="0"/>
              <a:buChar char="•"/>
            </a:pPr>
            <a:r>
              <a:rPr lang="en-IE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E.g. publications/conference participation, granted patents, monographs, book chapter, examples of leadership in industrial innovation</a:t>
            </a:r>
          </a:p>
          <a:p>
            <a:pPr lvl="1">
              <a:buClr>
                <a:srgbClr val="008697"/>
              </a:buClr>
              <a:buFont typeface="Arial" pitchFamily="34" charset="0"/>
              <a:buChar char="•"/>
            </a:pPr>
            <a:r>
              <a:rPr lang="en-IE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Include bibliographic information e.g. impact factor, number of citations, journal ranking in the field</a:t>
            </a:r>
          </a:p>
          <a:p>
            <a:pPr lvl="1">
              <a:buClr>
                <a:srgbClr val="008697"/>
              </a:buClr>
              <a:buFont typeface="Arial" pitchFamily="34" charset="0"/>
              <a:buChar char="•"/>
            </a:pPr>
            <a:r>
              <a:rPr lang="en-IE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If you are not the first or lead author, briefly explain your contribution</a:t>
            </a:r>
            <a:endParaRPr lang="en-IE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rgbClr val="008697"/>
              </a:buClr>
              <a:buFont typeface="Arial" pitchFamily="34" charset="0"/>
              <a:buChar char="•"/>
            </a:pPr>
            <a:r>
              <a:rPr lang="en-IE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Include all relevant experience (e.g. teaching, consultancy, supervision, event organisation)</a:t>
            </a:r>
            <a:endParaRPr lang="en-IE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rgbClr val="008697"/>
              </a:buClr>
              <a:buFont typeface="Arial" pitchFamily="34" charset="0"/>
              <a:buChar char="•"/>
            </a:pPr>
            <a:r>
              <a:rPr lang="en-IE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Need </a:t>
            </a:r>
            <a:r>
              <a:rPr lang="en-IE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provide a clear statement that the Researcher is a good match to the proposed research but need to demonstrate that they will learn something </a:t>
            </a:r>
            <a:r>
              <a:rPr lang="en-IE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new</a:t>
            </a:r>
          </a:p>
          <a:p>
            <a:pPr>
              <a:buClr>
                <a:srgbClr val="008697"/>
              </a:buClr>
              <a:buFont typeface="Arial" pitchFamily="34" charset="0"/>
              <a:buChar char="•"/>
            </a:pPr>
            <a:r>
              <a:rPr lang="en-IE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 pages available – use them all. A clear layout is key.</a:t>
            </a:r>
            <a:endParaRPr lang="en-IE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rgbClr val="008697"/>
              </a:buClr>
              <a:buFont typeface="Arial" pitchFamily="34" charset="0"/>
              <a:buChar char="•"/>
            </a:pPr>
            <a:endParaRPr lang="en-IE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9398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81354" y="785660"/>
            <a:ext cx="8915400" cy="1143000"/>
          </a:xfrm>
        </p:spPr>
        <p:txBody>
          <a:bodyPr>
            <a:normAutofit/>
          </a:bodyPr>
          <a:lstStyle/>
          <a:p>
            <a:pPr algn="l"/>
            <a:r>
              <a:rPr lang="en-IE" sz="3600" b="1" dirty="0">
                <a:solidFill>
                  <a:srgbClr val="008697"/>
                </a:solidFill>
              </a:rPr>
              <a:t>1</a:t>
            </a:r>
            <a:r>
              <a:rPr lang="en-IE" sz="3600" b="1" dirty="0" smtClean="0">
                <a:solidFill>
                  <a:srgbClr val="008697"/>
                </a:solidFill>
              </a:rPr>
              <a:t>.4 Capacity of the researcher/ 4. CV</a:t>
            </a:r>
            <a:endParaRPr lang="en-IE" sz="3600" b="1" dirty="0">
              <a:solidFill>
                <a:srgbClr val="008697"/>
              </a:solidFill>
            </a:endParaRPr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369651" y="1945330"/>
            <a:ext cx="8915400" cy="4525963"/>
          </a:xfrm>
          <a:prstGeom prst="rect">
            <a:avLst/>
          </a:prstGeom>
        </p:spPr>
        <p:txBody>
          <a:bodyPr vert="horz" lIns="91416" tIns="45709" rIns="91416" bIns="45709" rtlCol="0">
            <a:noAutofit/>
          </a:bodyPr>
          <a:lstStyle>
            <a:lvl1pPr marL="342813" indent="-342813" algn="l" defTabSz="4570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762" indent="-285678" algn="l" defTabSz="457085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711" indent="-228543" algn="l" defTabSz="4570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796" indent="-228543" algn="l" defTabSz="457085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880" indent="-228543" algn="l" defTabSz="457085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966" indent="-228543" algn="l" defTabSz="45708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049" indent="-228543" algn="l" defTabSz="45708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134" indent="-228543" algn="l" defTabSz="45708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217" indent="-228543" algn="l" defTabSz="45708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8697"/>
              </a:buClr>
              <a:buFont typeface="Arial" pitchFamily="34" charset="0"/>
              <a:buChar char="•"/>
            </a:pPr>
            <a:r>
              <a:rPr lang="en-IE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Include a description of major research achievements – a short paragraph is sufficient. </a:t>
            </a:r>
            <a:r>
              <a:rPr lang="en-IE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</a:t>
            </a:r>
            <a:r>
              <a:rPr lang="en-IE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ink to information in CV – don’t duplicate</a:t>
            </a:r>
          </a:p>
          <a:p>
            <a:pPr>
              <a:buClr>
                <a:srgbClr val="008697"/>
              </a:buClr>
              <a:buFont typeface="Arial" pitchFamily="34" charset="0"/>
              <a:buChar char="•"/>
            </a:pPr>
            <a:r>
              <a:rPr lang="en-IE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Provide good evidence of the candidate’s ability to think/act independently and show leadership</a:t>
            </a:r>
          </a:p>
          <a:p>
            <a:pPr lvl="1">
              <a:buClr>
                <a:srgbClr val="008697"/>
              </a:buClr>
              <a:buFont typeface="Arial" pitchFamily="34" charset="0"/>
              <a:buChar char="•"/>
            </a:pPr>
            <a:r>
              <a:rPr lang="en-IE" sz="2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If you really have no examples from your research career, you can include some from your personal life (e.g. student body president, captain of football team, secretary of gardening club……….)</a:t>
            </a:r>
          </a:p>
          <a:p>
            <a:pPr>
              <a:buClr>
                <a:srgbClr val="008697"/>
              </a:buClr>
              <a:buFont typeface="Arial" pitchFamily="34" charset="0"/>
              <a:buChar char="•"/>
            </a:pPr>
            <a:r>
              <a:rPr lang="en-IE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Describe the potential for reaching a position of professional maturity</a:t>
            </a:r>
          </a:p>
          <a:p>
            <a:pPr>
              <a:buClr>
                <a:srgbClr val="008697"/>
              </a:buClr>
              <a:buFont typeface="Arial" pitchFamily="34" charset="0"/>
              <a:buChar char="•"/>
            </a:pPr>
            <a:r>
              <a:rPr lang="en-IE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For 2015 Call, no opportunity to include letters of reference so you need to “sell yourself”</a:t>
            </a:r>
          </a:p>
        </p:txBody>
      </p:sp>
    </p:spTree>
    <p:extLst>
      <p:ext uri="{BB962C8B-B14F-4D97-AF65-F5344CB8AC3E}">
        <p14:creationId xmlns:p14="http://schemas.microsoft.com/office/powerpoint/2010/main" xmlns="" val="2731661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51692" y="937779"/>
            <a:ext cx="89154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IE" sz="4000" b="1" dirty="0">
                <a:solidFill>
                  <a:srgbClr val="008697"/>
                </a:solidFill>
              </a:rPr>
              <a:t>2</a:t>
            </a:r>
            <a:r>
              <a:rPr lang="en-IE" sz="4000" b="1" dirty="0" smtClean="0">
                <a:solidFill>
                  <a:srgbClr val="008697"/>
                </a:solidFill>
              </a:rPr>
              <a:t>.1: Research HR and new career perspectives</a:t>
            </a:r>
            <a:endParaRPr lang="en-IE" sz="4000" b="1" dirty="0">
              <a:solidFill>
                <a:srgbClr val="008697"/>
              </a:solidFill>
            </a:endParaRPr>
          </a:p>
        </p:txBody>
      </p:sp>
      <p:sp>
        <p:nvSpPr>
          <p:cNvPr id="8" name="Content Placeholder 1"/>
          <p:cNvSpPr>
            <a:spLocks noGrp="1"/>
          </p:cNvSpPr>
          <p:nvPr>
            <p:ph idx="4294967295"/>
          </p:nvPr>
        </p:nvSpPr>
        <p:spPr>
          <a:xfrm>
            <a:off x="492369" y="1971449"/>
            <a:ext cx="8915400" cy="4416193"/>
          </a:xfrm>
          <a:noFill/>
        </p:spPr>
        <p:txBody>
          <a:bodyPr>
            <a:noAutofit/>
          </a:bodyPr>
          <a:lstStyle/>
          <a:p>
            <a:pPr marL="0" indent="0">
              <a:buClr>
                <a:srgbClr val="008697"/>
              </a:buClr>
              <a:buNone/>
            </a:pPr>
            <a:r>
              <a:rPr lang="en-IE" sz="2000" b="1" dirty="0" smtClean="0">
                <a:solidFill>
                  <a:srgbClr val="008697"/>
                </a:solidFill>
              </a:rPr>
              <a:t>In all sections, be specific: provide details of </a:t>
            </a:r>
            <a:r>
              <a:rPr lang="en-IE" sz="2000" b="1" u="sng" dirty="0" smtClean="0">
                <a:solidFill>
                  <a:srgbClr val="008697"/>
                </a:solidFill>
              </a:rPr>
              <a:t>how</a:t>
            </a:r>
            <a:r>
              <a:rPr lang="en-IE" sz="2000" b="1" dirty="0" smtClean="0">
                <a:solidFill>
                  <a:srgbClr val="008697"/>
                </a:solidFill>
              </a:rPr>
              <a:t> the impact will be achieved.</a:t>
            </a:r>
          </a:p>
          <a:p>
            <a:pPr marL="457200" indent="-457200">
              <a:buClr>
                <a:srgbClr val="008697"/>
              </a:buClr>
              <a:buFont typeface="+mj-lt"/>
              <a:buAutoNum type="arabicPeriod"/>
            </a:pPr>
            <a:r>
              <a:rPr lang="en-IE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Explain the impact of the research and training on the fellow’s career, e.g.</a:t>
            </a:r>
          </a:p>
          <a:p>
            <a:pPr lvl="1">
              <a:buClr>
                <a:srgbClr val="008697"/>
              </a:buClr>
              <a:buFont typeface="Arial" pitchFamily="34" charset="0"/>
              <a:buChar char="•"/>
            </a:pPr>
            <a:r>
              <a:rPr lang="en-IE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Research skills, transferable skills gained</a:t>
            </a:r>
          </a:p>
          <a:p>
            <a:pPr lvl="1">
              <a:buClr>
                <a:srgbClr val="008697"/>
              </a:buClr>
              <a:buFont typeface="Arial" pitchFamily="34" charset="0"/>
              <a:buChar char="•"/>
            </a:pPr>
            <a:r>
              <a:rPr lang="en-IE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Exposure to non-academic sector (secondments or other), if applicable</a:t>
            </a:r>
          </a:p>
          <a:p>
            <a:pPr lvl="1">
              <a:buClr>
                <a:srgbClr val="008697"/>
              </a:buClr>
              <a:buFont typeface="Arial" pitchFamily="34" charset="0"/>
              <a:buChar char="•"/>
            </a:pPr>
            <a:r>
              <a:rPr lang="en-IE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How it will help them to achieve/work towards their career goals</a:t>
            </a:r>
          </a:p>
          <a:p>
            <a:pPr lvl="1">
              <a:buClr>
                <a:srgbClr val="008697"/>
              </a:buClr>
              <a:buFont typeface="Arial" pitchFamily="34" charset="0"/>
              <a:buChar char="•"/>
            </a:pPr>
            <a:r>
              <a:rPr lang="en-IE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Outline what they plan to do after the fellowship</a:t>
            </a:r>
          </a:p>
          <a:p>
            <a:pPr marL="457200" indent="-457200">
              <a:buClr>
                <a:srgbClr val="008697"/>
              </a:buClr>
              <a:buFont typeface="+mj-lt"/>
              <a:buAutoNum type="arabicPeriod"/>
            </a:pPr>
            <a:r>
              <a:rPr lang="en-IE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Explain how the researcher’s activity will impact on European society and/or the economy</a:t>
            </a:r>
          </a:p>
          <a:p>
            <a:pPr lvl="1">
              <a:buClr>
                <a:srgbClr val="008697"/>
              </a:buClr>
              <a:buFont typeface="Arial" panose="020B0604020202020204" pitchFamily="34" charset="0"/>
              <a:buChar char="•"/>
            </a:pPr>
            <a:r>
              <a:rPr lang="en-I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Importance to the field of research</a:t>
            </a:r>
          </a:p>
          <a:p>
            <a:pPr lvl="1">
              <a:buClr>
                <a:srgbClr val="008697"/>
              </a:buClr>
              <a:buFont typeface="Arial" panose="020B0604020202020204" pitchFamily="34" charset="0"/>
              <a:buChar char="•"/>
            </a:pPr>
            <a:r>
              <a:rPr lang="en-I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Link to Horizon 2020 objectives, research roadmaps, European standardisation</a:t>
            </a:r>
          </a:p>
          <a:p>
            <a:pPr lvl="1">
              <a:buClr>
                <a:srgbClr val="008697"/>
              </a:buClr>
              <a:buFont typeface="Arial" panose="020B0604020202020204" pitchFamily="34" charset="0"/>
              <a:buChar char="•"/>
            </a:pPr>
            <a:r>
              <a:rPr lang="en-I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Promoting collaboration between the academic and non-academic </a:t>
            </a:r>
            <a:r>
              <a:rPr lang="en-IE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sectors and between Europe and outside (for Global Fellowship/Reintegration Panel)</a:t>
            </a:r>
          </a:p>
          <a:p>
            <a:pPr lvl="1">
              <a:buClr>
                <a:srgbClr val="008697"/>
              </a:buClr>
              <a:buFont typeface="Arial" panose="020B0604020202020204" pitchFamily="34" charset="0"/>
              <a:buChar char="•"/>
            </a:pPr>
            <a:r>
              <a:rPr lang="en-IE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Entrepreneurship, innovation (social and economic), creativity</a:t>
            </a:r>
            <a:endParaRPr lang="en-IE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buClr>
                <a:srgbClr val="008697"/>
              </a:buClr>
              <a:buFont typeface="Arial" panose="020B0604020202020204" pitchFamily="34" charset="0"/>
              <a:buChar char="•"/>
            </a:pPr>
            <a:endParaRPr lang="en-IE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1312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2849" y="1007992"/>
            <a:ext cx="956756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IE" sz="4000" b="1" dirty="0">
                <a:solidFill>
                  <a:srgbClr val="008697"/>
                </a:solidFill>
              </a:rPr>
              <a:t>2</a:t>
            </a:r>
            <a:r>
              <a:rPr lang="en-IE" sz="4000" b="1" dirty="0" smtClean="0">
                <a:solidFill>
                  <a:srgbClr val="008697"/>
                </a:solidFill>
              </a:rPr>
              <a:t>.1: Research HR and new career perspectives - 2</a:t>
            </a:r>
            <a:endParaRPr lang="en-IE" sz="4000" b="1" dirty="0">
              <a:solidFill>
                <a:srgbClr val="008697"/>
              </a:solidFill>
            </a:endParaRPr>
          </a:p>
        </p:txBody>
      </p:sp>
      <p:sp>
        <p:nvSpPr>
          <p:cNvPr id="8" name="Content Placeholder 1"/>
          <p:cNvSpPr>
            <a:spLocks noGrp="1"/>
          </p:cNvSpPr>
          <p:nvPr>
            <p:ph idx="4294967295"/>
          </p:nvPr>
        </p:nvSpPr>
        <p:spPr>
          <a:xfrm>
            <a:off x="492369" y="2083998"/>
            <a:ext cx="8915400" cy="4326635"/>
          </a:xfrm>
          <a:noFill/>
        </p:spPr>
        <p:txBody>
          <a:bodyPr>
            <a:noAutofit/>
          </a:bodyPr>
          <a:lstStyle/>
          <a:p>
            <a:pPr>
              <a:buClr>
                <a:srgbClr val="008697"/>
              </a:buClr>
              <a:buFont typeface="Arial" pitchFamily="34" charset="0"/>
              <a:buChar char="•"/>
            </a:pPr>
            <a:r>
              <a:rPr lang="en-IE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Look </a:t>
            </a:r>
            <a:r>
              <a:rPr lang="en-IE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EU policies on research which refer to training/careers for researchers</a:t>
            </a:r>
          </a:p>
          <a:p>
            <a:pPr lvl="1">
              <a:buClr>
                <a:srgbClr val="008697"/>
              </a:buClr>
              <a:buFont typeface="Arial" pitchFamily="34" charset="0"/>
              <a:buChar char="•"/>
            </a:pPr>
            <a:r>
              <a:rPr lang="en-IE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E.g. Innovation Union, Agenda for New Skills and Jobs, Youth on the Move</a:t>
            </a:r>
          </a:p>
          <a:p>
            <a:pPr lvl="1">
              <a:buClr>
                <a:srgbClr val="008697"/>
              </a:buClr>
              <a:buFont typeface="Arial" pitchFamily="34" charset="0"/>
              <a:buChar char="•"/>
            </a:pPr>
            <a:r>
              <a:rPr lang="en-IE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Final Report of the Expert Group on the Research Profession</a:t>
            </a:r>
          </a:p>
          <a:p>
            <a:pPr lvl="1">
              <a:buClr>
                <a:srgbClr val="008697"/>
              </a:buClr>
              <a:buFont typeface="Arial" pitchFamily="34" charset="0"/>
              <a:buChar char="•"/>
            </a:pPr>
            <a:r>
              <a:rPr lang="en-IE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Most docs are available on the EURAXESS Policy Library </a:t>
            </a:r>
            <a:r>
              <a:rPr lang="en-IE" sz="2000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http://ec.europa.eu/euraxess/index.cfm/services/researchPolicies</a:t>
            </a:r>
            <a:r>
              <a:rPr lang="en-IE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>
              <a:buClr>
                <a:srgbClr val="008697"/>
              </a:buClr>
              <a:buFont typeface="Arial" pitchFamily="34" charset="0"/>
              <a:buChar char="•"/>
            </a:pPr>
            <a:r>
              <a:rPr lang="en-IE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Don’t simply cut and paste from EU docs or “pay lip service” by naming them in the </a:t>
            </a:r>
            <a:r>
              <a:rPr lang="en-IE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document</a:t>
            </a:r>
          </a:p>
          <a:p>
            <a:pPr lvl="1">
              <a:buClr>
                <a:srgbClr val="008697"/>
              </a:buClr>
              <a:buFont typeface="Arial" pitchFamily="34" charset="0"/>
              <a:buChar char="•"/>
            </a:pPr>
            <a:r>
              <a:rPr lang="en-IE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Read what they say about research careers and say why this fellowship fits in with their stated objectives/policies</a:t>
            </a:r>
          </a:p>
          <a:p>
            <a:pPr>
              <a:buClr>
                <a:srgbClr val="008697"/>
              </a:buClr>
              <a:buFont typeface="Arial" pitchFamily="34" charset="0"/>
              <a:buChar char="•"/>
            </a:pPr>
            <a:r>
              <a:rPr lang="en-IE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This will gain you “bonus points”</a:t>
            </a:r>
            <a:endParaRPr lang="en-IE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6666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82321" y="827088"/>
            <a:ext cx="8915400" cy="1143000"/>
          </a:xfrm>
        </p:spPr>
        <p:txBody>
          <a:bodyPr>
            <a:normAutofit/>
          </a:bodyPr>
          <a:lstStyle/>
          <a:p>
            <a:pPr algn="l"/>
            <a:r>
              <a:rPr lang="en-IE" sz="4000" b="1" dirty="0">
                <a:solidFill>
                  <a:srgbClr val="008697"/>
                </a:solidFill>
              </a:rPr>
              <a:t>2</a:t>
            </a:r>
            <a:r>
              <a:rPr lang="en-IE" sz="4000" b="1" dirty="0" smtClean="0">
                <a:solidFill>
                  <a:srgbClr val="008697"/>
                </a:solidFill>
              </a:rPr>
              <a:t>.2: Communication and Dissemination</a:t>
            </a:r>
            <a:endParaRPr lang="en-IE" sz="4000" b="1" dirty="0">
              <a:solidFill>
                <a:srgbClr val="008697"/>
              </a:solidFill>
            </a:endParaRPr>
          </a:p>
        </p:txBody>
      </p:sp>
      <p:sp>
        <p:nvSpPr>
          <p:cNvPr id="8" name="Content Placeholder 1"/>
          <p:cNvSpPr>
            <a:spLocks noGrp="1"/>
          </p:cNvSpPr>
          <p:nvPr>
            <p:ph idx="4294967295"/>
          </p:nvPr>
        </p:nvSpPr>
        <p:spPr>
          <a:xfrm>
            <a:off x="482320" y="1863194"/>
            <a:ext cx="9192621" cy="4676574"/>
          </a:xfrm>
          <a:noFill/>
        </p:spPr>
        <p:txBody>
          <a:bodyPr>
            <a:normAutofit/>
          </a:bodyPr>
          <a:lstStyle/>
          <a:p>
            <a:pPr marL="0" lvl="0" indent="0">
              <a:buClr>
                <a:srgbClr val="008697"/>
              </a:buClr>
              <a:buNone/>
            </a:pPr>
            <a:r>
              <a:rPr lang="en-IE" sz="2000" b="1" dirty="0" smtClean="0">
                <a:solidFill>
                  <a:srgbClr val="008697"/>
                </a:solidFill>
              </a:rPr>
              <a:t>1. </a:t>
            </a:r>
            <a:r>
              <a:rPr lang="en-IE" sz="2000" b="1" dirty="0">
                <a:solidFill>
                  <a:srgbClr val="008697"/>
                </a:solidFill>
              </a:rPr>
              <a:t>Communication strategy &amp; outreach/public engagement plan</a:t>
            </a:r>
          </a:p>
          <a:p>
            <a:pPr>
              <a:buClr>
                <a:srgbClr val="008697"/>
              </a:buClr>
            </a:pPr>
            <a:r>
              <a:rPr lang="en-IE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New Guidelines document* describes difference between communications and outreach/public engagement</a:t>
            </a:r>
          </a:p>
          <a:p>
            <a:pPr>
              <a:buClr>
                <a:srgbClr val="008697"/>
              </a:buClr>
            </a:pPr>
            <a:r>
              <a:rPr lang="en-IE" sz="2000" dirty="0">
                <a:solidFill>
                  <a:srgbClr val="008697"/>
                </a:solidFill>
              </a:rPr>
              <a:t>Outreach</a:t>
            </a:r>
            <a:r>
              <a:rPr lang="en-IE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is meant to engage a large audience and to bring knowledge and expertise on a particular topic to the general public.</a:t>
            </a:r>
          </a:p>
          <a:p>
            <a:pPr>
              <a:buClr>
                <a:srgbClr val="008697"/>
              </a:buClr>
            </a:pPr>
            <a:r>
              <a:rPr lang="en-IE" sz="2000" dirty="0">
                <a:solidFill>
                  <a:srgbClr val="008697"/>
                </a:solidFill>
              </a:rPr>
              <a:t>Communication </a:t>
            </a:r>
            <a:r>
              <a:rPr lang="en-IE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is two-way from sender to receiver e.g. an article in a newspaper or on TV or radio </a:t>
            </a:r>
          </a:p>
          <a:p>
            <a:pPr>
              <a:buClr>
                <a:srgbClr val="008697"/>
              </a:buClr>
            </a:pPr>
            <a:r>
              <a:rPr lang="en-IE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Plan a range of activities targeted at multiple audiences – what is the </a:t>
            </a:r>
            <a:r>
              <a:rPr lang="en-IE" sz="2000" dirty="0">
                <a:solidFill>
                  <a:srgbClr val="008697"/>
                </a:solidFill>
              </a:rPr>
              <a:t>impact</a:t>
            </a:r>
            <a:r>
              <a:rPr lang="en-IE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?</a:t>
            </a:r>
          </a:p>
          <a:p>
            <a:pPr marL="0" indent="0">
              <a:buClr>
                <a:srgbClr val="008697"/>
              </a:buClr>
              <a:buNone/>
            </a:pPr>
            <a:r>
              <a:rPr lang="en-IE" sz="2000" b="1" dirty="0" smtClean="0">
                <a:solidFill>
                  <a:srgbClr val="008697"/>
                </a:solidFill>
              </a:rPr>
              <a:t>2. Dissemination strategy</a:t>
            </a:r>
            <a:endParaRPr lang="en-IE" sz="2000" b="1" dirty="0">
              <a:solidFill>
                <a:srgbClr val="008697"/>
              </a:solidFill>
            </a:endParaRPr>
          </a:p>
          <a:p>
            <a:pPr>
              <a:buClr>
                <a:srgbClr val="008697"/>
              </a:buClr>
            </a:pPr>
            <a:r>
              <a:rPr lang="en-IE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Target audience: Other researchers, potential users and the wider research and innovation community</a:t>
            </a:r>
          </a:p>
          <a:p>
            <a:pPr>
              <a:buClr>
                <a:srgbClr val="008697"/>
              </a:buClr>
            </a:pPr>
            <a:r>
              <a:rPr lang="en-IE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What </a:t>
            </a:r>
            <a:r>
              <a:rPr lang="en-IE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is the potential </a:t>
            </a:r>
            <a:r>
              <a:rPr lang="en-IE" sz="2000" dirty="0">
                <a:solidFill>
                  <a:srgbClr val="008697"/>
                </a:solidFill>
              </a:rPr>
              <a:t>impact</a:t>
            </a:r>
            <a:r>
              <a:rPr lang="en-IE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of disseminating to </a:t>
            </a:r>
            <a:r>
              <a:rPr lang="en-IE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them?</a:t>
            </a:r>
            <a:endParaRPr lang="en-IE" sz="2000" b="1" dirty="0">
              <a:solidFill>
                <a:srgbClr val="008697"/>
              </a:solidFill>
            </a:endParaRPr>
          </a:p>
          <a:p>
            <a:pPr marL="0" lvl="0" indent="0">
              <a:buClr>
                <a:srgbClr val="008697"/>
              </a:buClr>
              <a:buNone/>
            </a:pPr>
            <a:endParaRPr lang="en-IE" sz="2000" b="1" dirty="0" smtClean="0">
              <a:solidFill>
                <a:srgbClr val="008697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2892" y="6539768"/>
            <a:ext cx="89748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400" dirty="0" smtClean="0">
                <a:solidFill>
                  <a:prstClr val="black"/>
                </a:solidFill>
                <a:hlinkClick r:id="rId3"/>
              </a:rPr>
              <a:t>* http</a:t>
            </a:r>
            <a:r>
              <a:rPr lang="en-IE" sz="1400" dirty="0">
                <a:solidFill>
                  <a:prstClr val="black"/>
                </a:solidFill>
                <a:hlinkClick r:id="rId3"/>
              </a:rPr>
              <a:t>://</a:t>
            </a:r>
            <a:r>
              <a:rPr lang="en-IE" sz="1400" dirty="0" smtClean="0">
                <a:solidFill>
                  <a:prstClr val="black"/>
                </a:solidFill>
                <a:hlinkClick r:id="rId3"/>
              </a:rPr>
              <a:t>ec.europa.eu/research/mariecurieactions/documents/documentation/publications/outreach_activities_en.pdf</a:t>
            </a:r>
            <a:r>
              <a:rPr lang="en-IE" sz="1400" dirty="0" smtClean="0">
                <a:solidFill>
                  <a:prstClr val="black"/>
                </a:solidFill>
              </a:rPr>
              <a:t>   </a:t>
            </a:r>
            <a:endParaRPr lang="en-IE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9068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34297" y="827088"/>
            <a:ext cx="9063424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IE" sz="4000" b="1" dirty="0">
                <a:solidFill>
                  <a:srgbClr val="008697"/>
                </a:solidFill>
              </a:rPr>
              <a:t>2</a:t>
            </a:r>
            <a:r>
              <a:rPr lang="en-IE" sz="4000" b="1" dirty="0" smtClean="0">
                <a:solidFill>
                  <a:srgbClr val="008697"/>
                </a:solidFill>
              </a:rPr>
              <a:t>.2: Communication and Dissemination - 2</a:t>
            </a:r>
            <a:endParaRPr lang="en-IE" sz="4000" b="1" dirty="0">
              <a:solidFill>
                <a:srgbClr val="008697"/>
              </a:solidFill>
            </a:endParaRPr>
          </a:p>
        </p:txBody>
      </p:sp>
      <p:sp>
        <p:nvSpPr>
          <p:cNvPr id="8" name="Content Placeholder 1"/>
          <p:cNvSpPr>
            <a:spLocks noGrp="1"/>
          </p:cNvSpPr>
          <p:nvPr>
            <p:ph idx="4294967295"/>
          </p:nvPr>
        </p:nvSpPr>
        <p:spPr>
          <a:xfrm>
            <a:off x="482321" y="1891375"/>
            <a:ext cx="8915400" cy="4497388"/>
          </a:xfrm>
          <a:noFill/>
        </p:spPr>
        <p:txBody>
          <a:bodyPr>
            <a:normAutofit fontScale="92500" lnSpcReduction="20000"/>
          </a:bodyPr>
          <a:lstStyle/>
          <a:p>
            <a:pPr marL="514350" lvl="0" indent="-514350">
              <a:buClr>
                <a:srgbClr val="008697"/>
              </a:buClr>
              <a:buFont typeface="+mj-lt"/>
              <a:buAutoNum type="arabicPeriod" startAt="3"/>
            </a:pPr>
            <a:r>
              <a:rPr lang="en-IE" sz="3000" b="1" dirty="0" smtClean="0">
                <a:solidFill>
                  <a:srgbClr val="008697"/>
                </a:solidFill>
              </a:rPr>
              <a:t>Intellectual Property Rights &amp; Exploitation</a:t>
            </a:r>
          </a:p>
          <a:p>
            <a:pPr marL="971434" lvl="1" indent="-514350">
              <a:buClr>
                <a:srgbClr val="008697"/>
              </a:buClr>
              <a:buFont typeface="+mj-lt"/>
              <a:buAutoNum type="alphaLcPeriod"/>
            </a:pPr>
            <a:r>
              <a:rPr lang="en-IE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How are the research results useful to business?</a:t>
            </a:r>
          </a:p>
          <a:p>
            <a:pPr lvl="2">
              <a:buClr>
                <a:srgbClr val="008697"/>
              </a:buClr>
            </a:pPr>
            <a:r>
              <a:rPr lang="en-IE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Outline plans to exploit any IP/commercial potential arising from the </a:t>
            </a:r>
            <a:r>
              <a:rPr lang="en-IE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programme</a:t>
            </a:r>
          </a:p>
          <a:p>
            <a:pPr lvl="2">
              <a:buClr>
                <a:srgbClr val="008697"/>
              </a:buClr>
            </a:pPr>
            <a:r>
              <a:rPr lang="en-IE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What is the potential </a:t>
            </a:r>
            <a:r>
              <a:rPr lang="en-IE" sz="2200" b="1" dirty="0">
                <a:solidFill>
                  <a:srgbClr val="008697"/>
                </a:solidFill>
              </a:rPr>
              <a:t>impact </a:t>
            </a:r>
            <a:r>
              <a:rPr lang="en-IE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 exploiting </a:t>
            </a:r>
            <a:r>
              <a:rPr lang="en-IE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commercial potential/IP?</a:t>
            </a:r>
          </a:p>
          <a:p>
            <a:pPr marL="971434" lvl="1" indent="-514350">
              <a:buClr>
                <a:srgbClr val="008697"/>
              </a:buClr>
              <a:buFont typeface="+mj-lt"/>
              <a:buAutoNum type="alphaLcPeriod"/>
            </a:pPr>
            <a:r>
              <a:rPr lang="en-IE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How are the research results useful to the wider society?</a:t>
            </a:r>
          </a:p>
          <a:p>
            <a:pPr lvl="2">
              <a:buClr>
                <a:srgbClr val="008697"/>
              </a:buClr>
              <a:buFont typeface="Arial" pitchFamily="34" charset="0"/>
              <a:buChar char="•"/>
            </a:pPr>
            <a:r>
              <a:rPr lang="en-IE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If applicable, </a:t>
            </a:r>
            <a:r>
              <a:rPr lang="en-IE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</a:t>
            </a:r>
            <a:r>
              <a:rPr lang="en-IE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ow will you ensure that relevant societal actors (community, voluntary sector etc. etc.) will benefit from your project?</a:t>
            </a:r>
          </a:p>
          <a:p>
            <a:pPr lvl="2">
              <a:buClr>
                <a:srgbClr val="008697"/>
              </a:buClr>
              <a:buFont typeface="Arial" pitchFamily="34" charset="0"/>
              <a:buChar char="•"/>
            </a:pPr>
            <a:r>
              <a:rPr lang="en-IE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What’s the potential </a:t>
            </a:r>
            <a:r>
              <a:rPr lang="en-IE" sz="2200" b="1" dirty="0" smtClean="0">
                <a:solidFill>
                  <a:srgbClr val="008697"/>
                </a:solidFill>
              </a:rPr>
              <a:t>impact</a:t>
            </a:r>
            <a:r>
              <a:rPr lang="en-IE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of societal exploitation of the results?</a:t>
            </a:r>
          </a:p>
          <a:p>
            <a:pPr marL="0" indent="0">
              <a:buClr>
                <a:srgbClr val="008697"/>
              </a:buClr>
              <a:buNone/>
            </a:pPr>
            <a:endParaRPr lang="en-IE" sz="3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rgbClr val="008697"/>
              </a:buClr>
              <a:buFont typeface="Arial" pitchFamily="34" charset="0"/>
              <a:buChar char="•"/>
            </a:pPr>
            <a:r>
              <a:rPr lang="en-IE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General tip: include quantifiable targets for measuring the effectiveness of communication, dissemination, IP and exploitation</a:t>
            </a:r>
          </a:p>
          <a:p>
            <a:pPr lvl="1">
              <a:buClr>
                <a:srgbClr val="008697"/>
              </a:buClr>
              <a:buFont typeface="Arial" pitchFamily="34" charset="0"/>
              <a:buChar char="•"/>
            </a:pPr>
            <a:endParaRPr lang="en-IE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8594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72272" y="826729"/>
            <a:ext cx="8915400" cy="1143000"/>
          </a:xfrm>
        </p:spPr>
        <p:txBody>
          <a:bodyPr>
            <a:normAutofit/>
          </a:bodyPr>
          <a:lstStyle/>
          <a:p>
            <a:pPr algn="l"/>
            <a:r>
              <a:rPr lang="en-IE" b="1" dirty="0">
                <a:solidFill>
                  <a:srgbClr val="008697"/>
                </a:solidFill>
              </a:rPr>
              <a:t>3</a:t>
            </a:r>
            <a:r>
              <a:rPr lang="en-IE" b="1" dirty="0" smtClean="0">
                <a:solidFill>
                  <a:srgbClr val="008697"/>
                </a:solidFill>
              </a:rPr>
              <a:t>.1: </a:t>
            </a:r>
            <a:r>
              <a:rPr lang="en-IE" b="1" dirty="0" err="1" smtClean="0">
                <a:solidFill>
                  <a:srgbClr val="008697"/>
                </a:solidFill>
              </a:rPr>
              <a:t>Workplan</a:t>
            </a:r>
            <a:endParaRPr lang="en-IE" b="1" dirty="0">
              <a:solidFill>
                <a:srgbClr val="008697"/>
              </a:solidFill>
            </a:endParaRPr>
          </a:p>
        </p:txBody>
      </p:sp>
      <p:sp>
        <p:nvSpPr>
          <p:cNvPr id="8" name="Content Placeholder 1"/>
          <p:cNvSpPr>
            <a:spLocks noGrp="1"/>
          </p:cNvSpPr>
          <p:nvPr>
            <p:ph idx="4294967295"/>
          </p:nvPr>
        </p:nvSpPr>
        <p:spPr>
          <a:xfrm>
            <a:off x="522514" y="1917700"/>
            <a:ext cx="8915400" cy="4458212"/>
          </a:xfrm>
        </p:spPr>
        <p:txBody>
          <a:bodyPr>
            <a:noAutofit/>
          </a:bodyPr>
          <a:lstStyle/>
          <a:p>
            <a:pPr lvl="0">
              <a:buClr>
                <a:srgbClr val="008697"/>
              </a:buClr>
              <a:buFont typeface="Arial" pitchFamily="34" charset="0"/>
              <a:buChar char="•"/>
            </a:pPr>
            <a:r>
              <a:rPr lang="en-IE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Must have a clear </a:t>
            </a:r>
            <a:r>
              <a:rPr lang="en-IE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work plan</a:t>
            </a:r>
            <a:endParaRPr lang="en-IE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rgbClr val="008697"/>
              </a:buClr>
              <a:buFont typeface="Arial" pitchFamily="34" charset="0"/>
              <a:buChar char="•"/>
            </a:pPr>
            <a:r>
              <a:rPr lang="en-IE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</a:t>
            </a:r>
            <a:r>
              <a:rPr lang="en-IE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 the standard EU format of Work Packages, deliverables and milestones – be clear and concise</a:t>
            </a:r>
          </a:p>
          <a:p>
            <a:pPr>
              <a:buClr>
                <a:srgbClr val="008697"/>
              </a:buClr>
              <a:buFont typeface="Arial" pitchFamily="34" charset="0"/>
              <a:buChar char="•"/>
            </a:pPr>
            <a:r>
              <a:rPr lang="en-IE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Must complete the required </a:t>
            </a:r>
            <a:r>
              <a:rPr lang="en-IE" sz="2400" dirty="0" smtClean="0">
                <a:solidFill>
                  <a:srgbClr val="008697"/>
                </a:solidFill>
              </a:rPr>
              <a:t>Gantt Chart </a:t>
            </a:r>
            <a:r>
              <a:rPr lang="en-IE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 illustrate timelines</a:t>
            </a:r>
          </a:p>
          <a:p>
            <a:pPr lvl="1">
              <a:buClr>
                <a:srgbClr val="008697"/>
              </a:buClr>
              <a:buFont typeface="Arial" pitchFamily="34" charset="0"/>
              <a:buChar char="•"/>
            </a:pPr>
            <a:r>
              <a:rPr lang="en-IE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It is within the 10 pages limit</a:t>
            </a:r>
          </a:p>
          <a:p>
            <a:pPr lvl="1">
              <a:buClr>
                <a:srgbClr val="008697"/>
              </a:buClr>
              <a:buFont typeface="Arial" pitchFamily="34" charset="0"/>
              <a:buChar char="•"/>
            </a:pPr>
            <a:r>
              <a:rPr lang="en-IE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modify the template chart to meet your own needs</a:t>
            </a:r>
          </a:p>
          <a:p>
            <a:pPr>
              <a:buClr>
                <a:srgbClr val="008697"/>
              </a:buClr>
              <a:buFont typeface="Arial" pitchFamily="34" charset="0"/>
              <a:buChar char="•"/>
            </a:pPr>
            <a:r>
              <a:rPr lang="en-IE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Don’t just have research Work Packages, include, e.g.:</a:t>
            </a:r>
          </a:p>
          <a:p>
            <a:pPr lvl="1">
              <a:buClr>
                <a:srgbClr val="008697"/>
              </a:buClr>
              <a:buFont typeface="Arial" pitchFamily="34" charset="0"/>
              <a:buChar char="•"/>
            </a:pPr>
            <a:r>
              <a:rPr lang="en-IE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Management</a:t>
            </a:r>
          </a:p>
          <a:p>
            <a:pPr lvl="1">
              <a:buClr>
                <a:srgbClr val="008697"/>
              </a:buClr>
              <a:buFont typeface="Arial" pitchFamily="34" charset="0"/>
              <a:buChar char="•"/>
            </a:pPr>
            <a:r>
              <a:rPr lang="en-IE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Dissemination, Exploitation and Communication/Public Engagement</a:t>
            </a:r>
          </a:p>
          <a:p>
            <a:pPr lvl="1">
              <a:buClr>
                <a:srgbClr val="008697"/>
              </a:buClr>
              <a:buFont typeface="Arial" pitchFamily="34" charset="0"/>
              <a:buChar char="•"/>
            </a:pPr>
            <a:r>
              <a:rPr lang="en-IE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Training/Transfer of Knowledge (including any secondments)</a:t>
            </a:r>
          </a:p>
          <a:p>
            <a:pPr>
              <a:buClr>
                <a:srgbClr val="008697"/>
              </a:buClr>
              <a:buFont typeface="Arial" pitchFamily="34" charset="0"/>
              <a:buChar char="•"/>
            </a:pPr>
            <a:endParaRPr lang="en-IE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8105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7618190" y="5225228"/>
            <a:ext cx="1375130" cy="496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147" tIns="40074" rIns="80147" bIns="40074">
            <a:spAutoFit/>
          </a:bodyPr>
          <a:lstStyle>
            <a:lvl1pPr defTabSz="512763">
              <a:defRPr sz="2700">
                <a:solidFill>
                  <a:schemeClr val="bg1"/>
                </a:solidFill>
                <a:latin typeface="Calibri" pitchFamily="34" charset="0"/>
              </a:defRPr>
            </a:lvl1pPr>
            <a:lvl2pPr defTabSz="512763">
              <a:defRPr sz="2700">
                <a:solidFill>
                  <a:schemeClr val="bg1"/>
                </a:solidFill>
                <a:latin typeface="Calibri" pitchFamily="34" charset="0"/>
              </a:defRPr>
            </a:lvl2pPr>
            <a:lvl3pPr defTabSz="512763">
              <a:defRPr sz="2700">
                <a:solidFill>
                  <a:schemeClr val="bg1"/>
                </a:solidFill>
                <a:latin typeface="Calibri" pitchFamily="34" charset="0"/>
              </a:defRPr>
            </a:lvl3pPr>
            <a:lvl4pPr defTabSz="512763">
              <a:defRPr sz="2700">
                <a:solidFill>
                  <a:schemeClr val="bg1"/>
                </a:solidFill>
                <a:latin typeface="Calibri" pitchFamily="34" charset="0"/>
              </a:defRPr>
            </a:lvl4pPr>
            <a:lvl5pPr defTabSz="512763">
              <a:defRPr sz="2700">
                <a:solidFill>
                  <a:schemeClr val="bg1"/>
                </a:solidFill>
                <a:latin typeface="Calibri" pitchFamily="34" charset="0"/>
              </a:defRPr>
            </a:lvl5pPr>
            <a:lvl6pPr marL="2514600" indent="-228600" defTabSz="5127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700">
                <a:solidFill>
                  <a:schemeClr val="bg1"/>
                </a:solidFill>
                <a:latin typeface="Calibri" pitchFamily="34" charset="0"/>
              </a:defRPr>
            </a:lvl6pPr>
            <a:lvl7pPr marL="2971800" indent="-228600" defTabSz="5127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700">
                <a:solidFill>
                  <a:schemeClr val="bg1"/>
                </a:solidFill>
                <a:latin typeface="Calibri" pitchFamily="34" charset="0"/>
              </a:defRPr>
            </a:lvl7pPr>
            <a:lvl8pPr marL="3429000" indent="-228600" defTabSz="5127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700">
                <a:solidFill>
                  <a:schemeClr val="bg1"/>
                </a:solidFill>
                <a:latin typeface="Calibri" pitchFamily="34" charset="0"/>
              </a:defRPr>
            </a:lvl8pPr>
            <a:lvl9pPr marL="3886200" indent="-228600" defTabSz="5127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7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>
              <a:solidFill>
                <a:prstClr val="white"/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1306731992"/>
              </p:ext>
            </p:extLst>
          </p:nvPr>
        </p:nvGraphicFramePr>
        <p:xfrm>
          <a:off x="983226" y="1468609"/>
          <a:ext cx="8622889" cy="4402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Left Brace 2"/>
          <p:cNvSpPr/>
          <p:nvPr/>
        </p:nvSpPr>
        <p:spPr>
          <a:xfrm>
            <a:off x="540775" y="1468609"/>
            <a:ext cx="380016" cy="3486849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" name="TextBox 3"/>
          <p:cNvSpPr txBox="1"/>
          <p:nvPr/>
        </p:nvSpPr>
        <p:spPr>
          <a:xfrm rot="16200000">
            <a:off x="-1403581" y="3091906"/>
            <a:ext cx="3357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Funding for PIs/Research Orgs</a:t>
            </a:r>
            <a:endParaRPr lang="en-IE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1272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11983" y="774700"/>
            <a:ext cx="8915400" cy="1143000"/>
          </a:xfrm>
        </p:spPr>
        <p:txBody>
          <a:bodyPr>
            <a:normAutofit/>
          </a:bodyPr>
          <a:lstStyle/>
          <a:p>
            <a:pPr algn="l"/>
            <a:r>
              <a:rPr lang="en-IE" sz="3600" b="1" dirty="0">
                <a:solidFill>
                  <a:srgbClr val="008697"/>
                </a:solidFill>
              </a:rPr>
              <a:t>3</a:t>
            </a:r>
            <a:r>
              <a:rPr lang="en-IE" sz="3600" b="1" dirty="0" smtClean="0">
                <a:solidFill>
                  <a:srgbClr val="008697"/>
                </a:solidFill>
              </a:rPr>
              <a:t>.2: Management Structure &amp; Procedures</a:t>
            </a:r>
            <a:endParaRPr lang="en-IE" sz="3600" b="1" dirty="0">
              <a:solidFill>
                <a:srgbClr val="008697"/>
              </a:solidFill>
            </a:endParaRPr>
          </a:p>
        </p:txBody>
      </p:sp>
      <p:sp>
        <p:nvSpPr>
          <p:cNvPr id="8" name="Content Placeholder 1"/>
          <p:cNvSpPr>
            <a:spLocks noGrp="1"/>
          </p:cNvSpPr>
          <p:nvPr>
            <p:ph idx="4294967295"/>
          </p:nvPr>
        </p:nvSpPr>
        <p:spPr>
          <a:xfrm>
            <a:off x="411983" y="1720286"/>
            <a:ext cx="8915400" cy="4579938"/>
          </a:xfrm>
        </p:spPr>
        <p:txBody>
          <a:bodyPr>
            <a:noAutofit/>
          </a:bodyPr>
          <a:lstStyle/>
          <a:p>
            <a:pPr lvl="0">
              <a:buClr>
                <a:srgbClr val="008697"/>
              </a:buClr>
              <a:buFont typeface="Arial" pitchFamily="34" charset="0"/>
              <a:buChar char="•"/>
            </a:pPr>
            <a:r>
              <a:rPr lang="en-IE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Must have a clear management </a:t>
            </a:r>
            <a:r>
              <a:rPr lang="en-IE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plan, to explain who will do what and when, including:  </a:t>
            </a:r>
          </a:p>
          <a:p>
            <a:pPr lvl="1">
              <a:buClr>
                <a:srgbClr val="008697"/>
              </a:buClr>
              <a:buFont typeface="Arial" pitchFamily="34" charset="0"/>
              <a:buChar char="•"/>
            </a:pPr>
            <a:r>
              <a:rPr lang="fr-F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Progress monitoring (</a:t>
            </a:r>
            <a:r>
              <a:rPr lang="fr-FR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research</a:t>
            </a:r>
            <a:r>
              <a:rPr lang="fr-F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training, </a:t>
            </a:r>
            <a:r>
              <a:rPr lang="fr-FR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transfer</a:t>
            </a:r>
            <a:r>
              <a:rPr lang="fr-F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of </a:t>
            </a:r>
            <a:r>
              <a:rPr lang="fr-FR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knowledge</a:t>
            </a:r>
            <a:r>
              <a:rPr lang="fr-F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fr-FR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dissemination</a:t>
            </a:r>
            <a:r>
              <a:rPr lang="fr-F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fr-FR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outreach</a:t>
            </a:r>
            <a:r>
              <a:rPr lang="fr-F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fr-FR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career</a:t>
            </a:r>
            <a:r>
              <a:rPr lang="fr-F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planning etc.)</a:t>
            </a:r>
          </a:p>
          <a:p>
            <a:pPr lvl="1">
              <a:buClr>
                <a:srgbClr val="008697"/>
              </a:buClr>
              <a:buFont typeface="Arial" pitchFamily="34" charset="0"/>
              <a:buChar char="•"/>
            </a:pPr>
            <a:r>
              <a:rPr lang="fr-F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Financial management</a:t>
            </a:r>
          </a:p>
          <a:p>
            <a:pPr lvl="1">
              <a:buClr>
                <a:srgbClr val="008697"/>
              </a:buClr>
              <a:buFont typeface="Arial" pitchFamily="34" charset="0"/>
              <a:buChar char="•"/>
            </a:pPr>
            <a:r>
              <a:rPr lang="fr-F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IPR management (if applicable)</a:t>
            </a:r>
          </a:p>
          <a:p>
            <a:pPr lvl="1">
              <a:buClr>
                <a:srgbClr val="008697"/>
              </a:buClr>
              <a:buFont typeface="Arial" pitchFamily="34" charset="0"/>
              <a:buChar char="•"/>
            </a:pPr>
            <a:r>
              <a:rPr lang="en-IE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Risk management (research and the overall fellowship) – add a table of risks and associated contingency plans</a:t>
            </a:r>
          </a:p>
          <a:p>
            <a:pPr>
              <a:buClr>
                <a:srgbClr val="008697"/>
              </a:buClr>
              <a:buFont typeface="Arial" pitchFamily="34" charset="0"/>
              <a:buChar char="•"/>
            </a:pPr>
            <a:r>
              <a:rPr lang="en-IE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Fellow must be involved in managing the fellowship but </a:t>
            </a:r>
            <a:r>
              <a:rPr lang="en-IE" sz="2800" b="1" dirty="0" smtClean="0">
                <a:solidFill>
                  <a:srgbClr val="008697"/>
                </a:solidFill>
              </a:rPr>
              <a:t>with the help of the supervisor</a:t>
            </a:r>
            <a:endParaRPr lang="fr-FR" sz="2800" b="1" dirty="0" smtClean="0">
              <a:solidFill>
                <a:srgbClr val="0086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8943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4932" y="880591"/>
            <a:ext cx="89154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IE" sz="3600" b="1" dirty="0">
                <a:solidFill>
                  <a:srgbClr val="008697"/>
                </a:solidFill>
              </a:rPr>
              <a:t>3</a:t>
            </a:r>
            <a:r>
              <a:rPr lang="en-IE" sz="3600" b="1" dirty="0" smtClean="0">
                <a:solidFill>
                  <a:srgbClr val="008697"/>
                </a:solidFill>
              </a:rPr>
              <a:t>.3</a:t>
            </a:r>
            <a:r>
              <a:rPr lang="en-IE" sz="3600" b="1" dirty="0">
                <a:solidFill>
                  <a:srgbClr val="008697"/>
                </a:solidFill>
              </a:rPr>
              <a:t>: </a:t>
            </a:r>
            <a:r>
              <a:rPr lang="en-IE" sz="3600" b="1" dirty="0" smtClean="0">
                <a:solidFill>
                  <a:srgbClr val="008697"/>
                </a:solidFill>
              </a:rPr>
              <a:t>Infrastructure and Institutional Environment</a:t>
            </a:r>
            <a:endParaRPr lang="en-IE" sz="3600" b="1" dirty="0">
              <a:solidFill>
                <a:srgbClr val="008697"/>
              </a:solidFill>
            </a:endParaRPr>
          </a:p>
        </p:txBody>
      </p:sp>
      <p:sp>
        <p:nvSpPr>
          <p:cNvPr id="8" name="Content Placeholder 1"/>
          <p:cNvSpPr>
            <a:spLocks noGrp="1"/>
          </p:cNvSpPr>
          <p:nvPr>
            <p:ph idx="4294967295"/>
          </p:nvPr>
        </p:nvSpPr>
        <p:spPr>
          <a:xfrm>
            <a:off x="454932" y="1914260"/>
            <a:ext cx="8915400" cy="4380183"/>
          </a:xfrm>
        </p:spPr>
        <p:txBody>
          <a:bodyPr>
            <a:noAutofit/>
          </a:bodyPr>
          <a:lstStyle/>
          <a:p>
            <a:pPr marL="0" lvl="0" indent="0">
              <a:buClr>
                <a:srgbClr val="008697"/>
              </a:buClr>
              <a:buNone/>
            </a:pPr>
            <a:r>
              <a:rPr lang="en-IE" sz="2200" b="1" dirty="0" smtClean="0">
                <a:solidFill>
                  <a:srgbClr val="008697"/>
                </a:solidFill>
              </a:rPr>
              <a:t>Prove that the host(s) have the necessary research and training infrastructure to </a:t>
            </a:r>
            <a:r>
              <a:rPr lang="en-IE" sz="2200" b="1" u="sng" dirty="0" smtClean="0">
                <a:solidFill>
                  <a:srgbClr val="008697"/>
                </a:solidFill>
              </a:rPr>
              <a:t>successfully</a:t>
            </a:r>
            <a:r>
              <a:rPr lang="en-IE" sz="2200" b="1" dirty="0" smtClean="0">
                <a:solidFill>
                  <a:srgbClr val="008697"/>
                </a:solidFill>
              </a:rPr>
              <a:t> implement the fellowship</a:t>
            </a:r>
          </a:p>
          <a:p>
            <a:pPr lvl="0">
              <a:buClr>
                <a:srgbClr val="008697"/>
              </a:buClr>
              <a:buFont typeface="Arial" pitchFamily="34" charset="0"/>
              <a:buChar char="•"/>
            </a:pPr>
            <a:r>
              <a:rPr lang="en-IE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Describe the main tasks of the host(s) and any secondment organisations</a:t>
            </a:r>
          </a:p>
          <a:p>
            <a:pPr lvl="0">
              <a:buClr>
                <a:srgbClr val="008697"/>
              </a:buClr>
              <a:buFont typeface="Arial" pitchFamily="34" charset="0"/>
              <a:buChar char="•"/>
            </a:pPr>
            <a:r>
              <a:rPr lang="en-IE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Infrastructures: technical and other such as office space, access to library and IT facilities, researcher development programmes etc.</a:t>
            </a:r>
          </a:p>
          <a:p>
            <a:pPr>
              <a:buClr>
                <a:srgbClr val="008697"/>
              </a:buClr>
              <a:buFont typeface="Arial" pitchFamily="34" charset="0"/>
              <a:buChar char="•"/>
            </a:pPr>
            <a:r>
              <a:rPr lang="en-IE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Outline the relocation assistance for the researcher (EURAXESS can help) e.g. new researcher orientation etc.</a:t>
            </a:r>
          </a:p>
          <a:p>
            <a:pPr>
              <a:buClr>
                <a:srgbClr val="008697"/>
              </a:buClr>
              <a:buFont typeface="Arial" pitchFamily="34" charset="0"/>
              <a:buChar char="•"/>
            </a:pPr>
            <a:r>
              <a:rPr lang="en-IE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Describe which institutional departments will help with managing the programme (Finance, HR etc.) and what their experience </a:t>
            </a:r>
            <a:r>
              <a:rPr lang="en-IE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is</a:t>
            </a:r>
          </a:p>
          <a:p>
            <a:pPr>
              <a:buClr>
                <a:srgbClr val="008697"/>
              </a:buClr>
              <a:buFont typeface="Arial" pitchFamily="34" charset="0"/>
              <a:buChar char="•"/>
            </a:pPr>
            <a:r>
              <a:rPr lang="en-IE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The </a:t>
            </a:r>
            <a:r>
              <a:rPr lang="en-IE" sz="2200" b="1" dirty="0" smtClean="0">
                <a:solidFill>
                  <a:srgbClr val="008697"/>
                </a:solidFill>
                <a:latin typeface="Calibri" pitchFamily="34" charset="0"/>
                <a:cs typeface="Calibri" pitchFamily="34" charset="0"/>
              </a:rPr>
              <a:t>Capacities Table </a:t>
            </a:r>
            <a:r>
              <a:rPr lang="en-IE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in section 5 will also be used to evaluate this criterion – don’t duplicate the information. </a:t>
            </a:r>
          </a:p>
        </p:txBody>
      </p:sp>
    </p:spTree>
    <p:extLst>
      <p:ext uri="{BB962C8B-B14F-4D97-AF65-F5344CB8AC3E}">
        <p14:creationId xmlns:p14="http://schemas.microsoft.com/office/powerpoint/2010/main" xmlns="" val="838270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88234" y="1026705"/>
            <a:ext cx="9191428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IE" sz="3600" b="1" dirty="0">
                <a:solidFill>
                  <a:srgbClr val="008697"/>
                </a:solidFill>
              </a:rPr>
              <a:t>3</a:t>
            </a:r>
            <a:r>
              <a:rPr lang="en-IE" sz="3600" b="1" dirty="0" smtClean="0">
                <a:solidFill>
                  <a:srgbClr val="008697"/>
                </a:solidFill>
              </a:rPr>
              <a:t>.4: Competences, Experience </a:t>
            </a:r>
            <a:r>
              <a:rPr lang="en-IE" sz="3600" b="1" dirty="0">
                <a:solidFill>
                  <a:srgbClr val="008697"/>
                </a:solidFill>
              </a:rPr>
              <a:t>and </a:t>
            </a:r>
            <a:r>
              <a:rPr lang="en-IE" sz="3600" b="1" dirty="0" smtClean="0">
                <a:solidFill>
                  <a:srgbClr val="008697"/>
                </a:solidFill>
              </a:rPr>
              <a:t>Complementarity</a:t>
            </a:r>
            <a:endParaRPr lang="en-IE" sz="3600" b="1" dirty="0">
              <a:solidFill>
                <a:srgbClr val="008697"/>
              </a:solidFill>
            </a:endParaRPr>
          </a:p>
        </p:txBody>
      </p:sp>
      <p:sp>
        <p:nvSpPr>
          <p:cNvPr id="8" name="Content Placeholder 1"/>
          <p:cNvSpPr>
            <a:spLocks noGrp="1"/>
          </p:cNvSpPr>
          <p:nvPr>
            <p:ph idx="4294967295"/>
          </p:nvPr>
        </p:nvSpPr>
        <p:spPr>
          <a:xfrm>
            <a:off x="454932" y="2085935"/>
            <a:ext cx="8915400" cy="4026310"/>
          </a:xfrm>
        </p:spPr>
        <p:txBody>
          <a:bodyPr>
            <a:noAutofit/>
          </a:bodyPr>
          <a:lstStyle/>
          <a:p>
            <a:pPr>
              <a:buClr>
                <a:srgbClr val="008697"/>
              </a:buClr>
              <a:buFont typeface="Arial" pitchFamily="34" charset="0"/>
              <a:buChar char="•"/>
            </a:pPr>
            <a:r>
              <a:rPr lang="en-IE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Explain how the fellowship will benefit the researcher and the host organisation(s) and how committed the host organisation is to the fellow and the fellowship</a:t>
            </a:r>
          </a:p>
          <a:p>
            <a:pPr>
              <a:buClr>
                <a:srgbClr val="008697"/>
              </a:buClr>
              <a:buFont typeface="Arial" pitchFamily="34" charset="0"/>
              <a:buChar char="•"/>
            </a:pPr>
            <a:r>
              <a:rPr lang="en-IE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For Global Fellowship, clearly </a:t>
            </a:r>
            <a:r>
              <a:rPr lang="en-IE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explain the complementarities between the </a:t>
            </a:r>
            <a:r>
              <a:rPr lang="en-IE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two organisations (in and outside Europe) and </a:t>
            </a:r>
            <a:r>
              <a:rPr lang="en-IE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how these will be exploited (use a diagram or table)</a:t>
            </a:r>
          </a:p>
          <a:p>
            <a:pPr>
              <a:buClr>
                <a:srgbClr val="008697"/>
              </a:buClr>
              <a:buFont typeface="Arial" pitchFamily="34" charset="0"/>
              <a:buChar char="•"/>
            </a:pPr>
            <a:r>
              <a:rPr lang="en-IE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Need a Letter of Commitment (in section 8) from the host outside Europe – </a:t>
            </a:r>
            <a:r>
              <a:rPr lang="en-IE" sz="2400" b="1" dirty="0" smtClean="0">
                <a:solidFill>
                  <a:srgbClr val="008697"/>
                </a:solidFill>
                <a:latin typeface="Calibri" pitchFamily="34" charset="0"/>
                <a:cs typeface="Calibri" pitchFamily="34" charset="0"/>
              </a:rPr>
              <a:t>no letter required for European host or secondment organisations</a:t>
            </a:r>
          </a:p>
        </p:txBody>
      </p:sp>
    </p:spTree>
    <p:extLst>
      <p:ext uri="{BB962C8B-B14F-4D97-AF65-F5344CB8AC3E}">
        <p14:creationId xmlns:p14="http://schemas.microsoft.com/office/powerpoint/2010/main" xmlns="" val="996985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55540" y="880591"/>
            <a:ext cx="9186025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IE" sz="3600" b="1" dirty="0" smtClean="0">
                <a:solidFill>
                  <a:srgbClr val="008697"/>
                </a:solidFill>
              </a:rPr>
              <a:t>3.4</a:t>
            </a:r>
            <a:r>
              <a:rPr lang="en-IE" sz="3600" b="1" dirty="0">
                <a:solidFill>
                  <a:srgbClr val="008697"/>
                </a:solidFill>
              </a:rPr>
              <a:t>: Competences, Experience and Complementarity</a:t>
            </a:r>
          </a:p>
        </p:txBody>
      </p:sp>
      <p:sp>
        <p:nvSpPr>
          <p:cNvPr id="8" name="Content Placeholder 1"/>
          <p:cNvSpPr>
            <a:spLocks noGrp="1"/>
          </p:cNvSpPr>
          <p:nvPr>
            <p:ph idx="4294967295"/>
          </p:nvPr>
        </p:nvSpPr>
        <p:spPr>
          <a:xfrm>
            <a:off x="454932" y="2003712"/>
            <a:ext cx="9186025" cy="4380183"/>
          </a:xfrm>
        </p:spPr>
        <p:txBody>
          <a:bodyPr>
            <a:noAutofit/>
          </a:bodyPr>
          <a:lstStyle/>
          <a:p>
            <a:pPr>
              <a:buClr>
                <a:srgbClr val="008697"/>
              </a:buClr>
              <a:buFont typeface="Arial" pitchFamily="34" charset="0"/>
              <a:buChar char="•"/>
            </a:pPr>
            <a:r>
              <a:rPr lang="en-IE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Have the organisation(s) </a:t>
            </a:r>
            <a:r>
              <a:rPr lang="en-IE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endorsed the </a:t>
            </a:r>
            <a:r>
              <a:rPr lang="en-IE" sz="2400" b="1" dirty="0">
                <a:solidFill>
                  <a:srgbClr val="008697"/>
                </a:solidFill>
                <a:latin typeface="Calibri" pitchFamily="34" charset="0"/>
                <a:cs typeface="Calibri" pitchFamily="34" charset="0"/>
              </a:rPr>
              <a:t>Charter &amp; Code </a:t>
            </a:r>
            <a:r>
              <a:rPr lang="en-IE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– if yes, say so! </a:t>
            </a:r>
          </a:p>
          <a:p>
            <a:pPr lvl="1">
              <a:buClr>
                <a:srgbClr val="008697"/>
              </a:buClr>
              <a:buFont typeface="Arial" pitchFamily="34" charset="0"/>
              <a:buChar char="•"/>
            </a:pPr>
            <a:r>
              <a:rPr lang="en-I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List at </a:t>
            </a:r>
            <a:r>
              <a:rPr lang="en-I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  <a:hlinkClick r:id="rId3"/>
              </a:rPr>
              <a:t>http://ec.europa.eu/euraxess/index.cfm/rights/charterAndCode</a:t>
            </a:r>
            <a:r>
              <a:rPr lang="en-I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>
              <a:buClr>
                <a:srgbClr val="008697"/>
              </a:buClr>
              <a:buFont typeface="Arial" pitchFamily="34" charset="0"/>
              <a:buChar char="•"/>
            </a:pPr>
            <a:r>
              <a:rPr lang="en-IE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Is </a:t>
            </a:r>
            <a:r>
              <a:rPr lang="en-IE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the </a:t>
            </a:r>
            <a:r>
              <a:rPr lang="en-IE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organisation(s) working </a:t>
            </a:r>
            <a:r>
              <a:rPr lang="en-IE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towards earning the </a:t>
            </a:r>
            <a:r>
              <a:rPr lang="en-IE" sz="2400" b="1" dirty="0">
                <a:solidFill>
                  <a:srgbClr val="008697"/>
                </a:solidFill>
                <a:latin typeface="Calibri" pitchFamily="34" charset="0"/>
                <a:cs typeface="Calibri" pitchFamily="34" charset="0"/>
              </a:rPr>
              <a:t>“</a:t>
            </a:r>
            <a:r>
              <a:rPr lang="en-IE" sz="2400" b="1" i="1" dirty="0">
                <a:solidFill>
                  <a:srgbClr val="008697"/>
                </a:solidFill>
                <a:latin typeface="Calibri" pitchFamily="34" charset="0"/>
                <a:cs typeface="Calibri" pitchFamily="34" charset="0"/>
              </a:rPr>
              <a:t>HR Excellence in Research</a:t>
            </a:r>
            <a:r>
              <a:rPr lang="en-IE" sz="2400" b="1" dirty="0">
                <a:solidFill>
                  <a:srgbClr val="008697"/>
                </a:solidFill>
                <a:latin typeface="Calibri" pitchFamily="34" charset="0"/>
                <a:cs typeface="Calibri" pitchFamily="34" charset="0"/>
              </a:rPr>
              <a:t>” </a:t>
            </a:r>
            <a:r>
              <a:rPr lang="en-IE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logo?  If yes, say so!  </a:t>
            </a:r>
            <a:endParaRPr lang="en-IE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buClr>
                <a:srgbClr val="008697"/>
              </a:buClr>
              <a:buFont typeface="Arial" pitchFamily="34" charset="0"/>
              <a:buChar char="•"/>
            </a:pPr>
            <a:r>
              <a:rPr lang="en-IE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List </a:t>
            </a:r>
            <a:r>
              <a:rPr lang="en-I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at </a:t>
            </a:r>
            <a:r>
              <a:rPr lang="en-I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  <a:hlinkClick r:id="rId4"/>
              </a:rPr>
              <a:t>http://ec.europa.eu/euraxess/index.cfm/rights/strategy4ResearcherOrgs</a:t>
            </a:r>
            <a:r>
              <a:rPr lang="en-I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marL="0" lvl="0" indent="0">
              <a:buClr>
                <a:srgbClr val="008697"/>
              </a:buClr>
              <a:buNone/>
            </a:pPr>
            <a:r>
              <a:rPr lang="en-IE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endParaRPr lang="en-IE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lvl="0" indent="0" algn="ctr">
              <a:buClr>
                <a:srgbClr val="008697"/>
              </a:buClr>
              <a:buNone/>
            </a:pPr>
            <a:r>
              <a:rPr lang="en-IE" sz="2800" b="1" dirty="0" smtClean="0">
                <a:solidFill>
                  <a:srgbClr val="008697"/>
                </a:solidFill>
              </a:rPr>
              <a:t>But</a:t>
            </a:r>
            <a:r>
              <a:rPr lang="en-IE" sz="2800" b="1" dirty="0">
                <a:solidFill>
                  <a:srgbClr val="008697"/>
                </a:solidFill>
              </a:rPr>
              <a:t>….don’t assume that evaluator knows what this means.  Explain it to </a:t>
            </a:r>
            <a:r>
              <a:rPr lang="en-IE" sz="2800" b="1" dirty="0" smtClean="0">
                <a:solidFill>
                  <a:srgbClr val="008697"/>
                </a:solidFill>
              </a:rPr>
              <a:t>them – it underlines the institution’s commitment to excellent working conditions for researchers</a:t>
            </a:r>
            <a:endParaRPr lang="en-IE" sz="2800" b="1" dirty="0">
              <a:solidFill>
                <a:srgbClr val="008697"/>
              </a:solidFill>
            </a:endParaRPr>
          </a:p>
          <a:p>
            <a:pPr lvl="0">
              <a:buClr>
                <a:srgbClr val="008697"/>
              </a:buClr>
              <a:buFont typeface="Arial" pitchFamily="34" charset="0"/>
              <a:buChar char="•"/>
            </a:pPr>
            <a:endParaRPr lang="en-IE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0528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88234" y="768288"/>
            <a:ext cx="9191428" cy="1143000"/>
          </a:xfrm>
        </p:spPr>
        <p:txBody>
          <a:bodyPr>
            <a:normAutofit/>
          </a:bodyPr>
          <a:lstStyle/>
          <a:p>
            <a:pPr algn="l"/>
            <a:r>
              <a:rPr lang="en-IE" sz="3600" b="1" dirty="0">
                <a:solidFill>
                  <a:srgbClr val="008697"/>
                </a:solidFill>
              </a:rPr>
              <a:t>5</a:t>
            </a:r>
            <a:r>
              <a:rPr lang="en-IE" sz="3600" b="1" dirty="0" smtClean="0">
                <a:solidFill>
                  <a:srgbClr val="008697"/>
                </a:solidFill>
              </a:rPr>
              <a:t>: Capacities Table</a:t>
            </a:r>
            <a:endParaRPr lang="en-IE" sz="3600" b="1" dirty="0">
              <a:solidFill>
                <a:srgbClr val="008697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73675598"/>
              </p:ext>
            </p:extLst>
          </p:nvPr>
        </p:nvGraphicFramePr>
        <p:xfrm>
          <a:off x="119270" y="2135418"/>
          <a:ext cx="9670772" cy="4363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1330"/>
                <a:gridCol w="4989442"/>
              </a:tblGrid>
              <a:tr h="407988">
                <a:tc>
                  <a:txBody>
                    <a:bodyPr/>
                    <a:lstStyle/>
                    <a:p>
                      <a:r>
                        <a:rPr lang="en-IE" dirty="0" smtClean="0"/>
                        <a:t>Information Requested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Suggested Content</a:t>
                      </a:r>
                      <a:endParaRPr lang="en-IE" dirty="0"/>
                    </a:p>
                  </a:txBody>
                  <a:tcPr/>
                </a:tc>
              </a:tr>
              <a:tr h="407988">
                <a:tc>
                  <a:txBody>
                    <a:bodyPr/>
                    <a:lstStyle/>
                    <a:p>
                      <a:r>
                        <a:rPr lang="en-IE" sz="1600" dirty="0" smtClean="0"/>
                        <a:t>General Description</a:t>
                      </a:r>
                      <a:endParaRPr lang="en-I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sz="1600" dirty="0"/>
                    </a:p>
                  </a:txBody>
                  <a:tcPr/>
                </a:tc>
              </a:tr>
              <a:tr h="566539">
                <a:tc>
                  <a:txBody>
                    <a:bodyPr/>
                    <a:lstStyle/>
                    <a:p>
                      <a:r>
                        <a:rPr lang="en-IE" sz="1600" dirty="0" smtClean="0"/>
                        <a:t>Role and commitment of key persons (supervisor)</a:t>
                      </a:r>
                      <a:endParaRPr lang="en-I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/>
                        <a:t>% time commitment. Role of other persons</a:t>
                      </a:r>
                      <a:r>
                        <a:rPr lang="en-IE" sz="1600" baseline="0" dirty="0" smtClean="0"/>
                        <a:t> apart from supervisor.</a:t>
                      </a:r>
                      <a:endParaRPr lang="en-IE" sz="1600" dirty="0"/>
                    </a:p>
                  </a:txBody>
                  <a:tcPr/>
                </a:tc>
              </a:tr>
              <a:tr h="407988">
                <a:tc>
                  <a:txBody>
                    <a:bodyPr/>
                    <a:lstStyle/>
                    <a:p>
                      <a:r>
                        <a:rPr lang="en-IE" sz="1600" dirty="0" smtClean="0"/>
                        <a:t>Key Research Facilities</a:t>
                      </a:r>
                      <a:r>
                        <a:rPr lang="en-IE" sz="1600" baseline="0" dirty="0" smtClean="0"/>
                        <a:t>, Infrastructure and Equipment</a:t>
                      </a:r>
                      <a:endParaRPr lang="en-I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/>
                        <a:t>Relevant to the research</a:t>
                      </a:r>
                      <a:r>
                        <a:rPr lang="en-IE" sz="1600" baseline="0" dirty="0" smtClean="0"/>
                        <a:t> to be carried out in the IF</a:t>
                      </a:r>
                      <a:endParaRPr lang="en-IE" sz="1600" dirty="0"/>
                    </a:p>
                  </a:txBody>
                  <a:tcPr/>
                </a:tc>
              </a:tr>
              <a:tr h="805081">
                <a:tc>
                  <a:txBody>
                    <a:bodyPr/>
                    <a:lstStyle/>
                    <a:p>
                      <a:r>
                        <a:rPr lang="en-IE" sz="1600" dirty="0" smtClean="0"/>
                        <a:t>Independent Research Premises?</a:t>
                      </a:r>
                      <a:endParaRPr lang="en-I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/>
                        <a:t>Yes / No answer. If no, explain where the research premises are located. Example:</a:t>
                      </a:r>
                      <a:r>
                        <a:rPr lang="en-IE" sz="1600" baseline="0" dirty="0" smtClean="0"/>
                        <a:t> spin-out company who has R&amp;D space in an academic institution.</a:t>
                      </a:r>
                      <a:endParaRPr lang="en-IE" sz="1600" dirty="0"/>
                    </a:p>
                  </a:txBody>
                  <a:tcPr/>
                </a:tc>
              </a:tr>
              <a:tr h="566539">
                <a:tc>
                  <a:txBody>
                    <a:bodyPr/>
                    <a:lstStyle/>
                    <a:p>
                      <a:r>
                        <a:rPr lang="en-IE" sz="1600" dirty="0" smtClean="0"/>
                        <a:t>Previous</a:t>
                      </a:r>
                      <a:r>
                        <a:rPr lang="en-IE" sz="1600" baseline="0" dirty="0" smtClean="0"/>
                        <a:t> involvement in research and training programmes</a:t>
                      </a:r>
                      <a:endParaRPr lang="en-I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/>
                        <a:t>e.g. FP7 or FP6 Marie</a:t>
                      </a:r>
                      <a:r>
                        <a:rPr lang="en-IE" sz="1600" baseline="0" dirty="0" smtClean="0"/>
                        <a:t> Curie, Erasmus, Structured Doctoral Programmes……</a:t>
                      </a:r>
                      <a:endParaRPr lang="en-IE" sz="1600" dirty="0"/>
                    </a:p>
                  </a:txBody>
                  <a:tcPr/>
                </a:tc>
              </a:tr>
              <a:tr h="566539">
                <a:tc>
                  <a:txBody>
                    <a:bodyPr/>
                    <a:lstStyle/>
                    <a:p>
                      <a:r>
                        <a:rPr lang="en-IE" sz="1600" dirty="0" smtClean="0"/>
                        <a:t>Current involvement in research and training programmes</a:t>
                      </a:r>
                      <a:endParaRPr lang="en-I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/>
                        <a:t>As</a:t>
                      </a:r>
                      <a:r>
                        <a:rPr lang="en-IE" sz="1600" baseline="0" dirty="0" smtClean="0"/>
                        <a:t> above</a:t>
                      </a:r>
                      <a:endParaRPr lang="en-IE" sz="1600" dirty="0"/>
                    </a:p>
                  </a:txBody>
                  <a:tcPr/>
                </a:tc>
              </a:tr>
              <a:tr h="566539">
                <a:tc>
                  <a:txBody>
                    <a:bodyPr/>
                    <a:lstStyle/>
                    <a:p>
                      <a:r>
                        <a:rPr lang="en-IE" sz="1600" dirty="0" smtClean="0"/>
                        <a:t>Relevant publications</a:t>
                      </a:r>
                      <a:r>
                        <a:rPr lang="en-IE" sz="1600" baseline="0" dirty="0" smtClean="0"/>
                        <a:t> and/or research/innovation products</a:t>
                      </a:r>
                      <a:endParaRPr lang="en-I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/>
                        <a:t>Relevant to the research to be carried out in the IF</a:t>
                      </a:r>
                    </a:p>
                    <a:p>
                      <a:endParaRPr lang="en-IE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43084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16194" y="848032"/>
            <a:ext cx="8915400" cy="1143000"/>
          </a:xfrm>
        </p:spPr>
        <p:txBody>
          <a:bodyPr>
            <a:normAutofit/>
          </a:bodyPr>
          <a:lstStyle/>
          <a:p>
            <a:pPr algn="l"/>
            <a:r>
              <a:rPr lang="en-IE" b="1" dirty="0">
                <a:solidFill>
                  <a:srgbClr val="008697"/>
                </a:solidFill>
              </a:rPr>
              <a:t>6</a:t>
            </a:r>
            <a:r>
              <a:rPr lang="en-IE" b="1" dirty="0" smtClean="0">
                <a:solidFill>
                  <a:srgbClr val="008697"/>
                </a:solidFill>
              </a:rPr>
              <a:t>: Ethics Issues</a:t>
            </a:r>
            <a:endParaRPr lang="en-IE" b="1" dirty="0">
              <a:solidFill>
                <a:srgbClr val="008697"/>
              </a:solidFill>
            </a:endParaRPr>
          </a:p>
        </p:txBody>
      </p:sp>
      <p:sp>
        <p:nvSpPr>
          <p:cNvPr id="8" name="Content Placeholder 1"/>
          <p:cNvSpPr>
            <a:spLocks noGrp="1"/>
          </p:cNvSpPr>
          <p:nvPr>
            <p:ph idx="4294967295"/>
          </p:nvPr>
        </p:nvSpPr>
        <p:spPr>
          <a:xfrm>
            <a:off x="516194" y="1943100"/>
            <a:ext cx="8915400" cy="4525963"/>
          </a:xfrm>
        </p:spPr>
        <p:txBody>
          <a:bodyPr>
            <a:noAutofit/>
          </a:bodyPr>
          <a:lstStyle/>
          <a:p>
            <a:pPr>
              <a:buClr>
                <a:srgbClr val="008697"/>
              </a:buClr>
              <a:buFont typeface="Arial" pitchFamily="34" charset="0"/>
              <a:buChar char="•"/>
            </a:pPr>
            <a:r>
              <a:rPr lang="en-IE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All proposals will be checked for ethics issues</a:t>
            </a:r>
          </a:p>
          <a:p>
            <a:pPr>
              <a:buClr>
                <a:srgbClr val="008697"/>
              </a:buClr>
              <a:buFont typeface="Arial" pitchFamily="34" charset="0"/>
              <a:buChar char="•"/>
            </a:pPr>
            <a:r>
              <a:rPr lang="en-IE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Ethics Table is in the Administrative Forms</a:t>
            </a:r>
          </a:p>
          <a:p>
            <a:pPr>
              <a:buClr>
                <a:srgbClr val="008697"/>
              </a:buClr>
              <a:buFont typeface="Arial" pitchFamily="34" charset="0"/>
              <a:buChar char="•"/>
            </a:pPr>
            <a:r>
              <a:rPr lang="en-IE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If you indicate Ethics Issues in the Table:</a:t>
            </a:r>
          </a:p>
          <a:p>
            <a:pPr lvl="1">
              <a:buClr>
                <a:srgbClr val="008697"/>
              </a:buClr>
              <a:buFont typeface="Arial" pitchFamily="34" charset="0"/>
              <a:buChar char="•"/>
            </a:pPr>
            <a:r>
              <a:rPr lang="en-IE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Clearly </a:t>
            </a:r>
            <a:r>
              <a:rPr lang="en-IE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describe how Ethical Issues will be </a:t>
            </a:r>
            <a:r>
              <a:rPr lang="en-IE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managed</a:t>
            </a:r>
          </a:p>
          <a:p>
            <a:pPr lvl="1">
              <a:buClr>
                <a:srgbClr val="008697"/>
              </a:buClr>
              <a:buFont typeface="Arial" pitchFamily="34" charset="0"/>
              <a:buChar char="•"/>
            </a:pPr>
            <a:r>
              <a:rPr lang="en-IE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How does the proposal meet national legal and ethical requirements of the host country?</a:t>
            </a:r>
            <a:endParaRPr lang="en-IE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buClr>
                <a:srgbClr val="008697"/>
              </a:buClr>
              <a:buFont typeface="Arial" pitchFamily="34" charset="0"/>
              <a:buChar char="•"/>
            </a:pPr>
            <a:r>
              <a:rPr lang="en-IE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Who will oversee the project’s ethical aspects? E.g. institutional ethics committee, Data Protection Officer</a:t>
            </a:r>
          </a:p>
          <a:p>
            <a:pPr lvl="1">
              <a:buClr>
                <a:srgbClr val="008697"/>
              </a:buClr>
              <a:buFont typeface="Arial" pitchFamily="34" charset="0"/>
              <a:buChar char="•"/>
            </a:pPr>
            <a:r>
              <a:rPr lang="en-IE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Provide sample consent forms etc.</a:t>
            </a:r>
          </a:p>
          <a:p>
            <a:pPr lvl="1">
              <a:buClr>
                <a:srgbClr val="008697"/>
              </a:buClr>
              <a:buFont typeface="Arial" pitchFamily="34" charset="0"/>
              <a:buChar char="•"/>
            </a:pPr>
            <a:r>
              <a:rPr lang="en-IE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There is no page limit, so provide as much relevant information as possible</a:t>
            </a:r>
          </a:p>
          <a:p>
            <a:pPr>
              <a:buClr>
                <a:srgbClr val="008697"/>
              </a:buClr>
              <a:buFont typeface="Arial" pitchFamily="34" charset="0"/>
              <a:buChar char="•"/>
            </a:pPr>
            <a:endParaRPr lang="en-IE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1567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 txBox="1">
            <a:spLocks/>
          </p:cNvSpPr>
          <p:nvPr/>
        </p:nvSpPr>
        <p:spPr>
          <a:xfrm>
            <a:off x="655648" y="1478361"/>
            <a:ext cx="8420100" cy="437578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sz="7800" b="1" dirty="0" smtClean="0">
                <a:solidFill>
                  <a:srgbClr val="008697"/>
                </a:solidFill>
              </a:rPr>
              <a:t>Want to know more about the other MSCA?</a:t>
            </a:r>
            <a:endParaRPr lang="en-IE" sz="7800" b="1" dirty="0">
              <a:solidFill>
                <a:srgbClr val="008697"/>
              </a:solidFill>
            </a:endParaRPr>
          </a:p>
          <a:p>
            <a:endParaRPr lang="en-IE" sz="28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r>
              <a:rPr lang="en-IE" sz="5700" dirty="0">
                <a:solidFill>
                  <a:prstClr val="black">
                    <a:lumMod val="75000"/>
                    <a:lumOff val="25000"/>
                  </a:prstClr>
                </a:solidFill>
              </a:rPr>
              <a:t>View my webinar at </a:t>
            </a:r>
            <a:r>
              <a:rPr lang="en-IE" sz="5700" dirty="0">
                <a:solidFill>
                  <a:prstClr val="black">
                    <a:lumMod val="75000"/>
                    <a:lumOff val="25000"/>
                  </a:prstClr>
                </a:solidFill>
                <a:hlinkClick r:id="rId3"/>
              </a:rPr>
              <a:t>http://www.iua.ie/webinar-on-marie-sklodowska-curie-actions/</a:t>
            </a:r>
            <a:r>
              <a:rPr lang="en-IE" sz="57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IE" sz="57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endParaRPr lang="en-IE" sz="5700" b="1" dirty="0">
              <a:solidFill>
                <a:srgbClr val="0086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9887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itle 1"/>
          <p:cNvSpPr txBox="1">
            <a:spLocks/>
          </p:cNvSpPr>
          <p:nvPr/>
        </p:nvSpPr>
        <p:spPr>
          <a:xfrm>
            <a:off x="406995" y="1252926"/>
            <a:ext cx="8225725" cy="5421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E" b="1" dirty="0" smtClean="0">
                <a:solidFill>
                  <a:srgbClr val="008697"/>
                </a:solidFill>
                <a:cs typeface="Calibri" pitchFamily="34" charset="0"/>
              </a:rPr>
              <a:t>Individual Fellowships</a:t>
            </a:r>
            <a:endParaRPr lang="en-IE" b="1" dirty="0">
              <a:solidFill>
                <a:srgbClr val="008697"/>
              </a:solidFill>
              <a:cs typeface="Calibri" pitchFamily="34" charset="0"/>
            </a:endParaRPr>
          </a:p>
        </p:txBody>
      </p:sp>
      <p:sp>
        <p:nvSpPr>
          <p:cNvPr id="71" name="Content Placeholder 4"/>
          <p:cNvSpPr txBox="1">
            <a:spLocks/>
          </p:cNvSpPr>
          <p:nvPr/>
        </p:nvSpPr>
        <p:spPr>
          <a:xfrm>
            <a:off x="4198375" y="2119706"/>
            <a:ext cx="5525728" cy="43009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Clr>
                <a:srgbClr val="008697"/>
              </a:buClr>
              <a:buFont typeface="Arial" pitchFamily="34" charset="0"/>
              <a:buChar char="•"/>
            </a:pPr>
            <a:r>
              <a:rPr lang="en-IE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Calibri" pitchFamily="34" charset="0"/>
              </a:rPr>
              <a:t>A personal fellowship to support a period of mobility</a:t>
            </a:r>
          </a:p>
          <a:p>
            <a:pPr marL="342900" indent="-342900" algn="l">
              <a:buClr>
                <a:srgbClr val="008697"/>
              </a:buClr>
              <a:buFont typeface="Arial" pitchFamily="34" charset="0"/>
              <a:buChar char="•"/>
            </a:pPr>
            <a:r>
              <a:rPr lang="en-IE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Calibri" pitchFamily="34" charset="0"/>
              </a:rPr>
              <a:t>For Experienced Researchers</a:t>
            </a:r>
          </a:p>
          <a:p>
            <a:pPr marL="800100" lvl="1" indent="-342900" algn="l">
              <a:buClr>
                <a:srgbClr val="008697"/>
              </a:buClr>
              <a:buFont typeface="Arial" pitchFamily="34" charset="0"/>
              <a:buChar char="•"/>
            </a:pPr>
            <a:r>
              <a:rPr lang="en-IE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Calibri" pitchFamily="34" charset="0"/>
              </a:rPr>
              <a:t>Post-PhD or equivalent</a:t>
            </a:r>
          </a:p>
          <a:p>
            <a:pPr marL="800100" lvl="1" indent="-342900" algn="l">
              <a:buClr>
                <a:srgbClr val="008697"/>
              </a:buClr>
              <a:buFont typeface="Arial" pitchFamily="34" charset="0"/>
              <a:buChar char="•"/>
            </a:pPr>
            <a:r>
              <a:rPr lang="en-IE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Calibri" pitchFamily="34" charset="0"/>
              </a:rPr>
              <a:t>No upper age or experience limit</a:t>
            </a:r>
          </a:p>
          <a:p>
            <a:pPr marL="342900" indent="-342900" algn="l">
              <a:buClr>
                <a:srgbClr val="008697"/>
              </a:buClr>
              <a:buFont typeface="Arial" pitchFamily="34" charset="0"/>
              <a:buChar char="•"/>
            </a:pPr>
            <a:r>
              <a:rPr lang="en-IE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Calibri" pitchFamily="34" charset="0"/>
              </a:rPr>
              <a:t>Fully-funded fellowships</a:t>
            </a:r>
          </a:p>
          <a:p>
            <a:pPr marL="800100" lvl="1" indent="-342900" algn="l">
              <a:buClr>
                <a:srgbClr val="008697"/>
              </a:buClr>
              <a:buFont typeface="Arial" pitchFamily="34" charset="0"/>
              <a:buChar char="•"/>
            </a:pPr>
            <a:r>
              <a:rPr lang="en-IE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Calibri" pitchFamily="34" charset="0"/>
              </a:rPr>
              <a:t>Salary, research costs etc.</a:t>
            </a:r>
          </a:p>
          <a:p>
            <a:pPr marL="342900" indent="-342900" algn="l">
              <a:buClr>
                <a:srgbClr val="008697"/>
              </a:buClr>
              <a:buFont typeface="Arial" pitchFamily="34" charset="0"/>
              <a:buChar char="•"/>
            </a:pPr>
            <a:r>
              <a:rPr lang="en-IE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Calibri" pitchFamily="34" charset="0"/>
              </a:rPr>
              <a:t>Academic or non-academic host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573" y="2341788"/>
            <a:ext cx="2751388" cy="3714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997760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s://ec.europa.eu/digital-agenda/sites/digital-agenda/files/styles/large/public/world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8679" y="4934764"/>
            <a:ext cx="1180517" cy="111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https://ec.europa.eu/digital-agenda/sites/digital-agenda/files/styles/large/public/world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834" y="3432665"/>
            <a:ext cx="1238331" cy="1170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C:\Users\partyka\Desktop\imagesCAZ24H2H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87566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partyka\Desktop\imagesCAZ24H2H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10025" y="2543930"/>
            <a:ext cx="1268338" cy="126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partyka\Desktop\imagesCAZ24H2H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6941" y="5042769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87"/>
          <p:cNvGrpSpPr>
            <a:grpSpLocks/>
          </p:cNvGrpSpPr>
          <p:nvPr/>
        </p:nvGrpSpPr>
        <p:grpSpPr bwMode="auto">
          <a:xfrm>
            <a:off x="6503899" y="2780928"/>
            <a:ext cx="1615297" cy="797271"/>
            <a:chOff x="3379" y="3339"/>
            <a:chExt cx="1361" cy="817"/>
          </a:xfrm>
        </p:grpSpPr>
        <p:sp>
          <p:nvSpPr>
            <p:cNvPr id="14" name="AutoShape 88"/>
            <p:cNvSpPr>
              <a:spLocks noChangeArrowheads="1"/>
            </p:cNvSpPr>
            <p:nvPr/>
          </p:nvSpPr>
          <p:spPr bwMode="auto">
            <a:xfrm>
              <a:off x="3379" y="3339"/>
              <a:ext cx="1361" cy="817"/>
            </a:xfrm>
            <a:prstGeom prst="roundRect">
              <a:avLst>
                <a:gd name="adj" fmla="val 16667"/>
              </a:avLst>
            </a:prstGeom>
            <a:solidFill>
              <a:srgbClr val="0A3CAA"/>
            </a:solidFill>
            <a:ln w="9525" algn="ctr">
              <a:solidFill>
                <a:srgbClr val="0A3CAA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" name="Text Box 89"/>
            <p:cNvSpPr txBox="1">
              <a:spLocks noChangeArrowheads="1"/>
            </p:cNvSpPr>
            <p:nvPr/>
          </p:nvSpPr>
          <p:spPr bwMode="auto">
            <a:xfrm>
              <a:off x="3453" y="3383"/>
              <a:ext cx="1225" cy="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993366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993366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rgbClr val="0F5494"/>
                  </a:solidFill>
                  <a:latin typeface="Tahoma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rgbClr val="0F5494"/>
                  </a:solidFill>
                  <a:latin typeface="Tahoma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rgbClr val="0F5494"/>
                  </a:solidFill>
                  <a:latin typeface="Tahoma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rgbClr val="0F5494"/>
                  </a:solidFill>
                  <a:latin typeface="Tahoma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rgbClr val="0F5494"/>
                  </a:solidFill>
                  <a:latin typeface="Tahoma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F5494"/>
                  </a:solidFill>
                  <a:latin typeface="Tahoma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F5494"/>
                  </a:solidFill>
                  <a:latin typeface="Tahoma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F5494"/>
                  </a:solidFill>
                  <a:latin typeface="Tahoma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F5494"/>
                  </a:solidFill>
                  <a:latin typeface="Tahoma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solidFill>
                    <a:srgbClr val="FFFFFF"/>
                  </a:solidFill>
                  <a:latin typeface="Calibri" pitchFamily="34" charset="0"/>
                  <a:cs typeface="Arial" charset="0"/>
                </a:rPr>
                <a:t>European </a:t>
              </a:r>
              <a:r>
                <a:rPr lang="en-US" sz="2000" b="1" dirty="0" smtClean="0">
                  <a:solidFill>
                    <a:srgbClr val="FFFFFF"/>
                  </a:solidFill>
                  <a:latin typeface="Calibri" pitchFamily="34" charset="0"/>
                  <a:cs typeface="Arial" charset="0"/>
                </a:rPr>
                <a:t>Fellowships</a:t>
              </a:r>
              <a:endParaRPr lang="en-US" sz="2000" b="1" dirty="0">
                <a:solidFill>
                  <a:srgbClr val="FFFFFF"/>
                </a:solidFill>
                <a:latin typeface="Calibri" pitchFamily="34" charset="0"/>
                <a:cs typeface="Arial" charset="0"/>
              </a:endParaRPr>
            </a:p>
          </p:txBody>
        </p:sp>
      </p:grpSp>
      <p:grpSp>
        <p:nvGrpSpPr>
          <p:cNvPr id="16" name="Group 53"/>
          <p:cNvGrpSpPr>
            <a:grpSpLocks/>
          </p:cNvGrpSpPr>
          <p:nvPr/>
        </p:nvGrpSpPr>
        <p:grpSpPr bwMode="auto">
          <a:xfrm>
            <a:off x="1222673" y="5323355"/>
            <a:ext cx="1801515" cy="698277"/>
            <a:chOff x="491" y="2773"/>
            <a:chExt cx="984" cy="385"/>
          </a:xfrm>
        </p:grpSpPr>
        <p:sp>
          <p:nvSpPr>
            <p:cNvPr id="17" name="AutoShape 54"/>
            <p:cNvSpPr>
              <a:spLocks noChangeArrowheads="1"/>
            </p:cNvSpPr>
            <p:nvPr/>
          </p:nvSpPr>
          <p:spPr bwMode="auto">
            <a:xfrm>
              <a:off x="521" y="2773"/>
              <a:ext cx="953" cy="385"/>
            </a:xfrm>
            <a:prstGeom prst="roundRect">
              <a:avLst>
                <a:gd name="adj" fmla="val 16667"/>
              </a:avLst>
            </a:prstGeom>
            <a:solidFill>
              <a:srgbClr val="33893D"/>
            </a:solidFill>
            <a:ln w="9525" algn="ctr">
              <a:solidFill>
                <a:srgbClr val="33893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Text Box 55"/>
            <p:cNvSpPr txBox="1">
              <a:spLocks noChangeArrowheads="1"/>
            </p:cNvSpPr>
            <p:nvPr/>
          </p:nvSpPr>
          <p:spPr bwMode="auto">
            <a:xfrm>
              <a:off x="491" y="2773"/>
              <a:ext cx="984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993366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993366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rgbClr val="0F5494"/>
                  </a:solidFill>
                  <a:latin typeface="Tahoma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rgbClr val="0F5494"/>
                  </a:solidFill>
                  <a:latin typeface="Tahoma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rgbClr val="0F5494"/>
                  </a:solidFill>
                  <a:latin typeface="Tahoma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rgbClr val="0F5494"/>
                  </a:solidFill>
                  <a:latin typeface="Tahoma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rgbClr val="0F5494"/>
                  </a:solidFill>
                  <a:latin typeface="Tahoma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F5494"/>
                  </a:solidFill>
                  <a:latin typeface="Tahoma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F5494"/>
                  </a:solidFill>
                  <a:latin typeface="Tahoma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F5494"/>
                  </a:solidFill>
                  <a:latin typeface="Tahoma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F5494"/>
                  </a:solidFill>
                  <a:latin typeface="Tahoma" pitchFamily="34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sz="2000" b="1" dirty="0" smtClean="0">
                  <a:solidFill>
                    <a:srgbClr val="FFFFFF"/>
                  </a:solidFill>
                  <a:latin typeface="Calibri" pitchFamily="34" charset="0"/>
                  <a:cs typeface="Arial" charset="0"/>
                </a:rPr>
                <a:t>Global Fellowships</a:t>
              </a:r>
              <a:endParaRPr lang="en-US" sz="2000" b="1" dirty="0">
                <a:solidFill>
                  <a:srgbClr val="FFFFFF"/>
                </a:solidFill>
                <a:latin typeface="Calibri" pitchFamily="34" charset="0"/>
                <a:cs typeface="Arial" charset="0"/>
              </a:endParaRPr>
            </a:p>
          </p:txBody>
        </p:sp>
      </p:grpSp>
      <p:cxnSp>
        <p:nvCxnSpPr>
          <p:cNvPr id="19" name="Straight Arrow Connector 40"/>
          <p:cNvCxnSpPr>
            <a:cxnSpLocks noChangeShapeType="1"/>
          </p:cNvCxnSpPr>
          <p:nvPr/>
        </p:nvCxnSpPr>
        <p:spPr bwMode="auto">
          <a:xfrm>
            <a:off x="1772165" y="2708920"/>
            <a:ext cx="2007747" cy="386758"/>
          </a:xfrm>
          <a:prstGeom prst="straightConnector1">
            <a:avLst/>
          </a:prstGeom>
          <a:noFill/>
          <a:ln w="9525" algn="ctr">
            <a:solidFill>
              <a:srgbClr val="0A3CAA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0" name="Straight Arrow Connector 40"/>
          <p:cNvCxnSpPr>
            <a:cxnSpLocks noChangeShapeType="1"/>
          </p:cNvCxnSpPr>
          <p:nvPr/>
        </p:nvCxnSpPr>
        <p:spPr bwMode="auto">
          <a:xfrm flipV="1">
            <a:off x="1907704" y="3356992"/>
            <a:ext cx="1872208" cy="455277"/>
          </a:xfrm>
          <a:prstGeom prst="straightConnector1">
            <a:avLst/>
          </a:prstGeom>
          <a:noFill/>
          <a:ln w="9525" algn="ctr">
            <a:solidFill>
              <a:srgbClr val="0A3CAA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1" name="Straight Arrow Connector 31"/>
          <p:cNvCxnSpPr>
            <a:cxnSpLocks noChangeShapeType="1"/>
          </p:cNvCxnSpPr>
          <p:nvPr/>
        </p:nvCxnSpPr>
        <p:spPr bwMode="auto">
          <a:xfrm>
            <a:off x="5364088" y="5149077"/>
            <a:ext cx="1574591" cy="0"/>
          </a:xfrm>
          <a:prstGeom prst="straightConnector1">
            <a:avLst/>
          </a:prstGeom>
          <a:noFill/>
          <a:ln w="9525" algn="ctr">
            <a:solidFill>
              <a:srgbClr val="33893D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2" name="Straight Arrow Connector 31"/>
          <p:cNvCxnSpPr>
            <a:cxnSpLocks noChangeShapeType="1"/>
          </p:cNvCxnSpPr>
          <p:nvPr/>
        </p:nvCxnSpPr>
        <p:spPr bwMode="auto">
          <a:xfrm flipH="1">
            <a:off x="5364088" y="5880163"/>
            <a:ext cx="1574591" cy="0"/>
          </a:xfrm>
          <a:prstGeom prst="straightConnector1">
            <a:avLst/>
          </a:prstGeom>
          <a:noFill/>
          <a:ln w="9525" algn="ctr">
            <a:solidFill>
              <a:srgbClr val="33893D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3" name="Title 1"/>
          <p:cNvSpPr txBox="1">
            <a:spLocks/>
          </p:cNvSpPr>
          <p:nvPr/>
        </p:nvSpPr>
        <p:spPr>
          <a:xfrm>
            <a:off x="406995" y="1134939"/>
            <a:ext cx="8225725" cy="5421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E" b="1" dirty="0" smtClean="0">
                <a:solidFill>
                  <a:srgbClr val="008697"/>
                </a:solidFill>
                <a:cs typeface="Calibri" pitchFamily="34" charset="0"/>
              </a:rPr>
              <a:t>IF – European and Global</a:t>
            </a:r>
            <a:endParaRPr lang="en-IE" b="1" dirty="0">
              <a:solidFill>
                <a:srgbClr val="008697"/>
              </a:solidFill>
              <a:cs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18467" y="3648721"/>
            <a:ext cx="1186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 – 2 years</a:t>
            </a:r>
            <a:endParaRPr lang="en-I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1356" y="6121017"/>
            <a:ext cx="4254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 – 3 years (incl. 12 months back in Europe)</a:t>
            </a:r>
          </a:p>
        </p:txBody>
      </p:sp>
    </p:spTree>
    <p:extLst>
      <p:ext uri="{BB962C8B-B14F-4D97-AF65-F5344CB8AC3E}">
        <p14:creationId xmlns:p14="http://schemas.microsoft.com/office/powerpoint/2010/main" xmlns="" val="14746458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"/>
          <p:cNvSpPr txBox="1">
            <a:spLocks/>
          </p:cNvSpPr>
          <p:nvPr/>
        </p:nvSpPr>
        <p:spPr>
          <a:xfrm>
            <a:off x="403907" y="1929526"/>
            <a:ext cx="9282704" cy="433330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rgbClr val="008697"/>
              </a:buClr>
            </a:pPr>
            <a:r>
              <a:rPr lang="en-IE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In the main, cannot </a:t>
            </a:r>
            <a:r>
              <a:rPr lang="en-IE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apply for a fellowship in a country where you have lived for </a:t>
            </a:r>
            <a:r>
              <a:rPr lang="en-IE" sz="2400" b="1" dirty="0">
                <a:solidFill>
                  <a:srgbClr val="008697"/>
                </a:solidFill>
              </a:rPr>
              <a:t>&gt;12 months </a:t>
            </a:r>
            <a:r>
              <a:rPr lang="en-IE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in the </a:t>
            </a:r>
            <a:r>
              <a:rPr lang="en-IE" sz="2400" b="1" dirty="0">
                <a:solidFill>
                  <a:srgbClr val="008697"/>
                </a:solidFill>
              </a:rPr>
              <a:t>3 years</a:t>
            </a:r>
            <a:r>
              <a:rPr lang="en-IE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IE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before the Call deadline</a:t>
            </a:r>
          </a:p>
          <a:p>
            <a:pPr algn="l">
              <a:buClr>
                <a:srgbClr val="008697"/>
              </a:buClr>
            </a:pPr>
            <a:r>
              <a:rPr lang="en-IE" sz="2400" b="1" dirty="0">
                <a:solidFill>
                  <a:srgbClr val="008697"/>
                </a:solidFill>
              </a:rPr>
              <a:t>Currently studying in Ireland?</a:t>
            </a:r>
          </a:p>
          <a:p>
            <a:pPr marL="342900" indent="-342900" algn="l">
              <a:buClr>
                <a:srgbClr val="008697"/>
              </a:buClr>
              <a:buFont typeface="Arial" panose="020B0604020202020204" pitchFamily="34" charset="0"/>
              <a:buChar char="•"/>
            </a:pPr>
            <a:r>
              <a:rPr lang="en-IE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European Fellowship: </a:t>
            </a:r>
            <a:r>
              <a:rPr lang="en-IE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must apply with host outside Ireland (i.e. move country)</a:t>
            </a:r>
          </a:p>
          <a:p>
            <a:pPr marL="342900" indent="-342900" algn="l">
              <a:buClr>
                <a:srgbClr val="008697"/>
              </a:buClr>
              <a:buFont typeface="Arial" panose="020B0604020202020204" pitchFamily="34" charset="0"/>
              <a:buChar char="•"/>
            </a:pPr>
            <a:r>
              <a:rPr lang="en-IE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Global Fellowship: </a:t>
            </a:r>
            <a:r>
              <a:rPr lang="en-IE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rule applies to country outside Europe, so can apply to come back to Irish </a:t>
            </a:r>
            <a:r>
              <a:rPr lang="en-IE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host (or anywhere else in Europe). </a:t>
            </a:r>
            <a:r>
              <a:rPr lang="en-IE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If you’re not European, must have lived in Europe for 5 years before </a:t>
            </a:r>
            <a:r>
              <a:rPr lang="en-IE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applying </a:t>
            </a:r>
            <a:r>
              <a:rPr lang="en-IE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for GF.</a:t>
            </a:r>
          </a:p>
          <a:p>
            <a:pPr algn="l">
              <a:buClr>
                <a:srgbClr val="008697"/>
              </a:buClr>
            </a:pPr>
            <a:r>
              <a:rPr lang="en-IE" sz="2400" b="1" dirty="0">
                <a:solidFill>
                  <a:srgbClr val="008697"/>
                </a:solidFill>
              </a:rPr>
              <a:t>Recently moved to Ireland?</a:t>
            </a:r>
          </a:p>
          <a:p>
            <a:pPr marL="342900" indent="-342900" algn="l">
              <a:buClr>
                <a:srgbClr val="008697"/>
              </a:buClr>
              <a:buFont typeface="Arial" panose="020B0604020202020204" pitchFamily="34" charset="0"/>
              <a:buChar char="•"/>
            </a:pPr>
            <a:r>
              <a:rPr lang="en-IE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Could apply </a:t>
            </a:r>
            <a:r>
              <a:rPr lang="en-IE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 EF with </a:t>
            </a:r>
            <a:r>
              <a:rPr lang="en-IE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current </a:t>
            </a:r>
            <a:r>
              <a:rPr lang="en-IE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host, and GF if you’ve been in Europe for </a:t>
            </a:r>
            <a:r>
              <a:rPr lang="en-IE" sz="24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&gt;</a:t>
            </a:r>
            <a:r>
              <a:rPr lang="en-IE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5 years before applying</a:t>
            </a:r>
            <a:endParaRPr lang="en-IE" sz="2400" dirty="0">
              <a:solidFill>
                <a:prstClr val="black">
                  <a:lumMod val="75000"/>
                  <a:lumOff val="25000"/>
                </a:prstClr>
              </a:solidFill>
              <a:cs typeface="Calibri" pitchFamily="34" charset="0"/>
            </a:endParaRPr>
          </a:p>
        </p:txBody>
      </p:sp>
      <p:sp>
        <p:nvSpPr>
          <p:cNvPr id="20" name="Title 3"/>
          <p:cNvSpPr txBox="1">
            <a:spLocks/>
          </p:cNvSpPr>
          <p:nvPr/>
        </p:nvSpPr>
        <p:spPr>
          <a:xfrm>
            <a:off x="460375" y="1146085"/>
            <a:ext cx="8229599" cy="5762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E" b="1" dirty="0" smtClean="0">
                <a:solidFill>
                  <a:srgbClr val="008697"/>
                </a:solidFill>
              </a:rPr>
              <a:t>Mobility is key</a:t>
            </a:r>
            <a:endParaRPr lang="en-IE" b="1" dirty="0">
              <a:solidFill>
                <a:srgbClr val="008697"/>
              </a:solidFill>
            </a:endParaRPr>
          </a:p>
        </p:txBody>
      </p:sp>
      <p:sp>
        <p:nvSpPr>
          <p:cNvPr id="21" name="AutoShape 6" descr="data:image/jpeg;base64,/9j/4AAQSkZJRgABAQAAAQABAAD/2wCEAAkGBhQSERUUEBQVFRUUEhUVFBYUGR0XIBgXGh8WGhYYGBUXHCYeHR0jGxUVHzIhJCcpLSwsFx8xNTAqNSYrLCkBCQoKDgwOGg8PGiwkHx8sLywsLCwtMiwsLCwsKiwqLi8pLCwpLCwsLCwpLCwsLCwsLywsLCwsLC4pLCksKSwsKf/AABEIAFABBAMBIgACEQEDEQH/xAAcAAACAgMBAQAAAAAAAAAAAAAABgUHAQMEAgj/xABKEAACAQMBBAYGBAoHCAMAAAABAgMABBESBQYhMRMXQVST0gciMlFhcRRygbEWNFJTdJGSssLRFSMkM0JzoTU2YnWzweHxJUNk/8QAGgEAAwEBAQEAAAAAAAAAAAAAAAECAwQFBv/EACgRAAIBAwMEAgIDAQAAAAAAAAABAgMRURITFCExMkEiYcHwcYGxQv/aAAwDAQACEQMRAD8Atzbm2xbBSULaiRwOMY+fzqK/DofmT+0P5Ub9ezF9Z/uFKNJsxlJpjb+HQ/Mn9ofyo/DofmT+0P5UpYopXJ1yGx9/QAT0J4DPtD+VbLbfdXRWERwyg+0O37KTFXpJEgTjJIwGF5quRrkOPZCjJye3Ao2TchdVu50ywO0bKx4kAnS4zzDAg/bW1ON11JlOVroePwxH5o/tD+VH4Yj80f2h/Klk0VptxM92Qy/hgPzR/aH8qkNk7a6fVhCunHM5znP8qSs0w7n85fkn8VTKCSuaU6knKzE5vT0gP4m/P86vlrHX4vc38VfLVQvzPzNYrp2YYPe49PBb/X4vc38VfLR1+L3N/FXy1UFAp7MMBx6eC3+vxe5v4q+Sjr8Xub+KvkqoBW67s3ibTKjRtgHS4KnB4g4PYRS2YYDj08Fs9fidzfxV8tHX4vc38VfJVQUU9iGA49PBb/X4nc38VfLWevxe5v4q+Wqfoo2YYDj08Fwdfi9zfxV8tHX4vc38VfLVP0UbEMBx6eC3+vxO5v4q+Wjr8Xub+KvlqoKKNmGA49PBcHX4vc38VfLWOvxe5v4q+WqgoNGzDAcenguDr8Xub+KvlrHX4nc38VfLVQUUbMMBx6eC3+vxe5v4q+Ws9fidzfxV8tU/RRsQwHHp4Lf6/E7m/ir5a9x+nlCQPob8SB/er2nH5NU7Wy29tPrp94pbMMBx6eD61ooFFcB5Yq79ezF9Z/uFKIpu365RfWf7hSjUs56nkZAqQ3d3V+mapZ3cQBiiRoShkI4MzsPWxnICjHLjUTdPhGOAcKxw2cHAzg4wf1VJbsSSSQ2kf0z6MLmOSSKC2iUYCnLZllLnPHnj31cF0uEErj3svYUFspFvEkYPPSOJ+s3M/aaWvSLuZFdQPOoC3EUZZXHDUqjJRveMZweY4VB+lveSWCOK0jdv6yMtLIcBmUeqFyMYyQScY++jcDa88PTWVwQ4S0+kQMfWAQqDp4819ccDywRyrRRaWo1bXiIm7e8skciq7lom4EMc6fcRnl2cKfrW5WRFdM6XUMM+41VzWMohS5K4R5WRWGMa1AZhp7BxOPkfdVjbAUi2hzg/1a8hjhzAx8q6ZHHJHfTHuhzl+SfxUuCmPc/nL8k/irKfiOl5o+bn5n5msVl+Z+Zryf8AtXYfUob7jdOKzs4bm+EjyXB/qbeNujwmNRaSTSTyKnSo7QPfjp2Jupb7Shm+hCSC5hUN0Tv0qSKc40uVDA5GO3GRzzU56ZWEtvYTxcYmRwCOQ1CNl/0Vv2a4/QgNN1cStwjjtfXY8hllYZ+xGP2VhqejV7OXU3T136nH6Nd3IbkTu5niltVDh4pAvMP6ulkOkjQRnPb8KhNoXNrPBLKDci4DRBBPOJtasTrOdAPq4Hb/AIhTt6J7oO+1JFGVddYU8tLG4YA4+BFIW0r0XMMZhgWIW0LmUR50gPINLZdi3HUBxPPlwpptyZSbc3f6Iy0tHlkWONSzuwRFHax4Af8Ammrb+71ps5lhuOlubgoHkWOQQxxg8hq0MzH9XDjXB6PbpI9p2rSEBelxk9hZWVT+sgfbUj6VLbRtaUzBtDiNwVxkppAOnVwyCpH66pv5WLk3r0/RA7eith0LWmoB4A8iO4kMb6mGjUFHIKDx/KFRmnhnjj39n66etu7hLbzWaWbyTTXREkXShAgA0t64HPnn3YB504bqrIZL2zvbsXZS3PSQ9GdMZ/4XIA5EDAHP5VLqJLoS6qjG66lW7BjsjHcfTHlWUR/2YR8i+G9rAPbp58MZqf3D3dtrq0vXnizJbQl0cOwySspGUBxwKDHzqR9FExNntFSchLXUmQPVLJNqIOM8dI7eyvPoo/Etq/oq/uXFKcu/9Ezk/l9WI/cXd62ubK+kmizLbQl0fWwySkrDKA6eBQdlQGxUsjBcfSnlE4T+zLHyLYPtcPysZz2Zpv8ARb/s/a36MP8Apz169G8xbZe1FY5EcB0cB6uqOUtg4zxIH6qHK1/5Q3Jpy/lFa5rLDHPt5f8Aj31ZvozvGGzNpEEZhiJiyqnSSjk4yOPEA4OeVdEe355N3muZH1Tw3OmKVlUso1qvqkjgcMRkCqdRp2t9FOq07W92KrIweI+w8OFO29u71tFs2xuIIikly2X9dn/wscDUffipPf6cz7G2dcTYaZm0tJjiRpkyCfiVB+db95NtTW2xdmPbyGNiuNSgZwEY4yQcUnJuz+yXNytbJVxHZRVjemRAXspcAPLalpCBjUfUIz8tRqua0hLUrm0Jao3Ctlt7afXT7xWutlt7afXT94VRTPrUUUCivKPEFXfr2YvrP9wpRpu369mL6z/cKUalnPU8jTef3b/5b/ca8btfjWxf0SX75K2Xa5jcDidD8Bx7D2V37u7GWNdm3VzPHbi2tnVo5vUYli/5ZGODe6tafZhEhvTd+NQ/ox/eapLZX+0n/wCSJ+5HWz0j7Fe5u7aSKH6TF0BBVJVj15ZiAHznjkHIBr1sDZ1y99LLLbdAP6PMCqZFfBUIFBIOckDtFa3+Jf8A0K11/u9b/pzfdJTHsX8Xh/yk+4Uizbf/APjo7IxkNFcGQvqBB9sFcfAtzyaedi/i8P8AlJ9wrS3+nPU9HbTFufzl+SfxUu0xboc5fkn8VRPxFS8kfNz8z8zWKy/M/M1iuw+pRM7N3tnhhMHqSwE5MM6dIoPPKg4K8fcRWLvemZ4TAgjghY5eO3TQHP8AxsSWb7TXFf7ImgCmaJ4w4JQsODAYyVI4HmKza7GmlRpI4mZE9thjC/WyeFTaPcjTHuSGwN8rizRlt+iUSe2WjDFhxwCT2DJ4fGvF3vZLJC8Oi3jSTTrEMKRltJyoLKM8DXKNgXHQ9P0L9FjPScNP688/hzrXs7ZE05IgjaQqMkJgkD34zyotHuFodzkqebfOd41juFhuUTgn0lNbKPcJAVbHwz7q4rTd25lDNFC7hCQ5XBCkc9Rzw+fKo7FNpMbUZDHtffy4nktpFCQvaJpiMQPwzkMTwwuMe4nnXSvpPvBK0qi3V5F0yEQLlxw9s8zyxz7aXLDZ0s7aYI3kYDJCDOB7yeQHxOK6b3du5hj6SSJhGCAXBVgCeQJRjgmp0x7EuEOzOvZO+c9ssqwLAizf3g6IHUvEaeJ9kBmAHxo2RvlPapIkCwqs2ekBjDagc+qcn2QGIA+NQVdtjsWaZJHhjZ1iUtIwxhQBkk5PuFNxj7KcY+yQ2RvlPbRyRwLCqTZ6UGMNqByNJz/hAYgD3GjZO+U9tHJFAsISbPSgxhtYORpOewBiAPdUFRRpWA0RwTmyt8p7aKSKFYRHNnpQYw2sHIwSTnABIHwrEW+E62htAIugbOVMYySTnVqznVkA5+AqEoo0rAaI4Jy+3xnmtktpBCYY8dGojAKEdqtnOcE59+TWdo75TzwRwSrCYoiDGgjA044YGDnBGQfnUDWaelBojgmtvb3T3iotx0R6MYjKxhSq8PVBHZwHD4VC0UUJJdENJLogrZbe2n10/eFa81stvbT66feKY2fWoooFFeUeIKm/XsxfWf7hSixwM9gK5+0hR/qRTfv1yi+s/wBwpJ2tdItlckMOkQ27aM8QvSKSce7gooSu7HPPyOuGEOyqc4ZlB0kqcEjOGXiPsrt2rsW2tL6Bx9EitlRzP0zIzs/HTjpNUh7OVQ11IHhZlPAxsVIOOwkYI403ejfYcH0C3m6GPpXj1NIVBYnJ4liM1UOibHDBybeMQ2hbXHS26RfQ2RHaSNWTU2VkjR+BGOHD31rtYo5toPJBJbuo2c8GtZUZ5G9X+sdV5DsyaW/TYP7XB+jn99qjPRcP7TP+gz/wVso/HUVq+ViEle2FiiKp+mLMQ7DJBj9bGGzpOPVp82DEFtoQowOjU/aRk/61Vach8hVpbFCpaxHgqiFWPuHDLH7zWzVjmmd4fiR2jSfsYZH/AHpk3Q5y/JP4qTZ79P6QZEdWV7S2aMg5DFQQcHt4En7Kct0OcvyT+KsZ+JUFaaR83PzPzNYrL8z8zWK7T6dFmWV/BLa2Wz7zCxz2avBN2w3HSTKpJ/JbAH/vgt/0NJaw7TgnXS6R24PuI6ZcMp7VPMVy7zSxtFaCOWOQxWohkCauDB5H/wASjIw44/A1LT76rcbLlguON0qxRxSniZIQ6tpY/lLjt58/fWKTXb2/yc6i127N/k1x/wC77/8ANF/cWuDcX8Zf9CvP+i9dGwtpwyWM9jcSCHVMs8ErglQ4ADK+kEgEAccHma1WfRWSzSfSIpppIJIYkgLMF6QaXkd2UAALqwBkkmn6aH6aydW5A/sW1f0JP3mpRpr3RvIY7W+SWeONriARRq2rOQScnSpAHGlSqj3ZpHyY5b3J9FsLG2j9VZ4PpVwR/wDY7Y0hveFBOBy5Uuw21wIHCRS9DIUkciNip6PVpbWFxga27e2p19rQXtnBBcSCC4tQUhlcExyRHHqOVBKMMDjgjh8Tjasiw7HuoDcQO73MLokUmo44auGB+TmpXRW+zNOyt7ucO7u79rdSJALqRZ5V9X+pHRh8atBbXrPIjVgCu3cWAp/SaN7S7NuUPzVlB/1FMFpvHbR3VrLbXkcFmioHtgjq+rSQxk0p62SQdRbsqC2BfwRS7RMlxEBcQXEUTDWQzSNqU+xwXHA57am7dybt3/fZE327qLYRXkUkj9JKYmQoo6OQAkgkMc5xw4V03m5DQXsVtO5USQrK0iqDoGlmkJBbBCFHB48cfGtm528cVvDcw3PrJ6k8AGSDcwkaBy5N6ufglbLnepH2YiOSbxTLb6v/AM8hEjsT7yV0fJm7DVXlexV5p2/f1ELYwWZ4zzzoC5ChIlYheGHcl8Dt9VdR4VOxbgL9OlsnnbpBF0sBRBiUadQTDMNLkZ944GvWzNowjZyJb3MdpcrJIbhnVtUqnOjRIiMcAY9UYrzvlvIn9JR3lpKsmlYWGnUCGjADK4YD2uI4Z5mk3JuyC8m7IgItmJ9EkndpFZZRFGulcO5BY5JORoUAtw/xAVGU2+km8jN2YYFKRxFnZT+fmxJNn4glFx2aaUq0i7q5rBtq+QoooqizFbbb20+un7wrXWy29tPrp94oEz61FFAoryjxBR39uEXoA8iJqZ8GRtIPBe08Kqvf23CvEVeKTVE3GJg4HrciV+dW1vtuQNoiIGUxdEzngobOoAdpGOVKvUYve28JfNWtPSurZjKLbOLYGi5sZZJJI4SqyIkZZSWCpzwSCMnI5dlN+5e1YrfY9tJO6xoIeJY47W4DtJ+Apd6i0703hL5q3T+hguED3sjCNdKAxghR7lGrA4mm9GRxTXoSvSJvVHf3KvCrBI4ygLcC3EnOnsHHt4/Kte4W147e4kMzaVktpYlPYGbBXPuBxjPxpz6jV723hL5qOo1e9t4S+atNcLaSdMr3KmUcB8hTTab8GONI+hDaEC51njgY5aacOo1e9t4S+ajqNXvbeEvmp7kGS6bYn+j+NTcSFnjjAhY5kYIPaXgCe3jVq7l3kbPMsckchUR56NgwGdeOI4dlLR9Bi97bwl81M+5W4Y2cZSJjL0oQcVC406vcTz1f6VE5xa7lRg07nzm/M/M/fXmrhb0CLn8cfn+aXzVjqDXvj+Evnrfehk9vkU8lP0VcHUGvfH8JfPR1Br3x/CXz096GQ5FPJT9FXB1Br3x/CXz0dQa98fwl89G9DIcinkp+irg6g174/hL56OoNe+P4S+ejehkORTyU/RVwdQa98fwl89HUGvfH8JfPRvQyHIp5Kfoq4OoNe+P4S+ejqDXvj+Evno3oZDkU8lP0VcHUGvfH8JfPR1Br3x/CXz0b0MhyKeSn6mNjbx/R0wLa3kcPrjllQsyNwwRxwQMAgEc6sjqDXvj+Evno6g174/hL56TqwfsTr033ZUU0zOzM5LMzFmJ5lickk/EmvFXB1Br3x/CXz0dQa98fwl89G9DI+RTyU/RVwdQa98fwl89HUGvfH8JfPT3oZDkU8lP1stvbT66/eKtzqDXvj+Evnr1H6BVBB+mPwIP90vYc/lfClvQyHIp5LXFFFFcB5Z//2Q=="/>
          <p:cNvSpPr>
            <a:spLocks noChangeAspect="1" noChangeArrowheads="1"/>
          </p:cNvSpPr>
          <p:nvPr/>
        </p:nvSpPr>
        <p:spPr bwMode="auto">
          <a:xfrm>
            <a:off x="155576" y="-144463"/>
            <a:ext cx="304799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I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434532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3884</TotalTime>
  <Words>3973</Words>
  <Application>Microsoft Office PowerPoint</Application>
  <PresentationFormat>A4 Paper (210x297 mm)</PresentationFormat>
  <Paragraphs>529</Paragraphs>
  <Slides>55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55</vt:i4>
      </vt:variant>
    </vt:vector>
  </HeadingPairs>
  <TitlesOfParts>
    <vt:vector size="60" baseType="lpstr">
      <vt:lpstr>1_Office Theme</vt:lpstr>
      <vt:lpstr>Office Theme</vt:lpstr>
      <vt:lpstr>2_Office Theme</vt:lpstr>
      <vt:lpstr>3_Office Theme</vt:lpstr>
      <vt:lpstr>6_Office Theme</vt:lpstr>
      <vt:lpstr>MSC  Individual Fellowships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Evaluation Criteria</vt:lpstr>
      <vt:lpstr>Slide 24</vt:lpstr>
      <vt:lpstr>Slide 25</vt:lpstr>
      <vt:lpstr>Slide 26</vt:lpstr>
      <vt:lpstr>IF Call 2015</vt:lpstr>
      <vt:lpstr>Slide 28</vt:lpstr>
      <vt:lpstr>IF Proposal Writing Workshops</vt:lpstr>
      <vt:lpstr>Thank you!</vt:lpstr>
      <vt:lpstr>Slide 31</vt:lpstr>
      <vt:lpstr>General Comments</vt:lpstr>
      <vt:lpstr>Abstract (Admin forms)</vt:lpstr>
      <vt:lpstr>Layout of Proposal</vt:lpstr>
      <vt:lpstr>1.1 Quality of research programme</vt:lpstr>
      <vt:lpstr>1.1 Quality of research programme - 2</vt:lpstr>
      <vt:lpstr>Slide 37</vt:lpstr>
      <vt:lpstr>1.2 Quality of Training/Transfer of Knowledge 2</vt:lpstr>
      <vt:lpstr>Slide 39</vt:lpstr>
      <vt:lpstr>1.2 Quality of Training/Transfer of Knowledge</vt:lpstr>
      <vt:lpstr>Slide 41</vt:lpstr>
      <vt:lpstr>1.3 Quality of the supervision/hosting </vt:lpstr>
      <vt:lpstr>1.4 Capacity of the researcher / 4. CV</vt:lpstr>
      <vt:lpstr>1.4 Capacity of the researcher/ 4. CV</vt:lpstr>
      <vt:lpstr>2.1: Research HR and new career perspectives</vt:lpstr>
      <vt:lpstr>2.1: Research HR and new career perspectives - 2</vt:lpstr>
      <vt:lpstr>2.2: Communication and Dissemination</vt:lpstr>
      <vt:lpstr>2.2: Communication and Dissemination - 2</vt:lpstr>
      <vt:lpstr>3.1: Workplan</vt:lpstr>
      <vt:lpstr>3.2: Management Structure &amp; Procedures</vt:lpstr>
      <vt:lpstr>3.3: Infrastructure and Institutional Environment</vt:lpstr>
      <vt:lpstr>3.4: Competences, Experience and Complementarity</vt:lpstr>
      <vt:lpstr>3.4: Competences, Experience and Complementarity</vt:lpstr>
      <vt:lpstr>5: Capacities Table</vt:lpstr>
      <vt:lpstr>6: Ethics Issues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Angelia Fox</dc:creator>
  <cp:lastModifiedBy>AShanley</cp:lastModifiedBy>
  <cp:revision>929</cp:revision>
  <cp:lastPrinted>2013-09-10T13:11:00Z</cp:lastPrinted>
  <dcterms:created xsi:type="dcterms:W3CDTF">2012-05-03T11:12:19Z</dcterms:created>
  <dcterms:modified xsi:type="dcterms:W3CDTF">2015-04-22T09:18:27Z</dcterms:modified>
</cp:coreProperties>
</file>