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64" r:id="rId3"/>
    <p:sldId id="316" r:id="rId4"/>
    <p:sldId id="318" r:id="rId5"/>
    <p:sldId id="317" r:id="rId6"/>
    <p:sldId id="319" r:id="rId7"/>
    <p:sldId id="320" r:id="rId8"/>
    <p:sldId id="334" r:id="rId9"/>
    <p:sldId id="333" r:id="rId10"/>
    <p:sldId id="359" r:id="rId11"/>
    <p:sldId id="269" r:id="rId12"/>
    <p:sldId id="270" r:id="rId13"/>
    <p:sldId id="352" r:id="rId14"/>
    <p:sldId id="272" r:id="rId15"/>
    <p:sldId id="274" r:id="rId16"/>
    <p:sldId id="353" r:id="rId17"/>
    <p:sldId id="278" r:id="rId18"/>
    <p:sldId id="279" r:id="rId19"/>
    <p:sldId id="280" r:id="rId20"/>
    <p:sldId id="355" r:id="rId21"/>
    <p:sldId id="286" r:id="rId22"/>
    <p:sldId id="356" r:id="rId23"/>
    <p:sldId id="357" r:id="rId24"/>
    <p:sldId id="358" r:id="rId25"/>
    <p:sldId id="296" r:id="rId26"/>
    <p:sldId id="29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1400" y="4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D3A6A-C5E8-4F9A-AE60-48990C1EE621}" type="datetimeFigureOut">
              <a:rPr lang="en-IE" smtClean="0"/>
              <a:t>14/03/2023</a:t>
            </a:fld>
            <a:endParaRPr lang="en-I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92EFC9-8627-4892-AD74-C71AB2BD0F96}" type="slidenum">
              <a:rPr lang="en-IE" smtClean="0"/>
              <a:t>‹#›</a:t>
            </a:fld>
            <a:endParaRPr lang="en-IE"/>
          </a:p>
        </p:txBody>
      </p:sp>
    </p:spTree>
    <p:extLst>
      <p:ext uri="{BB962C8B-B14F-4D97-AF65-F5344CB8AC3E}">
        <p14:creationId xmlns:p14="http://schemas.microsoft.com/office/powerpoint/2010/main" val="335688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D5732FB-8AC0-422A-8526-53E0166B88C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9" name="Rectangle 3">
            <a:extLst>
              <a:ext uri="{FF2B5EF4-FFF2-40B4-BE49-F238E27FC236}">
                <a16:creationId xmlns:a16="http://schemas.microsoft.com/office/drawing/2014/main" id="{E076B970-959F-45CB-9268-557F0B1B061E}"/>
              </a:ext>
            </a:extLst>
          </p:cNvPr>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423479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990600" y="766763"/>
            <a:ext cx="5118100"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 name="Shape 81"/>
          <p:cNvSpPr txBox="1">
            <a:spLocks noGrp="1"/>
          </p:cNvSpPr>
          <p:nvPr>
            <p:ph type="body" idx="1"/>
          </p:nvPr>
        </p:nvSpPr>
        <p:spPr>
          <a:xfrm>
            <a:off x="711200" y="4862512"/>
            <a:ext cx="5676900" cy="4605299"/>
          </a:xfrm>
          <a:prstGeom prst="rect">
            <a:avLst/>
          </a:prstGeom>
        </p:spPr>
        <p:txBody>
          <a:bodyPr lIns="91425" tIns="91425" rIns="91425" bIns="91425" anchor="t" anchorCtr="0">
            <a:noAutofit/>
          </a:bodyPr>
          <a:lstStyle/>
          <a:p>
            <a:pPr>
              <a:spcBef>
                <a:spcPts val="0"/>
              </a:spcBef>
              <a:buNone/>
            </a:pPr>
            <a:endParaRPr/>
          </a:p>
        </p:txBody>
      </p:sp>
      <p:sp>
        <p:nvSpPr>
          <p:cNvPr id="82" name="Shape 82"/>
          <p:cNvSpPr txBox="1">
            <a:spLocks noGrp="1"/>
          </p:cNvSpPr>
          <p:nvPr>
            <p:ph type="sldNum" idx="12"/>
          </p:nvPr>
        </p:nvSpPr>
        <p:spPr>
          <a:xfrm>
            <a:off x="4021137" y="9721850"/>
            <a:ext cx="3074999" cy="509700"/>
          </a:xfrm>
          <a:prstGeom prst="rect">
            <a:avLst/>
          </a:prstGeom>
        </p:spPr>
        <p:txBody>
          <a:bodyPr lIns="99025" tIns="49500" rIns="99025" bIns="49500" anchor="b" anchorCtr="0">
            <a:noAutofit/>
          </a:bodyPr>
          <a:lstStyle/>
          <a:p>
            <a:pPr lvl="0" rtl="0">
              <a:spcBef>
                <a:spcPts val="0"/>
              </a:spcBef>
              <a:buClr>
                <a:srgbClr val="000000"/>
              </a:buClr>
              <a:buSzPct val="25000"/>
              <a:buFont typeface="Arial"/>
              <a:buNone/>
            </a:pPr>
            <a:fld id="{00000000-1234-1234-1234-123412341234}" type="slidenum">
              <a:rPr lang="en-AU"/>
              <a:t>17</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990600" y="766763"/>
            <a:ext cx="5118100"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 name="Shape 81"/>
          <p:cNvSpPr txBox="1">
            <a:spLocks noGrp="1"/>
          </p:cNvSpPr>
          <p:nvPr>
            <p:ph type="body" idx="1"/>
          </p:nvPr>
        </p:nvSpPr>
        <p:spPr>
          <a:xfrm>
            <a:off x="711200" y="4862512"/>
            <a:ext cx="5676900" cy="4605299"/>
          </a:xfrm>
          <a:prstGeom prst="rect">
            <a:avLst/>
          </a:prstGeom>
        </p:spPr>
        <p:txBody>
          <a:bodyPr lIns="91425" tIns="91425" rIns="91425" bIns="91425" anchor="t" anchorCtr="0">
            <a:noAutofit/>
          </a:bodyPr>
          <a:lstStyle/>
          <a:p>
            <a:pPr>
              <a:spcBef>
                <a:spcPts val="0"/>
              </a:spcBef>
              <a:buNone/>
            </a:pPr>
            <a:endParaRPr/>
          </a:p>
        </p:txBody>
      </p:sp>
      <p:sp>
        <p:nvSpPr>
          <p:cNvPr id="82" name="Shape 82"/>
          <p:cNvSpPr txBox="1">
            <a:spLocks noGrp="1"/>
          </p:cNvSpPr>
          <p:nvPr>
            <p:ph type="sldNum" idx="12"/>
          </p:nvPr>
        </p:nvSpPr>
        <p:spPr>
          <a:xfrm>
            <a:off x="4021137" y="9721850"/>
            <a:ext cx="3074999" cy="509700"/>
          </a:xfrm>
          <a:prstGeom prst="rect">
            <a:avLst/>
          </a:prstGeom>
        </p:spPr>
        <p:txBody>
          <a:bodyPr lIns="99025" tIns="49500" rIns="99025" bIns="49500" anchor="b" anchorCtr="0">
            <a:noAutofit/>
          </a:bodyPr>
          <a:lstStyle/>
          <a:p>
            <a:pPr lvl="0" rtl="0">
              <a:spcBef>
                <a:spcPts val="0"/>
              </a:spcBef>
              <a:buClr>
                <a:srgbClr val="000000"/>
              </a:buClr>
              <a:buSzPct val="25000"/>
              <a:buFont typeface="Arial"/>
              <a:buNone/>
            </a:pPr>
            <a:fld id="{00000000-1234-1234-1234-123412341234}" type="slidenum">
              <a:rPr lang="en-AU"/>
              <a:t>18</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990600" y="766763"/>
            <a:ext cx="5118100"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 name="Shape 81"/>
          <p:cNvSpPr txBox="1">
            <a:spLocks noGrp="1"/>
          </p:cNvSpPr>
          <p:nvPr>
            <p:ph type="body" idx="1"/>
          </p:nvPr>
        </p:nvSpPr>
        <p:spPr>
          <a:xfrm>
            <a:off x="711200" y="4862512"/>
            <a:ext cx="5676900" cy="4605299"/>
          </a:xfrm>
          <a:prstGeom prst="rect">
            <a:avLst/>
          </a:prstGeom>
        </p:spPr>
        <p:txBody>
          <a:bodyPr lIns="91425" tIns="91425" rIns="91425" bIns="91425" anchor="t" anchorCtr="0">
            <a:noAutofit/>
          </a:bodyPr>
          <a:lstStyle/>
          <a:p>
            <a:pPr>
              <a:spcBef>
                <a:spcPts val="0"/>
              </a:spcBef>
              <a:buNone/>
            </a:pPr>
            <a:endParaRPr/>
          </a:p>
        </p:txBody>
      </p:sp>
      <p:sp>
        <p:nvSpPr>
          <p:cNvPr id="82" name="Shape 82"/>
          <p:cNvSpPr txBox="1">
            <a:spLocks noGrp="1"/>
          </p:cNvSpPr>
          <p:nvPr>
            <p:ph type="sldNum" idx="12"/>
          </p:nvPr>
        </p:nvSpPr>
        <p:spPr>
          <a:xfrm>
            <a:off x="4021137" y="9721850"/>
            <a:ext cx="3074999" cy="509700"/>
          </a:xfrm>
          <a:prstGeom prst="rect">
            <a:avLst/>
          </a:prstGeom>
        </p:spPr>
        <p:txBody>
          <a:bodyPr lIns="99025" tIns="49500" rIns="99025" bIns="49500" anchor="b" anchorCtr="0">
            <a:noAutofit/>
          </a:bodyPr>
          <a:lstStyle/>
          <a:p>
            <a:pPr lvl="0" rtl="0">
              <a:spcBef>
                <a:spcPts val="0"/>
              </a:spcBef>
              <a:buClr>
                <a:srgbClr val="000000"/>
              </a:buClr>
              <a:buSzPct val="25000"/>
              <a:buFont typeface="Arial"/>
              <a:buNone/>
            </a:pPr>
            <a:fld id="{00000000-1234-1234-1234-123412341234}" type="slidenum">
              <a:rPr lang="en-AU"/>
              <a:t>19</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990600" y="766763"/>
            <a:ext cx="5118100"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 name="Shape 81"/>
          <p:cNvSpPr txBox="1">
            <a:spLocks noGrp="1"/>
          </p:cNvSpPr>
          <p:nvPr>
            <p:ph type="body" idx="1"/>
          </p:nvPr>
        </p:nvSpPr>
        <p:spPr>
          <a:xfrm>
            <a:off x="711200" y="4862512"/>
            <a:ext cx="5676900" cy="4605299"/>
          </a:xfrm>
          <a:prstGeom prst="rect">
            <a:avLst/>
          </a:prstGeom>
        </p:spPr>
        <p:txBody>
          <a:bodyPr lIns="91425" tIns="91425" rIns="91425" bIns="91425" anchor="t" anchorCtr="0">
            <a:noAutofit/>
          </a:bodyPr>
          <a:lstStyle/>
          <a:p>
            <a:pPr>
              <a:spcBef>
                <a:spcPts val="0"/>
              </a:spcBef>
              <a:buNone/>
            </a:pPr>
            <a:endParaRPr/>
          </a:p>
        </p:txBody>
      </p:sp>
      <p:sp>
        <p:nvSpPr>
          <p:cNvPr id="82" name="Shape 82"/>
          <p:cNvSpPr txBox="1">
            <a:spLocks noGrp="1"/>
          </p:cNvSpPr>
          <p:nvPr>
            <p:ph type="sldNum" idx="12"/>
          </p:nvPr>
        </p:nvSpPr>
        <p:spPr>
          <a:xfrm>
            <a:off x="4021137" y="9721850"/>
            <a:ext cx="3074999" cy="509700"/>
          </a:xfrm>
          <a:prstGeom prst="rect">
            <a:avLst/>
          </a:prstGeom>
        </p:spPr>
        <p:txBody>
          <a:bodyPr lIns="99025" tIns="49500" rIns="99025" bIns="49500" anchor="b" anchorCtr="0">
            <a:noAutofit/>
          </a:bodyPr>
          <a:lstStyle/>
          <a:p>
            <a:pPr lvl="0" rtl="0">
              <a:spcBef>
                <a:spcPts val="0"/>
              </a:spcBef>
              <a:buClr>
                <a:srgbClr val="000000"/>
              </a:buClr>
              <a:buSzPct val="25000"/>
              <a:buFont typeface="Arial"/>
              <a:buNone/>
            </a:pPr>
            <a:fld id="{00000000-1234-1234-1234-123412341234}" type="slidenum">
              <a:rPr lang="en-AU"/>
              <a:t>20</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990600" y="766763"/>
            <a:ext cx="5118100"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 name="Shape 81"/>
          <p:cNvSpPr txBox="1">
            <a:spLocks noGrp="1"/>
          </p:cNvSpPr>
          <p:nvPr>
            <p:ph type="body" idx="1"/>
          </p:nvPr>
        </p:nvSpPr>
        <p:spPr>
          <a:xfrm>
            <a:off x="711200" y="4862512"/>
            <a:ext cx="5676900" cy="4605299"/>
          </a:xfrm>
          <a:prstGeom prst="rect">
            <a:avLst/>
          </a:prstGeom>
        </p:spPr>
        <p:txBody>
          <a:bodyPr lIns="91425" tIns="91425" rIns="91425" bIns="91425" anchor="t" anchorCtr="0">
            <a:noAutofit/>
          </a:bodyPr>
          <a:lstStyle/>
          <a:p>
            <a:pPr>
              <a:spcBef>
                <a:spcPts val="0"/>
              </a:spcBef>
              <a:buNone/>
            </a:pPr>
            <a:endParaRPr/>
          </a:p>
        </p:txBody>
      </p:sp>
      <p:sp>
        <p:nvSpPr>
          <p:cNvPr id="82" name="Shape 82"/>
          <p:cNvSpPr txBox="1">
            <a:spLocks noGrp="1"/>
          </p:cNvSpPr>
          <p:nvPr>
            <p:ph type="sldNum" idx="12"/>
          </p:nvPr>
        </p:nvSpPr>
        <p:spPr>
          <a:xfrm>
            <a:off x="4021137" y="9721850"/>
            <a:ext cx="3074999" cy="509700"/>
          </a:xfrm>
          <a:prstGeom prst="rect">
            <a:avLst/>
          </a:prstGeom>
        </p:spPr>
        <p:txBody>
          <a:bodyPr lIns="99025" tIns="49500" rIns="99025" bIns="49500" anchor="b" anchorCtr="0">
            <a:noAutofit/>
          </a:bodyPr>
          <a:lstStyle/>
          <a:p>
            <a:pPr lvl="0" rtl="0">
              <a:spcBef>
                <a:spcPts val="0"/>
              </a:spcBef>
              <a:buClr>
                <a:srgbClr val="000000"/>
              </a:buClr>
              <a:buSzPct val="25000"/>
              <a:buFont typeface="Arial"/>
              <a:buNone/>
            </a:pPr>
            <a:fld id="{00000000-1234-1234-1234-123412341234}" type="slidenum">
              <a:rPr lang="en-AU"/>
              <a:t>21</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990600" y="766763"/>
            <a:ext cx="5118100"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 name="Shape 81"/>
          <p:cNvSpPr txBox="1">
            <a:spLocks noGrp="1"/>
          </p:cNvSpPr>
          <p:nvPr>
            <p:ph type="body" idx="1"/>
          </p:nvPr>
        </p:nvSpPr>
        <p:spPr>
          <a:xfrm>
            <a:off x="711200" y="4862512"/>
            <a:ext cx="5676900" cy="4605299"/>
          </a:xfrm>
          <a:prstGeom prst="rect">
            <a:avLst/>
          </a:prstGeom>
        </p:spPr>
        <p:txBody>
          <a:bodyPr lIns="91425" tIns="91425" rIns="91425" bIns="91425" anchor="t" anchorCtr="0">
            <a:noAutofit/>
          </a:bodyPr>
          <a:lstStyle/>
          <a:p>
            <a:pPr>
              <a:spcBef>
                <a:spcPts val="0"/>
              </a:spcBef>
              <a:buNone/>
            </a:pPr>
            <a:endParaRPr/>
          </a:p>
        </p:txBody>
      </p:sp>
      <p:sp>
        <p:nvSpPr>
          <p:cNvPr id="82" name="Shape 82"/>
          <p:cNvSpPr txBox="1">
            <a:spLocks noGrp="1"/>
          </p:cNvSpPr>
          <p:nvPr>
            <p:ph type="sldNum" idx="12"/>
          </p:nvPr>
        </p:nvSpPr>
        <p:spPr>
          <a:xfrm>
            <a:off x="4021137" y="9721850"/>
            <a:ext cx="3074999" cy="509700"/>
          </a:xfrm>
          <a:prstGeom prst="rect">
            <a:avLst/>
          </a:prstGeom>
        </p:spPr>
        <p:txBody>
          <a:bodyPr lIns="99025" tIns="49500" rIns="99025" bIns="49500" anchor="b" anchorCtr="0">
            <a:noAutofit/>
          </a:bodyPr>
          <a:lstStyle/>
          <a:p>
            <a:pPr lvl="0" rtl="0">
              <a:spcBef>
                <a:spcPts val="0"/>
              </a:spcBef>
              <a:buClr>
                <a:srgbClr val="000000"/>
              </a:buClr>
              <a:buSzPct val="25000"/>
              <a:buFont typeface="Arial"/>
              <a:buNone/>
            </a:pPr>
            <a:fld id="{00000000-1234-1234-1234-123412341234}" type="slidenum">
              <a:rPr lang="en-AU"/>
              <a:t>22</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990600" y="766763"/>
            <a:ext cx="5118100"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 name="Shape 81"/>
          <p:cNvSpPr txBox="1">
            <a:spLocks noGrp="1"/>
          </p:cNvSpPr>
          <p:nvPr>
            <p:ph type="body" idx="1"/>
          </p:nvPr>
        </p:nvSpPr>
        <p:spPr>
          <a:xfrm>
            <a:off x="711200" y="4862512"/>
            <a:ext cx="5676900" cy="4605299"/>
          </a:xfrm>
          <a:prstGeom prst="rect">
            <a:avLst/>
          </a:prstGeom>
        </p:spPr>
        <p:txBody>
          <a:bodyPr lIns="91425" tIns="91425" rIns="91425" bIns="91425" anchor="t" anchorCtr="0">
            <a:noAutofit/>
          </a:bodyPr>
          <a:lstStyle/>
          <a:p>
            <a:pPr>
              <a:spcBef>
                <a:spcPts val="0"/>
              </a:spcBef>
              <a:buNone/>
            </a:pPr>
            <a:endParaRPr/>
          </a:p>
        </p:txBody>
      </p:sp>
      <p:sp>
        <p:nvSpPr>
          <p:cNvPr id="82" name="Shape 82"/>
          <p:cNvSpPr txBox="1">
            <a:spLocks noGrp="1"/>
          </p:cNvSpPr>
          <p:nvPr>
            <p:ph type="sldNum" idx="12"/>
          </p:nvPr>
        </p:nvSpPr>
        <p:spPr>
          <a:xfrm>
            <a:off x="4021137" y="9721850"/>
            <a:ext cx="3074999" cy="509700"/>
          </a:xfrm>
          <a:prstGeom prst="rect">
            <a:avLst/>
          </a:prstGeom>
        </p:spPr>
        <p:txBody>
          <a:bodyPr lIns="99025" tIns="49500" rIns="99025" bIns="49500" anchor="b" anchorCtr="0">
            <a:noAutofit/>
          </a:bodyPr>
          <a:lstStyle/>
          <a:p>
            <a:pPr lvl="0" rtl="0">
              <a:spcBef>
                <a:spcPts val="0"/>
              </a:spcBef>
              <a:buClr>
                <a:srgbClr val="000000"/>
              </a:buClr>
              <a:buSzPct val="25000"/>
              <a:buFont typeface="Arial"/>
              <a:buNone/>
            </a:pPr>
            <a:fld id="{00000000-1234-1234-1234-123412341234}" type="slidenum">
              <a:rPr lang="en-AU"/>
              <a:t>23</a:t>
            </a:fld>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990600" y="766763"/>
            <a:ext cx="5118100"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 name="Shape 81"/>
          <p:cNvSpPr txBox="1">
            <a:spLocks noGrp="1"/>
          </p:cNvSpPr>
          <p:nvPr>
            <p:ph type="body" idx="1"/>
          </p:nvPr>
        </p:nvSpPr>
        <p:spPr>
          <a:xfrm>
            <a:off x="711200" y="4862512"/>
            <a:ext cx="5676900" cy="4605299"/>
          </a:xfrm>
          <a:prstGeom prst="rect">
            <a:avLst/>
          </a:prstGeom>
        </p:spPr>
        <p:txBody>
          <a:bodyPr lIns="91425" tIns="91425" rIns="91425" bIns="91425" anchor="t" anchorCtr="0">
            <a:noAutofit/>
          </a:bodyPr>
          <a:lstStyle/>
          <a:p>
            <a:pPr>
              <a:spcBef>
                <a:spcPts val="0"/>
              </a:spcBef>
              <a:buNone/>
            </a:pPr>
            <a:endParaRPr/>
          </a:p>
        </p:txBody>
      </p:sp>
      <p:sp>
        <p:nvSpPr>
          <p:cNvPr id="82" name="Shape 82"/>
          <p:cNvSpPr txBox="1">
            <a:spLocks noGrp="1"/>
          </p:cNvSpPr>
          <p:nvPr>
            <p:ph type="sldNum" idx="12"/>
          </p:nvPr>
        </p:nvSpPr>
        <p:spPr>
          <a:xfrm>
            <a:off x="4021137" y="9721850"/>
            <a:ext cx="3074999" cy="509700"/>
          </a:xfrm>
          <a:prstGeom prst="rect">
            <a:avLst/>
          </a:prstGeom>
        </p:spPr>
        <p:txBody>
          <a:bodyPr lIns="99025" tIns="49500" rIns="99025" bIns="49500" anchor="b" anchorCtr="0">
            <a:noAutofit/>
          </a:bodyPr>
          <a:lstStyle/>
          <a:p>
            <a:pPr lvl="0" rtl="0">
              <a:spcBef>
                <a:spcPts val="0"/>
              </a:spcBef>
              <a:buClr>
                <a:srgbClr val="000000"/>
              </a:buClr>
              <a:buSzPct val="25000"/>
              <a:buFont typeface="Arial"/>
              <a:buNone/>
            </a:pPr>
            <a:fld id="{00000000-1234-1234-1234-123412341234}" type="slidenum">
              <a:rPr lang="en-AU"/>
              <a:t>24</a:t>
            </a:fld>
            <a:endParaRPr lang="en-A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990600" y="766763"/>
            <a:ext cx="5118100"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 name="Shape 81"/>
          <p:cNvSpPr txBox="1">
            <a:spLocks noGrp="1"/>
          </p:cNvSpPr>
          <p:nvPr>
            <p:ph type="body" idx="1"/>
          </p:nvPr>
        </p:nvSpPr>
        <p:spPr>
          <a:xfrm>
            <a:off x="711200" y="4862512"/>
            <a:ext cx="5676900" cy="4605299"/>
          </a:xfrm>
          <a:prstGeom prst="rect">
            <a:avLst/>
          </a:prstGeom>
        </p:spPr>
        <p:txBody>
          <a:bodyPr lIns="91425" tIns="91425" rIns="91425" bIns="91425" anchor="t" anchorCtr="0">
            <a:noAutofit/>
          </a:bodyPr>
          <a:lstStyle/>
          <a:p>
            <a:pPr>
              <a:spcBef>
                <a:spcPts val="0"/>
              </a:spcBef>
              <a:buNone/>
            </a:pPr>
            <a:endParaRPr/>
          </a:p>
        </p:txBody>
      </p:sp>
      <p:sp>
        <p:nvSpPr>
          <p:cNvPr id="82" name="Shape 82"/>
          <p:cNvSpPr txBox="1">
            <a:spLocks noGrp="1"/>
          </p:cNvSpPr>
          <p:nvPr>
            <p:ph type="sldNum" idx="12"/>
          </p:nvPr>
        </p:nvSpPr>
        <p:spPr>
          <a:xfrm>
            <a:off x="4021137" y="9721850"/>
            <a:ext cx="3074999" cy="509700"/>
          </a:xfrm>
          <a:prstGeom prst="rect">
            <a:avLst/>
          </a:prstGeom>
        </p:spPr>
        <p:txBody>
          <a:bodyPr lIns="99025" tIns="49500" rIns="99025" bIns="49500" anchor="b" anchorCtr="0">
            <a:noAutofit/>
          </a:bodyPr>
          <a:lstStyle/>
          <a:p>
            <a:pPr lvl="0" rtl="0">
              <a:spcBef>
                <a:spcPts val="0"/>
              </a:spcBef>
              <a:buClr>
                <a:srgbClr val="000000"/>
              </a:buClr>
              <a:buSzPct val="25000"/>
              <a:buFont typeface="Arial"/>
              <a:buNone/>
            </a:pPr>
            <a:fld id="{00000000-1234-1234-1234-123412341234}" type="slidenum">
              <a:rPr lang="en-AU"/>
              <a:t>25</a:t>
            </a:fld>
            <a:endParaRPr lang="en-A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990600" y="766763"/>
            <a:ext cx="5118100"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 name="Shape 81"/>
          <p:cNvSpPr txBox="1">
            <a:spLocks noGrp="1"/>
          </p:cNvSpPr>
          <p:nvPr>
            <p:ph type="body" idx="1"/>
          </p:nvPr>
        </p:nvSpPr>
        <p:spPr>
          <a:xfrm>
            <a:off x="711200" y="4862512"/>
            <a:ext cx="5676900" cy="4605299"/>
          </a:xfrm>
          <a:prstGeom prst="rect">
            <a:avLst/>
          </a:prstGeom>
        </p:spPr>
        <p:txBody>
          <a:bodyPr lIns="91425" tIns="91425" rIns="91425" bIns="91425" anchor="t" anchorCtr="0">
            <a:noAutofit/>
          </a:bodyPr>
          <a:lstStyle/>
          <a:p>
            <a:pPr>
              <a:spcBef>
                <a:spcPts val="0"/>
              </a:spcBef>
              <a:buNone/>
            </a:pPr>
            <a:endParaRPr/>
          </a:p>
        </p:txBody>
      </p:sp>
      <p:sp>
        <p:nvSpPr>
          <p:cNvPr id="82" name="Shape 82"/>
          <p:cNvSpPr txBox="1">
            <a:spLocks noGrp="1"/>
          </p:cNvSpPr>
          <p:nvPr>
            <p:ph type="sldNum" idx="12"/>
          </p:nvPr>
        </p:nvSpPr>
        <p:spPr>
          <a:xfrm>
            <a:off x="4021137" y="9721850"/>
            <a:ext cx="3074999" cy="509700"/>
          </a:xfrm>
          <a:prstGeom prst="rect">
            <a:avLst/>
          </a:prstGeom>
        </p:spPr>
        <p:txBody>
          <a:bodyPr lIns="99025" tIns="49500" rIns="99025" bIns="49500" anchor="b" anchorCtr="0">
            <a:noAutofit/>
          </a:bodyPr>
          <a:lstStyle/>
          <a:p>
            <a:pPr lvl="0" rtl="0">
              <a:spcBef>
                <a:spcPts val="0"/>
              </a:spcBef>
              <a:buClr>
                <a:srgbClr val="000000"/>
              </a:buClr>
              <a:buSzPct val="25000"/>
              <a:buFont typeface="Arial"/>
              <a:buNone/>
            </a:pPr>
            <a:fld id="{00000000-1234-1234-1234-123412341234}" type="slidenum">
              <a:rPr lang="en-AU"/>
              <a:t>26</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F5F28FA5-309F-98DE-F545-64FEE1AE767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2819" name="Rectangle 3">
            <a:extLst>
              <a:ext uri="{FF2B5EF4-FFF2-40B4-BE49-F238E27FC236}">
                <a16:creationId xmlns:a16="http://schemas.microsoft.com/office/drawing/2014/main" id="{1F5CF35D-B27F-22C5-70A2-09E0CE37E8CA}"/>
              </a:ext>
            </a:extLst>
          </p:cNvPr>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3235436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D5732FB-8AC0-422A-8526-53E0166B88C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9" name="Rectangle 3">
            <a:extLst>
              <a:ext uri="{FF2B5EF4-FFF2-40B4-BE49-F238E27FC236}">
                <a16:creationId xmlns:a16="http://schemas.microsoft.com/office/drawing/2014/main" id="{E076B970-959F-45CB-9268-557F0B1B061E}"/>
              </a:ext>
            </a:extLst>
          </p:cNvPr>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705224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990600" y="766763"/>
            <a:ext cx="5118100"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 name="Shape 81"/>
          <p:cNvSpPr txBox="1">
            <a:spLocks noGrp="1"/>
          </p:cNvSpPr>
          <p:nvPr>
            <p:ph type="body" idx="1"/>
          </p:nvPr>
        </p:nvSpPr>
        <p:spPr>
          <a:xfrm>
            <a:off x="711200" y="4862512"/>
            <a:ext cx="5676900" cy="4605299"/>
          </a:xfrm>
          <a:prstGeom prst="rect">
            <a:avLst/>
          </a:prstGeom>
        </p:spPr>
        <p:txBody>
          <a:bodyPr lIns="91425" tIns="91425" rIns="91425" bIns="91425" anchor="t" anchorCtr="0">
            <a:noAutofit/>
          </a:bodyPr>
          <a:lstStyle/>
          <a:p>
            <a:pPr>
              <a:spcBef>
                <a:spcPts val="0"/>
              </a:spcBef>
              <a:buNone/>
            </a:pPr>
            <a:endParaRPr/>
          </a:p>
        </p:txBody>
      </p:sp>
      <p:sp>
        <p:nvSpPr>
          <p:cNvPr id="82" name="Shape 82"/>
          <p:cNvSpPr txBox="1">
            <a:spLocks noGrp="1"/>
          </p:cNvSpPr>
          <p:nvPr>
            <p:ph type="sldNum" idx="12"/>
          </p:nvPr>
        </p:nvSpPr>
        <p:spPr>
          <a:xfrm>
            <a:off x="4021137" y="9721850"/>
            <a:ext cx="3074999" cy="509700"/>
          </a:xfrm>
          <a:prstGeom prst="rect">
            <a:avLst/>
          </a:prstGeom>
        </p:spPr>
        <p:txBody>
          <a:bodyPr lIns="99025" tIns="49500" rIns="99025" bIns="49500" anchor="b" anchorCtr="0">
            <a:noAutofit/>
          </a:bodyPr>
          <a:lstStyle/>
          <a:p>
            <a:pPr lvl="0" rtl="0">
              <a:spcBef>
                <a:spcPts val="0"/>
              </a:spcBef>
              <a:buClr>
                <a:srgbClr val="000000"/>
              </a:buClr>
              <a:buSzPct val="25000"/>
              <a:buFont typeface="Arial"/>
              <a:buNone/>
            </a:pPr>
            <a:fld id="{00000000-1234-1234-1234-123412341234}" type="slidenum">
              <a:rPr lang="en-AU"/>
              <a:t>11</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990600" y="766763"/>
            <a:ext cx="5118100"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 name="Shape 81"/>
          <p:cNvSpPr txBox="1">
            <a:spLocks noGrp="1"/>
          </p:cNvSpPr>
          <p:nvPr>
            <p:ph type="body" idx="1"/>
          </p:nvPr>
        </p:nvSpPr>
        <p:spPr>
          <a:xfrm>
            <a:off x="711200" y="4862512"/>
            <a:ext cx="5676900" cy="4605299"/>
          </a:xfrm>
          <a:prstGeom prst="rect">
            <a:avLst/>
          </a:prstGeom>
        </p:spPr>
        <p:txBody>
          <a:bodyPr lIns="91425" tIns="91425" rIns="91425" bIns="91425" anchor="t" anchorCtr="0">
            <a:noAutofit/>
          </a:bodyPr>
          <a:lstStyle/>
          <a:p>
            <a:pPr>
              <a:spcBef>
                <a:spcPts val="0"/>
              </a:spcBef>
              <a:buNone/>
            </a:pPr>
            <a:endParaRPr/>
          </a:p>
        </p:txBody>
      </p:sp>
      <p:sp>
        <p:nvSpPr>
          <p:cNvPr id="82" name="Shape 82"/>
          <p:cNvSpPr txBox="1">
            <a:spLocks noGrp="1"/>
          </p:cNvSpPr>
          <p:nvPr>
            <p:ph type="sldNum" idx="12"/>
          </p:nvPr>
        </p:nvSpPr>
        <p:spPr>
          <a:xfrm>
            <a:off x="4021137" y="9721850"/>
            <a:ext cx="3074999" cy="509700"/>
          </a:xfrm>
          <a:prstGeom prst="rect">
            <a:avLst/>
          </a:prstGeom>
        </p:spPr>
        <p:txBody>
          <a:bodyPr lIns="99025" tIns="49500" rIns="99025" bIns="49500" anchor="b" anchorCtr="0">
            <a:noAutofit/>
          </a:bodyPr>
          <a:lstStyle/>
          <a:p>
            <a:pPr lvl="0" rtl="0">
              <a:spcBef>
                <a:spcPts val="0"/>
              </a:spcBef>
              <a:buClr>
                <a:srgbClr val="000000"/>
              </a:buClr>
              <a:buSzPct val="25000"/>
              <a:buFont typeface="Arial"/>
              <a:buNone/>
            </a:pPr>
            <a:fld id="{00000000-1234-1234-1234-123412341234}" type="slidenum">
              <a:rPr lang="en-AU"/>
              <a:t>12</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990600" y="766763"/>
            <a:ext cx="5118100"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 name="Shape 81"/>
          <p:cNvSpPr txBox="1">
            <a:spLocks noGrp="1"/>
          </p:cNvSpPr>
          <p:nvPr>
            <p:ph type="body" idx="1"/>
          </p:nvPr>
        </p:nvSpPr>
        <p:spPr>
          <a:xfrm>
            <a:off x="711200" y="4862512"/>
            <a:ext cx="5676900" cy="4605299"/>
          </a:xfrm>
          <a:prstGeom prst="rect">
            <a:avLst/>
          </a:prstGeom>
        </p:spPr>
        <p:txBody>
          <a:bodyPr lIns="91425" tIns="91425" rIns="91425" bIns="91425" anchor="t" anchorCtr="0">
            <a:noAutofit/>
          </a:bodyPr>
          <a:lstStyle/>
          <a:p>
            <a:pPr>
              <a:spcBef>
                <a:spcPts val="0"/>
              </a:spcBef>
              <a:buNone/>
            </a:pPr>
            <a:endParaRPr/>
          </a:p>
        </p:txBody>
      </p:sp>
      <p:sp>
        <p:nvSpPr>
          <p:cNvPr id="82" name="Shape 82"/>
          <p:cNvSpPr txBox="1">
            <a:spLocks noGrp="1"/>
          </p:cNvSpPr>
          <p:nvPr>
            <p:ph type="sldNum" idx="12"/>
          </p:nvPr>
        </p:nvSpPr>
        <p:spPr>
          <a:xfrm>
            <a:off x="4021137" y="9721850"/>
            <a:ext cx="3074999" cy="509700"/>
          </a:xfrm>
          <a:prstGeom prst="rect">
            <a:avLst/>
          </a:prstGeom>
        </p:spPr>
        <p:txBody>
          <a:bodyPr lIns="99025" tIns="49500" rIns="99025" bIns="49500" anchor="b" anchorCtr="0">
            <a:noAutofit/>
          </a:bodyPr>
          <a:lstStyle/>
          <a:p>
            <a:pPr lvl="0" rtl="0">
              <a:spcBef>
                <a:spcPts val="0"/>
              </a:spcBef>
              <a:buClr>
                <a:srgbClr val="000000"/>
              </a:buClr>
              <a:buSzPct val="25000"/>
              <a:buFont typeface="Arial"/>
              <a:buNone/>
            </a:pPr>
            <a:fld id="{00000000-1234-1234-1234-123412341234}" type="slidenum">
              <a:rPr lang="en-AU"/>
              <a:t>13</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990600" y="766763"/>
            <a:ext cx="5118100"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 name="Shape 81"/>
          <p:cNvSpPr txBox="1">
            <a:spLocks noGrp="1"/>
          </p:cNvSpPr>
          <p:nvPr>
            <p:ph type="body" idx="1"/>
          </p:nvPr>
        </p:nvSpPr>
        <p:spPr>
          <a:xfrm>
            <a:off x="711200" y="4862512"/>
            <a:ext cx="5676900" cy="4605299"/>
          </a:xfrm>
          <a:prstGeom prst="rect">
            <a:avLst/>
          </a:prstGeom>
        </p:spPr>
        <p:txBody>
          <a:bodyPr lIns="91425" tIns="91425" rIns="91425" bIns="91425" anchor="t" anchorCtr="0">
            <a:noAutofit/>
          </a:bodyPr>
          <a:lstStyle/>
          <a:p>
            <a:pPr>
              <a:spcBef>
                <a:spcPts val="0"/>
              </a:spcBef>
              <a:buNone/>
            </a:pPr>
            <a:endParaRPr/>
          </a:p>
        </p:txBody>
      </p:sp>
      <p:sp>
        <p:nvSpPr>
          <p:cNvPr id="82" name="Shape 82"/>
          <p:cNvSpPr txBox="1">
            <a:spLocks noGrp="1"/>
          </p:cNvSpPr>
          <p:nvPr>
            <p:ph type="sldNum" idx="12"/>
          </p:nvPr>
        </p:nvSpPr>
        <p:spPr>
          <a:xfrm>
            <a:off x="4021137" y="9721850"/>
            <a:ext cx="3074999" cy="509700"/>
          </a:xfrm>
          <a:prstGeom prst="rect">
            <a:avLst/>
          </a:prstGeom>
        </p:spPr>
        <p:txBody>
          <a:bodyPr lIns="99025" tIns="49500" rIns="99025" bIns="49500" anchor="b" anchorCtr="0">
            <a:noAutofit/>
          </a:bodyPr>
          <a:lstStyle/>
          <a:p>
            <a:pPr lvl="0" rtl="0">
              <a:spcBef>
                <a:spcPts val="0"/>
              </a:spcBef>
              <a:buClr>
                <a:srgbClr val="000000"/>
              </a:buClr>
              <a:buSzPct val="25000"/>
              <a:buFont typeface="Arial"/>
              <a:buNone/>
            </a:pPr>
            <a:fld id="{00000000-1234-1234-1234-123412341234}" type="slidenum">
              <a:rPr lang="en-AU"/>
              <a:t>14</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990600" y="766763"/>
            <a:ext cx="5118100"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 name="Shape 81"/>
          <p:cNvSpPr txBox="1">
            <a:spLocks noGrp="1"/>
          </p:cNvSpPr>
          <p:nvPr>
            <p:ph type="body" idx="1"/>
          </p:nvPr>
        </p:nvSpPr>
        <p:spPr>
          <a:xfrm>
            <a:off x="711200" y="4862512"/>
            <a:ext cx="5676900" cy="4605299"/>
          </a:xfrm>
          <a:prstGeom prst="rect">
            <a:avLst/>
          </a:prstGeom>
        </p:spPr>
        <p:txBody>
          <a:bodyPr lIns="91425" tIns="91425" rIns="91425" bIns="91425" anchor="t" anchorCtr="0">
            <a:noAutofit/>
          </a:bodyPr>
          <a:lstStyle/>
          <a:p>
            <a:pPr>
              <a:spcBef>
                <a:spcPts val="0"/>
              </a:spcBef>
              <a:buNone/>
            </a:pPr>
            <a:endParaRPr/>
          </a:p>
        </p:txBody>
      </p:sp>
      <p:sp>
        <p:nvSpPr>
          <p:cNvPr id="82" name="Shape 82"/>
          <p:cNvSpPr txBox="1">
            <a:spLocks noGrp="1"/>
          </p:cNvSpPr>
          <p:nvPr>
            <p:ph type="sldNum" idx="12"/>
          </p:nvPr>
        </p:nvSpPr>
        <p:spPr>
          <a:xfrm>
            <a:off x="4021137" y="9721850"/>
            <a:ext cx="3074999" cy="509700"/>
          </a:xfrm>
          <a:prstGeom prst="rect">
            <a:avLst/>
          </a:prstGeom>
        </p:spPr>
        <p:txBody>
          <a:bodyPr lIns="99025" tIns="49500" rIns="99025" bIns="49500" anchor="b" anchorCtr="0">
            <a:noAutofit/>
          </a:bodyPr>
          <a:lstStyle/>
          <a:p>
            <a:pPr lvl="0" rtl="0">
              <a:spcBef>
                <a:spcPts val="0"/>
              </a:spcBef>
              <a:buClr>
                <a:srgbClr val="000000"/>
              </a:buClr>
              <a:buSzPct val="25000"/>
              <a:buFont typeface="Arial"/>
              <a:buNone/>
            </a:pPr>
            <a:fld id="{00000000-1234-1234-1234-123412341234}" type="slidenum">
              <a:rPr lang="en-AU"/>
              <a:t>15</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990600" y="766763"/>
            <a:ext cx="5118100"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 name="Shape 81"/>
          <p:cNvSpPr txBox="1">
            <a:spLocks noGrp="1"/>
          </p:cNvSpPr>
          <p:nvPr>
            <p:ph type="body" idx="1"/>
          </p:nvPr>
        </p:nvSpPr>
        <p:spPr>
          <a:xfrm>
            <a:off x="711200" y="4862512"/>
            <a:ext cx="5676900" cy="4605299"/>
          </a:xfrm>
          <a:prstGeom prst="rect">
            <a:avLst/>
          </a:prstGeom>
        </p:spPr>
        <p:txBody>
          <a:bodyPr lIns="91425" tIns="91425" rIns="91425" bIns="91425" anchor="t" anchorCtr="0">
            <a:noAutofit/>
          </a:bodyPr>
          <a:lstStyle/>
          <a:p>
            <a:pPr>
              <a:spcBef>
                <a:spcPts val="0"/>
              </a:spcBef>
              <a:buNone/>
            </a:pPr>
            <a:endParaRPr/>
          </a:p>
        </p:txBody>
      </p:sp>
      <p:sp>
        <p:nvSpPr>
          <p:cNvPr id="82" name="Shape 82"/>
          <p:cNvSpPr txBox="1">
            <a:spLocks noGrp="1"/>
          </p:cNvSpPr>
          <p:nvPr>
            <p:ph type="sldNum" idx="12"/>
          </p:nvPr>
        </p:nvSpPr>
        <p:spPr>
          <a:xfrm>
            <a:off x="4021137" y="9721850"/>
            <a:ext cx="3074999" cy="509700"/>
          </a:xfrm>
          <a:prstGeom prst="rect">
            <a:avLst/>
          </a:prstGeom>
        </p:spPr>
        <p:txBody>
          <a:bodyPr lIns="99025" tIns="49500" rIns="99025" bIns="49500" anchor="b" anchorCtr="0">
            <a:noAutofit/>
          </a:bodyPr>
          <a:lstStyle/>
          <a:p>
            <a:pPr lvl="0" rtl="0">
              <a:spcBef>
                <a:spcPts val="0"/>
              </a:spcBef>
              <a:buClr>
                <a:srgbClr val="000000"/>
              </a:buClr>
              <a:buSzPct val="25000"/>
              <a:buFont typeface="Arial"/>
              <a:buNone/>
            </a:pPr>
            <a:fld id="{00000000-1234-1234-1234-123412341234}" type="slidenum">
              <a:rPr lang="en-AU"/>
              <a:t>16</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US"/>
          </a:p>
        </p:txBody>
      </p:sp>
      <p:sp>
        <p:nvSpPr>
          <p:cNvPr id="4" name="Date Placeholder 3"/>
          <p:cNvSpPr>
            <a:spLocks noGrp="1"/>
          </p:cNvSpPr>
          <p:nvPr>
            <p:ph type="dt" sz="half" idx="10"/>
          </p:nvPr>
        </p:nvSpPr>
        <p:spPr/>
        <p:txBody>
          <a:bodyPr/>
          <a:lstStyle/>
          <a:p>
            <a:fld id="{4372F8E4-3DDF-A24C-85CE-1D85311777CD}"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2677969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372F8E4-3DDF-A24C-85CE-1D85311777CD}"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1793224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372F8E4-3DDF-A24C-85CE-1D85311777CD}"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3558464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372F8E4-3DDF-A24C-85CE-1D85311777CD}"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811940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p:txBody>
          <a:bodyPr/>
          <a:lstStyle/>
          <a:p>
            <a:fld id="{4372F8E4-3DDF-A24C-85CE-1D85311777CD}"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1739599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p:cNvSpPr>
            <a:spLocks noGrp="1"/>
          </p:cNvSpPr>
          <p:nvPr>
            <p:ph type="dt" sz="half" idx="10"/>
          </p:nvPr>
        </p:nvSpPr>
        <p:spPr/>
        <p:txBody>
          <a:bodyPr/>
          <a:lstStyle/>
          <a:p>
            <a:fld id="{4372F8E4-3DDF-A24C-85CE-1D85311777CD}" type="datetimeFigureOut">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2148797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6"/>
          <p:cNvSpPr>
            <a:spLocks noGrp="1"/>
          </p:cNvSpPr>
          <p:nvPr>
            <p:ph type="dt" sz="half" idx="10"/>
          </p:nvPr>
        </p:nvSpPr>
        <p:spPr/>
        <p:txBody>
          <a:bodyPr/>
          <a:lstStyle/>
          <a:p>
            <a:fld id="{4372F8E4-3DDF-A24C-85CE-1D85311777CD}" type="datetimeFigureOut">
              <a:rPr lang="en-US" smtClean="0"/>
              <a:t>3/14/2023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675672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Date Placeholder 2"/>
          <p:cNvSpPr>
            <a:spLocks noGrp="1"/>
          </p:cNvSpPr>
          <p:nvPr>
            <p:ph type="dt" sz="half" idx="10"/>
          </p:nvPr>
        </p:nvSpPr>
        <p:spPr/>
        <p:txBody>
          <a:bodyPr/>
          <a:lstStyle/>
          <a:p>
            <a:fld id="{4372F8E4-3DDF-A24C-85CE-1D85311777CD}" type="datetimeFigureOut">
              <a:rPr lang="en-US" smtClean="0"/>
              <a:t>3/14/2023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4151505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2F8E4-3DDF-A24C-85CE-1D85311777CD}" type="datetimeFigureOut">
              <a:rPr lang="en-US" smtClean="0"/>
              <a:t>3/14/2023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213479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4372F8E4-3DDF-A24C-85CE-1D85311777CD}" type="datetimeFigureOut">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2722690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4372F8E4-3DDF-A24C-85CE-1D85311777CD}" type="datetimeFigureOut">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1148027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2F8E4-3DDF-A24C-85CE-1D85311777CD}" type="datetimeFigureOut">
              <a:rPr lang="en-US" smtClean="0"/>
              <a:t>3/14/2023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2F54C-0703-2346-9AC9-54825D6D9433}" type="slidenum">
              <a:rPr lang="en-US" smtClean="0"/>
              <a:t>‹#›</a:t>
            </a:fld>
            <a:endParaRPr lang="en-US"/>
          </a:p>
        </p:txBody>
      </p:sp>
    </p:spTree>
    <p:extLst>
      <p:ext uri="{BB962C8B-B14F-4D97-AF65-F5344CB8AC3E}">
        <p14:creationId xmlns:p14="http://schemas.microsoft.com/office/powerpoint/2010/main" val="1850821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file://localhost/Users/larissa/Downloads/black.pn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file://localhost/Users/larissa/Downloads/black.pn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al Versio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48586" y="4572008"/>
            <a:ext cx="8038213" cy="1692771"/>
          </a:xfrm>
          <a:prstGeom prst="rect">
            <a:avLst/>
          </a:prstGeom>
          <a:noFill/>
        </p:spPr>
        <p:txBody>
          <a:bodyPr wrap="square" rtlCol="0">
            <a:spAutoFit/>
          </a:bodyPr>
          <a:lstStyle/>
          <a:p>
            <a:r>
              <a:rPr lang="en-US" sz="4000" b="1" dirty="0">
                <a:solidFill>
                  <a:schemeClr val="bg1"/>
                </a:solidFill>
                <a:latin typeface="Arial"/>
                <a:cs typeface="Arial"/>
              </a:rPr>
              <a:t>Overview of Particle Physics in Medicine</a:t>
            </a:r>
          </a:p>
          <a:p>
            <a:r>
              <a:rPr lang="en-US" sz="2400" dirty="0">
                <a:solidFill>
                  <a:schemeClr val="bg1"/>
                </a:solidFill>
                <a:latin typeface="Arial"/>
                <a:cs typeface="Arial"/>
              </a:rPr>
              <a:t>Dr Jeff Crosbie - March 2023</a:t>
            </a:r>
          </a:p>
        </p:txBody>
      </p:sp>
      <p:pic>
        <p:nvPicPr>
          <p:cNvPr id="4" name="black.png"/>
          <p:cNvPicPr/>
          <p:nvPr/>
        </p:nvPicPr>
        <p:blipFill>
          <a:blip r:embed="rId3" r:link="rId4">
            <a:extLst>
              <a:ext uri="{28A0092B-C50C-407E-A947-70E740481C1C}">
                <a14:useLocalDpi xmlns:a14="http://schemas.microsoft.com/office/drawing/2010/main" val="0"/>
              </a:ext>
            </a:extLst>
          </a:blip>
          <a:stretch>
            <a:fillRect/>
          </a:stretch>
        </p:blipFill>
        <p:spPr>
          <a:xfrm>
            <a:off x="6490983" y="140971"/>
            <a:ext cx="2409190" cy="1276985"/>
          </a:xfrm>
          <a:prstGeom prst="rect">
            <a:avLst/>
          </a:prstGeom>
        </p:spPr>
      </p:pic>
      <p:sp>
        <p:nvSpPr>
          <p:cNvPr id="5" name="Text Box 3"/>
          <p:cNvSpPr txBox="1"/>
          <p:nvPr/>
        </p:nvSpPr>
        <p:spPr>
          <a:xfrm>
            <a:off x="399155" y="425452"/>
            <a:ext cx="2643505" cy="421216"/>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425"/>
              </a:spcBef>
              <a:spcAft>
                <a:spcPts val="0"/>
              </a:spcAft>
            </a:pPr>
            <a:r>
              <a:rPr lang="en-US" sz="900" b="1" dirty="0" err="1">
                <a:solidFill>
                  <a:schemeClr val="bg1"/>
                </a:solidFill>
                <a:effectLst/>
                <a:latin typeface="Arial"/>
                <a:ea typeface="ＭＳ 明朝"/>
                <a:cs typeface="MinionPro-Regular"/>
              </a:rPr>
              <a:t>Ollscoil</a:t>
            </a:r>
            <a:r>
              <a:rPr lang="en-US" sz="900" b="1" dirty="0">
                <a:solidFill>
                  <a:schemeClr val="bg1"/>
                </a:solidFill>
                <a:effectLst/>
                <a:latin typeface="Arial"/>
                <a:ea typeface="ＭＳ 明朝"/>
                <a:cs typeface="MinionPro-Regular"/>
              </a:rPr>
              <a:t> </a:t>
            </a:r>
            <a:r>
              <a:rPr lang="en-US" sz="900" b="1" dirty="0" err="1">
                <a:solidFill>
                  <a:schemeClr val="bg1"/>
                </a:solidFill>
                <a:effectLst/>
                <a:latin typeface="Arial"/>
                <a:ea typeface="ＭＳ 明朝"/>
                <a:cs typeface="MinionPro-Regular"/>
              </a:rPr>
              <a:t>Mhá</a:t>
            </a:r>
            <a:r>
              <a:rPr lang="en-US" sz="900" b="1" dirty="0">
                <a:solidFill>
                  <a:schemeClr val="bg1"/>
                </a:solidFill>
                <a:effectLst/>
                <a:latin typeface="Arial"/>
                <a:ea typeface="ＭＳ 明朝"/>
                <a:cs typeface="MinionPro-Regular"/>
              </a:rPr>
              <a:t> </a:t>
            </a:r>
            <a:r>
              <a:rPr lang="en-US" sz="900" b="1" dirty="0" err="1">
                <a:solidFill>
                  <a:schemeClr val="bg1"/>
                </a:solidFill>
                <a:effectLst/>
                <a:latin typeface="Arial"/>
                <a:ea typeface="ＭＳ 明朝"/>
                <a:cs typeface="MinionPro-Regular"/>
              </a:rPr>
              <a:t>Nuad</a:t>
            </a:r>
            <a:br>
              <a:rPr lang="en-US" sz="900" b="1" dirty="0">
                <a:solidFill>
                  <a:schemeClr val="bg1"/>
                </a:solidFill>
                <a:effectLst/>
                <a:latin typeface="Arial"/>
                <a:ea typeface="ＭＳ 明朝"/>
                <a:cs typeface="MinionPro-Regular"/>
              </a:rPr>
            </a:br>
            <a:r>
              <a:rPr lang="en-US" sz="900" b="1" dirty="0" err="1">
                <a:solidFill>
                  <a:schemeClr val="bg1"/>
                </a:solidFill>
                <a:effectLst/>
                <a:latin typeface="Arial"/>
                <a:ea typeface="ＭＳ 明朝"/>
                <a:cs typeface="MinionPro-Regular"/>
              </a:rPr>
              <a:t>Maynooth</a:t>
            </a:r>
            <a:r>
              <a:rPr lang="en-US" sz="900" b="1" dirty="0">
                <a:solidFill>
                  <a:schemeClr val="bg1"/>
                </a:solidFill>
                <a:effectLst/>
                <a:latin typeface="Arial"/>
                <a:ea typeface="ＭＳ 明朝"/>
                <a:cs typeface="MinionPro-Regular"/>
              </a:rPr>
              <a:t> University</a:t>
            </a:r>
            <a:endParaRPr lang="en-US" sz="1200" dirty="0">
              <a:solidFill>
                <a:srgbClr val="000000"/>
              </a:solidFill>
              <a:effectLst/>
              <a:latin typeface="MinionPro-Regular"/>
              <a:ea typeface="ＭＳ 明朝"/>
              <a:cs typeface="MinionPro-Regular"/>
            </a:endParaRPr>
          </a:p>
        </p:txBody>
      </p:sp>
    </p:spTree>
    <p:extLst>
      <p:ext uri="{BB962C8B-B14F-4D97-AF65-F5344CB8AC3E}">
        <p14:creationId xmlns:p14="http://schemas.microsoft.com/office/powerpoint/2010/main" val="2810779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DDDB50A2-0C76-4908-9061-47054CD61350}"/>
              </a:ext>
            </a:extLst>
          </p:cNvPr>
          <p:cNvSpPr>
            <a:spLocks noGrp="1" noChangeArrowheads="1"/>
          </p:cNvSpPr>
          <p:nvPr>
            <p:ph type="ctrTitle"/>
          </p:nvPr>
        </p:nvSpPr>
        <p:spPr>
          <a:xfrm>
            <a:off x="762000" y="1803113"/>
            <a:ext cx="7696200" cy="2057400"/>
          </a:xfrm>
          <a:noFill/>
        </p:spPr>
        <p:txBody>
          <a:bodyPr>
            <a:normAutofit/>
          </a:bodyPr>
          <a:lstStyle/>
          <a:p>
            <a:r>
              <a:rPr lang="en-AU" altLang="en-US" dirty="0"/>
              <a:t>Radiation Therapy for Cancer Proton Beam Therapy</a:t>
            </a:r>
          </a:p>
        </p:txBody>
      </p:sp>
      <p:sp>
        <p:nvSpPr>
          <p:cNvPr id="3077" name="Slide Number Placeholder 1">
            <a:extLst>
              <a:ext uri="{FF2B5EF4-FFF2-40B4-BE49-F238E27FC236}">
                <a16:creationId xmlns:a16="http://schemas.microsoft.com/office/drawing/2014/main" id="{752D479F-4958-4C78-947E-D114DB7E2122}"/>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fld id="{C390693C-CF73-450E-8160-80A4A54E6173}" type="slidenum">
              <a:rPr lang="en-US" altLang="en-US" sz="2000" smtClean="0"/>
              <a:pPr>
                <a:spcBef>
                  <a:spcPct val="0"/>
                </a:spcBef>
                <a:buSzTx/>
                <a:buFontTx/>
                <a:buNone/>
              </a:pPr>
              <a:t>10</a:t>
            </a:fld>
            <a:endParaRPr lang="en-US" altLang="en-US" sz="2000"/>
          </a:p>
        </p:txBody>
      </p:sp>
      <p:sp>
        <p:nvSpPr>
          <p:cNvPr id="2" name="Subtitle 1"/>
          <p:cNvSpPr>
            <a:spLocks noGrp="1"/>
          </p:cNvSpPr>
          <p:nvPr>
            <p:ph type="subTitle" idx="1"/>
          </p:nvPr>
        </p:nvSpPr>
        <p:spPr/>
        <p:txBody>
          <a:bodyPr/>
          <a:lstStyle/>
          <a:p>
            <a:endParaRPr lang="en-IE" dirty="0"/>
          </a:p>
        </p:txBody>
      </p:sp>
    </p:spTree>
    <p:extLst>
      <p:ext uri="{BB962C8B-B14F-4D97-AF65-F5344CB8AC3E}">
        <p14:creationId xmlns:p14="http://schemas.microsoft.com/office/powerpoint/2010/main" val="207802268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04800" y="228600"/>
            <a:ext cx="8534399" cy="507900"/>
          </a:xfrm>
          <a:prstGeom prst="rect">
            <a:avLst/>
          </a:prstGeom>
        </p:spPr>
        <p:txBody>
          <a:bodyPr lIns="91425" tIns="91425" rIns="91425" bIns="91425" anchor="b" anchorCtr="0">
            <a:noAutofit/>
          </a:bodyPr>
          <a:lstStyle/>
          <a:p>
            <a:pPr lvl="0" rtl="0">
              <a:spcBef>
                <a:spcPts val="0"/>
              </a:spcBef>
              <a:buNone/>
            </a:pPr>
            <a:r>
              <a:rPr lang="en-AU" sz="2800" b="1" dirty="0">
                <a:solidFill>
                  <a:srgbClr val="FF0000"/>
                </a:solidFill>
              </a:rPr>
              <a:t>Proton Beam Radiotherapy</a:t>
            </a:r>
          </a:p>
        </p:txBody>
      </p:sp>
      <p:sp>
        <p:nvSpPr>
          <p:cNvPr id="78" name="Shape 78"/>
          <p:cNvSpPr txBox="1">
            <a:spLocks noGrp="1"/>
          </p:cNvSpPr>
          <p:nvPr>
            <p:ph type="body" idx="1"/>
          </p:nvPr>
        </p:nvSpPr>
        <p:spPr>
          <a:xfrm>
            <a:off x="406400" y="1063625"/>
            <a:ext cx="8432699" cy="5337299"/>
          </a:xfrm>
          <a:prstGeom prst="rect">
            <a:avLst/>
          </a:prstGeom>
        </p:spPr>
        <p:txBody>
          <a:bodyPr lIns="91425" tIns="91425" rIns="91425" bIns="91425" anchor="t" anchorCtr="0">
            <a:noAutofit/>
          </a:bodyPr>
          <a:lstStyle/>
          <a:p>
            <a:pPr marL="457200" indent="-317500">
              <a:spcBef>
                <a:spcPts val="0"/>
              </a:spcBef>
              <a:buSzPct val="100000"/>
            </a:pPr>
            <a:r>
              <a:rPr lang="en-AU" sz="1800" b="1" dirty="0"/>
              <a:t>Protons are positively charged particles; approximately 1900 times more massive than negatively charged electrons. The mass of a proton is on the order of 10</a:t>
            </a:r>
            <a:r>
              <a:rPr lang="en-AU" sz="1800" b="1" baseline="30000" dirty="0"/>
              <a:t>-27</a:t>
            </a:r>
            <a:r>
              <a:rPr lang="en-AU" sz="1800" b="1" dirty="0"/>
              <a:t> kg.</a:t>
            </a:r>
          </a:p>
          <a:p>
            <a:pPr marL="457200" indent="-317500">
              <a:spcBef>
                <a:spcPts val="0"/>
              </a:spcBef>
              <a:buSzPct val="100000"/>
            </a:pPr>
            <a:endParaRPr lang="en-AU" sz="1800" b="1" dirty="0"/>
          </a:p>
          <a:p>
            <a:pPr marL="457200" indent="-317500">
              <a:spcBef>
                <a:spcPts val="0"/>
              </a:spcBef>
              <a:buSzPct val="100000"/>
            </a:pPr>
            <a:r>
              <a:rPr lang="en-AU" sz="1800" b="1" dirty="0"/>
              <a:t>Proton beams have been used to treat cancers in human patients for over 50 years. However, proton therapy facilities are very expensive. </a:t>
            </a:r>
          </a:p>
          <a:p>
            <a:pPr marL="457200" indent="-317500">
              <a:spcBef>
                <a:spcPts val="0"/>
              </a:spcBef>
              <a:buSzPct val="100000"/>
            </a:pPr>
            <a:endParaRPr lang="en-AU" sz="1800" b="1" dirty="0"/>
          </a:p>
          <a:p>
            <a:pPr marL="457200" indent="-317500">
              <a:spcBef>
                <a:spcPts val="0"/>
              </a:spcBef>
              <a:buSzPct val="100000"/>
            </a:pPr>
            <a:r>
              <a:rPr lang="en-AU" sz="1800" b="1" dirty="0"/>
              <a:t>There are approx. 30 proton therapy facilities in Europe, but none in Ireland.</a:t>
            </a:r>
          </a:p>
          <a:p>
            <a:pPr marL="457200" indent="-317500">
              <a:spcBef>
                <a:spcPts val="0"/>
              </a:spcBef>
              <a:buSzPct val="100000"/>
            </a:pPr>
            <a:endParaRPr lang="en-AU" sz="1800" b="1" dirty="0"/>
          </a:p>
          <a:p>
            <a:pPr marL="457200" indent="-317500">
              <a:spcBef>
                <a:spcPts val="0"/>
              </a:spcBef>
              <a:buSzPct val="100000"/>
            </a:pPr>
            <a:r>
              <a:rPr lang="en-AU" sz="1800" b="1" dirty="0"/>
              <a:t>Protons are accelerated to high energies (like X-rays in </a:t>
            </a:r>
            <a:r>
              <a:rPr lang="en-AU" sz="1800" b="1" dirty="0" err="1"/>
              <a:t>Linacs</a:t>
            </a:r>
            <a:r>
              <a:rPr lang="en-AU" sz="1800" b="1" dirty="0"/>
              <a:t>) in order to penetrate the body. The typical energies of modern proton facilities is approx. 250 MeV.</a:t>
            </a:r>
          </a:p>
          <a:p>
            <a:pPr marL="457200" indent="-317500">
              <a:spcBef>
                <a:spcPts val="0"/>
              </a:spcBef>
              <a:buSzPct val="100000"/>
            </a:pPr>
            <a:endParaRPr lang="en-AU" sz="1800" b="1" dirty="0"/>
          </a:p>
          <a:p>
            <a:pPr marL="457200" indent="-317500">
              <a:spcBef>
                <a:spcPts val="0"/>
              </a:spcBef>
              <a:buSzPct val="100000"/>
            </a:pPr>
            <a:r>
              <a:rPr lang="en-AU" sz="1800" b="1" dirty="0"/>
              <a:t>Protons are accelerated in cyclotrons and travel about 50% of the speed of light in the process. Magnetic fields are used to maintain the protons’ orbit. </a:t>
            </a:r>
          </a:p>
          <a:p>
            <a:pPr marL="457200" indent="-317500">
              <a:spcBef>
                <a:spcPts val="0"/>
              </a:spcBef>
              <a:buSzPct val="100000"/>
            </a:pPr>
            <a:endParaRPr lang="en-AU" sz="1800" b="1" dirty="0"/>
          </a:p>
          <a:p>
            <a:pPr marL="457200" indent="-317500">
              <a:spcBef>
                <a:spcPts val="0"/>
              </a:spcBef>
              <a:buSzPct val="100000"/>
            </a:pPr>
            <a:r>
              <a:rPr lang="en-AU" sz="1800" b="1" dirty="0"/>
              <a:t>A cyclotron weighs about 200 Tons.</a:t>
            </a:r>
          </a:p>
          <a:p>
            <a:pPr marL="457200" indent="-317500">
              <a:spcBef>
                <a:spcPts val="0"/>
              </a:spcBef>
              <a:buSzPct val="100000"/>
            </a:pPr>
            <a:endParaRPr lang="en-AU" b="1" dirty="0"/>
          </a:p>
          <a:p>
            <a:pPr marL="457200" indent="-317500">
              <a:spcBef>
                <a:spcPts val="0"/>
              </a:spcBef>
              <a:buSzPct val="100000"/>
            </a:pPr>
            <a:endParaRPr lang="en-AU" b="1" dirty="0"/>
          </a:p>
          <a:p>
            <a:pPr marL="457200" indent="-317500">
              <a:spcBef>
                <a:spcPts val="0"/>
              </a:spcBef>
              <a:buSzPct val="100000"/>
            </a:pPr>
            <a:endParaRPr lang="en-AU" b="1" dirty="0"/>
          </a:p>
          <a:p>
            <a:pPr marL="457200" indent="-317500">
              <a:spcBef>
                <a:spcPts val="0"/>
              </a:spcBef>
              <a:buSzPct val="100000"/>
            </a:pPr>
            <a:endParaRPr lang="en-AU" b="1" dirty="0"/>
          </a:p>
          <a:p>
            <a:pPr lvl="0" algn="l" rtl="0">
              <a:spcBef>
                <a:spcPts val="0"/>
              </a:spcBef>
              <a:buNone/>
            </a:pPr>
            <a:endParaRPr lang="ar-AE" i="1" dirty="0"/>
          </a:p>
          <a:p>
            <a:pPr marL="0" lvl="0" indent="0" rtl="0">
              <a:spcBef>
                <a:spcPts val="0"/>
              </a:spcBef>
              <a:buNone/>
            </a:pPr>
            <a:r>
              <a:rPr lang="ar-AE" dirty="0"/>
              <a:t>   </a:t>
            </a:r>
          </a:p>
          <a:p>
            <a:pPr lvl="0" rtl="0">
              <a:spcBef>
                <a:spcPts val="0"/>
              </a:spcBef>
              <a:buNone/>
            </a:pPr>
            <a:endParaRPr lang="ar-AE" dirty="0"/>
          </a:p>
          <a:p>
            <a:pPr lvl="0" rtl="0">
              <a:spcBef>
                <a:spcPts val="0"/>
              </a:spcBef>
              <a:buNone/>
            </a:pPr>
            <a:endParaRPr dirty="0"/>
          </a:p>
        </p:txBody>
      </p:sp>
    </p:spTree>
    <p:extLst>
      <p:ext uri="{BB962C8B-B14F-4D97-AF65-F5344CB8AC3E}">
        <p14:creationId xmlns:p14="http://schemas.microsoft.com/office/powerpoint/2010/main" val="156169187"/>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04800" y="228600"/>
            <a:ext cx="8534399" cy="507900"/>
          </a:xfrm>
          <a:prstGeom prst="rect">
            <a:avLst/>
          </a:prstGeom>
        </p:spPr>
        <p:txBody>
          <a:bodyPr lIns="91425" tIns="91425" rIns="91425" bIns="91425" anchor="b" anchorCtr="0">
            <a:noAutofit/>
          </a:bodyPr>
          <a:lstStyle/>
          <a:p>
            <a:pPr lvl="0" rtl="0">
              <a:spcBef>
                <a:spcPts val="0"/>
              </a:spcBef>
              <a:buNone/>
            </a:pPr>
            <a:r>
              <a:rPr lang="en-AU" sz="2800" b="1" dirty="0">
                <a:solidFill>
                  <a:srgbClr val="FF0000"/>
                </a:solidFill>
              </a:rPr>
              <a:t>Proton Beam Radiotherapy</a:t>
            </a:r>
          </a:p>
        </p:txBody>
      </p:sp>
      <p:sp>
        <p:nvSpPr>
          <p:cNvPr id="78" name="Shape 78"/>
          <p:cNvSpPr txBox="1">
            <a:spLocks noGrp="1"/>
          </p:cNvSpPr>
          <p:nvPr>
            <p:ph type="body" idx="1"/>
          </p:nvPr>
        </p:nvSpPr>
        <p:spPr>
          <a:xfrm>
            <a:off x="406400" y="1063625"/>
            <a:ext cx="8432699" cy="5337299"/>
          </a:xfrm>
          <a:prstGeom prst="rect">
            <a:avLst/>
          </a:prstGeom>
        </p:spPr>
        <p:txBody>
          <a:bodyPr lIns="91425" tIns="91425" rIns="91425" bIns="91425" anchor="t" anchorCtr="0">
            <a:noAutofit/>
          </a:bodyPr>
          <a:lstStyle/>
          <a:p>
            <a:pPr marL="457200" indent="-317500">
              <a:spcBef>
                <a:spcPts val="0"/>
              </a:spcBef>
              <a:buSzPct val="100000"/>
            </a:pPr>
            <a:r>
              <a:rPr lang="en-AU" sz="1800" b="1" dirty="0"/>
              <a:t>Protons belong to a family of particles known as hadrons (made up of quarks and gluons)</a:t>
            </a:r>
          </a:p>
          <a:p>
            <a:pPr marL="457200" indent="-317500">
              <a:spcBef>
                <a:spcPts val="0"/>
              </a:spcBef>
              <a:buSzPct val="100000"/>
            </a:pPr>
            <a:endParaRPr lang="en-AU" sz="1800" b="1" dirty="0"/>
          </a:p>
          <a:p>
            <a:pPr marL="457200" indent="-317500">
              <a:spcBef>
                <a:spcPts val="0"/>
              </a:spcBef>
              <a:buSzPct val="100000"/>
            </a:pPr>
            <a:r>
              <a:rPr lang="en-AU" sz="1800" b="1" dirty="0"/>
              <a:t>The percentage depth dose in water curve for protons is very different to that of X-rays.</a:t>
            </a:r>
          </a:p>
          <a:p>
            <a:pPr marL="139700" indent="0">
              <a:spcBef>
                <a:spcPts val="0"/>
              </a:spcBef>
              <a:buSzPct val="100000"/>
              <a:buNone/>
            </a:pPr>
            <a:endParaRPr lang="en-AU" sz="1800" b="1" dirty="0"/>
          </a:p>
          <a:p>
            <a:pPr marL="457200" indent="-317500">
              <a:spcBef>
                <a:spcPts val="0"/>
              </a:spcBef>
              <a:buSzPct val="100000"/>
            </a:pPr>
            <a:r>
              <a:rPr lang="en-AU" sz="1800" b="1" dirty="0"/>
              <a:t>Many of the things we need to know about protons can be understood from their depth dose curve. </a:t>
            </a:r>
          </a:p>
          <a:p>
            <a:pPr marL="457200" indent="-317500">
              <a:spcBef>
                <a:spcPts val="0"/>
              </a:spcBef>
              <a:buSzPct val="100000"/>
            </a:pPr>
            <a:endParaRPr lang="en-AU" sz="1800" b="1" dirty="0"/>
          </a:p>
          <a:p>
            <a:pPr marL="457200" indent="-317500">
              <a:spcBef>
                <a:spcPts val="0"/>
              </a:spcBef>
              <a:buSzPct val="100000"/>
            </a:pPr>
            <a:r>
              <a:rPr lang="en-AU" sz="1800" b="1" dirty="0"/>
              <a:t>Pay particular attention to the so-called Bragg-Peak in both the unmodulated/native case and the modulated or spread out case.</a:t>
            </a:r>
          </a:p>
          <a:p>
            <a:pPr marL="457200" indent="-317500">
              <a:spcBef>
                <a:spcPts val="0"/>
              </a:spcBef>
              <a:buSzPct val="100000"/>
            </a:pPr>
            <a:endParaRPr lang="en-AU" sz="1800" b="1" dirty="0"/>
          </a:p>
          <a:p>
            <a:pPr marL="457200" indent="-317500">
              <a:spcBef>
                <a:spcPts val="0"/>
              </a:spcBef>
              <a:buSzPct val="100000"/>
            </a:pPr>
            <a:r>
              <a:rPr lang="en-AU" sz="1800" b="1" dirty="0"/>
              <a:t>Critically, there is almost no radiation deposited beyond the Bragg peak. Now contrast this with X-rays, where attenuation continues. </a:t>
            </a:r>
          </a:p>
          <a:p>
            <a:pPr marL="457200" indent="-317500">
              <a:spcBef>
                <a:spcPts val="0"/>
              </a:spcBef>
              <a:buSzPct val="100000"/>
            </a:pPr>
            <a:endParaRPr lang="en-AU" sz="1800" b="1" dirty="0"/>
          </a:p>
          <a:p>
            <a:pPr marL="457200" indent="-317500">
              <a:spcBef>
                <a:spcPts val="0"/>
              </a:spcBef>
              <a:buSzPct val="100000"/>
            </a:pPr>
            <a:r>
              <a:rPr lang="en-AU" sz="1800" b="1" dirty="0"/>
              <a:t>Note also how X-rays have a higher entrance dose than proton beams.</a:t>
            </a:r>
          </a:p>
          <a:p>
            <a:pPr marL="457200" indent="-317500">
              <a:spcBef>
                <a:spcPts val="0"/>
              </a:spcBef>
              <a:buSzPct val="100000"/>
            </a:pPr>
            <a:endParaRPr lang="en-AU" b="1" dirty="0"/>
          </a:p>
          <a:p>
            <a:pPr marL="457200" indent="-317500">
              <a:spcBef>
                <a:spcPts val="0"/>
              </a:spcBef>
              <a:buSzPct val="100000"/>
            </a:pPr>
            <a:endParaRPr lang="en-AU" b="1" dirty="0"/>
          </a:p>
          <a:p>
            <a:pPr marL="457200" indent="-317500">
              <a:spcBef>
                <a:spcPts val="0"/>
              </a:spcBef>
              <a:buSzPct val="100000"/>
            </a:pPr>
            <a:endParaRPr lang="en-AU" b="1" dirty="0"/>
          </a:p>
          <a:p>
            <a:pPr marL="457200" indent="-317500">
              <a:spcBef>
                <a:spcPts val="0"/>
              </a:spcBef>
              <a:buSzPct val="100000"/>
            </a:pPr>
            <a:endParaRPr lang="en-AU" b="1" dirty="0"/>
          </a:p>
          <a:p>
            <a:pPr marL="457200" indent="-317500">
              <a:spcBef>
                <a:spcPts val="0"/>
              </a:spcBef>
              <a:buSzPct val="100000"/>
            </a:pPr>
            <a:endParaRPr lang="en-AU" b="1" dirty="0"/>
          </a:p>
          <a:p>
            <a:pPr lvl="0" algn="l" rtl="0">
              <a:spcBef>
                <a:spcPts val="0"/>
              </a:spcBef>
              <a:buNone/>
            </a:pPr>
            <a:endParaRPr lang="ar-AE" i="1" dirty="0"/>
          </a:p>
          <a:p>
            <a:pPr marL="0" lvl="0" indent="0" rtl="0">
              <a:spcBef>
                <a:spcPts val="0"/>
              </a:spcBef>
              <a:buNone/>
            </a:pPr>
            <a:r>
              <a:rPr lang="ar-AE" dirty="0"/>
              <a:t>   </a:t>
            </a:r>
          </a:p>
          <a:p>
            <a:pPr lvl="0" rtl="0">
              <a:spcBef>
                <a:spcPts val="0"/>
              </a:spcBef>
              <a:buNone/>
            </a:pPr>
            <a:endParaRPr lang="ar-AE" dirty="0"/>
          </a:p>
          <a:p>
            <a:pPr lvl="0" rtl="0">
              <a:spcBef>
                <a:spcPts val="0"/>
              </a:spcBef>
              <a:buNone/>
            </a:pPr>
            <a:endParaRPr dirty="0"/>
          </a:p>
        </p:txBody>
      </p:sp>
    </p:spTree>
    <p:extLst>
      <p:ext uri="{BB962C8B-B14F-4D97-AF65-F5344CB8AC3E}">
        <p14:creationId xmlns:p14="http://schemas.microsoft.com/office/powerpoint/2010/main" val="2541455064"/>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8" name="Shape 78"/>
          <p:cNvSpPr txBox="1">
            <a:spLocks noGrp="1"/>
          </p:cNvSpPr>
          <p:nvPr>
            <p:ph type="body" idx="1"/>
          </p:nvPr>
        </p:nvSpPr>
        <p:spPr>
          <a:xfrm>
            <a:off x="406400" y="1063625"/>
            <a:ext cx="8432699" cy="5337299"/>
          </a:xfrm>
          <a:prstGeom prst="rect">
            <a:avLst/>
          </a:prstGeom>
        </p:spPr>
        <p:txBody>
          <a:bodyPr lIns="91425" tIns="91425" rIns="91425" bIns="91425" anchor="t" anchorCtr="0">
            <a:noAutofit/>
          </a:bodyPr>
          <a:lstStyle/>
          <a:p>
            <a:pPr marL="457200" indent="-317500">
              <a:spcBef>
                <a:spcPts val="0"/>
              </a:spcBef>
              <a:buSzPct val="100000"/>
            </a:pPr>
            <a:endParaRPr lang="en-AU" b="1" dirty="0"/>
          </a:p>
          <a:p>
            <a:pPr marL="457200" indent="-317500">
              <a:spcBef>
                <a:spcPts val="0"/>
              </a:spcBef>
              <a:buSzPct val="100000"/>
            </a:pPr>
            <a:endParaRPr lang="en-AU" b="1" dirty="0"/>
          </a:p>
          <a:p>
            <a:pPr marL="457200" indent="-317500">
              <a:spcBef>
                <a:spcPts val="0"/>
              </a:spcBef>
              <a:buSzPct val="100000"/>
            </a:pPr>
            <a:endParaRPr lang="en-AU" b="1" dirty="0"/>
          </a:p>
          <a:p>
            <a:pPr lvl="0" algn="l" rtl="0">
              <a:spcBef>
                <a:spcPts val="0"/>
              </a:spcBef>
              <a:buNone/>
            </a:pPr>
            <a:endParaRPr lang="ar-AE" i="1" dirty="0"/>
          </a:p>
          <a:p>
            <a:pPr marL="0" lvl="0" indent="0" rtl="0">
              <a:spcBef>
                <a:spcPts val="0"/>
              </a:spcBef>
              <a:buNone/>
            </a:pPr>
            <a:r>
              <a:rPr lang="ar-AE" dirty="0"/>
              <a:t>   </a:t>
            </a:r>
          </a:p>
          <a:p>
            <a:pPr lvl="0" rtl="0">
              <a:spcBef>
                <a:spcPts val="0"/>
              </a:spcBef>
              <a:buNone/>
            </a:pPr>
            <a:endParaRPr lang="ar-AE" dirty="0"/>
          </a:p>
          <a:p>
            <a:pPr lvl="0" rtl="0">
              <a:spcBef>
                <a:spcPts val="0"/>
              </a:spcBef>
              <a:buNone/>
            </a:pPr>
            <a:endParaRPr dirty="0"/>
          </a:p>
        </p:txBody>
      </p:sp>
      <p:pic>
        <p:nvPicPr>
          <p:cNvPr id="1027" name="Picture 3" descr="C:\Users\e81990\Dropbox\RMIT\Teaching\PHYS2139_RT_Physics_Modelling\2017\BraggPea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412775"/>
            <a:ext cx="7203703" cy="48447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28184" y="1639833"/>
            <a:ext cx="792088" cy="938719"/>
          </a:xfrm>
          <a:prstGeom prst="rect">
            <a:avLst/>
          </a:prstGeom>
          <a:noFill/>
        </p:spPr>
        <p:txBody>
          <a:bodyPr wrap="square" rtlCol="0">
            <a:spAutoFit/>
          </a:bodyPr>
          <a:lstStyle/>
          <a:p>
            <a:r>
              <a:rPr lang="en-AU" sz="1100" b="1" dirty="0">
                <a:solidFill>
                  <a:schemeClr val="accent2"/>
                </a:solidFill>
              </a:rPr>
              <a:t>Spread out Bragg peak (</a:t>
            </a:r>
            <a:r>
              <a:rPr lang="en-AU" sz="1100" b="1" dirty="0" err="1">
                <a:solidFill>
                  <a:schemeClr val="accent2"/>
                </a:solidFill>
              </a:rPr>
              <a:t>SOBP</a:t>
            </a:r>
            <a:r>
              <a:rPr lang="en-AU" sz="1100" b="1" dirty="0">
                <a:solidFill>
                  <a:schemeClr val="accent2"/>
                </a:solidFill>
              </a:rPr>
              <a:t>)</a:t>
            </a:r>
          </a:p>
        </p:txBody>
      </p:sp>
      <p:sp>
        <p:nvSpPr>
          <p:cNvPr id="4" name="TextBox 3"/>
          <p:cNvSpPr txBox="1"/>
          <p:nvPr/>
        </p:nvSpPr>
        <p:spPr>
          <a:xfrm>
            <a:off x="4644008" y="6165304"/>
            <a:ext cx="3384376" cy="307777"/>
          </a:xfrm>
          <a:prstGeom prst="rect">
            <a:avLst/>
          </a:prstGeom>
          <a:noFill/>
        </p:spPr>
        <p:txBody>
          <a:bodyPr wrap="square" rtlCol="0">
            <a:spAutoFit/>
          </a:bodyPr>
          <a:lstStyle/>
          <a:p>
            <a:r>
              <a:rPr lang="en-AU" dirty="0"/>
              <a:t>Image source: Wikimedia commons</a:t>
            </a:r>
          </a:p>
        </p:txBody>
      </p:sp>
      <p:sp>
        <p:nvSpPr>
          <p:cNvPr id="6" name="Shape 77">
            <a:extLst>
              <a:ext uri="{FF2B5EF4-FFF2-40B4-BE49-F238E27FC236}">
                <a16:creationId xmlns:a16="http://schemas.microsoft.com/office/drawing/2014/main" id="{ED182B28-3596-095D-6A47-32E7E8C5F0BD}"/>
              </a:ext>
            </a:extLst>
          </p:cNvPr>
          <p:cNvSpPr txBox="1">
            <a:spLocks/>
          </p:cNvSpPr>
          <p:nvPr/>
        </p:nvSpPr>
        <p:spPr>
          <a:xfrm>
            <a:off x="609499" y="324961"/>
            <a:ext cx="8229600" cy="738664"/>
          </a:xfrm>
          <a:prstGeom prst="rect">
            <a:avLst/>
          </a:prstGeom>
        </p:spPr>
        <p:txBody>
          <a:bodyPr vert="horz" lIns="91425" tIns="91425" rIns="91425" bIns="91425"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AU" sz="2800" b="1">
                <a:solidFill>
                  <a:srgbClr val="FF0000"/>
                </a:solidFill>
              </a:rPr>
              <a:t>Proton Beam Radiotherapy</a:t>
            </a:r>
            <a:endParaRPr lang="en-AU" sz="2800" b="1" dirty="0">
              <a:solidFill>
                <a:srgbClr val="FF0000"/>
              </a:solidFill>
            </a:endParaRPr>
          </a:p>
        </p:txBody>
      </p:sp>
    </p:spTree>
    <p:extLst>
      <p:ext uri="{BB962C8B-B14F-4D97-AF65-F5344CB8AC3E}">
        <p14:creationId xmlns:p14="http://schemas.microsoft.com/office/powerpoint/2010/main" val="412609091"/>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04800" y="228600"/>
            <a:ext cx="8534399" cy="507900"/>
          </a:xfrm>
          <a:prstGeom prst="rect">
            <a:avLst/>
          </a:prstGeom>
        </p:spPr>
        <p:txBody>
          <a:bodyPr lIns="91425" tIns="91425" rIns="91425" bIns="91425" anchor="b" anchorCtr="0">
            <a:noAutofit/>
          </a:bodyPr>
          <a:lstStyle/>
          <a:p>
            <a:pPr lvl="0" rtl="0">
              <a:spcBef>
                <a:spcPts val="0"/>
              </a:spcBef>
              <a:buNone/>
            </a:pPr>
            <a:r>
              <a:rPr lang="en-AU" sz="2800" b="1" dirty="0">
                <a:solidFill>
                  <a:srgbClr val="FF0000"/>
                </a:solidFill>
              </a:rPr>
              <a:t>Proton Beam Radiotherapy</a:t>
            </a:r>
          </a:p>
        </p:txBody>
      </p:sp>
      <p:sp>
        <p:nvSpPr>
          <p:cNvPr id="78" name="Shape 78"/>
          <p:cNvSpPr txBox="1">
            <a:spLocks noGrp="1"/>
          </p:cNvSpPr>
          <p:nvPr>
            <p:ph type="body" idx="1"/>
          </p:nvPr>
        </p:nvSpPr>
        <p:spPr>
          <a:xfrm>
            <a:off x="406400" y="1063625"/>
            <a:ext cx="8432699" cy="5337299"/>
          </a:xfrm>
          <a:prstGeom prst="rect">
            <a:avLst/>
          </a:prstGeom>
        </p:spPr>
        <p:txBody>
          <a:bodyPr lIns="91425" tIns="91425" rIns="91425" bIns="91425" anchor="t" anchorCtr="0">
            <a:noAutofit/>
          </a:bodyPr>
          <a:lstStyle/>
          <a:p>
            <a:pPr marL="457200" indent="-317500">
              <a:spcBef>
                <a:spcPts val="0"/>
              </a:spcBef>
              <a:buSzPct val="100000"/>
            </a:pPr>
            <a:r>
              <a:rPr lang="en-AU" sz="1800" b="1" dirty="0"/>
              <a:t>Proton beam therapy can be an effective treatment for certain difficult to treat brain tumours in adults and children (e.g. base of skull tumours).</a:t>
            </a:r>
          </a:p>
          <a:p>
            <a:pPr marL="457200" indent="-317500">
              <a:spcBef>
                <a:spcPts val="0"/>
              </a:spcBef>
              <a:buSzPct val="100000"/>
            </a:pPr>
            <a:endParaRPr lang="en-AU" sz="1800" b="1" dirty="0"/>
          </a:p>
          <a:p>
            <a:pPr marL="457200" indent="-317500">
              <a:spcBef>
                <a:spcPts val="0"/>
              </a:spcBef>
              <a:buSzPct val="100000"/>
            </a:pPr>
            <a:r>
              <a:rPr lang="en-AU" sz="1800" b="1" dirty="0"/>
              <a:t>Traditionally, protons have been used to treat small tumours e.g. brain tumours, tumours in the eye, and certain prostate cancers</a:t>
            </a:r>
          </a:p>
          <a:p>
            <a:pPr marL="457200" indent="-317500">
              <a:spcBef>
                <a:spcPts val="0"/>
              </a:spcBef>
              <a:buSzPct val="100000"/>
            </a:pPr>
            <a:endParaRPr lang="en-AU" sz="1800" b="1" dirty="0"/>
          </a:p>
          <a:p>
            <a:pPr marL="457200" indent="-317500">
              <a:spcBef>
                <a:spcPts val="0"/>
              </a:spcBef>
              <a:buSzPct val="100000"/>
            </a:pPr>
            <a:r>
              <a:rPr lang="en-AU" sz="1800" b="1" dirty="0"/>
              <a:t>Tumours of the spinal cord/Central Nervous System also respond well because one limits the damage to healthy tissue.</a:t>
            </a:r>
          </a:p>
          <a:p>
            <a:pPr marL="457200" indent="-317500">
              <a:spcBef>
                <a:spcPts val="0"/>
              </a:spcBef>
              <a:buSzPct val="100000"/>
            </a:pPr>
            <a:endParaRPr lang="en-AU" sz="1800" b="1" dirty="0"/>
          </a:p>
          <a:p>
            <a:pPr marL="457200" indent="-317500">
              <a:spcBef>
                <a:spcPts val="0"/>
              </a:spcBef>
              <a:buSzPct val="100000"/>
            </a:pPr>
            <a:r>
              <a:rPr lang="en-AU" sz="1800" b="1" dirty="0"/>
              <a:t>In more recent times (thanks to pencil beam scanning), larger tumours including left breast and head and neck cancers being treated successfully with protons.</a:t>
            </a:r>
          </a:p>
          <a:p>
            <a:pPr marL="457200" indent="-317500">
              <a:spcBef>
                <a:spcPts val="0"/>
              </a:spcBef>
              <a:buSzPct val="100000"/>
            </a:pPr>
            <a:endParaRPr lang="en-AU" sz="1800" b="1" dirty="0"/>
          </a:p>
          <a:p>
            <a:pPr marL="457200" indent="-317500">
              <a:spcBef>
                <a:spcPts val="0"/>
              </a:spcBef>
              <a:buSzPct val="100000"/>
            </a:pPr>
            <a:r>
              <a:rPr lang="en-AU" sz="1800" b="1" dirty="0"/>
              <a:t>Proton beams’ great potential is not so much in improved tumour control, but rather reduced normal tissue complications.</a:t>
            </a:r>
          </a:p>
          <a:p>
            <a:pPr marL="457200" indent="-317500">
              <a:spcBef>
                <a:spcPts val="0"/>
              </a:spcBef>
              <a:buSzPct val="100000"/>
            </a:pPr>
            <a:endParaRPr lang="en-AU" b="1" dirty="0"/>
          </a:p>
          <a:p>
            <a:pPr marL="457200" indent="-317500">
              <a:spcBef>
                <a:spcPts val="0"/>
              </a:spcBef>
              <a:buSzPct val="100000"/>
            </a:pPr>
            <a:endParaRPr lang="en-AU" b="1" dirty="0"/>
          </a:p>
          <a:p>
            <a:pPr marL="457200" indent="-317500">
              <a:spcBef>
                <a:spcPts val="0"/>
              </a:spcBef>
              <a:buSzPct val="100000"/>
            </a:pPr>
            <a:endParaRPr lang="en-AU" b="1" dirty="0"/>
          </a:p>
          <a:p>
            <a:pPr marL="457200" indent="-317500">
              <a:spcBef>
                <a:spcPts val="0"/>
              </a:spcBef>
              <a:buSzPct val="100000"/>
            </a:pPr>
            <a:endParaRPr lang="en-AU" b="1" dirty="0"/>
          </a:p>
          <a:p>
            <a:pPr marL="457200" indent="-317500">
              <a:spcBef>
                <a:spcPts val="0"/>
              </a:spcBef>
              <a:buSzPct val="100000"/>
            </a:pPr>
            <a:endParaRPr lang="en-AU" b="1" dirty="0"/>
          </a:p>
          <a:p>
            <a:pPr marL="457200" indent="-317500">
              <a:spcBef>
                <a:spcPts val="0"/>
              </a:spcBef>
              <a:buSzPct val="100000"/>
            </a:pPr>
            <a:endParaRPr lang="en-AU" b="1" dirty="0"/>
          </a:p>
          <a:p>
            <a:pPr lvl="0" algn="l" rtl="0">
              <a:spcBef>
                <a:spcPts val="0"/>
              </a:spcBef>
              <a:buNone/>
            </a:pPr>
            <a:endParaRPr lang="ar-AE" i="1" dirty="0"/>
          </a:p>
          <a:p>
            <a:pPr marL="0" lvl="0" indent="0" rtl="0">
              <a:spcBef>
                <a:spcPts val="0"/>
              </a:spcBef>
              <a:buNone/>
            </a:pPr>
            <a:r>
              <a:rPr lang="ar-AE" dirty="0"/>
              <a:t>   </a:t>
            </a:r>
          </a:p>
          <a:p>
            <a:pPr lvl="0" rtl="0">
              <a:spcBef>
                <a:spcPts val="0"/>
              </a:spcBef>
              <a:buNone/>
            </a:pPr>
            <a:endParaRPr lang="ar-AE" dirty="0"/>
          </a:p>
          <a:p>
            <a:pPr lvl="0" rtl="0">
              <a:spcBef>
                <a:spcPts val="0"/>
              </a:spcBef>
              <a:buNone/>
            </a:pPr>
            <a:endParaRPr dirty="0"/>
          </a:p>
        </p:txBody>
      </p:sp>
    </p:spTree>
    <p:extLst>
      <p:ext uri="{BB962C8B-B14F-4D97-AF65-F5344CB8AC3E}">
        <p14:creationId xmlns:p14="http://schemas.microsoft.com/office/powerpoint/2010/main" val="1726973657"/>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8" name="Shape 78"/>
          <p:cNvSpPr txBox="1">
            <a:spLocks noGrp="1"/>
          </p:cNvSpPr>
          <p:nvPr>
            <p:ph type="body" idx="1"/>
          </p:nvPr>
        </p:nvSpPr>
        <p:spPr>
          <a:xfrm>
            <a:off x="406400" y="1063625"/>
            <a:ext cx="8432699" cy="5337299"/>
          </a:xfrm>
          <a:prstGeom prst="rect">
            <a:avLst/>
          </a:prstGeom>
        </p:spPr>
        <p:txBody>
          <a:bodyPr lIns="91425" tIns="91425" rIns="91425" bIns="91425" anchor="t" anchorCtr="0">
            <a:noAutofit/>
          </a:bodyPr>
          <a:lstStyle/>
          <a:p>
            <a:pPr marL="457200" indent="-317500">
              <a:spcBef>
                <a:spcPts val="0"/>
              </a:spcBef>
              <a:buSzPct val="100000"/>
            </a:pPr>
            <a:endParaRPr lang="en-AU" b="1" dirty="0"/>
          </a:p>
          <a:p>
            <a:pPr marL="457200" indent="-317500">
              <a:spcBef>
                <a:spcPts val="0"/>
              </a:spcBef>
              <a:buSzPct val="100000"/>
            </a:pPr>
            <a:endParaRPr lang="en-AU" b="1" dirty="0"/>
          </a:p>
          <a:p>
            <a:pPr marL="457200" indent="-317500">
              <a:spcBef>
                <a:spcPts val="0"/>
              </a:spcBef>
              <a:buSzPct val="100000"/>
            </a:pPr>
            <a:endParaRPr lang="en-AU" b="1" dirty="0"/>
          </a:p>
          <a:p>
            <a:pPr lvl="0" algn="l" rtl="0">
              <a:spcBef>
                <a:spcPts val="0"/>
              </a:spcBef>
              <a:buNone/>
            </a:pPr>
            <a:endParaRPr lang="ar-AE" i="1" dirty="0"/>
          </a:p>
          <a:p>
            <a:pPr marL="0" lvl="0" indent="0" rtl="0">
              <a:spcBef>
                <a:spcPts val="0"/>
              </a:spcBef>
              <a:buNone/>
            </a:pPr>
            <a:r>
              <a:rPr lang="ar-AE" dirty="0"/>
              <a:t>   </a:t>
            </a:r>
          </a:p>
          <a:p>
            <a:pPr lvl="0" rtl="0">
              <a:spcBef>
                <a:spcPts val="0"/>
              </a:spcBef>
              <a:buNone/>
            </a:pPr>
            <a:endParaRPr lang="ar-AE" dirty="0"/>
          </a:p>
          <a:p>
            <a:pPr lvl="0" rtl="0">
              <a:spcBef>
                <a:spcPts val="0"/>
              </a:spcBef>
              <a:buNone/>
            </a:pPr>
            <a:endParaRPr dirty="0"/>
          </a:p>
        </p:txBody>
      </p:sp>
      <p:pic>
        <p:nvPicPr>
          <p:cNvPr id="2050" name="Picture 2" descr="C:\Users\e81990\Dropbox\Old_Folders\Backup_Old_Dell_Laptop\Windows_Backup_10_Mar_2012\My Documents\RAD1012_Lectures\2010\Thursday_26_August_2010\cyclotron_full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124744"/>
            <a:ext cx="6572251" cy="4810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2861" y="5936440"/>
            <a:ext cx="6573078" cy="523220"/>
          </a:xfrm>
          <a:prstGeom prst="rect">
            <a:avLst/>
          </a:prstGeom>
          <a:noFill/>
        </p:spPr>
        <p:txBody>
          <a:bodyPr wrap="square" rtlCol="0">
            <a:spAutoFit/>
          </a:bodyPr>
          <a:lstStyle/>
          <a:p>
            <a:r>
              <a:rPr lang="en-AU" sz="1400" dirty="0"/>
              <a:t>The Cyclotron where the megavoltage protons are produced from gaseous hydrogen.</a:t>
            </a:r>
          </a:p>
          <a:p>
            <a:r>
              <a:rPr lang="en-AU" sz="1400" dirty="0"/>
              <a:t>Image source: </a:t>
            </a:r>
            <a:r>
              <a:rPr lang="en-AU" sz="1400" dirty="0" err="1"/>
              <a:t>IBA</a:t>
            </a:r>
            <a:endParaRPr lang="en-AU" sz="1400" dirty="0"/>
          </a:p>
        </p:txBody>
      </p:sp>
      <p:sp>
        <p:nvSpPr>
          <p:cNvPr id="4" name="Shape 77">
            <a:extLst>
              <a:ext uri="{FF2B5EF4-FFF2-40B4-BE49-F238E27FC236}">
                <a16:creationId xmlns:a16="http://schemas.microsoft.com/office/drawing/2014/main" id="{AA6B78F6-3888-CFA7-2110-A131F6FFA931}"/>
              </a:ext>
            </a:extLst>
          </p:cNvPr>
          <p:cNvSpPr txBox="1">
            <a:spLocks/>
          </p:cNvSpPr>
          <p:nvPr/>
        </p:nvSpPr>
        <p:spPr>
          <a:xfrm>
            <a:off x="609499" y="324961"/>
            <a:ext cx="8229600" cy="738664"/>
          </a:xfrm>
          <a:prstGeom prst="rect">
            <a:avLst/>
          </a:prstGeom>
        </p:spPr>
        <p:txBody>
          <a:bodyPr vert="horz" lIns="91425" tIns="91425" rIns="91425" bIns="91425"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AU" sz="2800" b="1">
                <a:solidFill>
                  <a:srgbClr val="FF0000"/>
                </a:solidFill>
              </a:rPr>
              <a:t>Proton Beam Radiotherapy</a:t>
            </a:r>
            <a:endParaRPr lang="en-AU" sz="2800" b="1" dirty="0">
              <a:solidFill>
                <a:srgbClr val="FF0000"/>
              </a:solidFill>
            </a:endParaRPr>
          </a:p>
        </p:txBody>
      </p:sp>
    </p:spTree>
    <p:extLst>
      <p:ext uri="{BB962C8B-B14F-4D97-AF65-F5344CB8AC3E}">
        <p14:creationId xmlns:p14="http://schemas.microsoft.com/office/powerpoint/2010/main" val="2002255423"/>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8" name="Shape 78"/>
          <p:cNvSpPr txBox="1">
            <a:spLocks noGrp="1"/>
          </p:cNvSpPr>
          <p:nvPr>
            <p:ph type="body" idx="1"/>
          </p:nvPr>
        </p:nvSpPr>
        <p:spPr>
          <a:xfrm>
            <a:off x="406400" y="1063625"/>
            <a:ext cx="8432699" cy="5337299"/>
          </a:xfrm>
          <a:prstGeom prst="rect">
            <a:avLst/>
          </a:prstGeom>
        </p:spPr>
        <p:txBody>
          <a:bodyPr lIns="91425" tIns="91425" rIns="91425" bIns="91425" anchor="t" anchorCtr="0">
            <a:noAutofit/>
          </a:bodyPr>
          <a:lstStyle/>
          <a:p>
            <a:pPr marL="457200" indent="-317500">
              <a:spcBef>
                <a:spcPts val="0"/>
              </a:spcBef>
              <a:buSzPct val="100000"/>
            </a:pPr>
            <a:endParaRPr lang="en-AU" b="1" dirty="0"/>
          </a:p>
          <a:p>
            <a:pPr marL="457200" indent="-317500">
              <a:spcBef>
                <a:spcPts val="0"/>
              </a:spcBef>
              <a:buSzPct val="100000"/>
            </a:pPr>
            <a:endParaRPr lang="en-AU" b="1" dirty="0"/>
          </a:p>
          <a:p>
            <a:pPr marL="457200" indent="-317500">
              <a:spcBef>
                <a:spcPts val="0"/>
              </a:spcBef>
              <a:buSzPct val="100000"/>
            </a:pPr>
            <a:endParaRPr lang="en-AU" b="1" dirty="0"/>
          </a:p>
          <a:p>
            <a:pPr lvl="0" algn="l" rtl="0">
              <a:spcBef>
                <a:spcPts val="0"/>
              </a:spcBef>
              <a:buNone/>
            </a:pPr>
            <a:endParaRPr lang="ar-AE" i="1" dirty="0"/>
          </a:p>
          <a:p>
            <a:pPr marL="0" lvl="0" indent="0" rtl="0">
              <a:spcBef>
                <a:spcPts val="0"/>
              </a:spcBef>
              <a:buNone/>
            </a:pPr>
            <a:r>
              <a:rPr lang="ar-AE" dirty="0"/>
              <a:t>   </a:t>
            </a:r>
          </a:p>
          <a:p>
            <a:pPr lvl="0" rtl="0">
              <a:spcBef>
                <a:spcPts val="0"/>
              </a:spcBef>
              <a:buNone/>
            </a:pPr>
            <a:endParaRPr lang="ar-AE" dirty="0"/>
          </a:p>
          <a:p>
            <a:pPr lvl="0" rtl="0">
              <a:spcBef>
                <a:spcPts val="0"/>
              </a:spcBef>
              <a:buNone/>
            </a:pPr>
            <a:endParaRPr dirty="0"/>
          </a:p>
        </p:txBody>
      </p:sp>
      <p:pic>
        <p:nvPicPr>
          <p:cNvPr id="3074" name="Picture 2" descr="C:\Users\e81990\Dropbox\Old_Folders\Backup_Old_Dell_Laptop\Windows_Backup_10_Mar_2012\My Documents\RAD1012_Lectures\2010\Thursday_26_August_2010\beam_transport_system_full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211163"/>
            <a:ext cx="6572251" cy="4810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91679" y="6124118"/>
            <a:ext cx="6572252" cy="738664"/>
          </a:xfrm>
          <a:prstGeom prst="rect">
            <a:avLst/>
          </a:prstGeom>
          <a:noFill/>
        </p:spPr>
        <p:txBody>
          <a:bodyPr wrap="square" rtlCol="0">
            <a:spAutoFit/>
          </a:bodyPr>
          <a:lstStyle/>
          <a:p>
            <a:r>
              <a:rPr lang="en-AU" sz="1400" dirty="0"/>
              <a:t>Proton beam transport from cyclotron to treatment rooms via focussing and steering magnets</a:t>
            </a:r>
          </a:p>
          <a:p>
            <a:r>
              <a:rPr lang="en-AU" sz="1400" dirty="0"/>
              <a:t>Image source: </a:t>
            </a:r>
            <a:r>
              <a:rPr lang="en-AU" sz="1400" dirty="0" err="1"/>
              <a:t>IBA</a:t>
            </a:r>
            <a:endParaRPr lang="en-AU" sz="1400" dirty="0"/>
          </a:p>
        </p:txBody>
      </p:sp>
      <p:sp>
        <p:nvSpPr>
          <p:cNvPr id="6" name="Shape 77">
            <a:extLst>
              <a:ext uri="{FF2B5EF4-FFF2-40B4-BE49-F238E27FC236}">
                <a16:creationId xmlns:a16="http://schemas.microsoft.com/office/drawing/2014/main" id="{CC735FC0-C6B7-49BE-150E-D7921FF87130}"/>
              </a:ext>
            </a:extLst>
          </p:cNvPr>
          <p:cNvSpPr txBox="1">
            <a:spLocks noGrp="1"/>
          </p:cNvSpPr>
          <p:nvPr>
            <p:ph type="title"/>
          </p:nvPr>
        </p:nvSpPr>
        <p:spPr>
          <a:xfrm>
            <a:off x="609499" y="324961"/>
            <a:ext cx="8229600" cy="738664"/>
          </a:xfrm>
          <a:prstGeom prst="rect">
            <a:avLst/>
          </a:prstGeom>
        </p:spPr>
        <p:txBody>
          <a:bodyPr lIns="91425" tIns="91425" rIns="91425" bIns="91425" anchor="b" anchorCtr="0">
            <a:noAutofit/>
          </a:bodyPr>
          <a:lstStyle/>
          <a:p>
            <a:pPr lvl="0" rtl="0">
              <a:spcBef>
                <a:spcPts val="0"/>
              </a:spcBef>
              <a:buNone/>
            </a:pPr>
            <a:r>
              <a:rPr lang="en-AU" sz="2800" b="1" dirty="0">
                <a:solidFill>
                  <a:srgbClr val="FF0000"/>
                </a:solidFill>
              </a:rPr>
              <a:t>Proton Beam Radiotherapy</a:t>
            </a:r>
          </a:p>
        </p:txBody>
      </p:sp>
    </p:spTree>
    <p:extLst>
      <p:ext uri="{BB962C8B-B14F-4D97-AF65-F5344CB8AC3E}">
        <p14:creationId xmlns:p14="http://schemas.microsoft.com/office/powerpoint/2010/main" val="2607436904"/>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04800" y="228600"/>
            <a:ext cx="8534399" cy="507900"/>
          </a:xfrm>
          <a:prstGeom prst="rect">
            <a:avLst/>
          </a:prstGeom>
        </p:spPr>
        <p:txBody>
          <a:bodyPr lIns="91425" tIns="91425" rIns="91425" bIns="91425" anchor="b" anchorCtr="0">
            <a:noAutofit/>
          </a:bodyPr>
          <a:lstStyle/>
          <a:p>
            <a:pPr lvl="0" rtl="0">
              <a:spcBef>
                <a:spcPts val="0"/>
              </a:spcBef>
              <a:buNone/>
            </a:pPr>
            <a:r>
              <a:rPr lang="en-AU" sz="2800" b="1" dirty="0">
                <a:solidFill>
                  <a:srgbClr val="FF0000"/>
                </a:solidFill>
              </a:rPr>
              <a:t>Proton Beam Radiotherapy</a:t>
            </a:r>
          </a:p>
        </p:txBody>
      </p:sp>
      <p:sp>
        <p:nvSpPr>
          <p:cNvPr id="78" name="Shape 78"/>
          <p:cNvSpPr txBox="1">
            <a:spLocks noGrp="1"/>
          </p:cNvSpPr>
          <p:nvPr>
            <p:ph type="body" idx="1"/>
          </p:nvPr>
        </p:nvSpPr>
        <p:spPr>
          <a:xfrm>
            <a:off x="406400" y="1063625"/>
            <a:ext cx="8432699" cy="5337299"/>
          </a:xfrm>
          <a:prstGeom prst="rect">
            <a:avLst/>
          </a:prstGeom>
        </p:spPr>
        <p:txBody>
          <a:bodyPr lIns="91425" tIns="91425" rIns="91425" bIns="91425" anchor="t" anchorCtr="0">
            <a:noAutofit/>
          </a:bodyPr>
          <a:lstStyle/>
          <a:p>
            <a:pPr marL="457200" indent="-317500">
              <a:spcBef>
                <a:spcPts val="0"/>
              </a:spcBef>
              <a:buSzPct val="100000"/>
            </a:pPr>
            <a:endParaRPr lang="en-AU" b="1" dirty="0"/>
          </a:p>
          <a:p>
            <a:pPr marL="457200" indent="-317500">
              <a:spcBef>
                <a:spcPts val="0"/>
              </a:spcBef>
              <a:buSzPct val="100000"/>
            </a:pPr>
            <a:endParaRPr lang="en-AU" b="1" dirty="0"/>
          </a:p>
          <a:p>
            <a:pPr marL="457200" indent="-317500">
              <a:spcBef>
                <a:spcPts val="0"/>
              </a:spcBef>
              <a:buSzPct val="100000"/>
            </a:pPr>
            <a:endParaRPr lang="en-AU" b="1" dirty="0"/>
          </a:p>
          <a:p>
            <a:pPr lvl="0" algn="l" rtl="0">
              <a:spcBef>
                <a:spcPts val="0"/>
              </a:spcBef>
              <a:buNone/>
            </a:pPr>
            <a:endParaRPr lang="ar-AE" i="1" dirty="0"/>
          </a:p>
          <a:p>
            <a:pPr marL="0" lvl="0" indent="0" rtl="0">
              <a:spcBef>
                <a:spcPts val="0"/>
              </a:spcBef>
              <a:buNone/>
            </a:pPr>
            <a:r>
              <a:rPr lang="ar-AE" dirty="0"/>
              <a:t>   </a:t>
            </a:r>
          </a:p>
          <a:p>
            <a:pPr lvl="0" rtl="0">
              <a:spcBef>
                <a:spcPts val="0"/>
              </a:spcBef>
              <a:buNone/>
            </a:pPr>
            <a:endParaRPr lang="ar-AE" dirty="0"/>
          </a:p>
          <a:p>
            <a:pPr lvl="0" rtl="0">
              <a:spcBef>
                <a:spcPts val="0"/>
              </a:spcBef>
              <a:buNone/>
            </a:pPr>
            <a:endParaRPr dirty="0"/>
          </a:p>
        </p:txBody>
      </p:sp>
      <p:pic>
        <p:nvPicPr>
          <p:cNvPr id="6146" name="Picture 2" descr="C:\Users\e81990\Dropbox\Old_Folders\Backup_Old_Dell_Laptop\Windows_Backup_10_Mar_2012\My Documents\RAD1012_Lectures\2010\Thursday_26_August_2010\proton_treatment_ro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390" y="1412776"/>
            <a:ext cx="8298066" cy="39604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31640" y="5589240"/>
            <a:ext cx="6300192" cy="738664"/>
          </a:xfrm>
          <a:prstGeom prst="rect">
            <a:avLst/>
          </a:prstGeom>
          <a:noFill/>
        </p:spPr>
        <p:txBody>
          <a:bodyPr wrap="square" rtlCol="0">
            <a:spAutoFit/>
          </a:bodyPr>
          <a:lstStyle/>
          <a:p>
            <a:r>
              <a:rPr lang="en-AU" sz="1400" dirty="0"/>
              <a:t>Rotating gantry inside proton treatment room. The rather compact-looking gantry belies the enormity of the full rotating gantry behind the treatment room.</a:t>
            </a:r>
          </a:p>
          <a:p>
            <a:r>
              <a:rPr lang="en-AU" sz="1400" dirty="0"/>
              <a:t>Image source: IBA</a:t>
            </a:r>
          </a:p>
        </p:txBody>
      </p:sp>
    </p:spTree>
    <p:extLst>
      <p:ext uri="{BB962C8B-B14F-4D97-AF65-F5344CB8AC3E}">
        <p14:creationId xmlns:p14="http://schemas.microsoft.com/office/powerpoint/2010/main" val="2857242092"/>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8" name="Shape 78"/>
          <p:cNvSpPr txBox="1">
            <a:spLocks noGrp="1"/>
          </p:cNvSpPr>
          <p:nvPr>
            <p:ph type="body" idx="1"/>
          </p:nvPr>
        </p:nvSpPr>
        <p:spPr>
          <a:xfrm>
            <a:off x="406400" y="1063625"/>
            <a:ext cx="8432699" cy="5337299"/>
          </a:xfrm>
          <a:prstGeom prst="rect">
            <a:avLst/>
          </a:prstGeom>
        </p:spPr>
        <p:txBody>
          <a:bodyPr lIns="91425" tIns="91425" rIns="91425" bIns="91425" anchor="t" anchorCtr="0">
            <a:noAutofit/>
          </a:bodyPr>
          <a:lstStyle/>
          <a:p>
            <a:pPr marL="457200" indent="-317500">
              <a:spcBef>
                <a:spcPts val="0"/>
              </a:spcBef>
              <a:buSzPct val="100000"/>
            </a:pPr>
            <a:endParaRPr lang="en-AU" b="1" dirty="0"/>
          </a:p>
          <a:p>
            <a:pPr marL="457200" indent="-317500">
              <a:spcBef>
                <a:spcPts val="0"/>
              </a:spcBef>
              <a:buSzPct val="100000"/>
            </a:pPr>
            <a:endParaRPr lang="en-AU" b="1" dirty="0"/>
          </a:p>
          <a:p>
            <a:pPr marL="457200" indent="-317500">
              <a:spcBef>
                <a:spcPts val="0"/>
              </a:spcBef>
              <a:buSzPct val="100000"/>
            </a:pPr>
            <a:endParaRPr lang="en-AU" b="1" dirty="0"/>
          </a:p>
          <a:p>
            <a:pPr lvl="0" algn="l" rtl="0">
              <a:spcBef>
                <a:spcPts val="0"/>
              </a:spcBef>
              <a:buNone/>
            </a:pPr>
            <a:endParaRPr lang="ar-AE" i="1" dirty="0"/>
          </a:p>
          <a:p>
            <a:pPr marL="0" lvl="0" indent="0" rtl="0">
              <a:spcBef>
                <a:spcPts val="0"/>
              </a:spcBef>
              <a:buNone/>
            </a:pPr>
            <a:r>
              <a:rPr lang="ar-AE" dirty="0"/>
              <a:t>   </a:t>
            </a:r>
          </a:p>
          <a:p>
            <a:pPr lvl="0" rtl="0">
              <a:spcBef>
                <a:spcPts val="0"/>
              </a:spcBef>
              <a:buNone/>
            </a:pPr>
            <a:endParaRPr lang="ar-AE" dirty="0"/>
          </a:p>
          <a:p>
            <a:pPr lvl="0" rtl="0">
              <a:spcBef>
                <a:spcPts val="0"/>
              </a:spcBef>
              <a:buNone/>
            </a:pPr>
            <a:endParaRPr dirty="0"/>
          </a:p>
        </p:txBody>
      </p:sp>
      <p:pic>
        <p:nvPicPr>
          <p:cNvPr id="7170" name="Picture 2" descr="C:\Users\e81990\Dropbox\Old_Folders\Backup_Old_Dell_Laptop\Windows_Backup_10_Mar_2012\My Documents\RAD1012_Lectures\2010\Thursday_26_August_2010\universal_nozzle_full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0109" y="1268760"/>
            <a:ext cx="6572251" cy="4810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31640" y="6078885"/>
            <a:ext cx="6300192" cy="523220"/>
          </a:xfrm>
          <a:prstGeom prst="rect">
            <a:avLst/>
          </a:prstGeom>
          <a:noFill/>
        </p:spPr>
        <p:txBody>
          <a:bodyPr wrap="square" rtlCol="0">
            <a:spAutoFit/>
          </a:bodyPr>
          <a:lstStyle/>
          <a:p>
            <a:r>
              <a:rPr lang="en-AU" sz="1400" dirty="0"/>
              <a:t>Treatment nozzle at the end of a gantry. Note the robotic couch as well on bottom right. Image source: </a:t>
            </a:r>
            <a:r>
              <a:rPr lang="en-AU" sz="1400" dirty="0" err="1"/>
              <a:t>IBA</a:t>
            </a:r>
            <a:endParaRPr lang="en-AU" sz="1400" dirty="0"/>
          </a:p>
        </p:txBody>
      </p:sp>
      <p:cxnSp>
        <p:nvCxnSpPr>
          <p:cNvPr id="3" name="Straight Arrow Connector 2"/>
          <p:cNvCxnSpPr/>
          <p:nvPr/>
        </p:nvCxnSpPr>
        <p:spPr>
          <a:xfrm>
            <a:off x="6444208" y="4437112"/>
            <a:ext cx="432048" cy="6480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868144" y="3933056"/>
            <a:ext cx="2088232" cy="523220"/>
          </a:xfrm>
          <a:prstGeom prst="rect">
            <a:avLst/>
          </a:prstGeom>
          <a:noFill/>
        </p:spPr>
        <p:txBody>
          <a:bodyPr wrap="square" rtlCol="0">
            <a:spAutoFit/>
          </a:bodyPr>
          <a:lstStyle/>
          <a:p>
            <a:r>
              <a:rPr lang="en-AU" dirty="0"/>
              <a:t>Robotic couch with 6 degrees of freedom</a:t>
            </a:r>
          </a:p>
        </p:txBody>
      </p:sp>
      <p:sp>
        <p:nvSpPr>
          <p:cNvPr id="6" name="Title 5">
            <a:extLst>
              <a:ext uri="{FF2B5EF4-FFF2-40B4-BE49-F238E27FC236}">
                <a16:creationId xmlns:a16="http://schemas.microsoft.com/office/drawing/2014/main" id="{E9D3722C-496E-1648-F5D7-ED24A9201F78}"/>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764148119"/>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8" name="Shape 78"/>
          <p:cNvSpPr txBox="1">
            <a:spLocks noGrp="1"/>
          </p:cNvSpPr>
          <p:nvPr>
            <p:ph type="body" idx="1"/>
          </p:nvPr>
        </p:nvSpPr>
        <p:spPr>
          <a:xfrm>
            <a:off x="406400" y="1063625"/>
            <a:ext cx="8432699" cy="5337299"/>
          </a:xfrm>
          <a:prstGeom prst="rect">
            <a:avLst/>
          </a:prstGeom>
        </p:spPr>
        <p:txBody>
          <a:bodyPr lIns="91425" tIns="91425" rIns="91425" bIns="91425" anchor="t" anchorCtr="0">
            <a:noAutofit/>
          </a:bodyPr>
          <a:lstStyle/>
          <a:p>
            <a:pPr marL="457200" indent="-317500">
              <a:spcBef>
                <a:spcPts val="0"/>
              </a:spcBef>
              <a:buSzPct val="100000"/>
            </a:pPr>
            <a:endParaRPr lang="en-AU" b="1" dirty="0"/>
          </a:p>
          <a:p>
            <a:pPr marL="457200" indent="-317500">
              <a:spcBef>
                <a:spcPts val="0"/>
              </a:spcBef>
              <a:buSzPct val="100000"/>
            </a:pPr>
            <a:endParaRPr lang="en-AU" b="1" dirty="0"/>
          </a:p>
          <a:p>
            <a:pPr marL="457200" indent="-317500">
              <a:spcBef>
                <a:spcPts val="0"/>
              </a:spcBef>
              <a:buSzPct val="100000"/>
            </a:pPr>
            <a:endParaRPr lang="en-AU" b="1" dirty="0"/>
          </a:p>
          <a:p>
            <a:pPr lvl="0" algn="l" rtl="0">
              <a:spcBef>
                <a:spcPts val="0"/>
              </a:spcBef>
              <a:buNone/>
            </a:pPr>
            <a:endParaRPr lang="ar-AE" i="1" dirty="0"/>
          </a:p>
          <a:p>
            <a:pPr marL="0" lvl="0" indent="0" rtl="0">
              <a:spcBef>
                <a:spcPts val="0"/>
              </a:spcBef>
              <a:buNone/>
            </a:pPr>
            <a:r>
              <a:rPr lang="ar-AE" dirty="0"/>
              <a:t>   </a:t>
            </a:r>
          </a:p>
          <a:p>
            <a:pPr lvl="0" rtl="0">
              <a:spcBef>
                <a:spcPts val="0"/>
              </a:spcBef>
              <a:buNone/>
            </a:pPr>
            <a:endParaRPr lang="ar-AE" dirty="0"/>
          </a:p>
          <a:p>
            <a:pPr lvl="0" rtl="0">
              <a:spcBef>
                <a:spcPts val="0"/>
              </a:spcBef>
              <a:buNone/>
            </a:pPr>
            <a:endParaRPr dirty="0"/>
          </a:p>
        </p:txBody>
      </p:sp>
      <p:pic>
        <p:nvPicPr>
          <p:cNvPr id="8194" name="Picture 2" descr="C:\Users\e81990\Dropbox\Old_Folders\Backup_Old_Dell_Laptop\Windows_Backup_10_Mar_2012\My Documents\RAD1012_Lectures\2010\Thursday_26_August_2010\patient_treat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1" y="1336157"/>
            <a:ext cx="8307726" cy="39650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31640" y="5589240"/>
            <a:ext cx="6300192" cy="276999"/>
          </a:xfrm>
          <a:prstGeom prst="rect">
            <a:avLst/>
          </a:prstGeom>
          <a:noFill/>
        </p:spPr>
        <p:txBody>
          <a:bodyPr wrap="square" rtlCol="0">
            <a:spAutoFit/>
          </a:bodyPr>
          <a:lstStyle/>
          <a:p>
            <a:r>
              <a:rPr lang="en-AU" sz="1200" dirty="0"/>
              <a:t>Image source: </a:t>
            </a:r>
            <a:r>
              <a:rPr lang="en-AU" sz="1200" dirty="0" err="1"/>
              <a:t>IBA</a:t>
            </a:r>
            <a:endParaRPr lang="en-AU" sz="1200" dirty="0"/>
          </a:p>
        </p:txBody>
      </p:sp>
      <p:sp>
        <p:nvSpPr>
          <p:cNvPr id="3" name="Title 2">
            <a:extLst>
              <a:ext uri="{FF2B5EF4-FFF2-40B4-BE49-F238E27FC236}">
                <a16:creationId xmlns:a16="http://schemas.microsoft.com/office/drawing/2014/main" id="{5E90BBA3-3058-8F77-681C-4A457EFE49D4}"/>
              </a:ext>
            </a:extLst>
          </p:cNvPr>
          <p:cNvSpPr>
            <a:spLocks noGrp="1"/>
          </p:cNvSpPr>
          <p:nvPr>
            <p:ph type="title"/>
          </p:nvPr>
        </p:nvSpPr>
        <p:spPr>
          <a:xfrm>
            <a:off x="457200" y="254090"/>
            <a:ext cx="8229600" cy="1143000"/>
          </a:xfrm>
        </p:spPr>
        <p:txBody>
          <a:bodyPr/>
          <a:lstStyle/>
          <a:p>
            <a:endParaRPr lang="en-AU"/>
          </a:p>
        </p:txBody>
      </p:sp>
    </p:spTree>
    <p:extLst>
      <p:ext uri="{BB962C8B-B14F-4D97-AF65-F5344CB8AC3E}">
        <p14:creationId xmlns:p14="http://schemas.microsoft.com/office/powerpoint/2010/main" val="2765195519"/>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al Version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18966" y="443972"/>
            <a:ext cx="8189753" cy="5262979"/>
          </a:xfrm>
          <a:prstGeom prst="rect">
            <a:avLst/>
          </a:prstGeom>
          <a:noFill/>
        </p:spPr>
        <p:txBody>
          <a:bodyPr wrap="square" rtlCol="0">
            <a:spAutoFit/>
          </a:bodyPr>
          <a:lstStyle/>
          <a:p>
            <a:r>
              <a:rPr lang="en-US" sz="3000" b="1" dirty="0">
                <a:solidFill>
                  <a:schemeClr val="bg1"/>
                </a:solidFill>
                <a:latin typeface="Arial"/>
                <a:cs typeface="Arial"/>
              </a:rPr>
              <a:t>What is one of the main areas of Medical Physics?</a:t>
            </a:r>
          </a:p>
          <a:p>
            <a:endParaRPr lang="en-US" sz="3000" b="1" dirty="0">
              <a:solidFill>
                <a:schemeClr val="bg1"/>
              </a:solidFill>
              <a:latin typeface="Arial"/>
              <a:cs typeface="Arial"/>
            </a:endParaRPr>
          </a:p>
          <a:p>
            <a:r>
              <a:rPr lang="en-US" sz="3000" b="1" dirty="0">
                <a:solidFill>
                  <a:schemeClr val="bg1"/>
                </a:solidFill>
                <a:latin typeface="Arial"/>
                <a:cs typeface="Arial"/>
              </a:rPr>
              <a:t>	</a:t>
            </a:r>
            <a:r>
              <a:rPr lang="en-US" sz="2400" b="1" u="sng" dirty="0">
                <a:solidFill>
                  <a:schemeClr val="bg1"/>
                </a:solidFill>
                <a:latin typeface="Arial"/>
                <a:cs typeface="Arial"/>
              </a:rPr>
              <a:t>Radiation Therapy for Cancer</a:t>
            </a:r>
          </a:p>
          <a:p>
            <a:pPr marL="742950" lvl="1" indent="-285750">
              <a:buFont typeface="Arial"/>
              <a:buChar char="•"/>
            </a:pPr>
            <a:r>
              <a:rPr lang="en-US" sz="2400" dirty="0">
                <a:solidFill>
                  <a:schemeClr val="bg1"/>
                </a:solidFill>
                <a:latin typeface="Arial"/>
                <a:cs typeface="Arial"/>
              </a:rPr>
              <a:t>Megavoltage Linear Accelerators</a:t>
            </a:r>
          </a:p>
          <a:p>
            <a:pPr marL="1200150" lvl="2" indent="-285750">
              <a:buFont typeface="Arial"/>
              <a:buChar char="•"/>
            </a:pPr>
            <a:r>
              <a:rPr lang="en-US" sz="2400" dirty="0">
                <a:solidFill>
                  <a:schemeClr val="bg1"/>
                </a:solidFill>
                <a:latin typeface="Arial"/>
                <a:cs typeface="Arial"/>
              </a:rPr>
              <a:t>X-ray photons and electrons</a:t>
            </a:r>
          </a:p>
          <a:p>
            <a:pPr marL="742950" lvl="1" indent="-285750">
              <a:buFont typeface="Arial"/>
              <a:buChar char="•"/>
            </a:pPr>
            <a:endParaRPr lang="en-US" sz="2400" dirty="0">
              <a:solidFill>
                <a:schemeClr val="bg1"/>
              </a:solidFill>
              <a:latin typeface="Arial"/>
              <a:cs typeface="Arial"/>
            </a:endParaRPr>
          </a:p>
          <a:p>
            <a:pPr marL="742950" lvl="1" indent="-285750">
              <a:buFont typeface="Arial"/>
              <a:buChar char="•"/>
            </a:pPr>
            <a:r>
              <a:rPr lang="en-US" sz="2400" dirty="0">
                <a:solidFill>
                  <a:schemeClr val="bg1"/>
                </a:solidFill>
                <a:latin typeface="Arial"/>
                <a:cs typeface="Arial"/>
              </a:rPr>
              <a:t>High energy particles </a:t>
            </a:r>
          </a:p>
          <a:p>
            <a:pPr marL="1200150" lvl="2" indent="-285750">
              <a:buFont typeface="Arial"/>
              <a:buChar char="•"/>
            </a:pPr>
            <a:r>
              <a:rPr lang="en-US" sz="2400" dirty="0">
                <a:solidFill>
                  <a:schemeClr val="bg1"/>
                </a:solidFill>
                <a:latin typeface="Arial"/>
                <a:cs typeface="Arial"/>
              </a:rPr>
              <a:t>proton and ion-beam therapy</a:t>
            </a:r>
          </a:p>
          <a:p>
            <a:pPr marL="1200150" lvl="2" indent="-285750">
              <a:buFont typeface="Arial"/>
              <a:buChar char="•"/>
            </a:pPr>
            <a:endParaRPr lang="en-US" sz="2400" dirty="0">
              <a:solidFill>
                <a:schemeClr val="bg1"/>
              </a:solidFill>
              <a:latin typeface="Arial"/>
              <a:cs typeface="Arial"/>
            </a:endParaRPr>
          </a:p>
          <a:p>
            <a:pPr marL="742950" lvl="1" indent="-285750">
              <a:buFont typeface="Arial"/>
              <a:buChar char="•"/>
            </a:pPr>
            <a:r>
              <a:rPr lang="en-US" sz="2400" dirty="0">
                <a:solidFill>
                  <a:schemeClr val="bg1"/>
                </a:solidFill>
                <a:latin typeface="Arial"/>
                <a:cs typeface="Arial"/>
              </a:rPr>
              <a:t>High dose radioactive isotope sources</a:t>
            </a:r>
          </a:p>
          <a:p>
            <a:pPr marL="1200150" lvl="2" indent="-285750">
              <a:buFont typeface="Arial"/>
              <a:buChar char="•"/>
            </a:pPr>
            <a:r>
              <a:rPr lang="en-US" sz="2400" dirty="0">
                <a:solidFill>
                  <a:schemeClr val="bg1"/>
                </a:solidFill>
                <a:latin typeface="Arial"/>
                <a:cs typeface="Arial"/>
              </a:rPr>
              <a:t>Brachytherapy</a:t>
            </a:r>
          </a:p>
          <a:p>
            <a:pPr lvl="2"/>
            <a:endParaRPr lang="en-US" sz="2400" dirty="0">
              <a:solidFill>
                <a:schemeClr val="bg1"/>
              </a:solidFill>
              <a:latin typeface="Arial"/>
              <a:cs typeface="Arial"/>
            </a:endParaRPr>
          </a:p>
        </p:txBody>
      </p:sp>
      <p:pic>
        <p:nvPicPr>
          <p:cNvPr id="4" name="black.png"/>
          <p:cNvPicPr/>
          <p:nvPr/>
        </p:nvPicPr>
        <p:blipFill>
          <a:blip r:embed="rId3" r:link="rId4">
            <a:extLst>
              <a:ext uri="{28A0092B-C50C-407E-A947-70E740481C1C}">
                <a14:useLocalDpi xmlns:a14="http://schemas.microsoft.com/office/drawing/2010/main" val="0"/>
              </a:ext>
            </a:extLst>
          </a:blip>
          <a:stretch>
            <a:fillRect/>
          </a:stretch>
        </p:blipFill>
        <p:spPr>
          <a:xfrm>
            <a:off x="7328831" y="5875656"/>
            <a:ext cx="1783419" cy="945297"/>
          </a:xfrm>
          <a:prstGeom prst="rect">
            <a:avLst/>
          </a:prstGeom>
        </p:spPr>
      </p:pic>
      <p:sp>
        <p:nvSpPr>
          <p:cNvPr id="5" name="Text Box 3"/>
          <p:cNvSpPr txBox="1"/>
          <p:nvPr/>
        </p:nvSpPr>
        <p:spPr>
          <a:xfrm>
            <a:off x="166144" y="6033658"/>
            <a:ext cx="1956874" cy="358675"/>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425"/>
              </a:spcBef>
              <a:spcAft>
                <a:spcPts val="0"/>
              </a:spcAft>
            </a:pPr>
            <a:r>
              <a:rPr lang="en-US" sz="800" b="1" dirty="0" err="1">
                <a:effectLst/>
                <a:latin typeface="Arial"/>
                <a:ea typeface="ＭＳ 明朝"/>
                <a:cs typeface="MinionPro-Regular"/>
              </a:rPr>
              <a:t>Ollscoil</a:t>
            </a:r>
            <a:r>
              <a:rPr lang="en-US" sz="800" b="1" dirty="0">
                <a:effectLst/>
                <a:latin typeface="Arial"/>
                <a:ea typeface="ＭＳ 明朝"/>
                <a:cs typeface="MinionPro-Regular"/>
              </a:rPr>
              <a:t> </a:t>
            </a:r>
            <a:r>
              <a:rPr lang="en-US" sz="800" b="1" dirty="0" err="1">
                <a:effectLst/>
                <a:latin typeface="Arial"/>
                <a:ea typeface="ＭＳ 明朝"/>
                <a:cs typeface="MinionPro-Regular"/>
              </a:rPr>
              <a:t>Mhá</a:t>
            </a:r>
            <a:r>
              <a:rPr lang="en-US" sz="800" b="1" dirty="0">
                <a:effectLst/>
                <a:latin typeface="Arial"/>
                <a:ea typeface="ＭＳ 明朝"/>
                <a:cs typeface="MinionPro-Regular"/>
              </a:rPr>
              <a:t> </a:t>
            </a:r>
            <a:r>
              <a:rPr lang="en-US" sz="800" b="1" dirty="0" err="1">
                <a:effectLst/>
                <a:latin typeface="Arial"/>
                <a:ea typeface="ＭＳ 明朝"/>
                <a:cs typeface="MinionPro-Regular"/>
              </a:rPr>
              <a:t>Nuad</a:t>
            </a:r>
            <a:br>
              <a:rPr lang="en-US" sz="800" b="1" dirty="0">
                <a:effectLst/>
                <a:latin typeface="Arial"/>
                <a:ea typeface="ＭＳ 明朝"/>
                <a:cs typeface="MinionPro-Regular"/>
              </a:rPr>
            </a:br>
            <a:r>
              <a:rPr lang="en-US" sz="800" b="1" dirty="0" err="1">
                <a:effectLst/>
                <a:latin typeface="Arial"/>
                <a:ea typeface="ＭＳ 明朝"/>
                <a:cs typeface="MinionPro-Regular"/>
              </a:rPr>
              <a:t>Maynooth</a:t>
            </a:r>
            <a:r>
              <a:rPr lang="en-US" sz="800" b="1" dirty="0">
                <a:effectLst/>
                <a:latin typeface="Arial"/>
                <a:ea typeface="ＭＳ 明朝"/>
                <a:cs typeface="MinionPro-Regular"/>
              </a:rPr>
              <a:t> University</a:t>
            </a:r>
            <a:endParaRPr lang="en-US" sz="800" dirty="0">
              <a:effectLst/>
              <a:latin typeface="MinionPro-Regular"/>
              <a:ea typeface="ＭＳ 明朝"/>
              <a:cs typeface="MinionPro-Regular"/>
            </a:endParaRPr>
          </a:p>
        </p:txBody>
      </p:sp>
    </p:spTree>
    <p:extLst>
      <p:ext uri="{BB962C8B-B14F-4D97-AF65-F5344CB8AC3E}">
        <p14:creationId xmlns:p14="http://schemas.microsoft.com/office/powerpoint/2010/main" val="3243915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8" name="Shape 78"/>
          <p:cNvSpPr txBox="1">
            <a:spLocks noGrp="1"/>
          </p:cNvSpPr>
          <p:nvPr>
            <p:ph type="body" idx="1"/>
          </p:nvPr>
        </p:nvSpPr>
        <p:spPr>
          <a:xfrm>
            <a:off x="406400" y="1063625"/>
            <a:ext cx="8432699" cy="5337299"/>
          </a:xfrm>
          <a:prstGeom prst="rect">
            <a:avLst/>
          </a:prstGeom>
        </p:spPr>
        <p:txBody>
          <a:bodyPr lIns="91425" tIns="91425" rIns="91425" bIns="91425" anchor="t" anchorCtr="0">
            <a:noAutofit/>
          </a:bodyPr>
          <a:lstStyle/>
          <a:p>
            <a:pPr marL="457200" indent="-317500">
              <a:spcBef>
                <a:spcPts val="0"/>
              </a:spcBef>
              <a:buSzPct val="100000"/>
            </a:pPr>
            <a:endParaRPr lang="en-AU" b="1" dirty="0"/>
          </a:p>
          <a:p>
            <a:pPr marL="457200" indent="-317500">
              <a:spcBef>
                <a:spcPts val="0"/>
              </a:spcBef>
              <a:buSzPct val="100000"/>
            </a:pPr>
            <a:endParaRPr lang="en-AU" b="1" dirty="0"/>
          </a:p>
          <a:p>
            <a:pPr marL="457200" indent="-317500">
              <a:spcBef>
                <a:spcPts val="0"/>
              </a:spcBef>
              <a:buSzPct val="100000"/>
            </a:pPr>
            <a:endParaRPr lang="en-AU" b="1" dirty="0"/>
          </a:p>
          <a:p>
            <a:pPr lvl="0" algn="l" rtl="0">
              <a:spcBef>
                <a:spcPts val="0"/>
              </a:spcBef>
              <a:buNone/>
            </a:pPr>
            <a:endParaRPr lang="ar-AE" i="1" dirty="0"/>
          </a:p>
          <a:p>
            <a:pPr marL="0" lvl="0" indent="0" rtl="0">
              <a:spcBef>
                <a:spcPts val="0"/>
              </a:spcBef>
              <a:buNone/>
            </a:pPr>
            <a:r>
              <a:rPr lang="ar-AE" dirty="0"/>
              <a:t>   </a:t>
            </a:r>
          </a:p>
          <a:p>
            <a:pPr lvl="0" rtl="0">
              <a:spcBef>
                <a:spcPts val="0"/>
              </a:spcBef>
              <a:buNone/>
            </a:pPr>
            <a:endParaRPr lang="ar-AE" dirty="0"/>
          </a:p>
          <a:p>
            <a:pPr lvl="0" rtl="0">
              <a:spcBef>
                <a:spcPts val="0"/>
              </a:spcBef>
              <a:buNone/>
            </a:pPr>
            <a:endParaRPr dirty="0"/>
          </a:p>
        </p:txBody>
      </p:sp>
      <p:pic>
        <p:nvPicPr>
          <p:cNvPr id="1026" name="Picture 2" descr="C:\Users\e81990\Dropbox\Screenshots\Screenshot 2017-10-02 16.13.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1" y="1340768"/>
            <a:ext cx="7296809" cy="41044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31640" y="5589240"/>
            <a:ext cx="6300192" cy="738664"/>
          </a:xfrm>
          <a:prstGeom prst="rect">
            <a:avLst/>
          </a:prstGeom>
          <a:noFill/>
        </p:spPr>
        <p:txBody>
          <a:bodyPr wrap="square" rtlCol="0">
            <a:spAutoFit/>
          </a:bodyPr>
          <a:lstStyle/>
          <a:p>
            <a:r>
              <a:rPr lang="en-AU" sz="1400" dirty="0"/>
              <a:t>Classical RT using megavoltage X-rays. Dose is deposited upstream and downstream of the tumour. This pattern of dose deposition is unavoidable with X-rays.</a:t>
            </a:r>
          </a:p>
          <a:p>
            <a:r>
              <a:rPr lang="en-AU" sz="1400" dirty="0"/>
              <a:t>Image source: Dr </a:t>
            </a:r>
            <a:r>
              <a:rPr lang="en-AU" sz="1400" dirty="0" err="1"/>
              <a:t>Niek</a:t>
            </a:r>
            <a:r>
              <a:rPr lang="en-AU" sz="1400" dirty="0"/>
              <a:t> </a:t>
            </a:r>
            <a:r>
              <a:rPr lang="en-AU" sz="1400" dirty="0" err="1"/>
              <a:t>Schreuder</a:t>
            </a:r>
            <a:r>
              <a:rPr lang="en-AU" sz="1400" dirty="0"/>
              <a:t> – Provision Health Care, USA</a:t>
            </a:r>
          </a:p>
        </p:txBody>
      </p:sp>
      <p:sp>
        <p:nvSpPr>
          <p:cNvPr id="3" name="Title 2">
            <a:extLst>
              <a:ext uri="{FF2B5EF4-FFF2-40B4-BE49-F238E27FC236}">
                <a16:creationId xmlns:a16="http://schemas.microsoft.com/office/drawing/2014/main" id="{FCF807E4-7C5D-634F-6C65-3A36D5CD1846}"/>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1805876385"/>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8" name="Shape 78"/>
          <p:cNvSpPr txBox="1">
            <a:spLocks noGrp="1"/>
          </p:cNvSpPr>
          <p:nvPr>
            <p:ph type="body" idx="1"/>
          </p:nvPr>
        </p:nvSpPr>
        <p:spPr>
          <a:xfrm>
            <a:off x="406400" y="1063625"/>
            <a:ext cx="8432699" cy="5337299"/>
          </a:xfrm>
          <a:prstGeom prst="rect">
            <a:avLst/>
          </a:prstGeom>
        </p:spPr>
        <p:txBody>
          <a:bodyPr lIns="91425" tIns="91425" rIns="91425" bIns="91425" anchor="t" anchorCtr="0">
            <a:noAutofit/>
          </a:bodyPr>
          <a:lstStyle/>
          <a:p>
            <a:pPr marL="457200" indent="-317500">
              <a:spcBef>
                <a:spcPts val="0"/>
              </a:spcBef>
              <a:buSzPct val="100000"/>
            </a:pPr>
            <a:endParaRPr lang="en-AU" b="1" dirty="0"/>
          </a:p>
          <a:p>
            <a:pPr marL="457200" indent="-317500">
              <a:spcBef>
                <a:spcPts val="0"/>
              </a:spcBef>
              <a:buSzPct val="100000"/>
            </a:pPr>
            <a:endParaRPr lang="en-AU" b="1" dirty="0"/>
          </a:p>
          <a:p>
            <a:pPr marL="457200" indent="-317500">
              <a:spcBef>
                <a:spcPts val="0"/>
              </a:spcBef>
              <a:buSzPct val="100000"/>
            </a:pPr>
            <a:endParaRPr lang="en-AU" b="1" dirty="0"/>
          </a:p>
          <a:p>
            <a:pPr lvl="0" algn="l" rtl="0">
              <a:spcBef>
                <a:spcPts val="0"/>
              </a:spcBef>
              <a:buNone/>
            </a:pPr>
            <a:endParaRPr lang="ar-AE" i="1" dirty="0"/>
          </a:p>
          <a:p>
            <a:pPr marL="0" lvl="0" indent="0" rtl="0">
              <a:spcBef>
                <a:spcPts val="0"/>
              </a:spcBef>
              <a:buNone/>
            </a:pPr>
            <a:r>
              <a:rPr lang="ar-AE" dirty="0"/>
              <a:t>   </a:t>
            </a:r>
          </a:p>
          <a:p>
            <a:pPr lvl="0" rtl="0">
              <a:spcBef>
                <a:spcPts val="0"/>
              </a:spcBef>
              <a:buNone/>
            </a:pPr>
            <a:endParaRPr lang="ar-AE" dirty="0"/>
          </a:p>
          <a:p>
            <a:pPr lvl="0" rtl="0">
              <a:spcBef>
                <a:spcPts val="0"/>
              </a:spcBef>
              <a:buNone/>
            </a:pPr>
            <a:endParaRPr dirty="0"/>
          </a:p>
        </p:txBody>
      </p:sp>
      <p:sp>
        <p:nvSpPr>
          <p:cNvPr id="3" name="TextBox 2"/>
          <p:cNvSpPr txBox="1"/>
          <p:nvPr/>
        </p:nvSpPr>
        <p:spPr>
          <a:xfrm>
            <a:off x="1547664" y="1268760"/>
            <a:ext cx="5760640" cy="523220"/>
          </a:xfrm>
          <a:prstGeom prst="rect">
            <a:avLst/>
          </a:prstGeom>
          <a:noFill/>
        </p:spPr>
        <p:txBody>
          <a:bodyPr wrap="square" rtlCol="0">
            <a:spAutoFit/>
          </a:bodyPr>
          <a:lstStyle/>
          <a:p>
            <a:r>
              <a:rPr lang="en-AU" u="sng" dirty="0"/>
              <a:t>Active (or Pencil beam) scanning</a:t>
            </a:r>
            <a:r>
              <a:rPr lang="en-AU" dirty="0"/>
              <a:t> of proton beam via scanning magnets. Dose is deposited in a manner analogous to a 3D printer</a:t>
            </a:r>
          </a:p>
        </p:txBody>
      </p:sp>
      <p:sp>
        <p:nvSpPr>
          <p:cNvPr id="5" name="TextBox 4"/>
          <p:cNvSpPr txBox="1"/>
          <p:nvPr/>
        </p:nvSpPr>
        <p:spPr>
          <a:xfrm>
            <a:off x="1331640" y="5589240"/>
            <a:ext cx="6300192" cy="276999"/>
          </a:xfrm>
          <a:prstGeom prst="rect">
            <a:avLst/>
          </a:prstGeom>
          <a:noFill/>
        </p:spPr>
        <p:txBody>
          <a:bodyPr wrap="square" rtlCol="0">
            <a:spAutoFit/>
          </a:bodyPr>
          <a:lstStyle/>
          <a:p>
            <a:r>
              <a:rPr lang="en-AU" sz="1200" dirty="0"/>
              <a:t>Image source: Dove Medical Press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844824"/>
            <a:ext cx="6343250" cy="3672408"/>
          </a:xfrm>
          <a:prstGeom prst="rect">
            <a:avLst/>
          </a:prstGeom>
        </p:spPr>
      </p:pic>
      <p:sp>
        <p:nvSpPr>
          <p:cNvPr id="6" name="Title 5">
            <a:extLst>
              <a:ext uri="{FF2B5EF4-FFF2-40B4-BE49-F238E27FC236}">
                <a16:creationId xmlns:a16="http://schemas.microsoft.com/office/drawing/2014/main" id="{AE62B8DC-5F22-56EB-6BC5-F892CD57F632}"/>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784601122"/>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8" name="Shape 78"/>
          <p:cNvSpPr txBox="1">
            <a:spLocks noGrp="1"/>
          </p:cNvSpPr>
          <p:nvPr>
            <p:ph type="body" idx="1"/>
          </p:nvPr>
        </p:nvSpPr>
        <p:spPr>
          <a:xfrm>
            <a:off x="406400" y="1063625"/>
            <a:ext cx="8432699" cy="5337299"/>
          </a:xfrm>
          <a:prstGeom prst="rect">
            <a:avLst/>
          </a:prstGeom>
        </p:spPr>
        <p:txBody>
          <a:bodyPr lIns="91425" tIns="91425" rIns="91425" bIns="91425" anchor="t" anchorCtr="0">
            <a:noAutofit/>
          </a:bodyPr>
          <a:lstStyle/>
          <a:p>
            <a:pPr marL="457200" indent="-317500">
              <a:spcBef>
                <a:spcPts val="0"/>
              </a:spcBef>
              <a:buSzPct val="100000"/>
            </a:pPr>
            <a:endParaRPr lang="en-AU" b="1" dirty="0"/>
          </a:p>
          <a:p>
            <a:pPr marL="457200" indent="-317500">
              <a:spcBef>
                <a:spcPts val="0"/>
              </a:spcBef>
              <a:buSzPct val="100000"/>
            </a:pPr>
            <a:endParaRPr lang="en-AU" b="1" dirty="0"/>
          </a:p>
          <a:p>
            <a:pPr marL="457200" indent="-317500">
              <a:spcBef>
                <a:spcPts val="0"/>
              </a:spcBef>
              <a:buSzPct val="100000"/>
            </a:pPr>
            <a:endParaRPr lang="en-AU" b="1" dirty="0"/>
          </a:p>
          <a:p>
            <a:pPr lvl="0" algn="l" rtl="0">
              <a:spcBef>
                <a:spcPts val="0"/>
              </a:spcBef>
              <a:buNone/>
            </a:pPr>
            <a:endParaRPr lang="ar-AE" i="1" dirty="0"/>
          </a:p>
          <a:p>
            <a:pPr marL="0" lvl="0" indent="0" rtl="0">
              <a:spcBef>
                <a:spcPts val="0"/>
              </a:spcBef>
              <a:buNone/>
            </a:pPr>
            <a:r>
              <a:rPr lang="ar-AE" dirty="0"/>
              <a:t>   </a:t>
            </a:r>
          </a:p>
          <a:p>
            <a:pPr lvl="0" rtl="0">
              <a:spcBef>
                <a:spcPts val="0"/>
              </a:spcBef>
              <a:buNone/>
            </a:pPr>
            <a:endParaRPr lang="ar-AE" dirty="0"/>
          </a:p>
          <a:p>
            <a:pPr lvl="0" rtl="0">
              <a:spcBef>
                <a:spcPts val="0"/>
              </a:spcBef>
              <a:buNone/>
            </a:pPr>
            <a:endParaRPr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888" t="20797" r="37037" b="23700"/>
          <a:stretch/>
        </p:blipFill>
        <p:spPr>
          <a:xfrm>
            <a:off x="812800" y="1628800"/>
            <a:ext cx="7245996" cy="4032447"/>
          </a:xfrm>
          <a:prstGeom prst="rect">
            <a:avLst/>
          </a:prstGeom>
        </p:spPr>
      </p:pic>
      <p:sp>
        <p:nvSpPr>
          <p:cNvPr id="4" name="Title 3">
            <a:extLst>
              <a:ext uri="{FF2B5EF4-FFF2-40B4-BE49-F238E27FC236}">
                <a16:creationId xmlns:a16="http://schemas.microsoft.com/office/drawing/2014/main" id="{20C85FD1-7AFF-75DF-6E75-35912D7D31F1}"/>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2683948268"/>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8" name="Shape 78"/>
          <p:cNvSpPr txBox="1">
            <a:spLocks noGrp="1"/>
          </p:cNvSpPr>
          <p:nvPr>
            <p:ph type="body" idx="1"/>
          </p:nvPr>
        </p:nvSpPr>
        <p:spPr>
          <a:xfrm>
            <a:off x="406400" y="1063625"/>
            <a:ext cx="8432699" cy="5337299"/>
          </a:xfrm>
          <a:prstGeom prst="rect">
            <a:avLst/>
          </a:prstGeom>
        </p:spPr>
        <p:txBody>
          <a:bodyPr lIns="91425" tIns="91425" rIns="91425" bIns="91425" anchor="t" anchorCtr="0">
            <a:noAutofit/>
          </a:bodyPr>
          <a:lstStyle/>
          <a:p>
            <a:pPr marL="457200" indent="-317500">
              <a:spcBef>
                <a:spcPts val="0"/>
              </a:spcBef>
              <a:buSzPct val="100000"/>
            </a:pPr>
            <a:endParaRPr lang="en-AU" b="1" dirty="0"/>
          </a:p>
          <a:p>
            <a:pPr marL="457200" indent="-317500">
              <a:spcBef>
                <a:spcPts val="0"/>
              </a:spcBef>
              <a:buSzPct val="100000"/>
            </a:pPr>
            <a:endParaRPr lang="en-AU" b="1" dirty="0"/>
          </a:p>
          <a:p>
            <a:pPr marL="457200" indent="-317500">
              <a:spcBef>
                <a:spcPts val="0"/>
              </a:spcBef>
              <a:buSzPct val="100000"/>
            </a:pPr>
            <a:endParaRPr lang="en-AU" b="1" dirty="0"/>
          </a:p>
          <a:p>
            <a:pPr lvl="0" algn="l" rtl="0">
              <a:spcBef>
                <a:spcPts val="0"/>
              </a:spcBef>
              <a:buNone/>
            </a:pPr>
            <a:endParaRPr lang="ar-AE" i="1" dirty="0"/>
          </a:p>
          <a:p>
            <a:pPr marL="0" lvl="0" indent="0" rtl="0">
              <a:spcBef>
                <a:spcPts val="0"/>
              </a:spcBef>
              <a:buNone/>
            </a:pPr>
            <a:r>
              <a:rPr lang="ar-AE" dirty="0"/>
              <a:t>   </a:t>
            </a:r>
          </a:p>
          <a:p>
            <a:pPr lvl="0" rtl="0">
              <a:spcBef>
                <a:spcPts val="0"/>
              </a:spcBef>
              <a:buNone/>
            </a:pPr>
            <a:endParaRPr lang="ar-AE" dirty="0"/>
          </a:p>
          <a:p>
            <a:pPr lvl="0" rtl="0">
              <a:spcBef>
                <a:spcPts val="0"/>
              </a:spcBef>
              <a:buNone/>
            </a:pPr>
            <a:endParaRPr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869" t="21193" r="36667" b="29095"/>
          <a:stretch/>
        </p:blipFill>
        <p:spPr>
          <a:xfrm>
            <a:off x="602807" y="1417638"/>
            <a:ext cx="7938385" cy="4002325"/>
          </a:xfrm>
          <a:prstGeom prst="rect">
            <a:avLst/>
          </a:prstGeom>
        </p:spPr>
      </p:pic>
      <p:sp>
        <p:nvSpPr>
          <p:cNvPr id="3" name="TextBox 2"/>
          <p:cNvSpPr txBox="1"/>
          <p:nvPr/>
        </p:nvSpPr>
        <p:spPr>
          <a:xfrm>
            <a:off x="1043608" y="5823959"/>
            <a:ext cx="4608512" cy="307777"/>
          </a:xfrm>
          <a:prstGeom prst="rect">
            <a:avLst/>
          </a:prstGeom>
          <a:noFill/>
        </p:spPr>
        <p:txBody>
          <a:bodyPr wrap="square" rtlCol="0">
            <a:spAutoFit/>
          </a:bodyPr>
          <a:lstStyle/>
          <a:p>
            <a:r>
              <a:rPr lang="en-AU" dirty="0"/>
              <a:t>Image source: Mayo Clinic, Rochester, USA</a:t>
            </a:r>
          </a:p>
        </p:txBody>
      </p:sp>
      <p:sp>
        <p:nvSpPr>
          <p:cNvPr id="5" name="Title 4">
            <a:extLst>
              <a:ext uri="{FF2B5EF4-FFF2-40B4-BE49-F238E27FC236}">
                <a16:creationId xmlns:a16="http://schemas.microsoft.com/office/drawing/2014/main" id="{27DAEBAA-1FD0-10AB-1C26-0FC14E1FF945}"/>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2753455888"/>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8" name="Shape 78"/>
          <p:cNvSpPr txBox="1">
            <a:spLocks noGrp="1"/>
          </p:cNvSpPr>
          <p:nvPr>
            <p:ph type="body" idx="1"/>
          </p:nvPr>
        </p:nvSpPr>
        <p:spPr>
          <a:xfrm>
            <a:off x="406400" y="1063625"/>
            <a:ext cx="8432699" cy="5337299"/>
          </a:xfrm>
          <a:prstGeom prst="rect">
            <a:avLst/>
          </a:prstGeom>
        </p:spPr>
        <p:txBody>
          <a:bodyPr lIns="91425" tIns="91425" rIns="91425" bIns="91425" anchor="t" anchorCtr="0">
            <a:noAutofit/>
          </a:bodyPr>
          <a:lstStyle/>
          <a:p>
            <a:pPr marL="457200" indent="-317500">
              <a:spcBef>
                <a:spcPts val="0"/>
              </a:spcBef>
              <a:buSzPct val="100000"/>
            </a:pPr>
            <a:endParaRPr lang="en-AU" b="1" dirty="0"/>
          </a:p>
          <a:p>
            <a:pPr marL="457200" indent="-317500">
              <a:spcBef>
                <a:spcPts val="0"/>
              </a:spcBef>
              <a:buSzPct val="100000"/>
            </a:pPr>
            <a:endParaRPr lang="en-AU" b="1" dirty="0"/>
          </a:p>
          <a:p>
            <a:pPr marL="457200" indent="-317500">
              <a:spcBef>
                <a:spcPts val="0"/>
              </a:spcBef>
              <a:buSzPct val="100000"/>
            </a:pPr>
            <a:endParaRPr lang="en-AU" b="1" dirty="0"/>
          </a:p>
          <a:p>
            <a:pPr lvl="0" algn="l" rtl="0">
              <a:spcBef>
                <a:spcPts val="0"/>
              </a:spcBef>
              <a:buNone/>
            </a:pPr>
            <a:endParaRPr lang="ar-AE" i="1" dirty="0"/>
          </a:p>
          <a:p>
            <a:pPr marL="0" lvl="0" indent="0" rtl="0">
              <a:spcBef>
                <a:spcPts val="0"/>
              </a:spcBef>
              <a:buNone/>
            </a:pPr>
            <a:r>
              <a:rPr lang="ar-AE" dirty="0"/>
              <a:t>   </a:t>
            </a:r>
          </a:p>
          <a:p>
            <a:pPr lvl="0" rtl="0">
              <a:spcBef>
                <a:spcPts val="0"/>
              </a:spcBef>
              <a:buNone/>
            </a:pPr>
            <a:endParaRPr lang="ar-AE" dirty="0"/>
          </a:p>
          <a:p>
            <a:pPr lvl="0" rtl="0">
              <a:spcBef>
                <a:spcPts val="0"/>
              </a:spcBef>
              <a:buNone/>
            </a:pPr>
            <a:endParaRPr dirty="0"/>
          </a:p>
        </p:txBody>
      </p:sp>
      <p:sp>
        <p:nvSpPr>
          <p:cNvPr id="6" name="TextBox 5"/>
          <p:cNvSpPr txBox="1"/>
          <p:nvPr/>
        </p:nvSpPr>
        <p:spPr>
          <a:xfrm>
            <a:off x="1115616" y="5445224"/>
            <a:ext cx="6300192" cy="1015663"/>
          </a:xfrm>
          <a:prstGeom prst="rect">
            <a:avLst/>
          </a:prstGeom>
          <a:noFill/>
        </p:spPr>
        <p:txBody>
          <a:bodyPr wrap="square" rtlCol="0">
            <a:spAutoFit/>
          </a:bodyPr>
          <a:lstStyle/>
          <a:p>
            <a:r>
              <a:rPr lang="en-AU" sz="1200" dirty="0"/>
              <a:t>In pencil beam (active scanning) proton therapy dose deposition, the proton beam is actively scattered by magnets and the dose distribution can be sculpted around healthy tissue upstream of the tumour. Very Good!!</a:t>
            </a:r>
          </a:p>
          <a:p>
            <a:endParaRPr lang="en-AU" sz="1200" dirty="0"/>
          </a:p>
          <a:p>
            <a:r>
              <a:rPr lang="en-AU" sz="1200" dirty="0"/>
              <a:t>Image source: Dr </a:t>
            </a:r>
            <a:r>
              <a:rPr lang="en-AU" sz="1200" dirty="0" err="1"/>
              <a:t>Niek</a:t>
            </a:r>
            <a:r>
              <a:rPr lang="en-AU" sz="1200" dirty="0"/>
              <a:t> </a:t>
            </a:r>
            <a:r>
              <a:rPr lang="en-AU" sz="1200" dirty="0" err="1"/>
              <a:t>Schreuder</a:t>
            </a:r>
            <a:r>
              <a:rPr lang="en-AU" sz="1200" dirty="0"/>
              <a:t> – Provision Health Care, USA</a:t>
            </a:r>
          </a:p>
        </p:txBody>
      </p:sp>
      <p:pic>
        <p:nvPicPr>
          <p:cNvPr id="3074" name="Picture 2" descr="C:\Users\e81990\Dropbox\Screenshots\Screenshot 2017-10-02 16.19.38.png"/>
          <p:cNvPicPr>
            <a:picLocks noChangeAspect="1" noChangeArrowheads="1"/>
          </p:cNvPicPr>
          <p:nvPr/>
        </p:nvPicPr>
        <p:blipFill rotWithShape="1">
          <a:blip r:embed="rId3">
            <a:extLst>
              <a:ext uri="{28A0092B-C50C-407E-A947-70E740481C1C}">
                <a14:useLocalDpi xmlns:a14="http://schemas.microsoft.com/office/drawing/2010/main" val="0"/>
              </a:ext>
            </a:extLst>
          </a:blip>
          <a:srcRect l="9566" t="19159" r="38025" b="27116"/>
          <a:stretch/>
        </p:blipFill>
        <p:spPr bwMode="auto">
          <a:xfrm>
            <a:off x="1014771" y="1412776"/>
            <a:ext cx="6725581" cy="373800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69461F4-08F1-1A96-8C46-A71FCE9D14AC}"/>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1259572615"/>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8" name="Shape 78"/>
          <p:cNvSpPr txBox="1">
            <a:spLocks noGrp="1"/>
          </p:cNvSpPr>
          <p:nvPr>
            <p:ph type="body" idx="1"/>
          </p:nvPr>
        </p:nvSpPr>
        <p:spPr>
          <a:xfrm>
            <a:off x="406400" y="1063625"/>
            <a:ext cx="8432699" cy="5337299"/>
          </a:xfrm>
          <a:prstGeom prst="rect">
            <a:avLst/>
          </a:prstGeom>
        </p:spPr>
        <p:txBody>
          <a:bodyPr lIns="91425" tIns="91425" rIns="91425" bIns="91425" anchor="t" anchorCtr="0">
            <a:noAutofit/>
          </a:bodyPr>
          <a:lstStyle/>
          <a:p>
            <a:pPr marL="457200" indent="-317500">
              <a:spcBef>
                <a:spcPts val="0"/>
              </a:spcBef>
              <a:buSzPct val="100000"/>
            </a:pPr>
            <a:endParaRPr lang="en-AU" b="1" dirty="0"/>
          </a:p>
          <a:p>
            <a:pPr marL="457200" indent="-317500">
              <a:spcBef>
                <a:spcPts val="0"/>
              </a:spcBef>
              <a:buSzPct val="100000"/>
            </a:pPr>
            <a:endParaRPr lang="en-AU" b="1" dirty="0"/>
          </a:p>
          <a:p>
            <a:pPr marL="457200" indent="-317500">
              <a:spcBef>
                <a:spcPts val="0"/>
              </a:spcBef>
              <a:buSzPct val="100000"/>
            </a:pPr>
            <a:endParaRPr lang="en-AU" b="1" dirty="0"/>
          </a:p>
          <a:p>
            <a:pPr lvl="0" algn="l" rtl="0">
              <a:spcBef>
                <a:spcPts val="0"/>
              </a:spcBef>
              <a:buNone/>
            </a:pPr>
            <a:endParaRPr lang="ar-AE" i="1" dirty="0"/>
          </a:p>
          <a:p>
            <a:pPr marL="0" lvl="0" indent="0" rtl="0">
              <a:spcBef>
                <a:spcPts val="0"/>
              </a:spcBef>
              <a:buNone/>
            </a:pPr>
            <a:r>
              <a:rPr lang="ar-AE" dirty="0"/>
              <a:t>   </a:t>
            </a:r>
          </a:p>
          <a:p>
            <a:pPr lvl="0" rtl="0">
              <a:spcBef>
                <a:spcPts val="0"/>
              </a:spcBef>
              <a:buNone/>
            </a:pPr>
            <a:endParaRPr lang="ar-AE" dirty="0"/>
          </a:p>
          <a:p>
            <a:pPr lvl="0" rtl="0">
              <a:spcBef>
                <a:spcPts val="0"/>
              </a:spcBef>
              <a:buNone/>
            </a:pP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071" y="1124743"/>
            <a:ext cx="6539991" cy="4823994"/>
          </a:xfrm>
          <a:prstGeom prst="rect">
            <a:avLst/>
          </a:prstGeom>
        </p:spPr>
      </p:pic>
      <p:sp>
        <p:nvSpPr>
          <p:cNvPr id="3" name="TextBox 2"/>
          <p:cNvSpPr txBox="1"/>
          <p:nvPr/>
        </p:nvSpPr>
        <p:spPr>
          <a:xfrm>
            <a:off x="1547664" y="5733256"/>
            <a:ext cx="5256584" cy="738664"/>
          </a:xfrm>
          <a:prstGeom prst="rect">
            <a:avLst/>
          </a:prstGeom>
          <a:noFill/>
        </p:spPr>
        <p:txBody>
          <a:bodyPr wrap="square" rtlCol="0">
            <a:spAutoFit/>
          </a:bodyPr>
          <a:lstStyle/>
          <a:p>
            <a:r>
              <a:rPr lang="en-AU" dirty="0"/>
              <a:t>Proton beam therapy can be an effective treatment option for certain paediatric brain cancers.</a:t>
            </a:r>
          </a:p>
          <a:p>
            <a:r>
              <a:rPr lang="en-AU" dirty="0"/>
              <a:t>Image source: www.praxis-margareten.at</a:t>
            </a:r>
          </a:p>
        </p:txBody>
      </p:sp>
      <p:sp>
        <p:nvSpPr>
          <p:cNvPr id="6" name="Shape 77">
            <a:extLst>
              <a:ext uri="{FF2B5EF4-FFF2-40B4-BE49-F238E27FC236}">
                <a16:creationId xmlns:a16="http://schemas.microsoft.com/office/drawing/2014/main" id="{4E0EF162-B958-62F4-DA69-2D47DFDEBE95}"/>
              </a:ext>
            </a:extLst>
          </p:cNvPr>
          <p:cNvSpPr txBox="1">
            <a:spLocks noGrp="1"/>
          </p:cNvSpPr>
          <p:nvPr>
            <p:ph type="title"/>
          </p:nvPr>
        </p:nvSpPr>
        <p:spPr>
          <a:xfrm>
            <a:off x="304901" y="-48816"/>
            <a:ext cx="8229600" cy="1143000"/>
          </a:xfrm>
          <a:prstGeom prst="rect">
            <a:avLst/>
          </a:prstGeom>
        </p:spPr>
        <p:txBody>
          <a:bodyPr lIns="91425" tIns="91425" rIns="91425" bIns="91425" anchor="b" anchorCtr="0">
            <a:noAutofit/>
          </a:bodyPr>
          <a:lstStyle/>
          <a:p>
            <a:pPr lvl="0" rtl="0">
              <a:spcBef>
                <a:spcPts val="0"/>
              </a:spcBef>
              <a:buNone/>
            </a:pPr>
            <a:r>
              <a:rPr lang="en-AU" sz="2400" b="1" dirty="0">
                <a:solidFill>
                  <a:srgbClr val="FF0000"/>
                </a:solidFill>
              </a:rPr>
              <a:t>Proton Beam Radiotherapy</a:t>
            </a:r>
          </a:p>
        </p:txBody>
      </p:sp>
    </p:spTree>
    <p:extLst>
      <p:ext uri="{BB962C8B-B14F-4D97-AF65-F5344CB8AC3E}">
        <p14:creationId xmlns:p14="http://schemas.microsoft.com/office/powerpoint/2010/main" val="1144693763"/>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787686" y="263228"/>
            <a:ext cx="8534399" cy="507900"/>
          </a:xfrm>
          <a:prstGeom prst="rect">
            <a:avLst/>
          </a:prstGeom>
        </p:spPr>
        <p:txBody>
          <a:bodyPr lIns="91425" tIns="91425" rIns="91425" bIns="91425" anchor="b" anchorCtr="0">
            <a:noAutofit/>
          </a:bodyPr>
          <a:lstStyle/>
          <a:p>
            <a:pPr lvl="0" rtl="0">
              <a:spcBef>
                <a:spcPts val="0"/>
              </a:spcBef>
              <a:buNone/>
            </a:pPr>
            <a:r>
              <a:rPr lang="en-AU" sz="2400" b="1" dirty="0">
                <a:solidFill>
                  <a:srgbClr val="FF0000"/>
                </a:solidFill>
              </a:rPr>
              <a:t>Proton Beam Radiotherapy</a:t>
            </a:r>
          </a:p>
        </p:txBody>
      </p:sp>
      <p:sp>
        <p:nvSpPr>
          <p:cNvPr id="78" name="Shape 78"/>
          <p:cNvSpPr txBox="1">
            <a:spLocks noGrp="1"/>
          </p:cNvSpPr>
          <p:nvPr>
            <p:ph type="body" idx="1"/>
          </p:nvPr>
        </p:nvSpPr>
        <p:spPr>
          <a:xfrm>
            <a:off x="406400" y="1063625"/>
            <a:ext cx="8432699" cy="5337299"/>
          </a:xfrm>
          <a:prstGeom prst="rect">
            <a:avLst/>
          </a:prstGeom>
        </p:spPr>
        <p:txBody>
          <a:bodyPr lIns="91425" tIns="91425" rIns="91425" bIns="91425" anchor="t" anchorCtr="0">
            <a:noAutofit/>
          </a:bodyPr>
          <a:lstStyle/>
          <a:p>
            <a:pPr marL="457200" indent="-317500">
              <a:spcBef>
                <a:spcPts val="0"/>
              </a:spcBef>
              <a:buSzPct val="100000"/>
            </a:pPr>
            <a:endParaRPr lang="en-AU" b="1" dirty="0"/>
          </a:p>
          <a:p>
            <a:pPr marL="457200" indent="-317500">
              <a:spcBef>
                <a:spcPts val="0"/>
              </a:spcBef>
              <a:buSzPct val="100000"/>
            </a:pPr>
            <a:endParaRPr lang="en-AU" b="1" dirty="0"/>
          </a:p>
          <a:p>
            <a:pPr marL="457200" indent="-317500">
              <a:spcBef>
                <a:spcPts val="0"/>
              </a:spcBef>
              <a:buSzPct val="100000"/>
            </a:pPr>
            <a:endParaRPr lang="en-AU" b="1" dirty="0"/>
          </a:p>
          <a:p>
            <a:pPr lvl="0" algn="l" rtl="0">
              <a:spcBef>
                <a:spcPts val="0"/>
              </a:spcBef>
              <a:buNone/>
            </a:pPr>
            <a:endParaRPr lang="ar-AE" i="1" dirty="0"/>
          </a:p>
          <a:p>
            <a:pPr marL="0" lvl="0" indent="0" rtl="0">
              <a:spcBef>
                <a:spcPts val="0"/>
              </a:spcBef>
              <a:buNone/>
            </a:pPr>
            <a:r>
              <a:rPr lang="ar-AE" dirty="0"/>
              <a:t>   </a:t>
            </a:r>
          </a:p>
          <a:p>
            <a:pPr lvl="0" rtl="0">
              <a:spcBef>
                <a:spcPts val="0"/>
              </a:spcBef>
              <a:buNone/>
            </a:pPr>
            <a:endParaRPr lang="ar-AE" dirty="0"/>
          </a:p>
          <a:p>
            <a:pPr lvl="0" rtl="0">
              <a:spcBef>
                <a:spcPts val="0"/>
              </a:spcBef>
              <a:buNone/>
            </a:pPr>
            <a:endParaRPr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000" t="24383" r="50000" b="22505"/>
          <a:stretch/>
        </p:blipFill>
        <p:spPr>
          <a:xfrm>
            <a:off x="1659632" y="1033351"/>
            <a:ext cx="5786710" cy="4761024"/>
          </a:xfrm>
          <a:prstGeom prst="rect">
            <a:avLst/>
          </a:prstGeom>
        </p:spPr>
      </p:pic>
      <p:sp>
        <p:nvSpPr>
          <p:cNvPr id="3" name="TextBox 2"/>
          <p:cNvSpPr txBox="1"/>
          <p:nvPr/>
        </p:nvSpPr>
        <p:spPr>
          <a:xfrm>
            <a:off x="1659632" y="5877704"/>
            <a:ext cx="5362340" cy="523220"/>
          </a:xfrm>
          <a:prstGeom prst="rect">
            <a:avLst/>
          </a:prstGeom>
          <a:noFill/>
        </p:spPr>
        <p:txBody>
          <a:bodyPr wrap="square" rtlCol="0">
            <a:spAutoFit/>
          </a:bodyPr>
          <a:lstStyle/>
          <a:p>
            <a:r>
              <a:rPr lang="en-AU" sz="1400" dirty="0"/>
              <a:t>Note the low-dose ‘bath’ of radiation to large volumes of healthy tissue with the VMAT, X-ray technique. Image source: Dr Carl Rossi M.D.</a:t>
            </a:r>
          </a:p>
        </p:txBody>
      </p:sp>
    </p:spTree>
    <p:extLst>
      <p:ext uri="{BB962C8B-B14F-4D97-AF65-F5344CB8AC3E}">
        <p14:creationId xmlns:p14="http://schemas.microsoft.com/office/powerpoint/2010/main" val="1443583670"/>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DDDB50A2-0C76-4908-9061-47054CD61350}"/>
              </a:ext>
            </a:extLst>
          </p:cNvPr>
          <p:cNvSpPr>
            <a:spLocks noGrp="1" noChangeArrowheads="1"/>
          </p:cNvSpPr>
          <p:nvPr>
            <p:ph type="ctrTitle"/>
          </p:nvPr>
        </p:nvSpPr>
        <p:spPr>
          <a:xfrm>
            <a:off x="762000" y="1803110"/>
            <a:ext cx="7696200" cy="2057400"/>
          </a:xfrm>
          <a:noFill/>
        </p:spPr>
        <p:txBody>
          <a:bodyPr>
            <a:noAutofit/>
          </a:bodyPr>
          <a:lstStyle/>
          <a:p>
            <a:r>
              <a:rPr lang="en-AU" altLang="en-US" dirty="0"/>
              <a:t>Radiation Therapy for Cancer Megavoltage Linear Accelerators </a:t>
            </a:r>
            <a:br>
              <a:rPr lang="en-AU" altLang="en-US" dirty="0"/>
            </a:br>
            <a:endParaRPr lang="en-AU" altLang="en-US" dirty="0"/>
          </a:p>
        </p:txBody>
      </p:sp>
      <p:sp>
        <p:nvSpPr>
          <p:cNvPr id="3077" name="Slide Number Placeholder 1">
            <a:extLst>
              <a:ext uri="{FF2B5EF4-FFF2-40B4-BE49-F238E27FC236}">
                <a16:creationId xmlns:a16="http://schemas.microsoft.com/office/drawing/2014/main" id="{752D479F-4958-4C78-947E-D114DB7E2122}"/>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fld id="{C390693C-CF73-450E-8160-80A4A54E6173}" type="slidenum">
              <a:rPr lang="en-US" altLang="en-US" sz="2000" smtClean="0"/>
              <a:pPr>
                <a:spcBef>
                  <a:spcPct val="0"/>
                </a:spcBef>
                <a:buSzTx/>
                <a:buFontTx/>
                <a:buNone/>
              </a:pPr>
              <a:t>3</a:t>
            </a:fld>
            <a:endParaRPr lang="en-US" altLang="en-US" sz="2000"/>
          </a:p>
        </p:txBody>
      </p:sp>
      <p:sp>
        <p:nvSpPr>
          <p:cNvPr id="2" name="Subtitle 1"/>
          <p:cNvSpPr>
            <a:spLocks noGrp="1"/>
          </p:cNvSpPr>
          <p:nvPr>
            <p:ph type="subTitle" idx="1"/>
          </p:nvPr>
        </p:nvSpPr>
        <p:spPr/>
        <p:txBody>
          <a:bodyPr/>
          <a:lstStyle/>
          <a:p>
            <a:endParaRPr lang="en-IE" dirty="0"/>
          </a:p>
        </p:txBody>
      </p:sp>
    </p:spTree>
    <p:extLst>
      <p:ext uri="{BB962C8B-B14F-4D97-AF65-F5344CB8AC3E}">
        <p14:creationId xmlns:p14="http://schemas.microsoft.com/office/powerpoint/2010/main" val="375001675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C1054060-F4C9-4BD1-AE5F-C9F92F6E1EFF}"/>
              </a:ext>
            </a:extLst>
          </p:cNvPr>
          <p:cNvSpPr>
            <a:spLocks noGrp="1" noChangeArrowheads="1"/>
          </p:cNvSpPr>
          <p:nvPr>
            <p:ph type="title"/>
          </p:nvPr>
        </p:nvSpPr>
        <p:spPr/>
        <p:txBody>
          <a:bodyPr>
            <a:normAutofit fontScale="90000"/>
          </a:bodyPr>
          <a:lstStyle/>
          <a:p>
            <a:r>
              <a:rPr lang="en-AU" altLang="en-US" sz="4000" dirty="0" err="1"/>
              <a:t>Linacs</a:t>
            </a:r>
            <a:r>
              <a:rPr lang="en-AU" altLang="en-US" sz="4000" dirty="0"/>
              <a:t> can be used to treat patients with megavoltage X-ray photons and electrons</a:t>
            </a:r>
          </a:p>
        </p:txBody>
      </p:sp>
      <p:pic>
        <p:nvPicPr>
          <p:cNvPr id="21508" name="Content Placeholder 10">
            <a:extLst>
              <a:ext uri="{FF2B5EF4-FFF2-40B4-BE49-F238E27FC236}">
                <a16:creationId xmlns:a16="http://schemas.microsoft.com/office/drawing/2014/main" id="{EEA3D7E5-15AC-4CA4-935E-527E092E68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09713" y="1981200"/>
            <a:ext cx="6124575" cy="4114800"/>
          </a:xfrm>
        </p:spPr>
      </p:pic>
      <p:sp>
        <p:nvSpPr>
          <p:cNvPr id="21509" name="Slide Number Placeholder 6">
            <a:extLst>
              <a:ext uri="{FF2B5EF4-FFF2-40B4-BE49-F238E27FC236}">
                <a16:creationId xmlns:a16="http://schemas.microsoft.com/office/drawing/2014/main" id="{B4BC391F-8F1E-4DDE-B4D4-F847259B401B}"/>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fld id="{88585E8A-70F2-4765-9F90-5EE74309EB0B}" type="slidenum">
              <a:rPr lang="en-US" altLang="en-US" sz="2000" smtClean="0"/>
              <a:pPr>
                <a:spcBef>
                  <a:spcPct val="0"/>
                </a:spcBef>
                <a:buSzTx/>
                <a:buFontTx/>
                <a:buNone/>
              </a:pPr>
              <a:t>4</a:t>
            </a:fld>
            <a:endParaRPr lang="en-US" altLang="en-US" sz="2000"/>
          </a:p>
        </p:txBody>
      </p:sp>
    </p:spTree>
    <p:extLst>
      <p:ext uri="{BB962C8B-B14F-4D97-AF65-F5344CB8AC3E}">
        <p14:creationId xmlns:p14="http://schemas.microsoft.com/office/powerpoint/2010/main" val="40840127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22C3A862-6A0C-4B37-9D67-FD715E6163BF}"/>
              </a:ext>
            </a:extLst>
          </p:cNvPr>
          <p:cNvSpPr>
            <a:spLocks noGrp="1" noChangeArrowheads="1"/>
          </p:cNvSpPr>
          <p:nvPr>
            <p:ph type="title"/>
          </p:nvPr>
        </p:nvSpPr>
        <p:spPr/>
        <p:txBody>
          <a:bodyPr>
            <a:normAutofit fontScale="90000"/>
          </a:bodyPr>
          <a:lstStyle/>
          <a:p>
            <a:r>
              <a:rPr lang="en-AU" altLang="en-US"/>
              <a:t>Background:  Radiotherapy treatment</a:t>
            </a:r>
          </a:p>
        </p:txBody>
      </p:sp>
      <p:sp>
        <p:nvSpPr>
          <p:cNvPr id="6147" name="Content Placeholder 2">
            <a:extLst>
              <a:ext uri="{FF2B5EF4-FFF2-40B4-BE49-F238E27FC236}">
                <a16:creationId xmlns:a16="http://schemas.microsoft.com/office/drawing/2014/main" id="{61829F54-8003-469A-91DA-28A68650D2E0}"/>
              </a:ext>
            </a:extLst>
          </p:cNvPr>
          <p:cNvSpPr>
            <a:spLocks noGrp="1" noChangeArrowheads="1"/>
          </p:cNvSpPr>
          <p:nvPr>
            <p:ph idx="1"/>
          </p:nvPr>
        </p:nvSpPr>
        <p:spPr/>
        <p:txBody>
          <a:bodyPr/>
          <a:lstStyle/>
          <a:p>
            <a:r>
              <a:rPr lang="en-AU" altLang="en-US" sz="2800" dirty="0"/>
              <a:t>High (lethal) dose of radiation to the tumour (target)</a:t>
            </a:r>
          </a:p>
          <a:p>
            <a:r>
              <a:rPr lang="en-AU" altLang="en-US" sz="2800" dirty="0"/>
              <a:t>Low (tolerable) dose of radiation to healthy tissues</a:t>
            </a:r>
          </a:p>
          <a:p>
            <a:r>
              <a:rPr lang="en-AU" altLang="en-US" sz="2800" dirty="0"/>
              <a:t>RT is used for localised cancers (not systemic)</a:t>
            </a:r>
          </a:p>
          <a:p>
            <a:r>
              <a:rPr lang="en-AU" altLang="en-US" sz="2800" dirty="0"/>
              <a:t>Any part of the body (near surface or deep inside)</a:t>
            </a:r>
          </a:p>
          <a:p>
            <a:r>
              <a:rPr lang="en-AU" altLang="en-US" sz="2800" dirty="0"/>
              <a:t>Small (few mm) to large (40 cm) cancers in size.</a:t>
            </a:r>
          </a:p>
          <a:p>
            <a:r>
              <a:rPr lang="en-AU" altLang="en-US" sz="2800" dirty="0"/>
              <a:t>The linear accelerator is the ‘workhorse’ of radiotherapy departments in the developed world.</a:t>
            </a:r>
            <a:endParaRPr lang="en-AU" altLang="en-US" dirty="0"/>
          </a:p>
        </p:txBody>
      </p:sp>
      <p:sp>
        <p:nvSpPr>
          <p:cNvPr id="6149" name="Slide Number Placeholder 1">
            <a:extLst>
              <a:ext uri="{FF2B5EF4-FFF2-40B4-BE49-F238E27FC236}">
                <a16:creationId xmlns:a16="http://schemas.microsoft.com/office/drawing/2014/main" id="{469B73F5-F2A7-4D0E-86F3-0F75D85A6C9A}"/>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fld id="{3528238D-D5F9-4A79-8282-945809984386}" type="slidenum">
              <a:rPr lang="en-US" altLang="en-US" sz="2000" smtClean="0"/>
              <a:pPr>
                <a:spcBef>
                  <a:spcPct val="0"/>
                </a:spcBef>
                <a:buSzTx/>
                <a:buFontTx/>
                <a:buNone/>
              </a:pPr>
              <a:t>5</a:t>
            </a:fld>
            <a:endParaRPr lang="en-US" altLang="en-US" sz="2000"/>
          </a:p>
        </p:txBody>
      </p:sp>
    </p:spTree>
    <p:extLst>
      <p:ext uri="{BB962C8B-B14F-4D97-AF65-F5344CB8AC3E}">
        <p14:creationId xmlns:p14="http://schemas.microsoft.com/office/powerpoint/2010/main" val="1641887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00B522C4-DDA5-0070-B781-C5135D3D85CD}"/>
              </a:ext>
            </a:extLst>
          </p:cNvPr>
          <p:cNvSpPr>
            <a:spLocks noGrp="1" noChangeArrowheads="1"/>
          </p:cNvSpPr>
          <p:nvPr>
            <p:ph type="title"/>
          </p:nvPr>
        </p:nvSpPr>
        <p:spPr>
          <a:xfrm>
            <a:off x="1115616" y="200818"/>
            <a:ext cx="7772400" cy="1150938"/>
          </a:xfrm>
          <a:noFill/>
        </p:spPr>
        <p:txBody>
          <a:bodyPr/>
          <a:lstStyle/>
          <a:p>
            <a:r>
              <a:rPr lang="en-AU" altLang="en-US" dirty="0"/>
              <a:t>Modern Linear Accelerators</a:t>
            </a:r>
          </a:p>
        </p:txBody>
      </p:sp>
      <p:pic>
        <p:nvPicPr>
          <p:cNvPr id="161796" name="Picture 6">
            <a:extLst>
              <a:ext uri="{FF2B5EF4-FFF2-40B4-BE49-F238E27FC236}">
                <a16:creationId xmlns:a16="http://schemas.microsoft.com/office/drawing/2014/main" id="{8365DE7F-7268-F087-947F-DA4C2648A0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268760"/>
            <a:ext cx="5760194" cy="540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1797" name="TextBox 1">
            <a:extLst>
              <a:ext uri="{FF2B5EF4-FFF2-40B4-BE49-F238E27FC236}">
                <a16:creationId xmlns:a16="http://schemas.microsoft.com/office/drawing/2014/main" id="{44ACFDB1-00E2-89FB-2D9F-F36617E52F73}"/>
              </a:ext>
            </a:extLst>
          </p:cNvPr>
          <p:cNvSpPr txBox="1">
            <a:spLocks noChangeArrowheads="1"/>
          </p:cNvSpPr>
          <p:nvPr/>
        </p:nvSpPr>
        <p:spPr bwMode="auto">
          <a:xfrm>
            <a:off x="7308850" y="5805488"/>
            <a:ext cx="2159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AU" altLang="en-US" sz="1800">
                <a:solidFill>
                  <a:srgbClr val="B2B2B2"/>
                </a:solidFill>
              </a:rPr>
              <a:t>Image source: varian.com</a:t>
            </a:r>
          </a:p>
        </p:txBody>
      </p:sp>
      <p:sp>
        <p:nvSpPr>
          <p:cNvPr id="161798" name="Slide Number Placeholder 1">
            <a:extLst>
              <a:ext uri="{FF2B5EF4-FFF2-40B4-BE49-F238E27FC236}">
                <a16:creationId xmlns:a16="http://schemas.microsoft.com/office/drawing/2014/main" id="{967C3DCE-E493-64B2-5138-07EB58325984}"/>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fld id="{78E215C8-E3D9-42AB-97C8-902CF4A03BD2}" type="slidenum">
              <a:rPr lang="en-US" altLang="en-US" sz="2000" smtClean="0"/>
              <a:pPr>
                <a:spcBef>
                  <a:spcPct val="0"/>
                </a:spcBef>
                <a:buSzTx/>
                <a:buFontTx/>
                <a:buNone/>
              </a:pPr>
              <a:t>6</a:t>
            </a:fld>
            <a:endParaRPr lang="en-US" altLang="en-US" sz="2000"/>
          </a:p>
        </p:txBody>
      </p:sp>
    </p:spTree>
    <p:extLst>
      <p:ext uri="{BB962C8B-B14F-4D97-AF65-F5344CB8AC3E}">
        <p14:creationId xmlns:p14="http://schemas.microsoft.com/office/powerpoint/2010/main" val="3511545982"/>
      </p:ext>
    </p:extLst>
  </p:cSld>
  <p:clrMapOvr>
    <a:masterClrMapping/>
  </p:clrMapOvr>
  <p:transition advTm="15105"/>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E811DE13-E49B-408C-BB24-56CE83E39F79}"/>
              </a:ext>
            </a:extLst>
          </p:cNvPr>
          <p:cNvSpPr>
            <a:spLocks noGrp="1" noChangeArrowheads="1"/>
          </p:cNvSpPr>
          <p:nvPr>
            <p:ph type="title"/>
          </p:nvPr>
        </p:nvSpPr>
        <p:spPr>
          <a:xfrm>
            <a:off x="323850" y="260350"/>
            <a:ext cx="2663825" cy="1296988"/>
          </a:xfrm>
        </p:spPr>
        <p:txBody>
          <a:bodyPr>
            <a:normAutofit fontScale="90000"/>
          </a:bodyPr>
          <a:lstStyle/>
          <a:p>
            <a:r>
              <a:rPr lang="en-AU" altLang="en-US"/>
              <a:t>Breast cancer</a:t>
            </a:r>
          </a:p>
        </p:txBody>
      </p:sp>
      <p:sp>
        <p:nvSpPr>
          <p:cNvPr id="18435" name="Content Placeholder 5">
            <a:extLst>
              <a:ext uri="{FF2B5EF4-FFF2-40B4-BE49-F238E27FC236}">
                <a16:creationId xmlns:a16="http://schemas.microsoft.com/office/drawing/2014/main" id="{A66C1ABB-F114-4115-9148-7966F830577B}"/>
              </a:ext>
            </a:extLst>
          </p:cNvPr>
          <p:cNvSpPr>
            <a:spLocks noGrp="1" noChangeArrowheads="1"/>
          </p:cNvSpPr>
          <p:nvPr>
            <p:ph idx="1"/>
          </p:nvPr>
        </p:nvSpPr>
        <p:spPr>
          <a:xfrm>
            <a:off x="755650" y="1773238"/>
            <a:ext cx="2733675" cy="3679825"/>
          </a:xfrm>
        </p:spPr>
        <p:txBody>
          <a:bodyPr/>
          <a:lstStyle/>
          <a:p>
            <a:pPr>
              <a:buFontTx/>
              <a:buNone/>
            </a:pPr>
            <a:r>
              <a:rPr lang="en-AU" altLang="en-US"/>
              <a:t>Two opposed tangential MV photon beams</a:t>
            </a:r>
          </a:p>
          <a:p>
            <a:endParaRPr lang="en-AU" altLang="en-US"/>
          </a:p>
        </p:txBody>
      </p:sp>
      <p:sp>
        <p:nvSpPr>
          <p:cNvPr id="18436" name="Footer Placeholder 2">
            <a:extLst>
              <a:ext uri="{FF2B5EF4-FFF2-40B4-BE49-F238E27FC236}">
                <a16:creationId xmlns:a16="http://schemas.microsoft.com/office/drawing/2014/main" id="{8C0B9B85-4967-46AD-A1B8-30F8C75763C6}"/>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400"/>
              <a:t>Radiotherapy Physics</a:t>
            </a:r>
          </a:p>
        </p:txBody>
      </p:sp>
      <p:pic>
        <p:nvPicPr>
          <p:cNvPr id="18437" name="Picture 4">
            <a:extLst>
              <a:ext uri="{FF2B5EF4-FFF2-40B4-BE49-F238E27FC236}">
                <a16:creationId xmlns:a16="http://schemas.microsoft.com/office/drawing/2014/main" id="{B3D9CC60-B627-4115-BE47-F89580822535}"/>
              </a:ext>
            </a:extLst>
          </p:cNvPr>
          <p:cNvPicPr>
            <a:picLocks noChangeAspect="1"/>
          </p:cNvPicPr>
          <p:nvPr/>
        </p:nvPicPr>
        <p:blipFill>
          <a:blip r:embed="rId2">
            <a:extLst>
              <a:ext uri="{28A0092B-C50C-407E-A947-70E740481C1C}">
                <a14:useLocalDpi xmlns:a14="http://schemas.microsoft.com/office/drawing/2010/main" val="0"/>
              </a:ext>
            </a:extLst>
          </a:blip>
          <a:srcRect l="57698" t="14603" r="12477" b="23492"/>
          <a:stretch>
            <a:fillRect/>
          </a:stretch>
        </p:blipFill>
        <p:spPr bwMode="auto">
          <a:xfrm>
            <a:off x="3635375" y="115888"/>
            <a:ext cx="5237163"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a:extLst>
              <a:ext uri="{FF2B5EF4-FFF2-40B4-BE49-F238E27FC236}">
                <a16:creationId xmlns:a16="http://schemas.microsoft.com/office/drawing/2014/main" id="{C4C398BD-73F2-4110-95C6-99E53F53609D}"/>
              </a:ext>
            </a:extLst>
          </p:cNvPr>
          <p:cNvPicPr>
            <a:picLocks noChangeAspect="1"/>
          </p:cNvPicPr>
          <p:nvPr/>
        </p:nvPicPr>
        <p:blipFill>
          <a:blip r:embed="rId3">
            <a:extLst>
              <a:ext uri="{28A0092B-C50C-407E-A947-70E740481C1C}">
                <a14:useLocalDpi xmlns:a14="http://schemas.microsoft.com/office/drawing/2010/main" val="0"/>
              </a:ext>
            </a:extLst>
          </a:blip>
          <a:srcRect l="63530" t="13651" r="6747" b="26666"/>
          <a:stretch>
            <a:fillRect/>
          </a:stretch>
        </p:blipFill>
        <p:spPr bwMode="auto">
          <a:xfrm>
            <a:off x="323850" y="3860800"/>
            <a:ext cx="4392613"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5">
            <a:extLst>
              <a:ext uri="{FF2B5EF4-FFF2-40B4-BE49-F238E27FC236}">
                <a16:creationId xmlns:a16="http://schemas.microsoft.com/office/drawing/2014/main" id="{30F368B0-7072-432A-A514-9D6B1AC557EC}"/>
              </a:ext>
            </a:extLst>
          </p:cNvPr>
          <p:cNvSpPr txBox="1">
            <a:spLocks/>
          </p:cNvSpPr>
          <p:nvPr/>
        </p:nvSpPr>
        <p:spPr bwMode="auto">
          <a:xfrm>
            <a:off x="5435600" y="3933825"/>
            <a:ext cx="2735263" cy="3679825"/>
          </a:xfrm>
          <a:prstGeom prst="rect">
            <a:avLst/>
          </a:prstGeom>
          <a:noFill/>
          <a:ln w="12700">
            <a:noFill/>
            <a:miter lim="800000"/>
            <a:headEnd/>
            <a:tailEnd/>
          </a:ln>
        </p:spPr>
        <p:txBody>
          <a:bodyPr lIns="90488" tIns="44450" rIns="90488" bIns="44450"/>
          <a:lstStyle/>
          <a:p>
            <a:pPr marL="342900" indent="-342900">
              <a:spcBef>
                <a:spcPct val="20000"/>
              </a:spcBef>
              <a:buSzPct val="100000"/>
              <a:defRPr/>
            </a:pPr>
            <a:r>
              <a:rPr lang="en-AU" sz="3200" kern="0" baseline="0" dirty="0">
                <a:latin typeface="+mn-lt"/>
              </a:rPr>
              <a:t>Beam’s eye view for medial tangent</a:t>
            </a:r>
          </a:p>
          <a:p>
            <a:pPr marL="342900" indent="-342900">
              <a:spcBef>
                <a:spcPct val="20000"/>
              </a:spcBef>
              <a:buSzPct val="100000"/>
              <a:buFontTx/>
              <a:buChar char="•"/>
              <a:defRPr/>
            </a:pPr>
            <a:endParaRPr lang="en-AU" sz="3200" kern="0" baseline="0" dirty="0">
              <a:latin typeface="+mn-lt"/>
            </a:endParaRPr>
          </a:p>
        </p:txBody>
      </p:sp>
      <p:sp>
        <p:nvSpPr>
          <p:cNvPr id="18440" name="Slide Number Placeholder 1">
            <a:extLst>
              <a:ext uri="{FF2B5EF4-FFF2-40B4-BE49-F238E27FC236}">
                <a16:creationId xmlns:a16="http://schemas.microsoft.com/office/drawing/2014/main" id="{4093F929-F0D4-4BDC-A4FF-C8F67C11832E}"/>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fld id="{277BBC8E-545F-4950-B1B0-D2E118C66AE8}" type="slidenum">
              <a:rPr lang="en-US" altLang="en-US" sz="2000" smtClean="0"/>
              <a:pPr>
                <a:spcBef>
                  <a:spcPct val="0"/>
                </a:spcBef>
                <a:buSzTx/>
                <a:buFontTx/>
                <a:buNone/>
              </a:pPr>
              <a:t>7</a:t>
            </a:fld>
            <a:endParaRPr lang="en-US" altLang="en-US" sz="2000"/>
          </a:p>
        </p:txBody>
      </p:sp>
    </p:spTree>
    <p:extLst>
      <p:ext uri="{BB962C8B-B14F-4D97-AF65-F5344CB8AC3E}">
        <p14:creationId xmlns:p14="http://schemas.microsoft.com/office/powerpoint/2010/main" val="125218943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a:extLst>
              <a:ext uri="{FF2B5EF4-FFF2-40B4-BE49-F238E27FC236}">
                <a16:creationId xmlns:a16="http://schemas.microsoft.com/office/drawing/2014/main" id="{EF987710-3EEA-41EA-8E8C-48EC80C186ED}"/>
              </a:ext>
            </a:extLst>
          </p:cNvPr>
          <p:cNvSpPr>
            <a:spLocks noGrp="1" noChangeArrowheads="1"/>
          </p:cNvSpPr>
          <p:nvPr>
            <p:ph type="title"/>
          </p:nvPr>
        </p:nvSpPr>
        <p:spPr/>
        <p:txBody>
          <a:bodyPr>
            <a:normAutofit fontScale="90000"/>
          </a:bodyPr>
          <a:lstStyle/>
          <a:p>
            <a:r>
              <a:rPr lang="en-AU" altLang="en-US"/>
              <a:t>Use imaging to check the patient is in the right position</a:t>
            </a:r>
          </a:p>
        </p:txBody>
      </p:sp>
      <p:sp>
        <p:nvSpPr>
          <p:cNvPr id="124931" name="Content Placeholder 2">
            <a:extLst>
              <a:ext uri="{FF2B5EF4-FFF2-40B4-BE49-F238E27FC236}">
                <a16:creationId xmlns:a16="http://schemas.microsoft.com/office/drawing/2014/main" id="{EDE748B9-2C21-48E6-A016-F3B3A4E912B5}"/>
              </a:ext>
            </a:extLst>
          </p:cNvPr>
          <p:cNvSpPr>
            <a:spLocks noGrp="1" noChangeArrowheads="1"/>
          </p:cNvSpPr>
          <p:nvPr>
            <p:ph idx="1"/>
          </p:nvPr>
        </p:nvSpPr>
        <p:spPr>
          <a:xfrm>
            <a:off x="250825" y="1916113"/>
            <a:ext cx="2881313" cy="4537075"/>
          </a:xfrm>
        </p:spPr>
        <p:txBody>
          <a:bodyPr/>
          <a:lstStyle/>
          <a:p>
            <a:r>
              <a:rPr lang="en-AU" altLang="en-US" sz="2800"/>
              <a:t>A kV imaging x-ray tube and detector panel can be mounted on the linac gantry</a:t>
            </a:r>
          </a:p>
          <a:p>
            <a:r>
              <a:rPr lang="en-AU" altLang="en-US" sz="2800"/>
              <a:t>kV imaging system also rotates around isocentre</a:t>
            </a:r>
          </a:p>
        </p:txBody>
      </p:sp>
      <p:pic>
        <p:nvPicPr>
          <p:cNvPr id="124933" name="Picture 2" descr="Image result for varian obi">
            <a:extLst>
              <a:ext uri="{FF2B5EF4-FFF2-40B4-BE49-F238E27FC236}">
                <a16:creationId xmlns:a16="http://schemas.microsoft.com/office/drawing/2014/main" id="{FC7F7EA0-13D2-49F7-8DDF-51DA7222F0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989138"/>
            <a:ext cx="56197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4" name="Slide Number Placeholder 1">
            <a:extLst>
              <a:ext uri="{FF2B5EF4-FFF2-40B4-BE49-F238E27FC236}">
                <a16:creationId xmlns:a16="http://schemas.microsoft.com/office/drawing/2014/main" id="{68691A82-C1B0-46CD-A6D4-FF5CFF7ABDB1}"/>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fld id="{CC88167B-7115-4A78-8105-A6B460192F04}" type="slidenum">
              <a:rPr lang="en-US" altLang="en-US" sz="2000" smtClean="0"/>
              <a:pPr>
                <a:spcBef>
                  <a:spcPct val="0"/>
                </a:spcBef>
                <a:buSzTx/>
                <a:buFontTx/>
                <a:buNone/>
              </a:pPr>
              <a:t>8</a:t>
            </a:fld>
            <a:endParaRPr lang="en-US" altLang="en-US" sz="2000"/>
          </a:p>
        </p:txBody>
      </p:sp>
    </p:spTree>
    <p:extLst>
      <p:ext uri="{BB962C8B-B14F-4D97-AF65-F5344CB8AC3E}">
        <p14:creationId xmlns:p14="http://schemas.microsoft.com/office/powerpoint/2010/main" val="68230688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6292A061-75CF-4310-802D-F1BD17F943C4}"/>
              </a:ext>
            </a:extLst>
          </p:cNvPr>
          <p:cNvSpPr>
            <a:spLocks noGrp="1" noChangeArrowheads="1"/>
          </p:cNvSpPr>
          <p:nvPr>
            <p:ph type="title"/>
          </p:nvPr>
        </p:nvSpPr>
        <p:spPr/>
        <p:txBody>
          <a:bodyPr>
            <a:normAutofit fontScale="90000"/>
          </a:bodyPr>
          <a:lstStyle/>
          <a:p>
            <a:r>
              <a:rPr lang="en-AU" altLang="en-US" dirty="0"/>
              <a:t>Use imaging and software to check the patient is in the right position</a:t>
            </a:r>
          </a:p>
        </p:txBody>
      </p:sp>
      <p:sp>
        <p:nvSpPr>
          <p:cNvPr id="123910" name="Slide Number Placeholder 1">
            <a:extLst>
              <a:ext uri="{FF2B5EF4-FFF2-40B4-BE49-F238E27FC236}">
                <a16:creationId xmlns:a16="http://schemas.microsoft.com/office/drawing/2014/main" id="{B73A4053-77A5-4053-8DFE-E5D927417D75}"/>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fld id="{C6412012-67E9-4F90-86AA-DA2D76DE7F06}" type="slidenum">
              <a:rPr lang="en-US" altLang="en-US" sz="2000" smtClean="0"/>
              <a:pPr>
                <a:spcBef>
                  <a:spcPct val="0"/>
                </a:spcBef>
                <a:buSzTx/>
                <a:buFontTx/>
                <a:buNone/>
              </a:pPr>
              <a:t>9</a:t>
            </a:fld>
            <a:endParaRPr lang="en-US" altLang="en-US" sz="2000"/>
          </a:p>
        </p:txBody>
      </p:sp>
      <p:pic>
        <p:nvPicPr>
          <p:cNvPr id="3" name="Picture 2">
            <a:extLst>
              <a:ext uri="{FF2B5EF4-FFF2-40B4-BE49-F238E27FC236}">
                <a16:creationId xmlns:a16="http://schemas.microsoft.com/office/drawing/2014/main" id="{188155B9-7BD3-39FC-F135-41ED895D1A0C}"/>
              </a:ext>
            </a:extLst>
          </p:cNvPr>
          <p:cNvPicPr>
            <a:picLocks noChangeAspect="1"/>
          </p:cNvPicPr>
          <p:nvPr/>
        </p:nvPicPr>
        <p:blipFill>
          <a:blip r:embed="rId2"/>
          <a:stretch>
            <a:fillRect/>
          </a:stretch>
        </p:blipFill>
        <p:spPr>
          <a:xfrm>
            <a:off x="577064" y="1558046"/>
            <a:ext cx="8252192" cy="4082966"/>
          </a:xfrm>
          <a:prstGeom prst="rect">
            <a:avLst/>
          </a:prstGeom>
        </p:spPr>
      </p:pic>
      <p:sp>
        <p:nvSpPr>
          <p:cNvPr id="5" name="Content Placeholder 4">
            <a:extLst>
              <a:ext uri="{FF2B5EF4-FFF2-40B4-BE49-F238E27FC236}">
                <a16:creationId xmlns:a16="http://schemas.microsoft.com/office/drawing/2014/main" id="{D4DEE85E-3DC2-1551-5795-FADE86B694DC}"/>
              </a:ext>
            </a:extLst>
          </p:cNvPr>
          <p:cNvSpPr>
            <a:spLocks noGrp="1"/>
          </p:cNvSpPr>
          <p:nvPr>
            <p:ph idx="1"/>
          </p:nvPr>
        </p:nvSpPr>
        <p:spPr/>
        <p:txBody>
          <a:bodyPr/>
          <a:lstStyle/>
          <a:p>
            <a:endParaRPr lang="en-AU" dirty="0"/>
          </a:p>
        </p:txBody>
      </p:sp>
    </p:spTree>
    <p:extLst>
      <p:ext uri="{BB962C8B-B14F-4D97-AF65-F5344CB8AC3E}">
        <p14:creationId xmlns:p14="http://schemas.microsoft.com/office/powerpoint/2010/main" val="2044007181"/>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TotalTime>
  <Words>970</Words>
  <Application>Microsoft Office PowerPoint</Application>
  <PresentationFormat>On-screen Show (4:3)</PresentationFormat>
  <Paragraphs>207</Paragraphs>
  <Slides>26</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MinionPro-Regular</vt:lpstr>
      <vt:lpstr>Times New Roman</vt:lpstr>
      <vt:lpstr>Office Theme</vt:lpstr>
      <vt:lpstr>PowerPoint Presentation</vt:lpstr>
      <vt:lpstr>PowerPoint Presentation</vt:lpstr>
      <vt:lpstr>Radiation Therapy for Cancer Megavoltage Linear Accelerators  </vt:lpstr>
      <vt:lpstr>Linacs can be used to treat patients with megavoltage X-ray photons and electrons</vt:lpstr>
      <vt:lpstr>Background:  Radiotherapy treatment</vt:lpstr>
      <vt:lpstr>Modern Linear Accelerators</vt:lpstr>
      <vt:lpstr>Breast cancer</vt:lpstr>
      <vt:lpstr>Use imaging to check the patient is in the right position</vt:lpstr>
      <vt:lpstr>Use imaging and software to check the patient is in the right position</vt:lpstr>
      <vt:lpstr>Radiation Therapy for Cancer Proton Beam Therapy</vt:lpstr>
      <vt:lpstr>Proton Beam Radiotherapy</vt:lpstr>
      <vt:lpstr>Proton Beam Radiotherapy</vt:lpstr>
      <vt:lpstr>PowerPoint Presentation</vt:lpstr>
      <vt:lpstr>Proton Beam Radiotherapy</vt:lpstr>
      <vt:lpstr>PowerPoint Presentation</vt:lpstr>
      <vt:lpstr>Proton Beam Radiotherapy</vt:lpstr>
      <vt:lpstr>Proton Beam Radiotherapy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Proton Beam Radiotherapy</vt:lpstr>
      <vt:lpstr>Proton Beam Radiotherapy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Jeff Crosbie</cp:lastModifiedBy>
  <cp:revision>81</cp:revision>
  <dcterms:created xsi:type="dcterms:W3CDTF">2018-07-20T15:53:11Z</dcterms:created>
  <dcterms:modified xsi:type="dcterms:W3CDTF">2023-03-14T22:48:16Z</dcterms:modified>
</cp:coreProperties>
</file>