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5"/>
  </p:notesMasterIdLst>
  <p:sldIdLst>
    <p:sldId id="256" r:id="rId2"/>
    <p:sldId id="258" r:id="rId3"/>
    <p:sldId id="260" r:id="rId4"/>
    <p:sldId id="261" r:id="rId5"/>
    <p:sldId id="267" r:id="rId6"/>
    <p:sldId id="262" r:id="rId7"/>
    <p:sldId id="257" r:id="rId8"/>
    <p:sldId id="264" r:id="rId9"/>
    <p:sldId id="268" r:id="rId10"/>
    <p:sldId id="263" r:id="rId11"/>
    <p:sldId id="266" r:id="rId12"/>
    <p:sldId id="265" r:id="rId13"/>
    <p:sldId id="269"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08"/>
    <p:restoredTop sz="94690"/>
  </p:normalViewPr>
  <p:slideViewPr>
    <p:cSldViewPr snapToGrid="0" snapToObjects="1">
      <p:cViewPr varScale="1">
        <p:scale>
          <a:sx n="87" d="100"/>
          <a:sy n="87" d="100"/>
        </p:scale>
        <p:origin x="18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rts/_rels/chart1.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NULL"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NULL"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title>
      <c:tx>
        <c:rich>
          <a:bodyPr lIns="0" tIns="0" rIns="0" bIns="0"/>
          <a:lstStyle/>
          <a:p>
            <a:pPr marL="0" marR="0" indent="0" algn="ctr" defTabSz="914400" fontAlgn="auto" hangingPunct="1">
              <a:lnSpc>
                <a:spcPct val="100000"/>
              </a:lnSpc>
              <a:spcBef>
                <a:spcPts val="0"/>
              </a:spcBef>
              <a:spcAft>
                <a:spcPts val="0"/>
              </a:spcAft>
              <a:tabLst/>
              <a:defRPr lang="fr-FR" sz="2000" b="1" i="0" u="none" strike="noStrike" kern="1200" cap="all" spc="50" baseline="0">
                <a:solidFill>
                  <a:srgbClr val="595959"/>
                </a:solidFill>
                <a:latin typeface="Calibri"/>
                <a:ea typeface="Calibri" pitchFamily="34"/>
                <a:cs typeface="Calibri" pitchFamily="34"/>
              </a:defRPr>
            </a:pPr>
            <a:r>
              <a:rPr lang="fr-FR" sz="2000" b="1" i="0" u="none" strike="noStrike" kern="1200" cap="all" spc="50" baseline="0">
                <a:solidFill>
                  <a:srgbClr val="595959"/>
                </a:solidFill>
                <a:uFillTx/>
                <a:latin typeface="Calibri"/>
                <a:ea typeface="Calibri" pitchFamily="34"/>
                <a:cs typeface="Calibri" pitchFamily="34"/>
              </a:rPr>
              <a:t>Presence of DPO respondents per region</a:t>
            </a:r>
          </a:p>
        </c:rich>
      </c:tx>
      <c:layout>
        <c:manualLayout>
          <c:xMode val="edge"/>
          <c:yMode val="edge"/>
          <c:x val="0.25670943622710701"/>
          <c:y val="2.8466324114428346E-3"/>
        </c:manualLayout>
      </c:layout>
      <c:overlay val="0"/>
      <c:spPr>
        <a:noFill/>
        <a:ln>
          <a:noFill/>
        </a:ln>
      </c:spPr>
    </c:title>
    <c:autoTitleDeleted val="0"/>
    <c:plotArea>
      <c:layout/>
      <c:pieChart>
        <c:varyColors val="1"/>
        <c:ser>
          <c:idx val="0"/>
          <c:order val="0"/>
          <c:tx>
            <c:v>Series1</c:v>
          </c:tx>
          <c:dPt>
            <c:idx val="0"/>
            <c:bubble3D val="0"/>
            <c:spPr>
              <a:solidFill>
                <a:srgbClr val="4472C4"/>
              </a:solidFill>
              <a:ln>
                <a:noFill/>
              </a:ln>
            </c:spPr>
            <c:extLst>
              <c:ext xmlns:c16="http://schemas.microsoft.com/office/drawing/2014/chart" uri="{C3380CC4-5D6E-409C-BE32-E72D297353CC}">
                <c16:uniqueId val="{00000000-667F-194D-AFAA-EE427FFFDE1A}"/>
              </c:ext>
            </c:extLst>
          </c:dPt>
          <c:dPt>
            <c:idx val="1"/>
            <c:bubble3D val="0"/>
            <c:spPr>
              <a:solidFill>
                <a:srgbClr val="ED7D31"/>
              </a:solidFill>
              <a:ln>
                <a:noFill/>
              </a:ln>
            </c:spPr>
            <c:extLst>
              <c:ext xmlns:c16="http://schemas.microsoft.com/office/drawing/2014/chart" uri="{C3380CC4-5D6E-409C-BE32-E72D297353CC}">
                <c16:uniqueId val="{00000001-667F-194D-AFAA-EE427FFFDE1A}"/>
              </c:ext>
            </c:extLst>
          </c:dPt>
          <c:dPt>
            <c:idx val="2"/>
            <c:bubble3D val="0"/>
            <c:spPr>
              <a:solidFill>
                <a:srgbClr val="A5A5A5"/>
              </a:solidFill>
              <a:ln>
                <a:noFill/>
              </a:ln>
            </c:spPr>
            <c:extLst>
              <c:ext xmlns:c16="http://schemas.microsoft.com/office/drawing/2014/chart" uri="{C3380CC4-5D6E-409C-BE32-E72D297353CC}">
                <c16:uniqueId val="{00000002-667F-194D-AFAA-EE427FFFDE1A}"/>
              </c:ext>
            </c:extLst>
          </c:dPt>
          <c:dPt>
            <c:idx val="3"/>
            <c:bubble3D val="0"/>
            <c:spPr>
              <a:solidFill>
                <a:srgbClr val="FFC000"/>
              </a:solidFill>
              <a:ln>
                <a:noFill/>
              </a:ln>
            </c:spPr>
            <c:extLst>
              <c:ext xmlns:c16="http://schemas.microsoft.com/office/drawing/2014/chart" uri="{C3380CC4-5D6E-409C-BE32-E72D297353CC}">
                <c16:uniqueId val="{00000003-667F-194D-AFAA-EE427FFFDE1A}"/>
              </c:ext>
            </c:extLst>
          </c:dPt>
          <c:dPt>
            <c:idx val="4"/>
            <c:bubble3D val="0"/>
            <c:spPr>
              <a:solidFill>
                <a:srgbClr val="70AD47"/>
              </a:solidFill>
              <a:ln>
                <a:noFill/>
              </a:ln>
            </c:spPr>
            <c:extLst>
              <c:ext xmlns:c16="http://schemas.microsoft.com/office/drawing/2014/chart" uri="{C3380CC4-5D6E-409C-BE32-E72D297353CC}">
                <c16:uniqueId val="{00000004-667F-194D-AFAA-EE427FFFDE1A}"/>
              </c:ext>
            </c:extLst>
          </c:dPt>
          <c:dLbls>
            <c:spPr>
              <a:noFill/>
              <a:ln>
                <a:noFill/>
              </a:ln>
              <a:effectLst/>
            </c:spPr>
            <c:txPr>
              <a:bodyPr lIns="0" tIns="0" rIns="0" bIns="0"/>
              <a:lstStyle/>
              <a:p>
                <a:pPr marL="0" marR="0" indent="0" algn="ctr" defTabSz="914400" fontAlgn="auto" hangingPunct="1">
                  <a:lnSpc>
                    <a:spcPct val="100000"/>
                  </a:lnSpc>
                  <a:spcBef>
                    <a:spcPts val="0"/>
                  </a:spcBef>
                  <a:spcAft>
                    <a:spcPts val="0"/>
                  </a:spcAft>
                  <a:tabLst/>
                  <a:defRPr sz="2000" b="1" i="0" u="none" strike="noStrike" kern="1200" baseline="0">
                    <a:solidFill>
                      <a:srgbClr val="FFFFFF"/>
                    </a:solidFill>
                    <a:latin typeface="Calibri"/>
                  </a:defRPr>
                </a:pPr>
                <a:endParaRPr lang="en-US"/>
              </a:p>
            </c:txPr>
            <c:showLegendKey val="0"/>
            <c:showVal val="0"/>
            <c:showCatName val="0"/>
            <c:showSerName val="0"/>
            <c:showPercent val="1"/>
            <c:showBubbleSize val="0"/>
            <c:separator>; </c:separator>
            <c:showLeaderLines val="1"/>
            <c:extLst>
              <c:ext xmlns:c15="http://schemas.microsoft.com/office/drawing/2012/chart" uri="{CE6537A1-D6FC-4f65-9D91-7224C49458BB}">
                <c15:spPr xmlns:c15="http://schemas.microsoft.com/office/drawing/2012/chart">
                  <a:prstGeom prst="rect">
                    <a:avLst/>
                  </a:prstGeom>
                </c15:spPr>
                <c15:layout/>
              </c:ext>
            </c:extLst>
          </c:dLbls>
          <c:cat>
            <c:strLit>
              <c:ptCount val="5"/>
              <c:pt idx="0">
                <c:v>Africa</c:v>
              </c:pt>
              <c:pt idx="1">
                <c:v>Americas</c:v>
              </c:pt>
              <c:pt idx="2">
                <c:v>Asia</c:v>
              </c:pt>
              <c:pt idx="3">
                <c:v>Europe</c:v>
              </c:pt>
              <c:pt idx="4">
                <c:v>Oceania</c:v>
              </c:pt>
            </c:strLit>
          </c:cat>
          <c:val>
            <c:numLit>
              <c:formatCode>General</c:formatCode>
              <c:ptCount val="5"/>
              <c:pt idx="0">
                <c:v>281</c:v>
              </c:pt>
              <c:pt idx="1">
                <c:v>86</c:v>
              </c:pt>
              <c:pt idx="2">
                <c:v>215</c:v>
              </c:pt>
              <c:pt idx="3">
                <c:v>315</c:v>
              </c:pt>
              <c:pt idx="4">
                <c:v>60</c:v>
              </c:pt>
            </c:numLit>
          </c:val>
          <c:extLst>
            <c:ext xmlns:c16="http://schemas.microsoft.com/office/drawing/2014/chart" uri="{C3380CC4-5D6E-409C-BE32-E72D297353CC}">
              <c16:uniqueId val="{0000000A-3EED-814E-8963-0D5A431A5ACC}"/>
            </c:ext>
          </c:extLst>
        </c:ser>
        <c:dLbls>
          <c:showLegendKey val="0"/>
          <c:showVal val="0"/>
          <c:showCatName val="0"/>
          <c:showSerName val="0"/>
          <c:showPercent val="0"/>
          <c:showBubbleSize val="0"/>
          <c:showLeaderLines val="1"/>
        </c:dLbls>
        <c:firstSliceAng val="360"/>
      </c:pieChart>
      <c:spPr>
        <a:noFill/>
        <a:ln>
          <a:noFill/>
        </a:ln>
      </c:spPr>
    </c:plotArea>
    <c:legend>
      <c:legendPos val="t"/>
      <c:layout/>
      <c:overlay val="0"/>
      <c:spPr>
        <a:noFill/>
        <a:ln>
          <a:noFill/>
        </a:ln>
      </c:spPr>
      <c:txPr>
        <a:bodyPr lIns="0" tIns="0" rIns="0" bIns="0"/>
        <a:lstStyle/>
        <a:p>
          <a:pPr marL="0" marR="0" indent="0" defTabSz="914400" fontAlgn="auto" hangingPunct="1">
            <a:lnSpc>
              <a:spcPct val="100000"/>
            </a:lnSpc>
            <a:spcBef>
              <a:spcPts val="0"/>
            </a:spcBef>
            <a:spcAft>
              <a:spcPts val="0"/>
            </a:spcAft>
            <a:tabLst/>
            <a:defRPr sz="1600" b="0" i="0" u="none" strike="noStrike" kern="1200" baseline="0">
              <a:solidFill>
                <a:srgbClr val="595959"/>
              </a:solidFill>
              <a:latin typeface="Calibri"/>
            </a:defRPr>
          </a:pPr>
          <a:endParaRPr lang="en-US"/>
        </a:p>
      </c:txPr>
    </c:legend>
    <c:plotVisOnly val="1"/>
    <c:dispBlanksAs val="gap"/>
    <c:showDLblsOverMax val="0"/>
  </c:chart>
  <c:spPr>
    <a:noFill/>
    <a:ln>
      <a:noFill/>
    </a:ln>
  </c:spPr>
  <c:txPr>
    <a:bodyPr lIns="0" tIns="0" rIns="0" bIns="0"/>
    <a:lstStyle/>
    <a:p>
      <a:pPr marL="0" marR="0" indent="0" defTabSz="914400" fontAlgn="auto" hangingPunct="1">
        <a:lnSpc>
          <a:spcPct val="100000"/>
        </a:lnSpc>
        <a:spcBef>
          <a:spcPts val="0"/>
        </a:spcBef>
        <a:spcAft>
          <a:spcPts val="0"/>
        </a:spcAft>
        <a:tabLst/>
        <a:defRPr lang="en-US" sz="900" b="0" i="0" u="none" strike="noStrike" kern="1200" baseline="0">
          <a:solidFill>
            <a:srgbClr val="000000"/>
          </a:solidFill>
          <a:latin typeface="Calibri"/>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title>
      <c:tx>
        <c:rich>
          <a:bodyPr lIns="0" tIns="0" rIns="0" bIns="0"/>
          <a:lstStyle/>
          <a:p>
            <a:pPr marL="0" marR="0" indent="0" algn="ctr" defTabSz="914400" fontAlgn="auto" hangingPunct="1">
              <a:lnSpc>
                <a:spcPct val="100000"/>
              </a:lnSpc>
              <a:spcBef>
                <a:spcPts val="0"/>
              </a:spcBef>
              <a:spcAft>
                <a:spcPts val="0"/>
              </a:spcAft>
              <a:tabLst/>
              <a:defRPr sz="1200" b="1" i="0" u="none" strike="noStrike" kern="1200" spc="0" baseline="0">
                <a:solidFill>
                  <a:srgbClr val="595959"/>
                </a:solidFill>
                <a:latin typeface="Calibri"/>
              </a:defRPr>
            </a:pPr>
            <a:r>
              <a:rPr lang="en-GB" sz="1200" b="1" i="0" u="none" strike="noStrike" kern="1200" cap="none" spc="0" baseline="0">
                <a:solidFill>
                  <a:srgbClr val="595959"/>
                </a:solidFill>
                <a:uFillTx/>
                <a:latin typeface="Calibri"/>
              </a:rPr>
              <a:t>Persons with disabilities represented by DPOs</a:t>
            </a:r>
          </a:p>
        </c:rich>
      </c:tx>
      <c:layout/>
      <c:overlay val="0"/>
      <c:spPr>
        <a:noFill/>
        <a:ln>
          <a:noFill/>
        </a:ln>
      </c:spPr>
    </c:title>
    <c:autoTitleDeleted val="0"/>
    <c:plotArea>
      <c:layout/>
      <c:barChart>
        <c:barDir val="bar"/>
        <c:grouping val="clustered"/>
        <c:varyColors val="0"/>
        <c:ser>
          <c:idx val="0"/>
          <c:order val="0"/>
          <c:tx>
            <c:v>Series1</c:v>
          </c:tx>
          <c:spPr>
            <a:solidFill>
              <a:srgbClr val="4472C4"/>
            </a:solidFill>
            <a:ln>
              <a:noFill/>
            </a:ln>
          </c:spPr>
          <c:invertIfNegative val="0"/>
          <c:dPt>
            <c:idx val="16"/>
            <c:invertIfNegative val="0"/>
            <c:bubble3D val="0"/>
            <c:spPr>
              <a:solidFill>
                <a:srgbClr val="70AD47"/>
              </a:solidFill>
              <a:ln>
                <a:noFill/>
              </a:ln>
            </c:spPr>
            <c:extLst>
              <c:ext xmlns:c16="http://schemas.microsoft.com/office/drawing/2014/chart" uri="{C3380CC4-5D6E-409C-BE32-E72D297353CC}">
                <c16:uniqueId val="{00000000-95CC-FF44-AE55-2566B00E8D8D}"/>
              </c:ext>
            </c:extLst>
          </c:dPt>
          <c:dPt>
            <c:idx val="17"/>
            <c:invertIfNegative val="0"/>
            <c:bubble3D val="0"/>
            <c:spPr>
              <a:solidFill>
                <a:srgbClr val="70AD47"/>
              </a:solidFill>
              <a:ln>
                <a:noFill/>
              </a:ln>
            </c:spPr>
            <c:extLst>
              <c:ext xmlns:c16="http://schemas.microsoft.com/office/drawing/2014/chart" uri="{C3380CC4-5D6E-409C-BE32-E72D297353CC}">
                <c16:uniqueId val="{00000001-95CC-FF44-AE55-2566B00E8D8D}"/>
              </c:ext>
            </c:extLst>
          </c:dPt>
          <c:dPt>
            <c:idx val="18"/>
            <c:invertIfNegative val="0"/>
            <c:bubble3D val="0"/>
            <c:spPr>
              <a:solidFill>
                <a:srgbClr val="70AD47"/>
              </a:solidFill>
              <a:ln>
                <a:noFill/>
              </a:ln>
            </c:spPr>
            <c:extLst>
              <c:ext xmlns:c16="http://schemas.microsoft.com/office/drawing/2014/chart" uri="{C3380CC4-5D6E-409C-BE32-E72D297353CC}">
                <c16:uniqueId val="{00000002-95CC-FF44-AE55-2566B00E8D8D}"/>
              </c:ext>
            </c:extLst>
          </c:dPt>
          <c:dPt>
            <c:idx val="19"/>
            <c:invertIfNegative val="0"/>
            <c:bubble3D val="0"/>
            <c:spPr>
              <a:solidFill>
                <a:srgbClr val="70AD47"/>
              </a:solidFill>
              <a:ln>
                <a:noFill/>
              </a:ln>
            </c:spPr>
            <c:extLst>
              <c:ext xmlns:c16="http://schemas.microsoft.com/office/drawing/2014/chart" uri="{C3380CC4-5D6E-409C-BE32-E72D297353CC}">
                <c16:uniqueId val="{00000003-95CC-FF44-AE55-2566B00E8D8D}"/>
              </c:ext>
            </c:extLst>
          </c:dPt>
          <c:cat>
            <c:strLit>
              <c:ptCount val="20"/>
              <c:pt idx="0">
                <c:v>Blind or partially sighted people</c:v>
              </c:pt>
              <c:pt idx="1">
                <c:v>People with physical impairments</c:v>
              </c:pt>
              <c:pt idx="2">
                <c:v>Deaf people</c:v>
              </c:pt>
              <c:pt idx="3">
                <c:v>Hard of hearing people or people having other hearing difficulties</c:v>
              </c:pt>
              <c:pt idx="4">
                <c:v>People with deafblindness</c:v>
              </c:pt>
              <c:pt idx="5">
                <c:v>People with an intellectual disability</c:v>
              </c:pt>
              <c:pt idx="6">
                <c:v>People with autism</c:v>
              </c:pt>
              <c:pt idx="7">
                <c:v>People with a psychosocial disability</c:v>
              </c:pt>
              <c:pt idx="8">
                <c:v>People with short stature/little people</c:v>
              </c:pt>
              <c:pt idx="9">
                <c:v>People with albinism </c:v>
              </c:pt>
              <c:pt idx="10">
                <c:v>People affected by leprosy</c:v>
              </c:pt>
              <c:pt idx="11">
                <c:v>People with a cognitive impairment</c:v>
              </c:pt>
              <c:pt idx="12">
                <c:v>People with epilepsy</c:v>
              </c:pt>
              <c:pt idx="13">
                <c:v>People with a chronic disease</c:v>
              </c:pt>
              <c:pt idx="14">
                <c:v>People with multiple impairments</c:v>
              </c:pt>
              <c:pt idx="16">
                <c:v>Women with disabilities</c:v>
              </c:pt>
              <c:pt idx="17">
                <c:v>Children with disabilities</c:v>
              </c:pt>
              <c:pt idx="18">
                <c:v>Older people with disabilities</c:v>
              </c:pt>
              <c:pt idx="19">
                <c:v>Indingenous persons with disabilities</c:v>
              </c:pt>
            </c:strLit>
          </c:cat>
          <c:val>
            <c:numLit>
              <c:formatCode>General</c:formatCode>
              <c:ptCount val="20"/>
              <c:pt idx="0">
                <c:v>167</c:v>
              </c:pt>
              <c:pt idx="1">
                <c:v>213</c:v>
              </c:pt>
              <c:pt idx="2">
                <c:v>177</c:v>
              </c:pt>
              <c:pt idx="3">
                <c:v>151</c:v>
              </c:pt>
              <c:pt idx="4">
                <c:v>100</c:v>
              </c:pt>
              <c:pt idx="5">
                <c:v>167</c:v>
              </c:pt>
              <c:pt idx="6">
                <c:v>115</c:v>
              </c:pt>
              <c:pt idx="7">
                <c:v>106</c:v>
              </c:pt>
              <c:pt idx="8">
                <c:v>71</c:v>
              </c:pt>
              <c:pt idx="9">
                <c:v>60</c:v>
              </c:pt>
              <c:pt idx="10">
                <c:v>44</c:v>
              </c:pt>
              <c:pt idx="11">
                <c:v>91</c:v>
              </c:pt>
              <c:pt idx="12">
                <c:v>70</c:v>
              </c:pt>
              <c:pt idx="13">
                <c:v>71</c:v>
              </c:pt>
              <c:pt idx="14">
                <c:v>141</c:v>
              </c:pt>
              <c:pt idx="15">
                <c:v>0</c:v>
              </c:pt>
              <c:pt idx="16">
                <c:v>336</c:v>
              </c:pt>
              <c:pt idx="17">
                <c:v>298</c:v>
              </c:pt>
              <c:pt idx="18">
                <c:v>264</c:v>
              </c:pt>
              <c:pt idx="19">
                <c:v>193</c:v>
              </c:pt>
            </c:numLit>
          </c:val>
          <c:extLst>
            <c:ext xmlns:c16="http://schemas.microsoft.com/office/drawing/2014/chart" uri="{C3380CC4-5D6E-409C-BE32-E72D297353CC}">
              <c16:uniqueId val="{00000008-688B-BC4A-89B7-03715E8EF820}"/>
            </c:ext>
          </c:extLst>
        </c:ser>
        <c:dLbls>
          <c:showLegendKey val="0"/>
          <c:showVal val="0"/>
          <c:showCatName val="0"/>
          <c:showSerName val="0"/>
          <c:showPercent val="0"/>
          <c:showBubbleSize val="0"/>
        </c:dLbls>
        <c:gapWidth val="182"/>
        <c:axId val="1734212240"/>
        <c:axId val="1718947200"/>
      </c:barChart>
      <c:valAx>
        <c:axId val="1718947200"/>
        <c:scaling>
          <c:orientation val="minMax"/>
        </c:scaling>
        <c:delete val="0"/>
        <c:axPos val="b"/>
        <c:majorGridlines>
          <c:spPr>
            <a:ln w="9528" cap="flat">
              <a:solidFill>
                <a:srgbClr val="D9D9D9"/>
              </a:solidFill>
              <a:prstDash val="solid"/>
              <a:round/>
            </a:ln>
          </c:spPr>
        </c:majorGridlines>
        <c:title>
          <c:tx>
            <c:rich>
              <a:bodyPr lIns="0" tIns="0" rIns="0" bIns="0"/>
              <a:lstStyle/>
              <a:p>
                <a:pPr marL="0" marR="0" indent="0" algn="ctr" defTabSz="914400" fontAlgn="auto" hangingPunct="1">
                  <a:lnSpc>
                    <a:spcPct val="100000"/>
                  </a:lnSpc>
                  <a:spcBef>
                    <a:spcPts val="0"/>
                  </a:spcBef>
                  <a:spcAft>
                    <a:spcPts val="0"/>
                  </a:spcAft>
                  <a:tabLst/>
                  <a:defRPr sz="1000" b="0" i="0" u="none" strike="noStrike" kern="1200" baseline="0">
                    <a:solidFill>
                      <a:srgbClr val="595959"/>
                    </a:solidFill>
                    <a:latin typeface="Calibri"/>
                  </a:defRPr>
                </a:pPr>
                <a:r>
                  <a:rPr lang="en-GB" sz="1000" b="0" i="0" u="none" strike="noStrike" kern="1200" cap="none" spc="0" baseline="0">
                    <a:solidFill>
                      <a:srgbClr val="595959"/>
                    </a:solidFill>
                    <a:uFillTx/>
                    <a:latin typeface="Calibri"/>
                  </a:rPr>
                  <a:t>Number of DPOs representing these groups</a:t>
                </a:r>
              </a:p>
            </c:rich>
          </c:tx>
          <c:layout/>
          <c:overlay val="0"/>
          <c:spPr>
            <a:noFill/>
            <a:ln>
              <a:noFill/>
            </a:ln>
          </c:spPr>
        </c:title>
        <c:numFmt formatCode="General" sourceLinked="0"/>
        <c:majorTickMark val="none"/>
        <c:minorTickMark val="none"/>
        <c:tickLblPos val="nextTo"/>
        <c:spPr>
          <a:noFill/>
          <a:ln>
            <a:noFill/>
          </a:ln>
        </c:spPr>
        <c:txPr>
          <a:bodyPr lIns="0" tIns="0" rIns="0" bIns="0"/>
          <a:lstStyle/>
          <a:p>
            <a:pPr marL="0" marR="0" indent="0" defTabSz="914400" fontAlgn="auto" hangingPunct="1">
              <a:lnSpc>
                <a:spcPct val="100000"/>
              </a:lnSpc>
              <a:spcBef>
                <a:spcPts val="0"/>
              </a:spcBef>
              <a:spcAft>
                <a:spcPts val="0"/>
              </a:spcAft>
              <a:tabLst/>
              <a:defRPr sz="900" b="0" i="0" u="none" strike="noStrike" kern="1200" baseline="0">
                <a:solidFill>
                  <a:srgbClr val="595959"/>
                </a:solidFill>
                <a:latin typeface="Calibri"/>
              </a:defRPr>
            </a:pPr>
            <a:endParaRPr lang="en-US"/>
          </a:p>
        </c:txPr>
        <c:crossAx val="1734212240"/>
        <c:crosses val="autoZero"/>
        <c:crossBetween val="between"/>
      </c:valAx>
      <c:catAx>
        <c:axId val="1734212240"/>
        <c:scaling>
          <c:orientation val="minMax"/>
        </c:scaling>
        <c:delete val="0"/>
        <c:axPos val="l"/>
        <c:numFmt formatCode="General" sourceLinked="0"/>
        <c:majorTickMark val="none"/>
        <c:minorTickMark val="none"/>
        <c:tickLblPos val="nextTo"/>
        <c:spPr>
          <a:no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sz="1100" b="0" i="0" u="none" strike="noStrike" kern="1200" baseline="0">
                <a:solidFill>
                  <a:srgbClr val="595959"/>
                </a:solidFill>
                <a:latin typeface="Calibri"/>
              </a:defRPr>
            </a:pPr>
            <a:endParaRPr lang="en-US"/>
          </a:p>
        </c:txPr>
        <c:crossAx val="1718947200"/>
        <c:crosses val="autoZero"/>
        <c:auto val="1"/>
        <c:lblAlgn val="ctr"/>
        <c:lblOffset val="100"/>
        <c:noMultiLvlLbl val="0"/>
      </c:catAx>
      <c:spPr>
        <a:noFill/>
        <a:ln>
          <a:noFill/>
        </a:ln>
      </c:spPr>
    </c:plotArea>
    <c:plotVisOnly val="1"/>
    <c:dispBlanksAs val="gap"/>
    <c:showDLblsOverMax val="0"/>
  </c:chart>
  <c:spPr>
    <a:noFill/>
    <a:ln>
      <a:noFill/>
    </a:ln>
  </c:spPr>
  <c:txPr>
    <a:bodyPr lIns="0" tIns="0" rIns="0" bIns="0"/>
    <a:lstStyle/>
    <a:p>
      <a:pPr marL="0" marR="0" indent="0" defTabSz="914400" fontAlgn="auto" hangingPunct="1">
        <a:lnSpc>
          <a:spcPct val="100000"/>
        </a:lnSpc>
        <a:spcBef>
          <a:spcPts val="0"/>
        </a:spcBef>
        <a:spcAft>
          <a:spcPts val="0"/>
        </a:spcAft>
        <a:tabLst/>
        <a:defRPr lang="en-US" sz="1000" b="0" i="0" u="none" strike="noStrike" kern="1200" baseline="0">
          <a:solidFill>
            <a:srgbClr val="000000"/>
          </a:solidFill>
          <a:latin typeface="Calibri"/>
        </a:defRPr>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title>
      <c:tx>
        <c:rich>
          <a:bodyPr lIns="0" tIns="0" rIns="0" bIns="0"/>
          <a:lstStyle/>
          <a:p>
            <a:pPr marL="0" marR="0" indent="0" algn="ctr" defTabSz="914400" fontAlgn="auto" hangingPunct="1">
              <a:lnSpc>
                <a:spcPct val="100000"/>
              </a:lnSpc>
              <a:spcBef>
                <a:spcPts val="0"/>
              </a:spcBef>
              <a:spcAft>
                <a:spcPts val="0"/>
              </a:spcAft>
              <a:tabLst/>
              <a:defRPr sz="1440" b="0" i="0" u="none" strike="noStrike" kern="1200" spc="0" baseline="0">
                <a:solidFill>
                  <a:srgbClr val="595959"/>
                </a:solidFill>
                <a:latin typeface="Calibri"/>
              </a:defRPr>
            </a:pPr>
            <a:r>
              <a:rPr lang="en-GB" sz="1440" b="0" i="0" u="none" strike="noStrike" kern="1200" cap="none" spc="0" baseline="0">
                <a:solidFill>
                  <a:srgbClr val="595959"/>
                </a:solidFill>
                <a:uFillTx/>
                <a:latin typeface="Calibri"/>
              </a:rPr>
              <a:t>DPO respondents' involvement with government, UN and funding agencies (valid %)</a:t>
            </a:r>
          </a:p>
        </c:rich>
      </c:tx>
      <c:layout/>
      <c:overlay val="0"/>
      <c:spPr>
        <a:noFill/>
        <a:ln>
          <a:noFill/>
        </a:ln>
      </c:spPr>
    </c:title>
    <c:autoTitleDeleted val="0"/>
    <c:plotArea>
      <c:layout/>
      <c:barChart>
        <c:barDir val="col"/>
        <c:grouping val="clustered"/>
        <c:varyColors val="0"/>
        <c:ser>
          <c:idx val="0"/>
          <c:order val="0"/>
          <c:tx>
            <c:v>government</c:v>
          </c:tx>
          <c:spPr>
            <a:solidFill>
              <a:srgbClr val="4472C4"/>
            </a:solidFill>
            <a:ln>
              <a:noFill/>
            </a:ln>
          </c:spPr>
          <c:invertIfNegative val="0"/>
          <c:cat>
            <c:strLit>
              <c:ptCount val="4"/>
              <c:pt idx="0">
                <c:v>yes in formal ways or informal ways</c:v>
              </c:pt>
              <c:pt idx="1">
                <c:v>I am not aware of any formal or informal ways for us to work together</c:v>
              </c:pt>
              <c:pt idx="2">
                <c:v>I am sure there are no formal or informal ways for us to work together</c:v>
              </c:pt>
              <c:pt idx="3">
                <c:v>I don’t have enough information to answer this question</c:v>
              </c:pt>
            </c:strLit>
          </c:cat>
          <c:val>
            <c:numLit>
              <c:formatCode>General</c:formatCode>
              <c:ptCount val="4"/>
              <c:pt idx="0">
                <c:v>0.79782608695652169</c:v>
              </c:pt>
              <c:pt idx="1">
                <c:v>8.6956521739130432E-2</c:v>
              </c:pt>
              <c:pt idx="2">
                <c:v>3.9130434782608699E-2</c:v>
              </c:pt>
              <c:pt idx="3">
                <c:v>7.6086956521739135E-2</c:v>
              </c:pt>
            </c:numLit>
          </c:val>
          <c:extLst>
            <c:ext xmlns:c16="http://schemas.microsoft.com/office/drawing/2014/chart" uri="{C3380CC4-5D6E-409C-BE32-E72D297353CC}">
              <c16:uniqueId val="{00000000-3DC8-0640-81BE-637C9A07E740}"/>
            </c:ext>
          </c:extLst>
        </c:ser>
        <c:ser>
          <c:idx val="1"/>
          <c:order val="1"/>
          <c:tx>
            <c:v>UN</c:v>
          </c:tx>
          <c:spPr>
            <a:solidFill>
              <a:srgbClr val="ED7D31"/>
            </a:solidFill>
            <a:ln>
              <a:noFill/>
            </a:ln>
          </c:spPr>
          <c:invertIfNegative val="0"/>
          <c:cat>
            <c:strLit>
              <c:ptCount val="4"/>
              <c:pt idx="0">
                <c:v>yes in formal ways or informal ways</c:v>
              </c:pt>
              <c:pt idx="1">
                <c:v>I am not aware of any formal or informal ways for us to work together</c:v>
              </c:pt>
              <c:pt idx="2">
                <c:v>I am sure there are no formal or informal ways for us to work together</c:v>
              </c:pt>
              <c:pt idx="3">
                <c:v>I don’t have enough information to answer this question</c:v>
              </c:pt>
            </c:strLit>
          </c:cat>
          <c:val>
            <c:numLit>
              <c:formatCode>General</c:formatCode>
              <c:ptCount val="4"/>
              <c:pt idx="0">
                <c:v>0.43884892086330934</c:v>
              </c:pt>
              <c:pt idx="1">
                <c:v>0.23021582733812951</c:v>
              </c:pt>
              <c:pt idx="2">
                <c:v>0.10431654676258993</c:v>
              </c:pt>
              <c:pt idx="3">
                <c:v>0.22661870503597123</c:v>
              </c:pt>
            </c:numLit>
          </c:val>
          <c:extLst>
            <c:ext xmlns:c16="http://schemas.microsoft.com/office/drawing/2014/chart" uri="{C3380CC4-5D6E-409C-BE32-E72D297353CC}">
              <c16:uniqueId val="{00000001-3DC8-0640-81BE-637C9A07E740}"/>
            </c:ext>
          </c:extLst>
        </c:ser>
        <c:ser>
          <c:idx val="2"/>
          <c:order val="2"/>
          <c:tx>
            <c:v>funding agencies</c:v>
          </c:tx>
          <c:spPr>
            <a:solidFill>
              <a:srgbClr val="A5A5A5"/>
            </a:solidFill>
            <a:ln>
              <a:noFill/>
            </a:ln>
          </c:spPr>
          <c:invertIfNegative val="0"/>
          <c:cat>
            <c:strLit>
              <c:ptCount val="4"/>
              <c:pt idx="0">
                <c:v>yes in formal ways or informal ways</c:v>
              </c:pt>
              <c:pt idx="1">
                <c:v>I am not aware of any formal or informal ways for us to work together</c:v>
              </c:pt>
              <c:pt idx="2">
                <c:v>I am sure there are no formal or informal ways for us to work together</c:v>
              </c:pt>
              <c:pt idx="3">
                <c:v>I don’t have enough information to answer this question</c:v>
              </c:pt>
            </c:strLit>
          </c:cat>
          <c:val>
            <c:numLit>
              <c:formatCode>General</c:formatCode>
              <c:ptCount val="4"/>
              <c:pt idx="0">
                <c:v>0.54474708171206221</c:v>
              </c:pt>
              <c:pt idx="1">
                <c:v>0.14007782101167315</c:v>
              </c:pt>
              <c:pt idx="2">
                <c:v>0.13229571984435798</c:v>
              </c:pt>
              <c:pt idx="3">
                <c:v>0.1828793774319066</c:v>
              </c:pt>
            </c:numLit>
          </c:val>
          <c:extLst>
            <c:ext xmlns:c16="http://schemas.microsoft.com/office/drawing/2014/chart" uri="{C3380CC4-5D6E-409C-BE32-E72D297353CC}">
              <c16:uniqueId val="{00000002-3DC8-0640-81BE-637C9A07E740}"/>
            </c:ext>
          </c:extLst>
        </c:ser>
        <c:dLbls>
          <c:showLegendKey val="0"/>
          <c:showVal val="0"/>
          <c:showCatName val="0"/>
          <c:showSerName val="0"/>
          <c:showPercent val="0"/>
          <c:showBubbleSize val="0"/>
        </c:dLbls>
        <c:gapWidth val="219"/>
        <c:overlap val="-27"/>
        <c:axId val="1734269792"/>
        <c:axId val="1734268096"/>
      </c:barChart>
      <c:valAx>
        <c:axId val="1734268096"/>
        <c:scaling>
          <c:orientation val="minMax"/>
        </c:scaling>
        <c:delete val="0"/>
        <c:axPos val="l"/>
        <c:majorGridlines>
          <c:spPr>
            <a:ln w="9528" cap="flat">
              <a:solidFill>
                <a:srgbClr val="D9D9D9"/>
              </a:solidFill>
              <a:prstDash val="solid"/>
              <a:round/>
            </a:ln>
          </c:spPr>
        </c:majorGridlines>
        <c:numFmt formatCode="0.0%" sourceLinked="0"/>
        <c:majorTickMark val="none"/>
        <c:minorTickMark val="none"/>
        <c:tickLblPos val="nextTo"/>
        <c:spPr>
          <a:noFill/>
          <a:ln>
            <a:noFill/>
          </a:ln>
        </c:spPr>
        <c:txPr>
          <a:bodyPr lIns="0" tIns="0" rIns="0" bIns="0"/>
          <a:lstStyle/>
          <a:p>
            <a:pPr marL="0" marR="0" indent="0" defTabSz="914400" fontAlgn="auto" hangingPunct="1">
              <a:lnSpc>
                <a:spcPct val="100000"/>
              </a:lnSpc>
              <a:spcBef>
                <a:spcPts val="0"/>
              </a:spcBef>
              <a:spcAft>
                <a:spcPts val="0"/>
              </a:spcAft>
              <a:tabLst/>
              <a:defRPr sz="1200" b="0" i="0" u="none" strike="noStrike" kern="1200" baseline="0">
                <a:solidFill>
                  <a:srgbClr val="595959"/>
                </a:solidFill>
                <a:latin typeface="Calibri"/>
              </a:defRPr>
            </a:pPr>
            <a:endParaRPr lang="en-US"/>
          </a:p>
        </c:txPr>
        <c:crossAx val="1734269792"/>
        <c:crosses val="autoZero"/>
        <c:crossBetween val="between"/>
      </c:valAx>
      <c:catAx>
        <c:axId val="1734269792"/>
        <c:scaling>
          <c:orientation val="minMax"/>
        </c:scaling>
        <c:delete val="0"/>
        <c:axPos val="b"/>
        <c:numFmt formatCode="General" sourceLinked="0"/>
        <c:majorTickMark val="none"/>
        <c:minorTickMark val="none"/>
        <c:tickLblPos val="nextTo"/>
        <c:spPr>
          <a:no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sz="1200" b="0" i="0" u="none" strike="noStrike" kern="1200" baseline="0">
                <a:solidFill>
                  <a:srgbClr val="595959"/>
                </a:solidFill>
                <a:latin typeface="Calibri"/>
              </a:defRPr>
            </a:pPr>
            <a:endParaRPr lang="en-US"/>
          </a:p>
        </c:txPr>
        <c:crossAx val="1734268096"/>
        <c:crosses val="autoZero"/>
        <c:auto val="1"/>
        <c:lblAlgn val="ctr"/>
        <c:lblOffset val="100"/>
        <c:noMultiLvlLbl val="0"/>
      </c:catAx>
      <c:spPr>
        <a:noFill/>
        <a:ln>
          <a:noFill/>
        </a:ln>
      </c:spPr>
    </c:plotArea>
    <c:legend>
      <c:legendPos val="b"/>
      <c:layout/>
      <c:overlay val="0"/>
      <c:spPr>
        <a:noFill/>
        <a:ln>
          <a:noFill/>
        </a:ln>
      </c:spPr>
      <c:txPr>
        <a:bodyPr lIns="0" tIns="0" rIns="0" bIns="0"/>
        <a:lstStyle/>
        <a:p>
          <a:pPr marL="0" marR="0" indent="0" defTabSz="914400" fontAlgn="auto" hangingPunct="1">
            <a:lnSpc>
              <a:spcPct val="100000"/>
            </a:lnSpc>
            <a:spcBef>
              <a:spcPts val="0"/>
            </a:spcBef>
            <a:spcAft>
              <a:spcPts val="0"/>
            </a:spcAft>
            <a:tabLst/>
            <a:defRPr sz="1200" b="0" i="0" u="none" strike="noStrike" kern="1200" baseline="0">
              <a:solidFill>
                <a:srgbClr val="595959"/>
              </a:solidFill>
              <a:latin typeface="Calibri"/>
            </a:defRPr>
          </a:pPr>
          <a:endParaRPr lang="en-US"/>
        </a:p>
      </c:txPr>
    </c:legend>
    <c:plotVisOnly val="1"/>
    <c:dispBlanksAs val="gap"/>
    <c:showDLblsOverMax val="0"/>
  </c:chart>
  <c:spPr>
    <a:noFill/>
    <a:ln>
      <a:noFill/>
    </a:ln>
  </c:spPr>
  <c:txPr>
    <a:bodyPr lIns="0" tIns="0" rIns="0" bIns="0"/>
    <a:lstStyle/>
    <a:p>
      <a:pPr marL="0" marR="0" indent="0" defTabSz="914400" fontAlgn="auto" hangingPunct="1">
        <a:lnSpc>
          <a:spcPct val="100000"/>
        </a:lnSpc>
        <a:spcBef>
          <a:spcPts val="0"/>
        </a:spcBef>
        <a:spcAft>
          <a:spcPts val="0"/>
        </a:spcAft>
        <a:tabLst/>
        <a:defRPr lang="en-US" sz="1200" b="0" i="0" u="none" strike="noStrike" kern="1200" baseline="0">
          <a:solidFill>
            <a:srgbClr val="000000"/>
          </a:solidFill>
          <a:latin typeface="Calibri"/>
        </a:defRPr>
      </a:pPr>
      <a:endParaRPr lang="en-U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title>
      <c:tx>
        <c:rich>
          <a:bodyPr lIns="0" tIns="0" rIns="0" bIns="0"/>
          <a:lstStyle/>
          <a:p>
            <a:pPr marL="0" marR="0" indent="0" algn="ctr" defTabSz="914400" fontAlgn="auto" hangingPunct="1">
              <a:lnSpc>
                <a:spcPct val="100000"/>
              </a:lnSpc>
              <a:spcBef>
                <a:spcPts val="0"/>
              </a:spcBef>
              <a:spcAft>
                <a:spcPts val="0"/>
              </a:spcAft>
              <a:tabLst/>
              <a:defRPr sz="1680" b="0" i="0" u="none" strike="noStrike" kern="1200" spc="0" baseline="0">
                <a:solidFill>
                  <a:srgbClr val="595959"/>
                </a:solidFill>
                <a:latin typeface="Calibri"/>
              </a:defRPr>
            </a:pPr>
            <a:r>
              <a:rPr lang="en-GB" sz="1680" b="0" i="0" u="none" strike="noStrike" kern="1200" cap="none" spc="0" baseline="0">
                <a:solidFill>
                  <a:srgbClr val="595959"/>
                </a:solidFill>
                <a:uFillTx/>
                <a:latin typeface="Calibri"/>
              </a:rPr>
              <a:t>Evolution of DPO involvement and influence with government, UN and funding agencies, as compared to one year ago</a:t>
            </a:r>
          </a:p>
        </c:rich>
      </c:tx>
      <c:layout/>
      <c:overlay val="0"/>
      <c:spPr>
        <a:noFill/>
        <a:ln>
          <a:noFill/>
        </a:ln>
      </c:spPr>
    </c:title>
    <c:autoTitleDeleted val="0"/>
    <c:plotArea>
      <c:layout/>
      <c:barChart>
        <c:barDir val="bar"/>
        <c:grouping val="clustered"/>
        <c:varyColors val="0"/>
        <c:ser>
          <c:idx val="0"/>
          <c:order val="0"/>
          <c:tx>
            <c:v>It Got Worse</c:v>
          </c:tx>
          <c:spPr>
            <a:solidFill>
              <a:srgbClr val="4472C4"/>
            </a:solidFill>
            <a:ln>
              <a:noFill/>
            </a:ln>
          </c:spPr>
          <c:invertIfNegative val="0"/>
          <c:cat>
            <c:strLit>
              <c:ptCount val="6"/>
              <c:pt idx="0">
                <c:v>DPO involvement with Government</c:v>
              </c:pt>
              <c:pt idx="1">
                <c:v>DPO influence with governments</c:v>
              </c:pt>
              <c:pt idx="2">
                <c:v>DPO involvement with UN</c:v>
              </c:pt>
              <c:pt idx="3">
                <c:v>DPO influence with UN</c:v>
              </c:pt>
              <c:pt idx="4">
                <c:v>DPO invovement with funding agencies</c:v>
              </c:pt>
              <c:pt idx="5">
                <c:v>DPO influence with funding agencies</c:v>
              </c:pt>
            </c:strLit>
          </c:cat>
          <c:val>
            <c:numLit>
              <c:formatCode>General</c:formatCode>
              <c:ptCount val="6"/>
              <c:pt idx="0">
                <c:v>47</c:v>
              </c:pt>
              <c:pt idx="1">
                <c:v>45</c:v>
              </c:pt>
              <c:pt idx="2">
                <c:v>19</c:v>
              </c:pt>
              <c:pt idx="3">
                <c:v>17</c:v>
              </c:pt>
              <c:pt idx="4">
                <c:v>19</c:v>
              </c:pt>
              <c:pt idx="5">
                <c:v>19</c:v>
              </c:pt>
            </c:numLit>
          </c:val>
          <c:extLst>
            <c:ext xmlns:c16="http://schemas.microsoft.com/office/drawing/2014/chart" uri="{C3380CC4-5D6E-409C-BE32-E72D297353CC}">
              <c16:uniqueId val="{00000000-7982-824D-9979-7A2553AB9774}"/>
            </c:ext>
          </c:extLst>
        </c:ser>
        <c:ser>
          <c:idx val="1"/>
          <c:order val="1"/>
          <c:tx>
            <c:v>It Stayed the Same</c:v>
          </c:tx>
          <c:spPr>
            <a:solidFill>
              <a:srgbClr val="ED7D31"/>
            </a:solidFill>
            <a:ln>
              <a:noFill/>
            </a:ln>
          </c:spPr>
          <c:invertIfNegative val="0"/>
          <c:cat>
            <c:strLit>
              <c:ptCount val="6"/>
              <c:pt idx="0">
                <c:v>DPO involvement with Government</c:v>
              </c:pt>
              <c:pt idx="1">
                <c:v>DPO influence with governments</c:v>
              </c:pt>
              <c:pt idx="2">
                <c:v>DPO involvement with UN</c:v>
              </c:pt>
              <c:pt idx="3">
                <c:v>DPO influence with UN</c:v>
              </c:pt>
              <c:pt idx="4">
                <c:v>DPO invovement with funding agencies</c:v>
              </c:pt>
              <c:pt idx="5">
                <c:v>DPO influence with funding agencies</c:v>
              </c:pt>
            </c:strLit>
          </c:cat>
          <c:val>
            <c:numLit>
              <c:formatCode>General</c:formatCode>
              <c:ptCount val="6"/>
              <c:pt idx="0">
                <c:v>88</c:v>
              </c:pt>
              <c:pt idx="1">
                <c:v>90</c:v>
              </c:pt>
              <c:pt idx="2">
                <c:v>48</c:v>
              </c:pt>
              <c:pt idx="3">
                <c:v>70</c:v>
              </c:pt>
              <c:pt idx="4">
                <c:v>48</c:v>
              </c:pt>
              <c:pt idx="5">
                <c:v>48</c:v>
              </c:pt>
            </c:numLit>
          </c:val>
          <c:extLst>
            <c:ext xmlns:c16="http://schemas.microsoft.com/office/drawing/2014/chart" uri="{C3380CC4-5D6E-409C-BE32-E72D297353CC}">
              <c16:uniqueId val="{00000001-7982-824D-9979-7A2553AB9774}"/>
            </c:ext>
          </c:extLst>
        </c:ser>
        <c:ser>
          <c:idx val="2"/>
          <c:order val="2"/>
          <c:tx>
            <c:v>It Improved</c:v>
          </c:tx>
          <c:spPr>
            <a:solidFill>
              <a:srgbClr val="A5A5A5"/>
            </a:solidFill>
            <a:ln>
              <a:noFill/>
            </a:ln>
          </c:spPr>
          <c:invertIfNegative val="0"/>
          <c:cat>
            <c:strLit>
              <c:ptCount val="6"/>
              <c:pt idx="0">
                <c:v>DPO involvement with Government</c:v>
              </c:pt>
              <c:pt idx="1">
                <c:v>DPO influence with governments</c:v>
              </c:pt>
              <c:pt idx="2">
                <c:v>DPO involvement with UN</c:v>
              </c:pt>
              <c:pt idx="3">
                <c:v>DPO influence with UN</c:v>
              </c:pt>
              <c:pt idx="4">
                <c:v>DPO invovement with funding agencies</c:v>
              </c:pt>
              <c:pt idx="5">
                <c:v>DPO influence with funding agencies</c:v>
              </c:pt>
            </c:strLit>
          </c:cat>
          <c:val>
            <c:numLit>
              <c:formatCode>General</c:formatCode>
              <c:ptCount val="6"/>
              <c:pt idx="0">
                <c:v>177</c:v>
              </c:pt>
              <c:pt idx="1">
                <c:v>173</c:v>
              </c:pt>
              <c:pt idx="2">
                <c:v>123</c:v>
              </c:pt>
              <c:pt idx="3">
                <c:v>78</c:v>
              </c:pt>
              <c:pt idx="4">
                <c:v>123</c:v>
              </c:pt>
              <c:pt idx="5">
                <c:v>117</c:v>
              </c:pt>
            </c:numLit>
          </c:val>
          <c:extLst>
            <c:ext xmlns:c16="http://schemas.microsoft.com/office/drawing/2014/chart" uri="{C3380CC4-5D6E-409C-BE32-E72D297353CC}">
              <c16:uniqueId val="{00000002-7982-824D-9979-7A2553AB9774}"/>
            </c:ext>
          </c:extLst>
        </c:ser>
        <c:dLbls>
          <c:showLegendKey val="0"/>
          <c:showVal val="0"/>
          <c:showCatName val="0"/>
          <c:showSerName val="0"/>
          <c:showPercent val="0"/>
          <c:showBubbleSize val="0"/>
        </c:dLbls>
        <c:gapWidth val="182"/>
        <c:axId val="1730357232"/>
        <c:axId val="1730205920"/>
      </c:barChart>
      <c:valAx>
        <c:axId val="1730205920"/>
        <c:scaling>
          <c:orientation val="minMax"/>
        </c:scaling>
        <c:delete val="0"/>
        <c:axPos val="b"/>
        <c:majorGridlines>
          <c:spPr>
            <a:ln w="9528" cap="flat">
              <a:solidFill>
                <a:srgbClr val="D9D9D9"/>
              </a:solidFill>
              <a:prstDash val="solid"/>
              <a:round/>
            </a:ln>
          </c:spPr>
        </c:majorGridlines>
        <c:title>
          <c:tx>
            <c:rich>
              <a:bodyPr lIns="0" tIns="0" rIns="0" bIns="0"/>
              <a:lstStyle/>
              <a:p>
                <a:pPr marL="0" marR="0" indent="0" algn="ctr" defTabSz="914400" fontAlgn="auto" hangingPunct="1">
                  <a:lnSpc>
                    <a:spcPct val="100000"/>
                  </a:lnSpc>
                  <a:spcBef>
                    <a:spcPts val="0"/>
                  </a:spcBef>
                  <a:spcAft>
                    <a:spcPts val="0"/>
                  </a:spcAft>
                  <a:tabLst/>
                  <a:defRPr sz="1400" b="0" i="0" u="none" strike="noStrike" kern="1200" baseline="0">
                    <a:solidFill>
                      <a:srgbClr val="595959"/>
                    </a:solidFill>
                    <a:latin typeface="Calibri"/>
                  </a:defRPr>
                </a:pPr>
                <a:r>
                  <a:rPr lang="en-GB" sz="1400" b="0" i="0" u="none" strike="noStrike" kern="1200" cap="none" spc="0" baseline="0">
                    <a:solidFill>
                      <a:srgbClr val="595959"/>
                    </a:solidFill>
                    <a:uFillTx/>
                    <a:latin typeface="Calibri"/>
                  </a:rPr>
                  <a:t>Number of respondents</a:t>
                </a:r>
              </a:p>
            </c:rich>
          </c:tx>
          <c:layout/>
          <c:overlay val="0"/>
          <c:spPr>
            <a:noFill/>
            <a:ln>
              <a:noFill/>
            </a:ln>
          </c:spPr>
        </c:title>
        <c:numFmt formatCode="General" sourceLinked="0"/>
        <c:majorTickMark val="none"/>
        <c:minorTickMark val="none"/>
        <c:tickLblPos val="nextTo"/>
        <c:spPr>
          <a:noFill/>
          <a:ln>
            <a:noFill/>
          </a:ln>
        </c:spPr>
        <c:txPr>
          <a:bodyPr lIns="0" tIns="0" rIns="0" bIns="0"/>
          <a:lstStyle/>
          <a:p>
            <a:pPr marL="0" marR="0" indent="0" defTabSz="914400" fontAlgn="auto" hangingPunct="1">
              <a:lnSpc>
                <a:spcPct val="100000"/>
              </a:lnSpc>
              <a:spcBef>
                <a:spcPts val="0"/>
              </a:spcBef>
              <a:spcAft>
                <a:spcPts val="0"/>
              </a:spcAft>
              <a:tabLst/>
              <a:defRPr sz="1400" b="0" i="0" u="none" strike="noStrike" kern="1200" baseline="0">
                <a:solidFill>
                  <a:srgbClr val="595959"/>
                </a:solidFill>
                <a:latin typeface="Calibri"/>
              </a:defRPr>
            </a:pPr>
            <a:endParaRPr lang="en-US"/>
          </a:p>
        </c:txPr>
        <c:crossAx val="1730357232"/>
        <c:crosses val="autoZero"/>
        <c:crossBetween val="between"/>
      </c:valAx>
      <c:catAx>
        <c:axId val="1730357232"/>
        <c:scaling>
          <c:orientation val="minMax"/>
        </c:scaling>
        <c:delete val="0"/>
        <c:axPos val="l"/>
        <c:numFmt formatCode="General" sourceLinked="0"/>
        <c:majorTickMark val="none"/>
        <c:minorTickMark val="none"/>
        <c:tickLblPos val="nextTo"/>
        <c:spPr>
          <a:no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sz="1400" b="0" i="0" u="none" strike="noStrike" kern="1200" baseline="0">
                <a:solidFill>
                  <a:srgbClr val="595959"/>
                </a:solidFill>
                <a:latin typeface="Calibri"/>
              </a:defRPr>
            </a:pPr>
            <a:endParaRPr lang="en-US"/>
          </a:p>
        </c:txPr>
        <c:crossAx val="1730205920"/>
        <c:crosses val="autoZero"/>
        <c:auto val="1"/>
        <c:lblAlgn val="ctr"/>
        <c:lblOffset val="100"/>
        <c:noMultiLvlLbl val="0"/>
      </c:catAx>
      <c:spPr>
        <a:noFill/>
        <a:ln>
          <a:noFill/>
        </a:ln>
      </c:spPr>
    </c:plotArea>
    <c:legend>
      <c:legendPos val="b"/>
      <c:layout/>
      <c:overlay val="0"/>
      <c:spPr>
        <a:noFill/>
        <a:ln>
          <a:noFill/>
        </a:ln>
      </c:spPr>
      <c:txPr>
        <a:bodyPr lIns="0" tIns="0" rIns="0" bIns="0"/>
        <a:lstStyle/>
        <a:p>
          <a:pPr marL="0" marR="0" indent="0" defTabSz="914400" fontAlgn="auto" hangingPunct="1">
            <a:lnSpc>
              <a:spcPct val="100000"/>
            </a:lnSpc>
            <a:spcBef>
              <a:spcPts val="0"/>
            </a:spcBef>
            <a:spcAft>
              <a:spcPts val="0"/>
            </a:spcAft>
            <a:tabLst/>
            <a:defRPr sz="1400" b="0" i="0" u="none" strike="noStrike" kern="1200" baseline="0">
              <a:solidFill>
                <a:srgbClr val="595959"/>
              </a:solidFill>
              <a:latin typeface="Calibri"/>
            </a:defRPr>
          </a:pPr>
          <a:endParaRPr lang="en-US"/>
        </a:p>
      </c:txPr>
    </c:legend>
    <c:plotVisOnly val="1"/>
    <c:dispBlanksAs val="gap"/>
    <c:showDLblsOverMax val="0"/>
  </c:chart>
  <c:spPr>
    <a:noFill/>
    <a:ln>
      <a:noFill/>
    </a:ln>
  </c:spPr>
  <c:txPr>
    <a:bodyPr lIns="0" tIns="0" rIns="0" bIns="0"/>
    <a:lstStyle/>
    <a:p>
      <a:pPr marL="0" marR="0" indent="0" defTabSz="914400" fontAlgn="auto" hangingPunct="1">
        <a:lnSpc>
          <a:spcPct val="100000"/>
        </a:lnSpc>
        <a:spcBef>
          <a:spcPts val="0"/>
        </a:spcBef>
        <a:spcAft>
          <a:spcPts val="0"/>
        </a:spcAft>
        <a:tabLst/>
        <a:defRPr lang="en-US" sz="1400" b="0" i="0" u="none" strike="noStrike" kern="1200" baseline="0">
          <a:solidFill>
            <a:srgbClr val="000000"/>
          </a:solidFill>
          <a:latin typeface="Calibri"/>
        </a:defRPr>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c:style val="2"/>
  <c:chart>
    <c:title>
      <c:tx>
        <c:rich>
          <a:bodyPr lIns="0" tIns="0" rIns="0" bIns="0"/>
          <a:lstStyle/>
          <a:p>
            <a:pPr marL="0" marR="0" indent="0" algn="ctr" defTabSz="914400" fontAlgn="auto" hangingPunct="1">
              <a:lnSpc>
                <a:spcPct val="100000"/>
              </a:lnSpc>
              <a:spcBef>
                <a:spcPts val="0"/>
              </a:spcBef>
              <a:spcAft>
                <a:spcPts val="0"/>
              </a:spcAft>
              <a:tabLst/>
              <a:defRPr sz="1680" b="0" i="0" u="none" strike="noStrike" kern="1200" spc="0" baseline="0">
                <a:solidFill>
                  <a:srgbClr val="595959"/>
                </a:solidFill>
                <a:latin typeface="Calibri"/>
              </a:defRPr>
            </a:pPr>
            <a:r>
              <a:rPr lang="en-GB" sz="1680" b="0" i="0" u="none" strike="noStrike" kern="1200" cap="none" spc="0" baseline="0">
                <a:solidFill>
                  <a:srgbClr val="595959"/>
                </a:solidFill>
                <a:uFillTx/>
                <a:latin typeface="Calibri"/>
              </a:rPr>
              <a:t>Satisfaction of DPO respondents with their engagement with governments, UN and funding agencies</a:t>
            </a:r>
          </a:p>
        </c:rich>
      </c:tx>
      <c:overlay val="0"/>
      <c:spPr>
        <a:noFill/>
        <a:ln>
          <a:noFill/>
        </a:ln>
      </c:spPr>
    </c:title>
    <c:autoTitleDeleted val="0"/>
    <c:plotArea>
      <c:layout/>
      <c:barChart>
        <c:barDir val="col"/>
        <c:grouping val="clustered"/>
        <c:varyColors val="0"/>
        <c:ser>
          <c:idx val="0"/>
          <c:order val="0"/>
          <c:tx>
            <c:v>with governments or regional organisations</c:v>
          </c:tx>
          <c:spPr>
            <a:solidFill>
              <a:srgbClr val="4472C4"/>
            </a:solidFill>
            <a:ln>
              <a:noFill/>
            </a:ln>
          </c:spPr>
          <c:invertIfNegative val="0"/>
          <c:cat>
            <c:strLit>
              <c:ptCount val="4"/>
              <c:pt idx="1">
                <c:v>Totally pleased or overall pleased with small changes needed</c:v>
              </c:pt>
              <c:pt idx="2">
                <c:v>Not pleased or displeased</c:v>
              </c:pt>
              <c:pt idx="3">
                <c:v>Not pleased at all or overall displeased with some things good</c:v>
              </c:pt>
            </c:strLit>
          </c:cat>
          <c:val>
            <c:numLit>
              <c:formatCode>General</c:formatCode>
              <c:ptCount val="4"/>
              <c:pt idx="0">
                <c:v>0</c:v>
              </c:pt>
              <c:pt idx="1">
                <c:v>0.31</c:v>
              </c:pt>
              <c:pt idx="2">
                <c:v>0.13</c:v>
              </c:pt>
              <c:pt idx="3">
                <c:v>0.45599999999999996</c:v>
              </c:pt>
            </c:numLit>
          </c:val>
          <c:extLst>
            <c:ext xmlns:c16="http://schemas.microsoft.com/office/drawing/2014/chart" uri="{C3380CC4-5D6E-409C-BE32-E72D297353CC}">
              <c16:uniqueId val="{00000000-4316-304A-8B5C-74271AAE6774}"/>
            </c:ext>
          </c:extLst>
        </c:ser>
        <c:ser>
          <c:idx val="1"/>
          <c:order val="1"/>
          <c:tx>
            <c:v>with the UN</c:v>
          </c:tx>
          <c:spPr>
            <a:solidFill>
              <a:srgbClr val="A5A5A5"/>
            </a:solidFill>
            <a:ln>
              <a:noFill/>
            </a:ln>
          </c:spPr>
          <c:invertIfNegative val="0"/>
          <c:cat>
            <c:strLit>
              <c:ptCount val="4"/>
              <c:pt idx="1">
                <c:v>Totally pleased or overall pleased with small changes needed</c:v>
              </c:pt>
              <c:pt idx="2">
                <c:v>Not pleased or displeased</c:v>
              </c:pt>
              <c:pt idx="3">
                <c:v>Not pleased at all or overall displeased with some things good</c:v>
              </c:pt>
            </c:strLit>
          </c:cat>
          <c:val>
            <c:numLit>
              <c:formatCode>General</c:formatCode>
              <c:ptCount val="4"/>
              <c:pt idx="0">
                <c:v>0</c:v>
              </c:pt>
              <c:pt idx="1">
                <c:v>0.30299999999999999</c:v>
              </c:pt>
              <c:pt idx="2">
                <c:v>8.5000000000000006E-2</c:v>
              </c:pt>
              <c:pt idx="3">
                <c:v>0.21000000000000002</c:v>
              </c:pt>
            </c:numLit>
          </c:val>
          <c:extLst>
            <c:ext xmlns:c16="http://schemas.microsoft.com/office/drawing/2014/chart" uri="{C3380CC4-5D6E-409C-BE32-E72D297353CC}">
              <c16:uniqueId val="{00000001-4316-304A-8B5C-74271AAE6774}"/>
            </c:ext>
          </c:extLst>
        </c:ser>
        <c:ser>
          <c:idx val="2"/>
          <c:order val="2"/>
          <c:tx>
            <c:v>with funding agencies</c:v>
          </c:tx>
          <c:spPr>
            <a:solidFill>
              <a:srgbClr val="5B9BD5"/>
            </a:solidFill>
            <a:ln>
              <a:noFill/>
            </a:ln>
          </c:spPr>
          <c:invertIfNegative val="0"/>
          <c:cat>
            <c:strLit>
              <c:ptCount val="4"/>
              <c:pt idx="1">
                <c:v>Totally pleased or overall pleased with small changes needed</c:v>
              </c:pt>
              <c:pt idx="2">
                <c:v>Not pleased or displeased</c:v>
              </c:pt>
              <c:pt idx="3">
                <c:v>Not pleased at all or overall displeased with some things good</c:v>
              </c:pt>
            </c:strLit>
          </c:cat>
          <c:val>
            <c:numLit>
              <c:formatCode>General</c:formatCode>
              <c:ptCount val="4"/>
              <c:pt idx="0">
                <c:v>0</c:v>
              </c:pt>
              <c:pt idx="1">
                <c:v>0.44700000000000001</c:v>
              </c:pt>
              <c:pt idx="2">
                <c:v>7.2999999999999995E-2</c:v>
              </c:pt>
              <c:pt idx="3">
                <c:v>0.187</c:v>
              </c:pt>
            </c:numLit>
          </c:val>
          <c:extLst>
            <c:ext xmlns:c16="http://schemas.microsoft.com/office/drawing/2014/chart" uri="{C3380CC4-5D6E-409C-BE32-E72D297353CC}">
              <c16:uniqueId val="{00000002-4316-304A-8B5C-74271AAE6774}"/>
            </c:ext>
          </c:extLst>
        </c:ser>
        <c:dLbls>
          <c:showLegendKey val="0"/>
          <c:showVal val="0"/>
          <c:showCatName val="0"/>
          <c:showSerName val="0"/>
          <c:showPercent val="0"/>
          <c:showBubbleSize val="0"/>
        </c:dLbls>
        <c:gapWidth val="219"/>
        <c:overlap val="-27"/>
        <c:axId val="1732537504"/>
        <c:axId val="1677640480"/>
      </c:barChart>
      <c:valAx>
        <c:axId val="1677640480"/>
        <c:scaling>
          <c:orientation val="minMax"/>
        </c:scaling>
        <c:delete val="0"/>
        <c:axPos val="l"/>
        <c:majorGridlines>
          <c:spPr>
            <a:ln w="9528" cap="flat">
              <a:solidFill>
                <a:srgbClr val="D9D9D9"/>
              </a:solidFill>
              <a:prstDash val="solid"/>
              <a:round/>
            </a:ln>
          </c:spPr>
        </c:majorGridlines>
        <c:numFmt formatCode="General" sourceLinked="0"/>
        <c:majorTickMark val="none"/>
        <c:minorTickMark val="none"/>
        <c:tickLblPos val="nextTo"/>
        <c:spPr>
          <a:noFill/>
          <a:ln>
            <a:noFill/>
          </a:ln>
        </c:spPr>
        <c:txPr>
          <a:bodyPr lIns="0" tIns="0" rIns="0" bIns="0"/>
          <a:lstStyle/>
          <a:p>
            <a:pPr marL="0" marR="0" indent="0" defTabSz="914400" fontAlgn="auto" hangingPunct="1">
              <a:lnSpc>
                <a:spcPct val="100000"/>
              </a:lnSpc>
              <a:spcBef>
                <a:spcPts val="0"/>
              </a:spcBef>
              <a:spcAft>
                <a:spcPts val="0"/>
              </a:spcAft>
              <a:tabLst/>
              <a:defRPr sz="1400" b="0" i="0" u="none" strike="noStrike" kern="1200" baseline="0">
                <a:solidFill>
                  <a:srgbClr val="595959"/>
                </a:solidFill>
                <a:latin typeface="Calibri"/>
              </a:defRPr>
            </a:pPr>
            <a:endParaRPr lang="en-US"/>
          </a:p>
        </c:txPr>
        <c:crossAx val="1732537504"/>
        <c:crosses val="autoZero"/>
        <c:crossBetween val="between"/>
      </c:valAx>
      <c:catAx>
        <c:axId val="1732537504"/>
        <c:scaling>
          <c:orientation val="minMax"/>
        </c:scaling>
        <c:delete val="0"/>
        <c:axPos val="b"/>
        <c:numFmt formatCode="General" sourceLinked="0"/>
        <c:majorTickMark val="none"/>
        <c:minorTickMark val="none"/>
        <c:tickLblPos val="nextTo"/>
        <c:spPr>
          <a:noFill/>
          <a:ln w="9528" cap="flat">
            <a:solidFill>
              <a:srgbClr val="D9D9D9"/>
            </a:solidFill>
            <a:prstDash val="solid"/>
            <a:round/>
          </a:ln>
        </c:spPr>
        <c:txPr>
          <a:bodyPr lIns="0" tIns="0" rIns="0" bIns="0"/>
          <a:lstStyle/>
          <a:p>
            <a:pPr marL="0" marR="0" indent="0" defTabSz="914400" fontAlgn="auto" hangingPunct="1">
              <a:lnSpc>
                <a:spcPct val="100000"/>
              </a:lnSpc>
              <a:spcBef>
                <a:spcPts val="0"/>
              </a:spcBef>
              <a:spcAft>
                <a:spcPts val="0"/>
              </a:spcAft>
              <a:tabLst/>
              <a:defRPr sz="1400" b="0" i="0" u="none" strike="noStrike" kern="1200" baseline="0">
                <a:solidFill>
                  <a:srgbClr val="595959"/>
                </a:solidFill>
                <a:latin typeface="Calibri"/>
              </a:defRPr>
            </a:pPr>
            <a:endParaRPr lang="en-US"/>
          </a:p>
        </c:txPr>
        <c:crossAx val="1677640480"/>
        <c:crosses val="autoZero"/>
        <c:auto val="1"/>
        <c:lblAlgn val="ctr"/>
        <c:lblOffset val="100"/>
        <c:noMultiLvlLbl val="0"/>
      </c:catAx>
      <c:spPr>
        <a:noFill/>
        <a:ln>
          <a:noFill/>
        </a:ln>
      </c:spPr>
    </c:plotArea>
    <c:legend>
      <c:legendPos val="b"/>
      <c:overlay val="0"/>
      <c:spPr>
        <a:noFill/>
        <a:ln>
          <a:noFill/>
        </a:ln>
      </c:spPr>
      <c:txPr>
        <a:bodyPr lIns="0" tIns="0" rIns="0" bIns="0"/>
        <a:lstStyle/>
        <a:p>
          <a:pPr marL="0" marR="0" indent="0" defTabSz="914400" fontAlgn="auto" hangingPunct="1">
            <a:lnSpc>
              <a:spcPct val="100000"/>
            </a:lnSpc>
            <a:spcBef>
              <a:spcPts val="0"/>
            </a:spcBef>
            <a:spcAft>
              <a:spcPts val="0"/>
            </a:spcAft>
            <a:tabLst/>
            <a:defRPr sz="1400" b="0" i="0" u="none" strike="noStrike" kern="1200" baseline="0">
              <a:solidFill>
                <a:srgbClr val="595959"/>
              </a:solidFill>
              <a:latin typeface="Calibri"/>
            </a:defRPr>
          </a:pPr>
          <a:endParaRPr lang="en-US"/>
        </a:p>
      </c:txPr>
    </c:legend>
    <c:plotVisOnly val="1"/>
    <c:dispBlanksAs val="gap"/>
    <c:showDLblsOverMax val="0"/>
  </c:chart>
  <c:spPr>
    <a:noFill/>
    <a:ln>
      <a:noFill/>
    </a:ln>
  </c:spPr>
  <c:txPr>
    <a:bodyPr lIns="0" tIns="0" rIns="0" bIns="0"/>
    <a:lstStyle/>
    <a:p>
      <a:pPr marL="0" marR="0" indent="0" defTabSz="914400" fontAlgn="auto" hangingPunct="1">
        <a:lnSpc>
          <a:spcPct val="100000"/>
        </a:lnSpc>
        <a:spcBef>
          <a:spcPts val="0"/>
        </a:spcBef>
        <a:spcAft>
          <a:spcPts val="0"/>
        </a:spcAft>
        <a:tabLst/>
        <a:defRPr lang="en-US" sz="1400" b="0" i="0" u="none" strike="noStrike" kern="1200" baseline="0">
          <a:solidFill>
            <a:srgbClr val="000000"/>
          </a:solidFill>
          <a:latin typeface="Calibri"/>
        </a:defRPr>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AAA5E12-46D8-0340-936A-A81E6CC13B37}" type="datetimeFigureOut">
              <a:rPr lang="en-US" smtClean="0"/>
              <a:t>6/11/2019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A455879-3DB3-344C-B2B9-4B37C0D3B36B}" type="slidenum">
              <a:rPr lang="en-US" smtClean="0"/>
              <a:t>‹#›</a:t>
            </a:fld>
            <a:endParaRPr lang="en-US"/>
          </a:p>
        </p:txBody>
      </p:sp>
    </p:spTree>
    <p:extLst>
      <p:ext uri="{BB962C8B-B14F-4D97-AF65-F5344CB8AC3E}">
        <p14:creationId xmlns:p14="http://schemas.microsoft.com/office/powerpoint/2010/main" val="6503408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6A455879-3DB3-344C-B2B9-4B37C0D3B36B}" type="slidenum">
              <a:rPr lang="en-US" smtClean="0"/>
              <a:t>1</a:t>
            </a:fld>
            <a:endParaRPr lang="en-US"/>
          </a:p>
        </p:txBody>
      </p:sp>
    </p:spTree>
    <p:extLst>
      <p:ext uri="{BB962C8B-B14F-4D97-AF65-F5344CB8AC3E}">
        <p14:creationId xmlns:p14="http://schemas.microsoft.com/office/powerpoint/2010/main" val="5832950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0F0947-5349-7D4B-88F8-0F85E246B75A}"/>
              </a:ext>
            </a:extLst>
          </p:cNvPr>
          <p:cNvSpPr txBox="1">
            <a:spLocks noGrp="1"/>
          </p:cNvSpPr>
          <p:nvPr>
            <p:ph type="ctrTitle"/>
          </p:nvPr>
        </p:nvSpPr>
        <p:spPr>
          <a:xfrm>
            <a:off x="1524003" y="1122361"/>
            <a:ext cx="9144000" cy="2387598"/>
          </a:xfrm>
        </p:spPr>
        <p:txBody>
          <a:bodyPr anchor="b" anchorCtr="1"/>
          <a:lstStyle>
            <a:lvl1pPr algn="ctr">
              <a:defRPr sz="6000"/>
            </a:lvl1pPr>
          </a:lstStyle>
          <a:p>
            <a:pPr lvl="0"/>
            <a:r>
              <a:rPr lang="en-US"/>
              <a:t>Click to edit Master title style</a:t>
            </a:r>
            <a:endParaRPr lang="en-GB"/>
          </a:p>
        </p:txBody>
      </p:sp>
      <p:sp>
        <p:nvSpPr>
          <p:cNvPr id="3" name="Subtitle 2">
            <a:extLst>
              <a:ext uri="{FF2B5EF4-FFF2-40B4-BE49-F238E27FC236}">
                <a16:creationId xmlns:a16="http://schemas.microsoft.com/office/drawing/2014/main" id="{D538FD4C-BC2E-3E45-953B-48418E20F324}"/>
              </a:ext>
            </a:extLst>
          </p:cNvPr>
          <p:cNvSpPr txBox="1">
            <a:spLocks noGrp="1"/>
          </p:cNvSpPr>
          <p:nvPr>
            <p:ph type="subTitle" idx="1"/>
          </p:nvPr>
        </p:nvSpPr>
        <p:spPr>
          <a:xfrm>
            <a:off x="1524003" y="3602041"/>
            <a:ext cx="9144000" cy="1655758"/>
          </a:xfrm>
        </p:spPr>
        <p:txBody>
          <a:bodyPr anchorCtr="1"/>
          <a:lstStyle>
            <a:lvl1pPr marL="0" indent="0" algn="ctr">
              <a:buNone/>
              <a:defRPr sz="2400"/>
            </a:lvl1pPr>
          </a:lstStyle>
          <a:p>
            <a:pPr lvl="0"/>
            <a:r>
              <a:rPr lang="en-US"/>
              <a:t>Click to edit Master subtitle style</a:t>
            </a:r>
            <a:endParaRPr lang="en-GB"/>
          </a:p>
        </p:txBody>
      </p:sp>
      <p:sp>
        <p:nvSpPr>
          <p:cNvPr id="4" name="Date Placeholder 3">
            <a:extLst>
              <a:ext uri="{FF2B5EF4-FFF2-40B4-BE49-F238E27FC236}">
                <a16:creationId xmlns:a16="http://schemas.microsoft.com/office/drawing/2014/main" id="{F726B892-EFA0-5146-BAB7-B535BDDD8DF3}"/>
              </a:ext>
            </a:extLst>
          </p:cNvPr>
          <p:cNvSpPr txBox="1">
            <a:spLocks noGrp="1"/>
          </p:cNvSpPr>
          <p:nvPr>
            <p:ph type="dt" sz="half" idx="7"/>
          </p:nvPr>
        </p:nvSpPr>
        <p:spPr/>
        <p:txBody>
          <a:bodyPr/>
          <a:lstStyle>
            <a:lvl1pPr>
              <a:defRPr/>
            </a:lvl1pPr>
          </a:lstStyle>
          <a:p>
            <a:pPr lvl="0"/>
            <a:fld id="{E12428A4-26E7-0642-AD05-A8C0C1DA3D35}" type="datetime1">
              <a:rPr lang="en-GB"/>
              <a:pPr lvl="0"/>
              <a:t>11/06/2019</a:t>
            </a:fld>
            <a:endParaRPr lang="en-GB"/>
          </a:p>
        </p:txBody>
      </p:sp>
      <p:sp>
        <p:nvSpPr>
          <p:cNvPr id="5" name="Footer Placeholder 4">
            <a:extLst>
              <a:ext uri="{FF2B5EF4-FFF2-40B4-BE49-F238E27FC236}">
                <a16:creationId xmlns:a16="http://schemas.microsoft.com/office/drawing/2014/main" id="{5667793D-2B98-B842-B8F3-7E685FA11E47}"/>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32F5E5AA-A168-F249-873E-F2615EDC0C37}"/>
              </a:ext>
            </a:extLst>
          </p:cNvPr>
          <p:cNvSpPr txBox="1">
            <a:spLocks noGrp="1"/>
          </p:cNvSpPr>
          <p:nvPr>
            <p:ph type="sldNum" sz="quarter" idx="8"/>
          </p:nvPr>
        </p:nvSpPr>
        <p:spPr/>
        <p:txBody>
          <a:bodyPr/>
          <a:lstStyle>
            <a:lvl1pPr>
              <a:defRPr/>
            </a:lvl1pPr>
          </a:lstStyle>
          <a:p>
            <a:pPr lvl="0"/>
            <a:fld id="{B5A28E0F-3590-864D-AB3A-A89E909D7DCD}" type="slidenum">
              <a:t>‹#›</a:t>
            </a:fld>
            <a:endParaRPr lang="en-GB"/>
          </a:p>
        </p:txBody>
      </p:sp>
    </p:spTree>
    <p:extLst>
      <p:ext uri="{BB962C8B-B14F-4D97-AF65-F5344CB8AC3E}">
        <p14:creationId xmlns:p14="http://schemas.microsoft.com/office/powerpoint/2010/main" val="691084660"/>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DD0B4E-B3B2-5245-B6D9-D276D5701EE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D8326DF6-B472-F448-BB33-A21C0521C61B}"/>
              </a:ext>
            </a:extLst>
          </p:cNvPr>
          <p:cNvSpPr txBox="1">
            <a:spLocks noGrp="1"/>
          </p:cNvSpPr>
          <p:nvPr>
            <p:ph type="body" orient="vert" idx="1"/>
          </p:nvPr>
        </p:nvSpPr>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3439581-C7F6-BA45-94A9-9F7D787B4F85}"/>
              </a:ext>
            </a:extLst>
          </p:cNvPr>
          <p:cNvSpPr txBox="1">
            <a:spLocks noGrp="1"/>
          </p:cNvSpPr>
          <p:nvPr>
            <p:ph type="dt" sz="half" idx="7"/>
          </p:nvPr>
        </p:nvSpPr>
        <p:spPr/>
        <p:txBody>
          <a:bodyPr/>
          <a:lstStyle>
            <a:lvl1pPr>
              <a:defRPr/>
            </a:lvl1pPr>
          </a:lstStyle>
          <a:p>
            <a:pPr lvl="0"/>
            <a:fld id="{1DDCF1B2-D0EA-5F4C-B37F-7AAC3C5FDB4F}" type="datetime1">
              <a:rPr lang="en-GB"/>
              <a:pPr lvl="0"/>
              <a:t>11/06/2019</a:t>
            </a:fld>
            <a:endParaRPr lang="en-GB"/>
          </a:p>
        </p:txBody>
      </p:sp>
      <p:sp>
        <p:nvSpPr>
          <p:cNvPr id="5" name="Footer Placeholder 4">
            <a:extLst>
              <a:ext uri="{FF2B5EF4-FFF2-40B4-BE49-F238E27FC236}">
                <a16:creationId xmlns:a16="http://schemas.microsoft.com/office/drawing/2014/main" id="{774D6D55-C3D2-C546-B689-2DA2C1DEEA6C}"/>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7DBA28F3-9511-DD44-9677-090B6CFB3FE4}"/>
              </a:ext>
            </a:extLst>
          </p:cNvPr>
          <p:cNvSpPr txBox="1">
            <a:spLocks noGrp="1"/>
          </p:cNvSpPr>
          <p:nvPr>
            <p:ph type="sldNum" sz="quarter" idx="8"/>
          </p:nvPr>
        </p:nvSpPr>
        <p:spPr/>
        <p:txBody>
          <a:bodyPr/>
          <a:lstStyle>
            <a:lvl1pPr>
              <a:defRPr/>
            </a:lvl1pPr>
          </a:lstStyle>
          <a:p>
            <a:pPr lvl="0"/>
            <a:fld id="{8BE8FF2B-D3F5-9140-A6DD-74AB3E79A633}" type="slidenum">
              <a:t>‹#›</a:t>
            </a:fld>
            <a:endParaRPr lang="en-GB"/>
          </a:p>
        </p:txBody>
      </p:sp>
    </p:spTree>
    <p:extLst>
      <p:ext uri="{BB962C8B-B14F-4D97-AF65-F5344CB8AC3E}">
        <p14:creationId xmlns:p14="http://schemas.microsoft.com/office/powerpoint/2010/main" val="23823701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4A650DD-6C16-364F-B6BD-52C435A57514}"/>
              </a:ext>
            </a:extLst>
          </p:cNvPr>
          <p:cNvSpPr txBox="1">
            <a:spLocks noGrp="1"/>
          </p:cNvSpPr>
          <p:nvPr>
            <p:ph type="title" orient="vert"/>
          </p:nvPr>
        </p:nvSpPr>
        <p:spPr>
          <a:xfrm>
            <a:off x="8724903" y="365129"/>
            <a:ext cx="2628899" cy="5811834"/>
          </a:xfrm>
        </p:spPr>
        <p:txBody>
          <a:bodyPr vert="eaVert"/>
          <a:lstStyle>
            <a:lvl1pPr>
              <a:defRPr/>
            </a:lvl1pPr>
          </a:lstStyle>
          <a:p>
            <a:pPr lvl="0"/>
            <a:r>
              <a:rPr lang="en-US"/>
              <a:t>Click to edit Master title style</a:t>
            </a:r>
            <a:endParaRPr lang="en-GB"/>
          </a:p>
        </p:txBody>
      </p:sp>
      <p:sp>
        <p:nvSpPr>
          <p:cNvPr id="3" name="Vertical Text Placeholder 2">
            <a:extLst>
              <a:ext uri="{FF2B5EF4-FFF2-40B4-BE49-F238E27FC236}">
                <a16:creationId xmlns:a16="http://schemas.microsoft.com/office/drawing/2014/main" id="{DA0F7562-AE5D-8F4D-AF9A-4FE6BC3ADBE4}"/>
              </a:ext>
            </a:extLst>
          </p:cNvPr>
          <p:cNvSpPr txBox="1">
            <a:spLocks noGrp="1"/>
          </p:cNvSpPr>
          <p:nvPr>
            <p:ph type="body" orient="vert" idx="1"/>
          </p:nvPr>
        </p:nvSpPr>
        <p:spPr>
          <a:xfrm>
            <a:off x="838203" y="365129"/>
            <a:ext cx="7734296" cy="5811834"/>
          </a:xfrm>
        </p:spPr>
        <p:txBody>
          <a:bodyPr vert="eaVert"/>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FC2D6F1-98B7-9A46-9720-0574A3648769}"/>
              </a:ext>
            </a:extLst>
          </p:cNvPr>
          <p:cNvSpPr txBox="1">
            <a:spLocks noGrp="1"/>
          </p:cNvSpPr>
          <p:nvPr>
            <p:ph type="dt" sz="half" idx="7"/>
          </p:nvPr>
        </p:nvSpPr>
        <p:spPr/>
        <p:txBody>
          <a:bodyPr/>
          <a:lstStyle>
            <a:lvl1pPr>
              <a:defRPr/>
            </a:lvl1pPr>
          </a:lstStyle>
          <a:p>
            <a:pPr lvl="0"/>
            <a:fld id="{06F97BE7-3822-FD4A-B261-BD85DB164F86}" type="datetime1">
              <a:rPr lang="en-GB"/>
              <a:pPr lvl="0"/>
              <a:t>11/06/2019</a:t>
            </a:fld>
            <a:endParaRPr lang="en-GB"/>
          </a:p>
        </p:txBody>
      </p:sp>
      <p:sp>
        <p:nvSpPr>
          <p:cNvPr id="5" name="Footer Placeholder 4">
            <a:extLst>
              <a:ext uri="{FF2B5EF4-FFF2-40B4-BE49-F238E27FC236}">
                <a16:creationId xmlns:a16="http://schemas.microsoft.com/office/drawing/2014/main" id="{D8CB5347-F4A2-E948-BCF5-E2B2395E2507}"/>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4BAD59F1-7431-EF4B-B76A-45FB6F1DFD26}"/>
              </a:ext>
            </a:extLst>
          </p:cNvPr>
          <p:cNvSpPr txBox="1">
            <a:spLocks noGrp="1"/>
          </p:cNvSpPr>
          <p:nvPr>
            <p:ph type="sldNum" sz="quarter" idx="8"/>
          </p:nvPr>
        </p:nvSpPr>
        <p:spPr/>
        <p:txBody>
          <a:bodyPr/>
          <a:lstStyle>
            <a:lvl1pPr>
              <a:defRPr/>
            </a:lvl1pPr>
          </a:lstStyle>
          <a:p>
            <a:pPr lvl="0"/>
            <a:fld id="{E8CFECC7-1855-9B47-9AFE-303A9A62A6CB}" type="slidenum">
              <a:t>‹#›</a:t>
            </a:fld>
            <a:endParaRPr lang="en-GB"/>
          </a:p>
        </p:txBody>
      </p:sp>
    </p:spTree>
    <p:extLst>
      <p:ext uri="{BB962C8B-B14F-4D97-AF65-F5344CB8AC3E}">
        <p14:creationId xmlns:p14="http://schemas.microsoft.com/office/powerpoint/2010/main" val="3875053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091194-6FD8-A14E-90AC-AB84A505F4E1}"/>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A750EC96-5BF9-AC4D-A757-9FECCF1EB25B}"/>
              </a:ext>
            </a:extLst>
          </p:cNvPr>
          <p:cNvSpPr txBox="1">
            <a:spLocks noGrp="1"/>
          </p:cNvSpPr>
          <p:nvPr>
            <p:ph idx="1"/>
          </p:nvPr>
        </p:nvSpPr>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C946540-B3B6-2543-9E08-1020F2DA9EA5}"/>
              </a:ext>
            </a:extLst>
          </p:cNvPr>
          <p:cNvSpPr txBox="1">
            <a:spLocks noGrp="1"/>
          </p:cNvSpPr>
          <p:nvPr>
            <p:ph type="dt" sz="half" idx="7"/>
          </p:nvPr>
        </p:nvSpPr>
        <p:spPr/>
        <p:txBody>
          <a:bodyPr/>
          <a:lstStyle>
            <a:lvl1pPr>
              <a:defRPr/>
            </a:lvl1pPr>
          </a:lstStyle>
          <a:p>
            <a:pPr lvl="0"/>
            <a:fld id="{5D3A2EBD-358F-C044-9FB9-4D31394C940B}" type="datetime1">
              <a:rPr lang="en-GB"/>
              <a:pPr lvl="0"/>
              <a:t>11/06/2019</a:t>
            </a:fld>
            <a:endParaRPr lang="en-GB"/>
          </a:p>
        </p:txBody>
      </p:sp>
      <p:sp>
        <p:nvSpPr>
          <p:cNvPr id="5" name="Footer Placeholder 4">
            <a:extLst>
              <a:ext uri="{FF2B5EF4-FFF2-40B4-BE49-F238E27FC236}">
                <a16:creationId xmlns:a16="http://schemas.microsoft.com/office/drawing/2014/main" id="{11624084-288C-354C-B8DF-2A46FE103BC5}"/>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CA9C3C59-DFCE-4340-A32D-4033064866B6}"/>
              </a:ext>
            </a:extLst>
          </p:cNvPr>
          <p:cNvSpPr txBox="1">
            <a:spLocks noGrp="1"/>
          </p:cNvSpPr>
          <p:nvPr>
            <p:ph type="sldNum" sz="quarter" idx="8"/>
          </p:nvPr>
        </p:nvSpPr>
        <p:spPr/>
        <p:txBody>
          <a:bodyPr/>
          <a:lstStyle>
            <a:lvl1pPr>
              <a:defRPr/>
            </a:lvl1pPr>
          </a:lstStyle>
          <a:p>
            <a:pPr lvl="0"/>
            <a:fld id="{40691CD5-5F39-7A42-A023-B6C9CB71DA06}" type="slidenum">
              <a:t>‹#›</a:t>
            </a:fld>
            <a:endParaRPr lang="en-GB"/>
          </a:p>
        </p:txBody>
      </p:sp>
    </p:spTree>
    <p:extLst>
      <p:ext uri="{BB962C8B-B14F-4D97-AF65-F5344CB8AC3E}">
        <p14:creationId xmlns:p14="http://schemas.microsoft.com/office/powerpoint/2010/main" val="3174788853"/>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EA992-80AF-3244-A915-DC61E3FC3C0B}"/>
              </a:ext>
            </a:extLst>
          </p:cNvPr>
          <p:cNvSpPr txBox="1">
            <a:spLocks noGrp="1"/>
          </p:cNvSpPr>
          <p:nvPr>
            <p:ph type="title"/>
          </p:nvPr>
        </p:nvSpPr>
        <p:spPr>
          <a:xfrm>
            <a:off x="831847" y="1709735"/>
            <a:ext cx="10515600" cy="2852735"/>
          </a:xfrm>
        </p:spPr>
        <p:txBody>
          <a:bodyPr anchor="b"/>
          <a:lstStyle>
            <a:lvl1pPr>
              <a:defRPr sz="6000"/>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B407E097-E823-7C49-9783-EE9218F60F78}"/>
              </a:ext>
            </a:extLst>
          </p:cNvPr>
          <p:cNvSpPr txBox="1">
            <a:spLocks noGrp="1"/>
          </p:cNvSpPr>
          <p:nvPr>
            <p:ph type="body" idx="1"/>
          </p:nvPr>
        </p:nvSpPr>
        <p:spPr>
          <a:xfrm>
            <a:off x="831847" y="4589465"/>
            <a:ext cx="10515600" cy="1500182"/>
          </a:xfrm>
        </p:spPr>
        <p:txBody>
          <a:bodyPr/>
          <a:lstStyle>
            <a:lvl1pPr marL="0" indent="0">
              <a:buNone/>
              <a:defRPr sz="2400">
                <a:solidFill>
                  <a:srgbClr val="898989"/>
                </a:solidFill>
              </a:defRPr>
            </a:lvl1pPr>
          </a:lstStyle>
          <a:p>
            <a:pPr lvl="0"/>
            <a:r>
              <a:rPr lang="en-US"/>
              <a:t>Click to edit Master text styles</a:t>
            </a:r>
          </a:p>
        </p:txBody>
      </p:sp>
      <p:sp>
        <p:nvSpPr>
          <p:cNvPr id="4" name="Date Placeholder 3">
            <a:extLst>
              <a:ext uri="{FF2B5EF4-FFF2-40B4-BE49-F238E27FC236}">
                <a16:creationId xmlns:a16="http://schemas.microsoft.com/office/drawing/2014/main" id="{0C53B1BD-D308-7F44-AE6C-1BBD6669A23D}"/>
              </a:ext>
            </a:extLst>
          </p:cNvPr>
          <p:cNvSpPr txBox="1">
            <a:spLocks noGrp="1"/>
          </p:cNvSpPr>
          <p:nvPr>
            <p:ph type="dt" sz="half" idx="7"/>
          </p:nvPr>
        </p:nvSpPr>
        <p:spPr/>
        <p:txBody>
          <a:bodyPr/>
          <a:lstStyle>
            <a:lvl1pPr>
              <a:defRPr/>
            </a:lvl1pPr>
          </a:lstStyle>
          <a:p>
            <a:pPr lvl="0"/>
            <a:fld id="{C3E8821C-616F-8244-AAD7-8136EF540385}" type="datetime1">
              <a:rPr lang="en-GB"/>
              <a:pPr lvl="0"/>
              <a:t>11/06/2019</a:t>
            </a:fld>
            <a:endParaRPr lang="en-GB"/>
          </a:p>
        </p:txBody>
      </p:sp>
      <p:sp>
        <p:nvSpPr>
          <p:cNvPr id="5" name="Footer Placeholder 4">
            <a:extLst>
              <a:ext uri="{FF2B5EF4-FFF2-40B4-BE49-F238E27FC236}">
                <a16:creationId xmlns:a16="http://schemas.microsoft.com/office/drawing/2014/main" id="{A95055CC-5039-024E-83CE-9883D63C2E11}"/>
              </a:ext>
            </a:extLst>
          </p:cNvPr>
          <p:cNvSpPr txBox="1">
            <a:spLocks noGrp="1"/>
          </p:cNvSpPr>
          <p:nvPr>
            <p:ph type="ftr" sz="quarter" idx="9"/>
          </p:nvPr>
        </p:nvSpPr>
        <p:spPr/>
        <p:txBody>
          <a:bodyPr/>
          <a:lstStyle>
            <a:lvl1pPr>
              <a:defRPr/>
            </a:lvl1pPr>
          </a:lstStyle>
          <a:p>
            <a:pPr lvl="0"/>
            <a:endParaRPr lang="en-GB"/>
          </a:p>
        </p:txBody>
      </p:sp>
      <p:sp>
        <p:nvSpPr>
          <p:cNvPr id="6" name="Slide Number Placeholder 5">
            <a:extLst>
              <a:ext uri="{FF2B5EF4-FFF2-40B4-BE49-F238E27FC236}">
                <a16:creationId xmlns:a16="http://schemas.microsoft.com/office/drawing/2014/main" id="{E78D64D5-AC36-1544-BF8E-2E5A3D20EEA3}"/>
              </a:ext>
            </a:extLst>
          </p:cNvPr>
          <p:cNvSpPr txBox="1">
            <a:spLocks noGrp="1"/>
          </p:cNvSpPr>
          <p:nvPr>
            <p:ph type="sldNum" sz="quarter" idx="8"/>
          </p:nvPr>
        </p:nvSpPr>
        <p:spPr/>
        <p:txBody>
          <a:bodyPr/>
          <a:lstStyle>
            <a:lvl1pPr>
              <a:defRPr/>
            </a:lvl1pPr>
          </a:lstStyle>
          <a:p>
            <a:pPr lvl="0"/>
            <a:fld id="{B7B8EB66-35DA-A34D-9046-FF709BB66965}" type="slidenum">
              <a:t>‹#›</a:t>
            </a:fld>
            <a:endParaRPr lang="en-GB"/>
          </a:p>
        </p:txBody>
      </p:sp>
    </p:spTree>
    <p:extLst>
      <p:ext uri="{BB962C8B-B14F-4D97-AF65-F5344CB8AC3E}">
        <p14:creationId xmlns:p14="http://schemas.microsoft.com/office/powerpoint/2010/main" val="24888690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960BB-CE9C-B147-87CF-9D58988D24D8}"/>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02EFC9BE-35B5-9745-9A38-1B6C56DC2EA2}"/>
              </a:ext>
            </a:extLst>
          </p:cNvPr>
          <p:cNvSpPr txBox="1">
            <a:spLocks noGrp="1"/>
          </p:cNvSpPr>
          <p:nvPr>
            <p:ph idx="1"/>
          </p:nvPr>
        </p:nvSpPr>
        <p:spPr>
          <a:xfrm>
            <a:off x="838203"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BDB4742-EA51-A44A-8ECC-D8BABD821C91}"/>
              </a:ext>
            </a:extLst>
          </p:cNvPr>
          <p:cNvSpPr txBox="1">
            <a:spLocks noGrp="1"/>
          </p:cNvSpPr>
          <p:nvPr>
            <p:ph idx="2"/>
          </p:nvPr>
        </p:nvSpPr>
        <p:spPr>
          <a:xfrm>
            <a:off x="6172200" y="1825627"/>
            <a:ext cx="5181603" cy="4351336"/>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904FD0DC-A4D7-644C-B585-8B5BFF3340A5}"/>
              </a:ext>
            </a:extLst>
          </p:cNvPr>
          <p:cNvSpPr txBox="1">
            <a:spLocks noGrp="1"/>
          </p:cNvSpPr>
          <p:nvPr>
            <p:ph type="dt" sz="half" idx="7"/>
          </p:nvPr>
        </p:nvSpPr>
        <p:spPr/>
        <p:txBody>
          <a:bodyPr/>
          <a:lstStyle>
            <a:lvl1pPr>
              <a:defRPr/>
            </a:lvl1pPr>
          </a:lstStyle>
          <a:p>
            <a:pPr lvl="0"/>
            <a:fld id="{67BF7D38-3B95-524B-B1C6-F9E2B798FDFF}" type="datetime1">
              <a:rPr lang="en-GB"/>
              <a:pPr lvl="0"/>
              <a:t>11/06/2019</a:t>
            </a:fld>
            <a:endParaRPr lang="en-GB"/>
          </a:p>
        </p:txBody>
      </p:sp>
      <p:sp>
        <p:nvSpPr>
          <p:cNvPr id="6" name="Footer Placeholder 5">
            <a:extLst>
              <a:ext uri="{FF2B5EF4-FFF2-40B4-BE49-F238E27FC236}">
                <a16:creationId xmlns:a16="http://schemas.microsoft.com/office/drawing/2014/main" id="{EF9A4985-AB90-D044-BFB3-B05D272BFEFB}"/>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847782ED-9D68-1144-90B0-8502EFB8B3B0}"/>
              </a:ext>
            </a:extLst>
          </p:cNvPr>
          <p:cNvSpPr txBox="1">
            <a:spLocks noGrp="1"/>
          </p:cNvSpPr>
          <p:nvPr>
            <p:ph type="sldNum" sz="quarter" idx="8"/>
          </p:nvPr>
        </p:nvSpPr>
        <p:spPr/>
        <p:txBody>
          <a:bodyPr/>
          <a:lstStyle>
            <a:lvl1pPr>
              <a:defRPr/>
            </a:lvl1pPr>
          </a:lstStyle>
          <a:p>
            <a:pPr lvl="0"/>
            <a:fld id="{F56F7185-48C8-7E4C-A2FA-B3AAE8576684}" type="slidenum">
              <a:t>‹#›</a:t>
            </a:fld>
            <a:endParaRPr lang="en-GB"/>
          </a:p>
        </p:txBody>
      </p:sp>
    </p:spTree>
    <p:extLst>
      <p:ext uri="{BB962C8B-B14F-4D97-AF65-F5344CB8AC3E}">
        <p14:creationId xmlns:p14="http://schemas.microsoft.com/office/powerpoint/2010/main" val="196547510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DDC126-87C3-9F49-A7DF-ADCFF7ADA6F9}"/>
              </a:ext>
            </a:extLst>
          </p:cNvPr>
          <p:cNvSpPr txBox="1">
            <a:spLocks noGrp="1"/>
          </p:cNvSpPr>
          <p:nvPr>
            <p:ph type="title"/>
          </p:nvPr>
        </p:nvSpPr>
        <p:spPr>
          <a:xfrm>
            <a:off x="839784" y="365129"/>
            <a:ext cx="10515600" cy="1325559"/>
          </a:xfrm>
        </p:spPr>
        <p:txBody>
          <a:bodyPr/>
          <a:lstStyle>
            <a:lvl1pPr>
              <a:defRPr/>
            </a:lvl1p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B2AE42A7-9562-374C-B7F6-053C0243F8DC}"/>
              </a:ext>
            </a:extLst>
          </p:cNvPr>
          <p:cNvSpPr txBox="1">
            <a:spLocks noGrp="1"/>
          </p:cNvSpPr>
          <p:nvPr>
            <p:ph type="body" idx="1"/>
          </p:nvPr>
        </p:nvSpPr>
        <p:spPr>
          <a:xfrm>
            <a:off x="839784" y="1681160"/>
            <a:ext cx="5157782" cy="823910"/>
          </a:xfrm>
        </p:spPr>
        <p:txBody>
          <a:bodyPr anchor="b"/>
          <a:lstStyle>
            <a:lvl1pPr marL="0" indent="0">
              <a:buNone/>
              <a:defRPr sz="2400" b="1"/>
            </a:lvl1pPr>
          </a:lstStyle>
          <a:p>
            <a:pPr lvl="0"/>
            <a:r>
              <a:rPr lang="en-US"/>
              <a:t>Click to edit Master text styles</a:t>
            </a:r>
          </a:p>
        </p:txBody>
      </p:sp>
      <p:sp>
        <p:nvSpPr>
          <p:cNvPr id="4" name="Content Placeholder 3">
            <a:extLst>
              <a:ext uri="{FF2B5EF4-FFF2-40B4-BE49-F238E27FC236}">
                <a16:creationId xmlns:a16="http://schemas.microsoft.com/office/drawing/2014/main" id="{31F82F93-3D1C-5B41-B250-E0E296F62C12}"/>
              </a:ext>
            </a:extLst>
          </p:cNvPr>
          <p:cNvSpPr txBox="1">
            <a:spLocks noGrp="1"/>
          </p:cNvSpPr>
          <p:nvPr>
            <p:ph idx="2"/>
          </p:nvPr>
        </p:nvSpPr>
        <p:spPr>
          <a:xfrm>
            <a:off x="839784" y="2505071"/>
            <a:ext cx="5157782"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2872598-1DE9-9F4E-BA97-041A0AB1B2EA}"/>
              </a:ext>
            </a:extLst>
          </p:cNvPr>
          <p:cNvSpPr txBox="1">
            <a:spLocks noGrp="1"/>
          </p:cNvSpPr>
          <p:nvPr>
            <p:ph type="body" idx="3"/>
          </p:nvPr>
        </p:nvSpPr>
        <p:spPr>
          <a:xfrm>
            <a:off x="6172200" y="1681160"/>
            <a:ext cx="5183184" cy="823910"/>
          </a:xfrm>
        </p:spPr>
        <p:txBody>
          <a:bodyPr anchor="b"/>
          <a:lstStyle>
            <a:lvl1pPr marL="0" indent="0">
              <a:buNone/>
              <a:defRPr sz="2400" b="1"/>
            </a:lvl1pPr>
          </a:lstStyle>
          <a:p>
            <a:pPr lvl="0"/>
            <a:r>
              <a:rPr lang="en-US"/>
              <a:t>Click to edit Master text styles</a:t>
            </a:r>
          </a:p>
        </p:txBody>
      </p:sp>
      <p:sp>
        <p:nvSpPr>
          <p:cNvPr id="6" name="Content Placeholder 5">
            <a:extLst>
              <a:ext uri="{FF2B5EF4-FFF2-40B4-BE49-F238E27FC236}">
                <a16:creationId xmlns:a16="http://schemas.microsoft.com/office/drawing/2014/main" id="{97C09D22-6206-9E43-BB0D-A28CCE703F1B}"/>
              </a:ext>
            </a:extLst>
          </p:cNvPr>
          <p:cNvSpPr txBox="1">
            <a:spLocks noGrp="1"/>
          </p:cNvSpPr>
          <p:nvPr>
            <p:ph idx="4"/>
          </p:nvPr>
        </p:nvSpPr>
        <p:spPr>
          <a:xfrm>
            <a:off x="6172200" y="2505071"/>
            <a:ext cx="5183184" cy="3684583"/>
          </a:xfrm>
        </p:spPr>
        <p:txBody>
          <a:bodyPr/>
          <a:lstStyle>
            <a:lvl1pPr>
              <a:defRPr/>
            </a:lvl1pPr>
            <a:lvl2pPr>
              <a:defRPr/>
            </a:lvl2pPr>
            <a:lvl3pPr>
              <a:defRPr/>
            </a:lvl3pPr>
            <a:lvl4pPr>
              <a:defRPr/>
            </a:lvl4pPr>
            <a:lvl5pP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ACDFC210-1A01-B049-9C43-47E914F3D25C}"/>
              </a:ext>
            </a:extLst>
          </p:cNvPr>
          <p:cNvSpPr txBox="1">
            <a:spLocks noGrp="1"/>
          </p:cNvSpPr>
          <p:nvPr>
            <p:ph type="dt" sz="half" idx="7"/>
          </p:nvPr>
        </p:nvSpPr>
        <p:spPr/>
        <p:txBody>
          <a:bodyPr/>
          <a:lstStyle>
            <a:lvl1pPr>
              <a:defRPr/>
            </a:lvl1pPr>
          </a:lstStyle>
          <a:p>
            <a:pPr lvl="0"/>
            <a:fld id="{85423DA5-2E05-F04B-BE26-1649DE543DF0}" type="datetime1">
              <a:rPr lang="en-GB"/>
              <a:pPr lvl="0"/>
              <a:t>11/06/2019</a:t>
            </a:fld>
            <a:endParaRPr lang="en-GB"/>
          </a:p>
        </p:txBody>
      </p:sp>
      <p:sp>
        <p:nvSpPr>
          <p:cNvPr id="8" name="Footer Placeholder 7">
            <a:extLst>
              <a:ext uri="{FF2B5EF4-FFF2-40B4-BE49-F238E27FC236}">
                <a16:creationId xmlns:a16="http://schemas.microsoft.com/office/drawing/2014/main" id="{E206F925-7121-4744-8F36-06D816D41FBE}"/>
              </a:ext>
            </a:extLst>
          </p:cNvPr>
          <p:cNvSpPr txBox="1">
            <a:spLocks noGrp="1"/>
          </p:cNvSpPr>
          <p:nvPr>
            <p:ph type="ftr" sz="quarter" idx="9"/>
          </p:nvPr>
        </p:nvSpPr>
        <p:spPr/>
        <p:txBody>
          <a:bodyPr/>
          <a:lstStyle>
            <a:lvl1pPr>
              <a:defRPr/>
            </a:lvl1pPr>
          </a:lstStyle>
          <a:p>
            <a:pPr lvl="0"/>
            <a:endParaRPr lang="en-GB"/>
          </a:p>
        </p:txBody>
      </p:sp>
      <p:sp>
        <p:nvSpPr>
          <p:cNvPr id="9" name="Slide Number Placeholder 8">
            <a:extLst>
              <a:ext uri="{FF2B5EF4-FFF2-40B4-BE49-F238E27FC236}">
                <a16:creationId xmlns:a16="http://schemas.microsoft.com/office/drawing/2014/main" id="{9DD4BE89-347B-DC47-A449-AE686DB12B07}"/>
              </a:ext>
            </a:extLst>
          </p:cNvPr>
          <p:cNvSpPr txBox="1">
            <a:spLocks noGrp="1"/>
          </p:cNvSpPr>
          <p:nvPr>
            <p:ph type="sldNum" sz="quarter" idx="8"/>
          </p:nvPr>
        </p:nvSpPr>
        <p:spPr/>
        <p:txBody>
          <a:bodyPr/>
          <a:lstStyle>
            <a:lvl1pPr>
              <a:defRPr/>
            </a:lvl1pPr>
          </a:lstStyle>
          <a:p>
            <a:pPr lvl="0"/>
            <a:fld id="{B2E59190-131B-4141-892A-46B6109070DB}" type="slidenum">
              <a:t>‹#›</a:t>
            </a:fld>
            <a:endParaRPr lang="en-GB"/>
          </a:p>
        </p:txBody>
      </p:sp>
    </p:spTree>
    <p:extLst>
      <p:ext uri="{BB962C8B-B14F-4D97-AF65-F5344CB8AC3E}">
        <p14:creationId xmlns:p14="http://schemas.microsoft.com/office/powerpoint/2010/main" val="26159116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6ED07E-869A-3A41-91D5-D2C032E368E5}"/>
              </a:ext>
            </a:extLst>
          </p:cNvPr>
          <p:cNvSpPr txBox="1">
            <a:spLocks noGrp="1"/>
          </p:cNvSpPr>
          <p:nvPr>
            <p:ph type="title"/>
          </p:nvPr>
        </p:nvSpPr>
        <p:spPr/>
        <p:txBody>
          <a:bodyPr/>
          <a:lstStyle>
            <a:lvl1pPr>
              <a:defRPr/>
            </a:lvl1pPr>
          </a:lstStyle>
          <a:p>
            <a:pPr lvl="0"/>
            <a:r>
              <a:rPr lang="en-US"/>
              <a:t>Click to edit Master title style</a:t>
            </a:r>
            <a:endParaRPr lang="en-GB"/>
          </a:p>
        </p:txBody>
      </p:sp>
      <p:sp>
        <p:nvSpPr>
          <p:cNvPr id="3" name="Date Placeholder 2">
            <a:extLst>
              <a:ext uri="{FF2B5EF4-FFF2-40B4-BE49-F238E27FC236}">
                <a16:creationId xmlns:a16="http://schemas.microsoft.com/office/drawing/2014/main" id="{4C7A8D67-95C6-8045-AB04-38CA98C66780}"/>
              </a:ext>
            </a:extLst>
          </p:cNvPr>
          <p:cNvSpPr txBox="1">
            <a:spLocks noGrp="1"/>
          </p:cNvSpPr>
          <p:nvPr>
            <p:ph type="dt" sz="half" idx="7"/>
          </p:nvPr>
        </p:nvSpPr>
        <p:spPr/>
        <p:txBody>
          <a:bodyPr/>
          <a:lstStyle>
            <a:lvl1pPr>
              <a:defRPr/>
            </a:lvl1pPr>
          </a:lstStyle>
          <a:p>
            <a:pPr lvl="0"/>
            <a:fld id="{D35B800E-B04C-B746-969B-2EA5509EDFDF}" type="datetime1">
              <a:rPr lang="en-GB"/>
              <a:pPr lvl="0"/>
              <a:t>11/06/2019</a:t>
            </a:fld>
            <a:endParaRPr lang="en-GB"/>
          </a:p>
        </p:txBody>
      </p:sp>
      <p:sp>
        <p:nvSpPr>
          <p:cNvPr id="4" name="Footer Placeholder 3">
            <a:extLst>
              <a:ext uri="{FF2B5EF4-FFF2-40B4-BE49-F238E27FC236}">
                <a16:creationId xmlns:a16="http://schemas.microsoft.com/office/drawing/2014/main" id="{002C0761-8A8F-C04E-B939-4560D2843C0A}"/>
              </a:ext>
            </a:extLst>
          </p:cNvPr>
          <p:cNvSpPr txBox="1">
            <a:spLocks noGrp="1"/>
          </p:cNvSpPr>
          <p:nvPr>
            <p:ph type="ftr" sz="quarter" idx="9"/>
          </p:nvPr>
        </p:nvSpPr>
        <p:spPr/>
        <p:txBody>
          <a:bodyPr/>
          <a:lstStyle>
            <a:lvl1pPr>
              <a:defRPr/>
            </a:lvl1pPr>
          </a:lstStyle>
          <a:p>
            <a:pPr lvl="0"/>
            <a:endParaRPr lang="en-GB"/>
          </a:p>
        </p:txBody>
      </p:sp>
      <p:sp>
        <p:nvSpPr>
          <p:cNvPr id="5" name="Slide Number Placeholder 4">
            <a:extLst>
              <a:ext uri="{FF2B5EF4-FFF2-40B4-BE49-F238E27FC236}">
                <a16:creationId xmlns:a16="http://schemas.microsoft.com/office/drawing/2014/main" id="{6C635B12-329D-E245-802A-303B110706DA}"/>
              </a:ext>
            </a:extLst>
          </p:cNvPr>
          <p:cNvSpPr txBox="1">
            <a:spLocks noGrp="1"/>
          </p:cNvSpPr>
          <p:nvPr>
            <p:ph type="sldNum" sz="quarter" idx="8"/>
          </p:nvPr>
        </p:nvSpPr>
        <p:spPr/>
        <p:txBody>
          <a:bodyPr/>
          <a:lstStyle>
            <a:lvl1pPr>
              <a:defRPr/>
            </a:lvl1pPr>
          </a:lstStyle>
          <a:p>
            <a:pPr lvl="0"/>
            <a:fld id="{781FD0D0-93C8-C54E-AE44-D8DD74174CCB}" type="slidenum">
              <a:t>‹#›</a:t>
            </a:fld>
            <a:endParaRPr lang="en-GB"/>
          </a:p>
        </p:txBody>
      </p:sp>
    </p:spTree>
    <p:extLst>
      <p:ext uri="{BB962C8B-B14F-4D97-AF65-F5344CB8AC3E}">
        <p14:creationId xmlns:p14="http://schemas.microsoft.com/office/powerpoint/2010/main" val="23092978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7054140-9976-0D4A-AFE3-EA3911DF846B}"/>
              </a:ext>
            </a:extLst>
          </p:cNvPr>
          <p:cNvSpPr txBox="1">
            <a:spLocks noGrp="1"/>
          </p:cNvSpPr>
          <p:nvPr>
            <p:ph type="dt" sz="half" idx="7"/>
          </p:nvPr>
        </p:nvSpPr>
        <p:spPr/>
        <p:txBody>
          <a:bodyPr/>
          <a:lstStyle>
            <a:lvl1pPr>
              <a:defRPr/>
            </a:lvl1pPr>
          </a:lstStyle>
          <a:p>
            <a:pPr lvl="0"/>
            <a:fld id="{C02AF0A7-8666-C546-AB04-59DF7400CDEF}" type="datetime1">
              <a:rPr lang="en-GB"/>
              <a:pPr lvl="0"/>
              <a:t>11/06/2019</a:t>
            </a:fld>
            <a:endParaRPr lang="en-GB"/>
          </a:p>
        </p:txBody>
      </p:sp>
      <p:sp>
        <p:nvSpPr>
          <p:cNvPr id="3" name="Footer Placeholder 2">
            <a:extLst>
              <a:ext uri="{FF2B5EF4-FFF2-40B4-BE49-F238E27FC236}">
                <a16:creationId xmlns:a16="http://schemas.microsoft.com/office/drawing/2014/main" id="{946E8AC8-5BBF-0949-BCF8-97B4B123F1A8}"/>
              </a:ext>
            </a:extLst>
          </p:cNvPr>
          <p:cNvSpPr txBox="1">
            <a:spLocks noGrp="1"/>
          </p:cNvSpPr>
          <p:nvPr>
            <p:ph type="ftr" sz="quarter" idx="9"/>
          </p:nvPr>
        </p:nvSpPr>
        <p:spPr/>
        <p:txBody>
          <a:bodyPr/>
          <a:lstStyle>
            <a:lvl1pPr>
              <a:defRPr/>
            </a:lvl1pPr>
          </a:lstStyle>
          <a:p>
            <a:pPr lvl="0"/>
            <a:endParaRPr lang="en-GB"/>
          </a:p>
        </p:txBody>
      </p:sp>
      <p:sp>
        <p:nvSpPr>
          <p:cNvPr id="4" name="Slide Number Placeholder 3">
            <a:extLst>
              <a:ext uri="{FF2B5EF4-FFF2-40B4-BE49-F238E27FC236}">
                <a16:creationId xmlns:a16="http://schemas.microsoft.com/office/drawing/2014/main" id="{72A1CA4F-417D-034C-8A48-AD959AD6FEEF}"/>
              </a:ext>
            </a:extLst>
          </p:cNvPr>
          <p:cNvSpPr txBox="1">
            <a:spLocks noGrp="1"/>
          </p:cNvSpPr>
          <p:nvPr>
            <p:ph type="sldNum" sz="quarter" idx="8"/>
          </p:nvPr>
        </p:nvSpPr>
        <p:spPr/>
        <p:txBody>
          <a:bodyPr/>
          <a:lstStyle>
            <a:lvl1pPr>
              <a:defRPr/>
            </a:lvl1pPr>
          </a:lstStyle>
          <a:p>
            <a:pPr lvl="0"/>
            <a:fld id="{8A380F16-5222-0149-B1E5-07B109011139}" type="slidenum">
              <a:t>‹#›</a:t>
            </a:fld>
            <a:endParaRPr lang="en-GB"/>
          </a:p>
        </p:txBody>
      </p:sp>
    </p:spTree>
    <p:extLst>
      <p:ext uri="{BB962C8B-B14F-4D97-AF65-F5344CB8AC3E}">
        <p14:creationId xmlns:p14="http://schemas.microsoft.com/office/powerpoint/2010/main" val="17153663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C2501-139B-DF42-AF6F-B0BE2030459C}"/>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Content Placeholder 2">
            <a:extLst>
              <a:ext uri="{FF2B5EF4-FFF2-40B4-BE49-F238E27FC236}">
                <a16:creationId xmlns:a16="http://schemas.microsoft.com/office/drawing/2014/main" id="{80849F95-8E7E-FB48-80A8-7EBFF696BB7A}"/>
              </a:ext>
            </a:extLst>
          </p:cNvPr>
          <p:cNvSpPr txBox="1">
            <a:spLocks noGrp="1"/>
          </p:cNvSpPr>
          <p:nvPr>
            <p:ph idx="1"/>
          </p:nvPr>
        </p:nvSpPr>
        <p:spPr>
          <a:xfrm>
            <a:off x="5183184" y="987423"/>
            <a:ext cx="6172200" cy="4873623"/>
          </a:xfrm>
        </p:spPr>
        <p:txBody>
          <a:bodyPr/>
          <a:lstStyle>
            <a:lvl1pPr>
              <a:defRPr sz="3200"/>
            </a:lvl1pPr>
            <a:lvl2pPr>
              <a:defRPr sz="2800"/>
            </a:lvl2pPr>
            <a:lvl3pPr>
              <a:defRPr sz="2400"/>
            </a:lvl3pPr>
            <a:lvl4pPr>
              <a:defRPr sz="2000"/>
            </a:lvl4pPr>
            <a:lvl5pPr>
              <a:defRPr sz="20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CF7A1847-E6F9-634A-99FE-D4FFBC208F20}"/>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8052B1AF-E65D-6B4D-B459-3CE1EFDF3593}"/>
              </a:ext>
            </a:extLst>
          </p:cNvPr>
          <p:cNvSpPr txBox="1">
            <a:spLocks noGrp="1"/>
          </p:cNvSpPr>
          <p:nvPr>
            <p:ph type="dt" sz="half" idx="7"/>
          </p:nvPr>
        </p:nvSpPr>
        <p:spPr/>
        <p:txBody>
          <a:bodyPr/>
          <a:lstStyle>
            <a:lvl1pPr>
              <a:defRPr/>
            </a:lvl1pPr>
          </a:lstStyle>
          <a:p>
            <a:pPr lvl="0"/>
            <a:fld id="{B1D3376B-E816-B044-A910-2BF6BF948930}" type="datetime1">
              <a:rPr lang="en-GB"/>
              <a:pPr lvl="0"/>
              <a:t>11/06/2019</a:t>
            </a:fld>
            <a:endParaRPr lang="en-GB"/>
          </a:p>
        </p:txBody>
      </p:sp>
      <p:sp>
        <p:nvSpPr>
          <p:cNvPr id="6" name="Footer Placeholder 5">
            <a:extLst>
              <a:ext uri="{FF2B5EF4-FFF2-40B4-BE49-F238E27FC236}">
                <a16:creationId xmlns:a16="http://schemas.microsoft.com/office/drawing/2014/main" id="{1B11A74A-80E1-234F-B0EA-E8EC0F5CE365}"/>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BB0A9CFB-5DE2-2945-9AE5-0F896F608273}"/>
              </a:ext>
            </a:extLst>
          </p:cNvPr>
          <p:cNvSpPr txBox="1">
            <a:spLocks noGrp="1"/>
          </p:cNvSpPr>
          <p:nvPr>
            <p:ph type="sldNum" sz="quarter" idx="8"/>
          </p:nvPr>
        </p:nvSpPr>
        <p:spPr/>
        <p:txBody>
          <a:bodyPr/>
          <a:lstStyle>
            <a:lvl1pPr>
              <a:defRPr/>
            </a:lvl1pPr>
          </a:lstStyle>
          <a:p>
            <a:pPr lvl="0"/>
            <a:fld id="{4A82281C-7A06-A042-8975-3CD9366CA0DE}" type="slidenum">
              <a:t>‹#›</a:t>
            </a:fld>
            <a:endParaRPr lang="en-GB"/>
          </a:p>
        </p:txBody>
      </p:sp>
    </p:spTree>
    <p:extLst>
      <p:ext uri="{BB962C8B-B14F-4D97-AF65-F5344CB8AC3E}">
        <p14:creationId xmlns:p14="http://schemas.microsoft.com/office/powerpoint/2010/main" val="545404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46AFE1-52C3-234A-8DF1-3CE08AEA5652}"/>
              </a:ext>
            </a:extLst>
          </p:cNvPr>
          <p:cNvSpPr txBox="1">
            <a:spLocks noGrp="1"/>
          </p:cNvSpPr>
          <p:nvPr>
            <p:ph type="title"/>
          </p:nvPr>
        </p:nvSpPr>
        <p:spPr>
          <a:xfrm>
            <a:off x="839784" y="457200"/>
            <a:ext cx="3932240" cy="1600200"/>
          </a:xfrm>
        </p:spPr>
        <p:txBody>
          <a:bodyPr anchor="b"/>
          <a:lstStyle>
            <a:lvl1pPr>
              <a:defRPr sz="3200"/>
            </a:lvl1pPr>
          </a:lstStyle>
          <a:p>
            <a:pPr lvl="0"/>
            <a:r>
              <a:rPr lang="en-US"/>
              <a:t>Click to edit Master title style</a:t>
            </a:r>
            <a:endParaRPr lang="en-GB"/>
          </a:p>
        </p:txBody>
      </p:sp>
      <p:sp>
        <p:nvSpPr>
          <p:cNvPr id="3" name="Picture Placeholder 2">
            <a:extLst>
              <a:ext uri="{FF2B5EF4-FFF2-40B4-BE49-F238E27FC236}">
                <a16:creationId xmlns:a16="http://schemas.microsoft.com/office/drawing/2014/main" id="{8559D5BB-2DFB-ED44-B1E0-09CD3FE48DD6}"/>
              </a:ext>
            </a:extLst>
          </p:cNvPr>
          <p:cNvSpPr txBox="1">
            <a:spLocks noGrp="1"/>
          </p:cNvSpPr>
          <p:nvPr>
            <p:ph type="pic" idx="1"/>
          </p:nvPr>
        </p:nvSpPr>
        <p:spPr>
          <a:xfrm>
            <a:off x="5183184" y="987423"/>
            <a:ext cx="6172200" cy="4873623"/>
          </a:xfrm>
        </p:spPr>
        <p:txBody>
          <a:bodyPr/>
          <a:lstStyle>
            <a:lvl1pPr marL="0" indent="0">
              <a:buNone/>
              <a:defRPr lang="en-GB" sz="3200"/>
            </a:lvl1pPr>
          </a:lstStyle>
          <a:p>
            <a:pPr lvl="0"/>
            <a:r>
              <a:rPr lang="en-US"/>
              <a:t>Click icon to add picture</a:t>
            </a:r>
            <a:endParaRPr lang="en-GB"/>
          </a:p>
        </p:txBody>
      </p:sp>
      <p:sp>
        <p:nvSpPr>
          <p:cNvPr id="4" name="Text Placeholder 3">
            <a:extLst>
              <a:ext uri="{FF2B5EF4-FFF2-40B4-BE49-F238E27FC236}">
                <a16:creationId xmlns:a16="http://schemas.microsoft.com/office/drawing/2014/main" id="{76A7CCEA-F6E6-D347-BB88-D3F92FF7737B}"/>
              </a:ext>
            </a:extLst>
          </p:cNvPr>
          <p:cNvSpPr txBox="1">
            <a:spLocks noGrp="1"/>
          </p:cNvSpPr>
          <p:nvPr>
            <p:ph type="body" idx="2"/>
          </p:nvPr>
        </p:nvSpPr>
        <p:spPr>
          <a:xfrm>
            <a:off x="839784" y="2057400"/>
            <a:ext cx="3932240" cy="3811584"/>
          </a:xfrm>
        </p:spPr>
        <p:txBody>
          <a:bodyPr/>
          <a:lstStyle>
            <a:lvl1pPr marL="0" indent="0">
              <a:buNone/>
              <a:defRPr sz="1600"/>
            </a:lvl1pPr>
          </a:lstStyle>
          <a:p>
            <a:pPr lvl="0"/>
            <a:r>
              <a:rPr lang="en-US"/>
              <a:t>Click to edit Master text styles</a:t>
            </a:r>
          </a:p>
        </p:txBody>
      </p:sp>
      <p:sp>
        <p:nvSpPr>
          <p:cNvPr id="5" name="Date Placeholder 4">
            <a:extLst>
              <a:ext uri="{FF2B5EF4-FFF2-40B4-BE49-F238E27FC236}">
                <a16:creationId xmlns:a16="http://schemas.microsoft.com/office/drawing/2014/main" id="{BFB9DDEE-3F32-0341-80C6-5C048DA5EBEB}"/>
              </a:ext>
            </a:extLst>
          </p:cNvPr>
          <p:cNvSpPr txBox="1">
            <a:spLocks noGrp="1"/>
          </p:cNvSpPr>
          <p:nvPr>
            <p:ph type="dt" sz="half" idx="7"/>
          </p:nvPr>
        </p:nvSpPr>
        <p:spPr/>
        <p:txBody>
          <a:bodyPr/>
          <a:lstStyle>
            <a:lvl1pPr>
              <a:defRPr/>
            </a:lvl1pPr>
          </a:lstStyle>
          <a:p>
            <a:pPr lvl="0"/>
            <a:fld id="{B49C9C7B-43DD-7640-807E-B18E1B2C4A86}" type="datetime1">
              <a:rPr lang="en-GB"/>
              <a:pPr lvl="0"/>
              <a:t>11/06/2019</a:t>
            </a:fld>
            <a:endParaRPr lang="en-GB"/>
          </a:p>
        </p:txBody>
      </p:sp>
      <p:sp>
        <p:nvSpPr>
          <p:cNvPr id="6" name="Footer Placeholder 5">
            <a:extLst>
              <a:ext uri="{FF2B5EF4-FFF2-40B4-BE49-F238E27FC236}">
                <a16:creationId xmlns:a16="http://schemas.microsoft.com/office/drawing/2014/main" id="{957FA6CC-42C5-134A-A84C-C6216A12813E}"/>
              </a:ext>
            </a:extLst>
          </p:cNvPr>
          <p:cNvSpPr txBox="1">
            <a:spLocks noGrp="1"/>
          </p:cNvSpPr>
          <p:nvPr>
            <p:ph type="ftr" sz="quarter" idx="9"/>
          </p:nvPr>
        </p:nvSpPr>
        <p:spPr/>
        <p:txBody>
          <a:bodyPr/>
          <a:lstStyle>
            <a:lvl1pPr>
              <a:defRPr/>
            </a:lvl1pPr>
          </a:lstStyle>
          <a:p>
            <a:pPr lvl="0"/>
            <a:endParaRPr lang="en-GB"/>
          </a:p>
        </p:txBody>
      </p:sp>
      <p:sp>
        <p:nvSpPr>
          <p:cNvPr id="7" name="Slide Number Placeholder 6">
            <a:extLst>
              <a:ext uri="{FF2B5EF4-FFF2-40B4-BE49-F238E27FC236}">
                <a16:creationId xmlns:a16="http://schemas.microsoft.com/office/drawing/2014/main" id="{850B3032-0826-D948-B93D-54B884554071}"/>
              </a:ext>
            </a:extLst>
          </p:cNvPr>
          <p:cNvSpPr txBox="1">
            <a:spLocks noGrp="1"/>
          </p:cNvSpPr>
          <p:nvPr>
            <p:ph type="sldNum" sz="quarter" idx="8"/>
          </p:nvPr>
        </p:nvSpPr>
        <p:spPr/>
        <p:txBody>
          <a:bodyPr/>
          <a:lstStyle>
            <a:lvl1pPr>
              <a:defRPr/>
            </a:lvl1pPr>
          </a:lstStyle>
          <a:p>
            <a:pPr lvl="0"/>
            <a:fld id="{6E546D3B-90D0-F94C-9F76-456DE6D263AC}" type="slidenum">
              <a:t>‹#›</a:t>
            </a:fld>
            <a:endParaRPr lang="en-GB"/>
          </a:p>
        </p:txBody>
      </p:sp>
    </p:spTree>
    <p:extLst>
      <p:ext uri="{BB962C8B-B14F-4D97-AF65-F5344CB8AC3E}">
        <p14:creationId xmlns:p14="http://schemas.microsoft.com/office/powerpoint/2010/main" val="10015744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548CEF0-CD03-DE41-88F3-5BCCF1170736}"/>
              </a:ext>
            </a:extLst>
          </p:cNvPr>
          <p:cNvSpPr txBox="1">
            <a:spLocks noGrp="1"/>
          </p:cNvSpPr>
          <p:nvPr>
            <p:ph type="title"/>
          </p:nvPr>
        </p:nvSpPr>
        <p:spPr>
          <a:xfrm>
            <a:off x="838203" y="365129"/>
            <a:ext cx="10515600" cy="1325559"/>
          </a:xfrm>
          <a:prstGeom prst="rect">
            <a:avLst/>
          </a:prstGeom>
          <a:noFill/>
          <a:ln>
            <a:noFill/>
          </a:ln>
        </p:spPr>
        <p:txBody>
          <a:bodyPr vert="horz" wrap="square" lIns="91440" tIns="45720" rIns="91440" bIns="45720" anchor="ctr" anchorCtr="0" compatLnSpc="1">
            <a:normAutofit/>
          </a:bodyPr>
          <a:lstStyle/>
          <a:p>
            <a:pPr lvl="0"/>
            <a:r>
              <a:rPr lang="en-US"/>
              <a:t>Click to edit Master title style</a:t>
            </a:r>
            <a:endParaRPr lang="en-GB"/>
          </a:p>
        </p:txBody>
      </p:sp>
      <p:sp>
        <p:nvSpPr>
          <p:cNvPr id="3" name="Text Placeholder 2">
            <a:extLst>
              <a:ext uri="{FF2B5EF4-FFF2-40B4-BE49-F238E27FC236}">
                <a16:creationId xmlns:a16="http://schemas.microsoft.com/office/drawing/2014/main" id="{EA033886-45D1-E849-9501-E88684041082}"/>
              </a:ext>
            </a:extLst>
          </p:cNvPr>
          <p:cNvSpPr txBox="1">
            <a:spLocks noGrp="1"/>
          </p:cNvSpPr>
          <p:nvPr>
            <p:ph type="body" idx="1"/>
          </p:nvPr>
        </p:nvSpPr>
        <p:spPr>
          <a:xfrm>
            <a:off x="838203" y="1825627"/>
            <a:ext cx="10515600" cy="4351336"/>
          </a:xfrm>
          <a:prstGeom prst="rect">
            <a:avLst/>
          </a:prstGeom>
          <a:noFill/>
          <a:ln>
            <a:noFill/>
          </a:ln>
        </p:spPr>
        <p:txBody>
          <a:bodyPr vert="horz" wrap="square" lIns="91440" tIns="45720" rIns="91440" bIns="45720" anchor="t" anchorCtr="0" compatLnSpc="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BB81A3B-C5C5-E443-896E-C6E4AE5A825B}"/>
              </a:ext>
            </a:extLst>
          </p:cNvPr>
          <p:cNvSpPr txBox="1">
            <a:spLocks noGrp="1"/>
          </p:cNvSpPr>
          <p:nvPr>
            <p:ph type="dt" sz="half" idx="2"/>
          </p:nvPr>
        </p:nvSpPr>
        <p:spPr>
          <a:xfrm>
            <a:off x="8382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l"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098C5789-3BE5-1D42-AD26-B94EE66E2FF6}" type="datetime1">
              <a:rPr lang="en-GB"/>
              <a:pPr lvl="0"/>
              <a:t>11/06/2019</a:t>
            </a:fld>
            <a:endParaRPr lang="en-GB"/>
          </a:p>
        </p:txBody>
      </p:sp>
      <p:sp>
        <p:nvSpPr>
          <p:cNvPr id="5" name="Footer Placeholder 4">
            <a:extLst>
              <a:ext uri="{FF2B5EF4-FFF2-40B4-BE49-F238E27FC236}">
                <a16:creationId xmlns:a16="http://schemas.microsoft.com/office/drawing/2014/main" id="{CFE71ABE-D53E-2D4E-B7AD-AED67295E906}"/>
              </a:ext>
            </a:extLst>
          </p:cNvPr>
          <p:cNvSpPr txBox="1">
            <a:spLocks noGrp="1"/>
          </p:cNvSpPr>
          <p:nvPr>
            <p:ph type="ftr" sz="quarter" idx="3"/>
          </p:nvPr>
        </p:nvSpPr>
        <p:spPr>
          <a:xfrm>
            <a:off x="4038603" y="6356351"/>
            <a:ext cx="4114800" cy="365129"/>
          </a:xfrm>
          <a:prstGeom prst="rect">
            <a:avLst/>
          </a:prstGeom>
          <a:noFill/>
          <a:ln>
            <a:noFill/>
          </a:ln>
        </p:spPr>
        <p:txBody>
          <a:bodyPr vert="horz" wrap="square" lIns="91440" tIns="45720" rIns="91440" bIns="45720" anchor="ctr" anchorCtr="1" compatLnSpc="1">
            <a:noAutofit/>
          </a:bodyPr>
          <a:lstStyle>
            <a:lvl1pPr marL="0" marR="0" lvl="0" indent="0" algn="ct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endParaRPr lang="en-GB"/>
          </a:p>
        </p:txBody>
      </p:sp>
      <p:sp>
        <p:nvSpPr>
          <p:cNvPr id="6" name="Slide Number Placeholder 5">
            <a:extLst>
              <a:ext uri="{FF2B5EF4-FFF2-40B4-BE49-F238E27FC236}">
                <a16:creationId xmlns:a16="http://schemas.microsoft.com/office/drawing/2014/main" id="{244E4576-0FA8-214B-933A-81249E0D7CAB}"/>
              </a:ext>
            </a:extLst>
          </p:cNvPr>
          <p:cNvSpPr txBox="1">
            <a:spLocks noGrp="1"/>
          </p:cNvSpPr>
          <p:nvPr>
            <p:ph type="sldNum" sz="quarter" idx="4"/>
          </p:nvPr>
        </p:nvSpPr>
        <p:spPr>
          <a:xfrm>
            <a:off x="8610603" y="6356351"/>
            <a:ext cx="2743200" cy="365129"/>
          </a:xfrm>
          <a:prstGeom prst="rect">
            <a:avLst/>
          </a:prstGeom>
          <a:noFill/>
          <a:ln>
            <a:noFill/>
          </a:ln>
        </p:spPr>
        <p:txBody>
          <a:bodyPr vert="horz" wrap="square" lIns="91440" tIns="45720" rIns="91440" bIns="45720" anchor="ctr" anchorCtr="0" compatLnSpc="1">
            <a:noAutofit/>
          </a:bodyPr>
          <a:lstStyle>
            <a:lvl1pPr marL="0" marR="0" lvl="0" indent="0" algn="r" defTabSz="914400" rtl="0" fontAlgn="auto" hangingPunct="1">
              <a:lnSpc>
                <a:spcPct val="100000"/>
              </a:lnSpc>
              <a:spcBef>
                <a:spcPts val="0"/>
              </a:spcBef>
              <a:spcAft>
                <a:spcPts val="0"/>
              </a:spcAft>
              <a:buNone/>
              <a:tabLst/>
              <a:defRPr lang="en-GB" sz="1200" b="0" i="0" u="none" strike="noStrike" kern="1200" cap="none" spc="0" baseline="0">
                <a:solidFill>
                  <a:srgbClr val="898989"/>
                </a:solidFill>
                <a:uFillTx/>
                <a:latin typeface="Calibri"/>
              </a:defRPr>
            </a:lvl1pPr>
          </a:lstStyle>
          <a:p>
            <a:pPr lvl="0"/>
            <a:fld id="{21F1C836-5634-AF46-802A-C58104A6303E}" type="slidenum">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marL="0" marR="0" lvl="0" indent="0" algn="l" defTabSz="914400" rtl="0" eaLnBrk="1" fontAlgn="auto" hangingPunct="1">
        <a:lnSpc>
          <a:spcPct val="90000"/>
        </a:lnSpc>
        <a:spcBef>
          <a:spcPts val="0"/>
        </a:spcBef>
        <a:spcAft>
          <a:spcPts val="0"/>
        </a:spcAft>
        <a:buNone/>
        <a:tabLst/>
        <a:defRPr lang="en-US" sz="4400" b="0" i="0" u="none" strike="noStrike" kern="1200" cap="none" spc="0" baseline="0">
          <a:solidFill>
            <a:srgbClr val="000000"/>
          </a:solidFill>
          <a:uFillTx/>
          <a:latin typeface="Calibri Light"/>
        </a:defRPr>
      </a:lvl1pPr>
    </p:titleStyle>
    <p:bodyStyle>
      <a:lvl1pPr marL="228600" marR="0" lvl="0" indent="-228600" algn="l" defTabSz="914400" rtl="0" eaLnBrk="1" fontAlgn="auto" hangingPunct="1">
        <a:lnSpc>
          <a:spcPct val="90000"/>
        </a:lnSpc>
        <a:spcBef>
          <a:spcPts val="1000"/>
        </a:spcBef>
        <a:spcAft>
          <a:spcPts val="0"/>
        </a:spcAft>
        <a:buSzPct val="100000"/>
        <a:buFont typeface="Arial" pitchFamily="34"/>
        <a:buChar char="•"/>
        <a:tabLst/>
        <a:defRPr lang="en-US" sz="2800" b="0" i="0" u="none" strike="noStrike" kern="1200" cap="none" spc="0" baseline="0">
          <a:solidFill>
            <a:srgbClr val="000000"/>
          </a:solidFill>
          <a:uFillTx/>
          <a:latin typeface="Calibri"/>
        </a:defRPr>
      </a:lvl1pPr>
      <a:lvl2pPr marL="685800" marR="0" lvl="1" indent="-228600" algn="l" defTabSz="914400" rtl="0" eaLnBrk="1" fontAlgn="auto" hangingPunct="1">
        <a:lnSpc>
          <a:spcPct val="90000"/>
        </a:lnSpc>
        <a:spcBef>
          <a:spcPts val="500"/>
        </a:spcBef>
        <a:spcAft>
          <a:spcPts val="0"/>
        </a:spcAft>
        <a:buSzPct val="100000"/>
        <a:buFont typeface="Arial" pitchFamily="34"/>
        <a:buChar char="•"/>
        <a:tabLst/>
        <a:defRPr lang="en-US" sz="2400" b="0" i="0" u="none" strike="noStrike" kern="1200" cap="none" spc="0" baseline="0">
          <a:solidFill>
            <a:srgbClr val="000000"/>
          </a:solidFill>
          <a:uFillTx/>
          <a:latin typeface="Calibri"/>
        </a:defRPr>
      </a:lvl2pPr>
      <a:lvl3pPr marL="1143000" marR="0" lvl="2" indent="-228600" algn="l" defTabSz="914400" rtl="0" eaLnBrk="1" fontAlgn="auto" hangingPunct="1">
        <a:lnSpc>
          <a:spcPct val="90000"/>
        </a:lnSpc>
        <a:spcBef>
          <a:spcPts val="500"/>
        </a:spcBef>
        <a:spcAft>
          <a:spcPts val="0"/>
        </a:spcAft>
        <a:buSzPct val="100000"/>
        <a:buFont typeface="Arial" pitchFamily="34"/>
        <a:buChar char="•"/>
        <a:tabLst/>
        <a:defRPr lang="en-US" sz="2000" b="0" i="0" u="none" strike="noStrike" kern="1200" cap="none" spc="0" baseline="0">
          <a:solidFill>
            <a:srgbClr val="000000"/>
          </a:solidFill>
          <a:uFillTx/>
          <a:latin typeface="Calibri"/>
        </a:defRPr>
      </a:lvl3pPr>
      <a:lvl4pPr marL="1600200" marR="0" lvl="3" indent="-228600" algn="l" defTabSz="914400" rtl="0" eaLnBrk="1"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4pPr>
      <a:lvl5pPr marL="2057400" marR="0" lvl="4" indent="-228600" algn="l" defTabSz="914400" rtl="0" eaLnBrk="1" fontAlgn="auto" hangingPunct="1">
        <a:lnSpc>
          <a:spcPct val="90000"/>
        </a:lnSpc>
        <a:spcBef>
          <a:spcPts val="500"/>
        </a:spcBef>
        <a:spcAft>
          <a:spcPts val="0"/>
        </a:spcAft>
        <a:buSzPct val="100000"/>
        <a:buFont typeface="Arial" pitchFamily="34"/>
        <a:buChar char="•"/>
        <a:tabLst/>
        <a:defRPr lang="en-US" sz="1800" b="0" i="0" u="none" strike="noStrike" kern="1200" cap="none" spc="0" baseline="0">
          <a:solidFill>
            <a:srgbClr val="000000"/>
          </a:solidFill>
          <a:uFillTx/>
          <a:latin typeface="Calibri"/>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Layout" Target="../slideLayouts/slideLayout2.xml"/><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name="Slide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6FCA63-A0CB-FF47-A757-B15C218D394D}"/>
              </a:ext>
            </a:extLst>
          </p:cNvPr>
          <p:cNvSpPr txBox="1">
            <a:spLocks noGrp="1"/>
          </p:cNvSpPr>
          <p:nvPr>
            <p:ph type="ctrTitle"/>
          </p:nvPr>
        </p:nvSpPr>
        <p:spPr/>
        <p:txBody>
          <a:bodyPr/>
          <a:lstStyle/>
          <a:p>
            <a:pPr lvl="0"/>
            <a:r>
              <a:rPr lang="en-GB" sz="4000" b="1">
                <a:latin typeface="Calibri" pitchFamily="34"/>
                <a:cs typeface="Calibri" pitchFamily="34"/>
              </a:rPr>
              <a:t>IDA Global Survey on DPO Participation in Development Programmes &amp; Policies</a:t>
            </a:r>
            <a:endParaRPr lang="en-GB" sz="4000"/>
          </a:p>
        </p:txBody>
      </p:sp>
      <p:sp>
        <p:nvSpPr>
          <p:cNvPr id="3" name="Subtitle 2">
            <a:extLst>
              <a:ext uri="{FF2B5EF4-FFF2-40B4-BE49-F238E27FC236}">
                <a16:creationId xmlns:a16="http://schemas.microsoft.com/office/drawing/2014/main" id="{3498902E-504A-7941-BE99-5F6CF0CFB746}"/>
              </a:ext>
            </a:extLst>
          </p:cNvPr>
          <p:cNvSpPr txBox="1">
            <a:spLocks noGrp="1"/>
          </p:cNvSpPr>
          <p:nvPr>
            <p:ph type="subTitle" idx="1"/>
          </p:nvPr>
        </p:nvSpPr>
        <p:spPr/>
        <p:txBody>
          <a:bodyPr/>
          <a:lstStyle/>
          <a:p>
            <a:pPr lvl="0"/>
            <a:endParaRPr lang="en-GB"/>
          </a:p>
          <a:p>
            <a:pPr lvl="0"/>
            <a:r>
              <a:rPr lang="en-GB"/>
              <a:t>Preliminary findings</a:t>
            </a:r>
          </a:p>
          <a:p>
            <a:pPr lvl="0"/>
            <a:r>
              <a:rPr lang="en-GB"/>
              <a:t>May 2019, GLAD meeting, Ottawa</a:t>
            </a:r>
          </a:p>
        </p:txBody>
      </p:sp>
      <p:pic>
        <p:nvPicPr>
          <p:cNvPr id="4" name="Picture 4" descr="A close up of a logo&#10;&#10;Description automatically generated">
            <a:extLst>
              <a:ext uri="{FF2B5EF4-FFF2-40B4-BE49-F238E27FC236}">
                <a16:creationId xmlns:a16="http://schemas.microsoft.com/office/drawing/2014/main" id="{E0C9B073-889E-CA45-B53F-42441873590E}"/>
              </a:ext>
            </a:extLst>
          </p:cNvPr>
          <p:cNvPicPr>
            <a:picLocks noChangeAspect="1"/>
          </p:cNvPicPr>
          <p:nvPr/>
        </p:nvPicPr>
        <p:blipFill>
          <a:blip r:embed="rId3"/>
          <a:stretch>
            <a:fillRect/>
          </a:stretch>
        </p:blipFill>
        <p:spPr>
          <a:xfrm>
            <a:off x="3920682" y="-5806"/>
            <a:ext cx="3394517" cy="2321963"/>
          </a:xfrm>
          <a:prstGeom prst="rect">
            <a:avLst/>
          </a:prstGeom>
          <a:noFill/>
          <a:ln cap="flat">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name="Slide8">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6C6BC-2036-2047-A383-2DCDD7FBA41F}"/>
              </a:ext>
            </a:extLst>
          </p:cNvPr>
          <p:cNvSpPr txBox="1">
            <a:spLocks noGrp="1"/>
          </p:cNvSpPr>
          <p:nvPr>
            <p:ph type="title"/>
          </p:nvPr>
        </p:nvSpPr>
        <p:spPr>
          <a:xfrm>
            <a:off x="838203" y="365129"/>
            <a:ext cx="9705971" cy="1325559"/>
          </a:xfrm>
        </p:spPr>
        <p:txBody>
          <a:bodyPr/>
          <a:lstStyle/>
          <a:p>
            <a:pPr lvl="0"/>
            <a:r>
              <a:rPr lang="en-GB" b="1">
                <a:solidFill>
                  <a:srgbClr val="4472C4"/>
                </a:solidFill>
              </a:rPr>
              <a:t>Perceived evolution of DPO involvement and influence with decision-makers</a:t>
            </a:r>
          </a:p>
        </p:txBody>
      </p:sp>
      <p:sp>
        <p:nvSpPr>
          <p:cNvPr id="3" name="Content Placeholder 2">
            <a:extLst>
              <a:ext uri="{FF2B5EF4-FFF2-40B4-BE49-F238E27FC236}">
                <a16:creationId xmlns:a16="http://schemas.microsoft.com/office/drawing/2014/main" id="{E7745B4E-2F0C-8F40-A802-43080A6F8483}"/>
              </a:ext>
            </a:extLst>
          </p:cNvPr>
          <p:cNvSpPr txBox="1">
            <a:spLocks noGrp="1"/>
          </p:cNvSpPr>
          <p:nvPr>
            <p:ph idx="1"/>
          </p:nvPr>
        </p:nvSpPr>
        <p:spPr>
          <a:xfrm>
            <a:off x="838203" y="1825627"/>
            <a:ext cx="3457575" cy="4351336"/>
          </a:xfrm>
        </p:spPr>
        <p:txBody>
          <a:bodyPr>
            <a:noAutofit/>
          </a:bodyPr>
          <a:lstStyle/>
          <a:p>
            <a:pPr marL="0" lvl="0" indent="0">
              <a:buNone/>
            </a:pPr>
            <a:r>
              <a:rPr lang="en-GB" sz="2200"/>
              <a:t>As compared to one year ago, respondents perceive that </a:t>
            </a:r>
            <a:r>
              <a:rPr lang="en-GB" sz="2200" b="1"/>
              <a:t>their involvement and influence is improving</a:t>
            </a:r>
            <a:r>
              <a:rPr lang="en-GB" sz="2200"/>
              <a:t>, which suggests that the global momentum on inclusion of persons with disabilities is somewhat impacting levels of participation of representative organisations</a:t>
            </a:r>
          </a:p>
        </p:txBody>
      </p:sp>
      <p:pic>
        <p:nvPicPr>
          <p:cNvPr id="4" name="Picture 7" descr="A close up of a logo&#10;&#10;Description automatically generated">
            <a:extLst>
              <a:ext uri="{FF2B5EF4-FFF2-40B4-BE49-F238E27FC236}">
                <a16:creationId xmlns:a16="http://schemas.microsoft.com/office/drawing/2014/main" id="{D7536CEE-55EC-AD4F-B84D-38F1D7BC188E}"/>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graphicFrame>
        <p:nvGraphicFramePr>
          <p:cNvPr id="5" name="Chart 8">
            <a:extLst>
              <a:ext uri="{FF2B5EF4-FFF2-40B4-BE49-F238E27FC236}">
                <a16:creationId xmlns:a16="http://schemas.microsoft.com/office/drawing/2014/main" id="{676C0E55-60A3-4047-ACAB-26A92171F283}"/>
              </a:ext>
            </a:extLst>
          </p:cNvPr>
          <p:cNvGraphicFramePr/>
          <p:nvPr/>
        </p:nvGraphicFramePr>
        <p:xfrm>
          <a:off x="4371975" y="1690689"/>
          <a:ext cx="7734296" cy="516731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name="Slide11">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64D86D-C8DC-8E44-B3FA-228CEF3BD6A1}"/>
              </a:ext>
            </a:extLst>
          </p:cNvPr>
          <p:cNvSpPr txBox="1">
            <a:spLocks noGrp="1"/>
          </p:cNvSpPr>
          <p:nvPr>
            <p:ph type="title"/>
          </p:nvPr>
        </p:nvSpPr>
        <p:spPr>
          <a:xfrm>
            <a:off x="838203" y="365129"/>
            <a:ext cx="9705971" cy="1325559"/>
          </a:xfrm>
        </p:spPr>
        <p:txBody>
          <a:bodyPr/>
          <a:lstStyle/>
          <a:p>
            <a:pPr lvl="0"/>
            <a:r>
              <a:rPr lang="en-GB" b="1">
                <a:solidFill>
                  <a:srgbClr val="4472C4"/>
                </a:solidFill>
              </a:rPr>
              <a:t>Satisfaction of DPOs with their engagement with decision-makers</a:t>
            </a:r>
          </a:p>
        </p:txBody>
      </p:sp>
      <p:sp>
        <p:nvSpPr>
          <p:cNvPr id="3" name="Content Placeholder 2">
            <a:extLst>
              <a:ext uri="{FF2B5EF4-FFF2-40B4-BE49-F238E27FC236}">
                <a16:creationId xmlns:a16="http://schemas.microsoft.com/office/drawing/2014/main" id="{FB2C1DBA-2A92-B748-A054-D02C720B6C19}"/>
              </a:ext>
            </a:extLst>
          </p:cNvPr>
          <p:cNvSpPr txBox="1">
            <a:spLocks noGrp="1"/>
          </p:cNvSpPr>
          <p:nvPr>
            <p:ph idx="1"/>
          </p:nvPr>
        </p:nvSpPr>
        <p:spPr>
          <a:xfrm>
            <a:off x="838203" y="1825627"/>
            <a:ext cx="3457575" cy="4351336"/>
          </a:xfrm>
        </p:spPr>
        <p:txBody>
          <a:bodyPr>
            <a:noAutofit/>
          </a:bodyPr>
          <a:lstStyle/>
          <a:p>
            <a:pPr marL="0" lvl="0" indent="0">
              <a:buNone/>
            </a:pPr>
            <a:r>
              <a:rPr lang="en-GB" sz="2200"/>
              <a:t>However, </a:t>
            </a:r>
            <a:r>
              <a:rPr lang="en-GB" sz="2200" b="1"/>
              <a:t>DPOs are more displeased</a:t>
            </a:r>
            <a:r>
              <a:rPr lang="fr-FR" sz="2200" b="1"/>
              <a:t> </a:t>
            </a:r>
            <a:r>
              <a:rPr lang="en-GB" sz="2200" b="1"/>
              <a:t> (45.6%) than pleased (31.0%) with their engagement with the government</a:t>
            </a:r>
            <a:r>
              <a:rPr lang="en-GB" sz="2200"/>
              <a:t>. </a:t>
            </a:r>
          </a:p>
          <a:p>
            <a:pPr marL="0" lvl="0" indent="0">
              <a:buNone/>
            </a:pPr>
            <a:r>
              <a:rPr lang="en-GB" sz="2200"/>
              <a:t>They are overall more pleased (44.7%) than displeased (18.7%) with their engagement with funding agencies</a:t>
            </a:r>
            <a:endParaRPr lang="fr-FR" sz="2200"/>
          </a:p>
          <a:p>
            <a:pPr marL="0" lvl="0" indent="0">
              <a:buNone/>
            </a:pPr>
            <a:endParaRPr lang="en-GB" sz="2200"/>
          </a:p>
        </p:txBody>
      </p:sp>
      <p:pic>
        <p:nvPicPr>
          <p:cNvPr id="4" name="Picture 7" descr="A close up of a logo&#10;&#10;Description automatically generated">
            <a:extLst>
              <a:ext uri="{FF2B5EF4-FFF2-40B4-BE49-F238E27FC236}">
                <a16:creationId xmlns:a16="http://schemas.microsoft.com/office/drawing/2014/main" id="{B569B0FE-D700-3945-937B-EE813B3FCB74}"/>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graphicFrame>
        <p:nvGraphicFramePr>
          <p:cNvPr id="5" name="Chart 5">
            <a:extLst>
              <a:ext uri="{FF2B5EF4-FFF2-40B4-BE49-F238E27FC236}">
                <a16:creationId xmlns:a16="http://schemas.microsoft.com/office/drawing/2014/main" id="{F4C2DCB8-E942-AC46-9182-DDA4F4A8F7B5}"/>
              </a:ext>
            </a:extLst>
          </p:cNvPr>
          <p:cNvGraphicFramePr/>
          <p:nvPr/>
        </p:nvGraphicFramePr>
        <p:xfrm>
          <a:off x="4380122" y="1690689"/>
          <a:ext cx="7337392" cy="4955206"/>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name="Slide10">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F53C67-AC4D-7049-9065-579906BE689A}"/>
              </a:ext>
            </a:extLst>
          </p:cNvPr>
          <p:cNvSpPr txBox="1">
            <a:spLocks noGrp="1"/>
          </p:cNvSpPr>
          <p:nvPr>
            <p:ph type="title"/>
          </p:nvPr>
        </p:nvSpPr>
        <p:spPr/>
        <p:txBody>
          <a:bodyPr/>
          <a:lstStyle/>
          <a:p>
            <a:pPr lvl="0"/>
            <a:r>
              <a:rPr lang="en-GB" b="1">
                <a:solidFill>
                  <a:srgbClr val="4472C4"/>
                </a:solidFill>
              </a:rPr>
              <a:t>Next steps</a:t>
            </a:r>
          </a:p>
        </p:txBody>
      </p:sp>
      <p:sp>
        <p:nvSpPr>
          <p:cNvPr id="3" name="Content Placeholder 2">
            <a:extLst>
              <a:ext uri="{FF2B5EF4-FFF2-40B4-BE49-F238E27FC236}">
                <a16:creationId xmlns:a16="http://schemas.microsoft.com/office/drawing/2014/main" id="{9D589BF0-B725-AF4C-8BB1-F2AFF389C5C3}"/>
              </a:ext>
            </a:extLst>
          </p:cNvPr>
          <p:cNvSpPr txBox="1">
            <a:spLocks noGrp="1"/>
          </p:cNvSpPr>
          <p:nvPr>
            <p:ph idx="1"/>
          </p:nvPr>
        </p:nvSpPr>
        <p:spPr>
          <a:xfrm>
            <a:off x="838203" y="1825627"/>
            <a:ext cx="10582278" cy="4351336"/>
          </a:xfrm>
        </p:spPr>
        <p:txBody>
          <a:bodyPr>
            <a:noAutofit/>
          </a:bodyPr>
          <a:lstStyle/>
          <a:p>
            <a:pPr lvl="0"/>
            <a:r>
              <a:rPr lang="en-GB" sz="2200" b="1"/>
              <a:t>Further analyses </a:t>
            </a:r>
            <a:r>
              <a:rPr lang="en-GB" sz="2200"/>
              <a:t>to produce a consolidated report to serve as baseline. </a:t>
            </a:r>
          </a:p>
          <a:p>
            <a:pPr lvl="0"/>
            <a:r>
              <a:rPr lang="en-GB" sz="2200"/>
              <a:t>This will include for example: further association and text analysis of responses to open-ended questions, analysis of barriers and facilitators, disaggregation by disability constituency, region, level (local-global), etc.</a:t>
            </a:r>
          </a:p>
          <a:p>
            <a:pPr lvl="0"/>
            <a:r>
              <a:rPr lang="en-GB" sz="2200"/>
              <a:t>Building on the huge </a:t>
            </a:r>
            <a:r>
              <a:rPr lang="en-GB" sz="2200" b="1"/>
              <a:t>learning related to the technical feasibility of a wide-scale, multilingual and accessible online survey </a:t>
            </a:r>
            <a:r>
              <a:rPr lang="en-GB" sz="2200"/>
              <a:t>reaching out to a wide audience in the disability rights movement for the next iteration of the Survey (consultation tool)</a:t>
            </a:r>
          </a:p>
        </p:txBody>
      </p:sp>
      <p:pic>
        <p:nvPicPr>
          <p:cNvPr id="4" name="Picture 5" descr="A close up of a logo&#10;&#10;Description automatically generated">
            <a:extLst>
              <a:ext uri="{FF2B5EF4-FFF2-40B4-BE49-F238E27FC236}">
                <a16:creationId xmlns:a16="http://schemas.microsoft.com/office/drawing/2014/main" id="{4778D22A-02AD-AF4C-A1E2-3E5C8BD9139B}"/>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name="Slide14">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DEC2D-2DAD-2545-A6ED-E0B42B6B7242}"/>
              </a:ext>
            </a:extLst>
          </p:cNvPr>
          <p:cNvSpPr txBox="1">
            <a:spLocks noGrp="1"/>
          </p:cNvSpPr>
          <p:nvPr>
            <p:ph type="title"/>
          </p:nvPr>
        </p:nvSpPr>
        <p:spPr/>
        <p:txBody>
          <a:bodyPr/>
          <a:lstStyle/>
          <a:p>
            <a:pPr lvl="0"/>
            <a:r>
              <a:rPr lang="en-GB" b="1">
                <a:solidFill>
                  <a:srgbClr val="4472C4"/>
                </a:solidFill>
              </a:rPr>
              <a:t>Acknowledgements</a:t>
            </a:r>
          </a:p>
        </p:txBody>
      </p:sp>
      <p:sp>
        <p:nvSpPr>
          <p:cNvPr id="3" name="Content Placeholder 2">
            <a:extLst>
              <a:ext uri="{FF2B5EF4-FFF2-40B4-BE49-F238E27FC236}">
                <a16:creationId xmlns:a16="http://schemas.microsoft.com/office/drawing/2014/main" id="{38EB87C5-A891-1D48-8C39-69F245AC0AF2}"/>
              </a:ext>
            </a:extLst>
          </p:cNvPr>
          <p:cNvSpPr txBox="1">
            <a:spLocks noGrp="1"/>
          </p:cNvSpPr>
          <p:nvPr>
            <p:ph idx="1"/>
          </p:nvPr>
        </p:nvSpPr>
        <p:spPr>
          <a:xfrm>
            <a:off x="838203" y="1825627"/>
            <a:ext cx="10582278" cy="4351336"/>
          </a:xfrm>
        </p:spPr>
        <p:txBody>
          <a:bodyPr>
            <a:noAutofit/>
          </a:bodyPr>
          <a:lstStyle/>
          <a:p>
            <a:pPr lvl="0"/>
            <a:r>
              <a:rPr lang="en-GB" sz="2200"/>
              <a:t>The analysis of the data collected through the first IDA Global Survey was done </a:t>
            </a:r>
            <a:r>
              <a:rPr lang="en-GB" sz="2200" b="1"/>
              <a:t>in partnership with the Assistive Living and Learning (ALL) Institute, Maynooth University, Ireland</a:t>
            </a:r>
            <a:endParaRPr lang="fr-FR" sz="2200" b="1"/>
          </a:p>
          <a:p>
            <a:pPr lvl="0"/>
            <a:r>
              <a:rPr lang="en-GB" sz="2200"/>
              <a:t>IDA also wishes to extend their gratitude to the </a:t>
            </a:r>
            <a:r>
              <a:rPr lang="en-GB" sz="2200" b="1"/>
              <a:t>Ministry of Foreign Affairs, Finland </a:t>
            </a:r>
            <a:r>
              <a:rPr lang="en-GB" sz="2200"/>
              <a:t>and the </a:t>
            </a:r>
            <a:r>
              <a:rPr lang="en-GB" sz="2200" b="1"/>
              <a:t>Department for International Development of the United Kingdom </a:t>
            </a:r>
            <a:r>
              <a:rPr lang="en-GB" sz="2200"/>
              <a:t>for their financial support to this work.</a:t>
            </a:r>
            <a:endParaRPr lang="fr-FR" sz="2200"/>
          </a:p>
        </p:txBody>
      </p:sp>
      <p:pic>
        <p:nvPicPr>
          <p:cNvPr id="4" name="Picture 3" descr="A close up of a logo&#10;&#10;Description automatically generated">
            <a:extLst>
              <a:ext uri="{FF2B5EF4-FFF2-40B4-BE49-F238E27FC236}">
                <a16:creationId xmlns:a16="http://schemas.microsoft.com/office/drawing/2014/main" id="{FA320138-F90D-B54B-8E06-28D06690220B}"/>
              </a:ext>
            </a:extLst>
          </p:cNvPr>
          <p:cNvPicPr>
            <a:picLocks noChangeAspect="1"/>
          </p:cNvPicPr>
          <p:nvPr/>
        </p:nvPicPr>
        <p:blipFill>
          <a:blip r:embed="rId2"/>
          <a:stretch>
            <a:fillRect/>
          </a:stretch>
        </p:blipFill>
        <p:spPr>
          <a:xfrm>
            <a:off x="3390896" y="4768111"/>
            <a:ext cx="1638677" cy="1724768"/>
          </a:xfrm>
          <a:prstGeom prst="rect">
            <a:avLst/>
          </a:prstGeom>
          <a:noFill/>
          <a:ln cap="flat">
            <a:noFill/>
          </a:ln>
        </p:spPr>
      </p:pic>
      <p:pic>
        <p:nvPicPr>
          <p:cNvPr id="5" name="Picture 5" descr="A close up of a logo&#10;&#10;Description automatically generated">
            <a:extLst>
              <a:ext uri="{FF2B5EF4-FFF2-40B4-BE49-F238E27FC236}">
                <a16:creationId xmlns:a16="http://schemas.microsoft.com/office/drawing/2014/main" id="{07999B82-0565-1E48-8C7F-6BBDD61A0708}"/>
              </a:ext>
            </a:extLst>
          </p:cNvPr>
          <p:cNvPicPr>
            <a:picLocks noChangeAspect="1"/>
          </p:cNvPicPr>
          <p:nvPr/>
        </p:nvPicPr>
        <p:blipFill>
          <a:blip r:embed="rId3"/>
          <a:stretch>
            <a:fillRect/>
          </a:stretch>
        </p:blipFill>
        <p:spPr>
          <a:xfrm>
            <a:off x="10245285" y="0"/>
            <a:ext cx="1946721" cy="1331622"/>
          </a:xfrm>
          <a:prstGeom prst="rect">
            <a:avLst/>
          </a:prstGeom>
          <a:noFill/>
          <a:ln cap="flat">
            <a:noFill/>
          </a:ln>
        </p:spPr>
      </p:pic>
      <p:pic>
        <p:nvPicPr>
          <p:cNvPr id="6" name="Picture 7">
            <a:extLst>
              <a:ext uri="{FF2B5EF4-FFF2-40B4-BE49-F238E27FC236}">
                <a16:creationId xmlns:a16="http://schemas.microsoft.com/office/drawing/2014/main" id="{D80CDD3F-DD67-534E-8501-010D9E32DF73}"/>
              </a:ext>
            </a:extLst>
          </p:cNvPr>
          <p:cNvPicPr>
            <a:picLocks noChangeAspect="1"/>
          </p:cNvPicPr>
          <p:nvPr/>
        </p:nvPicPr>
        <p:blipFill>
          <a:blip r:embed="rId4"/>
          <a:stretch>
            <a:fillRect/>
          </a:stretch>
        </p:blipFill>
        <p:spPr>
          <a:xfrm>
            <a:off x="5809869" y="4846576"/>
            <a:ext cx="1638677" cy="1534226"/>
          </a:xfrm>
          <a:prstGeom prst="rect">
            <a:avLst/>
          </a:prstGeom>
          <a:noFill/>
          <a:ln cap="flat">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name="Slide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BAD49B-0FB5-274A-AD2B-90DF1804FB55}"/>
              </a:ext>
            </a:extLst>
          </p:cNvPr>
          <p:cNvSpPr txBox="1">
            <a:spLocks noGrp="1"/>
          </p:cNvSpPr>
          <p:nvPr>
            <p:ph type="title"/>
          </p:nvPr>
        </p:nvSpPr>
        <p:spPr/>
        <p:txBody>
          <a:bodyPr/>
          <a:lstStyle/>
          <a:p>
            <a:pPr lvl="0"/>
            <a:r>
              <a:rPr lang="en-GB" b="1">
                <a:solidFill>
                  <a:srgbClr val="4472C4"/>
                </a:solidFill>
              </a:rPr>
              <a:t>Background</a:t>
            </a:r>
          </a:p>
        </p:txBody>
      </p:sp>
      <p:sp>
        <p:nvSpPr>
          <p:cNvPr id="3" name="Content Placeholder 2">
            <a:extLst>
              <a:ext uri="{FF2B5EF4-FFF2-40B4-BE49-F238E27FC236}">
                <a16:creationId xmlns:a16="http://schemas.microsoft.com/office/drawing/2014/main" id="{79392CE1-EF27-6C4E-B672-AF1152CA2C11}"/>
              </a:ext>
            </a:extLst>
          </p:cNvPr>
          <p:cNvSpPr txBox="1">
            <a:spLocks noGrp="1"/>
          </p:cNvSpPr>
          <p:nvPr>
            <p:ph idx="1"/>
          </p:nvPr>
        </p:nvSpPr>
        <p:spPr>
          <a:xfrm>
            <a:off x="838203" y="1578739"/>
            <a:ext cx="10515600" cy="4730620"/>
          </a:xfrm>
        </p:spPr>
        <p:txBody>
          <a:bodyPr/>
          <a:lstStyle/>
          <a:p>
            <a:pPr lvl="0">
              <a:spcBef>
                <a:spcPts val="1200"/>
              </a:spcBef>
            </a:pPr>
            <a:r>
              <a:rPr lang="en-GB" sz="2200"/>
              <a:t>Participation is a human right, which is often denied to persons with disabilities</a:t>
            </a:r>
            <a:endParaRPr lang="fr-FR" sz="2200"/>
          </a:p>
          <a:p>
            <a:pPr lvl="0">
              <a:spcBef>
                <a:spcPts val="1200"/>
              </a:spcBef>
            </a:pPr>
            <a:r>
              <a:rPr lang="en-GB" sz="2200"/>
              <a:t>Participation of persons with disabilities is at the heart of the CRPD, </a:t>
            </a:r>
            <a:r>
              <a:rPr lang="en-GB" sz="2200" b="1"/>
              <a:t>through Article 4.3: ‘Nothing about us without us’ becomes a legal obligation</a:t>
            </a:r>
            <a:r>
              <a:rPr lang="en-GB" sz="2200"/>
              <a:t>, and highlights the role of DPOs as organisations to represent persons with disabilities in decision-making for all issues concerning persons with disabilities</a:t>
            </a:r>
          </a:p>
          <a:p>
            <a:pPr lvl="0">
              <a:spcBef>
                <a:spcPts val="1200"/>
              </a:spcBef>
            </a:pPr>
            <a:r>
              <a:rPr lang="en-GB" sz="2200"/>
              <a:t>Since 2015, </a:t>
            </a:r>
            <a:r>
              <a:rPr lang="en-GB" sz="2200" b="1"/>
              <a:t>new commitments </a:t>
            </a:r>
            <a:r>
              <a:rPr lang="en-GB" sz="2200"/>
              <a:t>to include persons with disabilities from governments, the UN and funding agencies (2030 Agenda, Global Disability Summit commitment, UNSWAP/ UNDIS)</a:t>
            </a:r>
          </a:p>
          <a:p>
            <a:pPr lvl="0">
              <a:spcBef>
                <a:spcPts val="1200"/>
              </a:spcBef>
            </a:pPr>
            <a:r>
              <a:rPr lang="en-GB" sz="2200"/>
              <a:t>However, </a:t>
            </a:r>
            <a:r>
              <a:rPr lang="en-GB" sz="2200" b="1"/>
              <a:t>meaningful engagement of persons with disabilities through their representative organisations </a:t>
            </a:r>
            <a:r>
              <a:rPr lang="en-GB" sz="2200"/>
              <a:t>in policies and programmes is yet to be seen</a:t>
            </a:r>
          </a:p>
          <a:p>
            <a:pPr lvl="0">
              <a:spcBef>
                <a:spcPts val="1200"/>
              </a:spcBef>
            </a:pPr>
            <a:r>
              <a:rPr lang="en-GB" sz="2200"/>
              <a:t>There are </a:t>
            </a:r>
            <a:r>
              <a:rPr lang="fr-FR" sz="2200"/>
              <a:t>significant risks for the advancement of the rights of persons with disabilities </a:t>
            </a:r>
            <a:r>
              <a:rPr lang="fr-FR" sz="2200" b="1"/>
              <a:t>if global commitments made on inclusion of persons with disabilities are not backed by a human rights-based approach</a:t>
            </a:r>
          </a:p>
          <a:p>
            <a:pPr lvl="0">
              <a:spcBef>
                <a:spcPts val="1200"/>
              </a:spcBef>
            </a:pPr>
            <a:endParaRPr lang="fr-FR" sz="2200"/>
          </a:p>
          <a:p>
            <a:pPr lvl="0">
              <a:spcBef>
                <a:spcPts val="1200"/>
              </a:spcBef>
            </a:pPr>
            <a:endParaRPr lang="en-GB" sz="2200"/>
          </a:p>
          <a:p>
            <a:pPr lvl="0">
              <a:spcBef>
                <a:spcPts val="1200"/>
              </a:spcBef>
            </a:pPr>
            <a:endParaRPr lang="fr-FR" sz="2200"/>
          </a:p>
          <a:p>
            <a:pPr lvl="0">
              <a:spcBef>
                <a:spcPts val="1200"/>
              </a:spcBef>
            </a:pPr>
            <a:endParaRPr lang="en-GB" sz="2200"/>
          </a:p>
        </p:txBody>
      </p:sp>
      <p:pic>
        <p:nvPicPr>
          <p:cNvPr id="4" name="Picture 3" descr="A close up of a logo&#10;&#10;Description automatically generated">
            <a:extLst>
              <a:ext uri="{FF2B5EF4-FFF2-40B4-BE49-F238E27FC236}">
                <a16:creationId xmlns:a16="http://schemas.microsoft.com/office/drawing/2014/main" id="{41796479-A31C-5A4F-A2D8-CB58440ADFED}"/>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name="Slide5">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C43446-C6F0-EB4F-AAE9-8B0703376B3C}"/>
              </a:ext>
            </a:extLst>
          </p:cNvPr>
          <p:cNvSpPr txBox="1">
            <a:spLocks noGrp="1"/>
          </p:cNvSpPr>
          <p:nvPr>
            <p:ph type="title"/>
          </p:nvPr>
        </p:nvSpPr>
        <p:spPr/>
        <p:txBody>
          <a:bodyPr/>
          <a:lstStyle/>
          <a:p>
            <a:pPr lvl="0"/>
            <a:r>
              <a:rPr lang="en-GB" b="1">
                <a:solidFill>
                  <a:srgbClr val="4472C4"/>
                </a:solidFill>
              </a:rPr>
              <a:t>An accountability tool</a:t>
            </a:r>
          </a:p>
        </p:txBody>
      </p:sp>
      <p:sp>
        <p:nvSpPr>
          <p:cNvPr id="3" name="Content Placeholder 2">
            <a:extLst>
              <a:ext uri="{FF2B5EF4-FFF2-40B4-BE49-F238E27FC236}">
                <a16:creationId xmlns:a16="http://schemas.microsoft.com/office/drawing/2014/main" id="{0216560F-A732-EC4C-85B7-A6D9415BCE6B}"/>
              </a:ext>
            </a:extLst>
          </p:cNvPr>
          <p:cNvSpPr txBox="1">
            <a:spLocks noGrp="1"/>
          </p:cNvSpPr>
          <p:nvPr>
            <p:ph idx="1"/>
          </p:nvPr>
        </p:nvSpPr>
        <p:spPr>
          <a:xfrm>
            <a:off x="838203" y="1536192"/>
            <a:ext cx="10515600" cy="5102352"/>
          </a:xfrm>
        </p:spPr>
        <p:txBody>
          <a:bodyPr/>
          <a:lstStyle/>
          <a:p>
            <a:pPr lvl="0">
              <a:spcBef>
                <a:spcPts val="1200"/>
              </a:spcBef>
            </a:pPr>
            <a:r>
              <a:rPr lang="en-GB" sz="2000"/>
              <a:t>In this context, it is important </a:t>
            </a:r>
            <a:r>
              <a:rPr lang="en-GB" sz="2000" b="1"/>
              <a:t>that the disability rights movement plays an active role in engaging with governments and other decision-makers</a:t>
            </a:r>
            <a:r>
              <a:rPr lang="en-GB" sz="2000"/>
              <a:t> to guide legal, policy and services reforms, providing a cross-disability, CRPD-compliant perspective in development and humanitarian action</a:t>
            </a:r>
          </a:p>
          <a:p>
            <a:pPr lvl="0">
              <a:spcBef>
                <a:spcPts val="1200"/>
              </a:spcBef>
            </a:pPr>
            <a:r>
              <a:rPr lang="en-GB" sz="2000"/>
              <a:t>It is also important to </a:t>
            </a:r>
            <a:r>
              <a:rPr lang="en-GB" sz="2000" b="1"/>
              <a:t>understand the challenges that the disability rights movement faces </a:t>
            </a:r>
            <a:r>
              <a:rPr lang="en-GB" sz="2000"/>
              <a:t>and to ensure that investments are made continuously strengthens its capacity to engage and ascertain its views in decision-making processes. </a:t>
            </a:r>
          </a:p>
          <a:p>
            <a:pPr lvl="0">
              <a:spcBef>
                <a:spcPts val="1200"/>
              </a:spcBef>
            </a:pPr>
            <a:r>
              <a:rPr lang="en-GB" sz="2000"/>
              <a:t>The </a:t>
            </a:r>
            <a:r>
              <a:rPr lang="en-GB" sz="2000" b="1">
                <a:solidFill>
                  <a:srgbClr val="4472C4"/>
                </a:solidFill>
              </a:rPr>
              <a:t>IDA Global Survey </a:t>
            </a:r>
            <a:r>
              <a:rPr lang="en-GB" sz="2000"/>
              <a:t>was therefore conceived a </a:t>
            </a:r>
            <a:r>
              <a:rPr lang="en-GB" sz="2000" b="1"/>
              <a:t>new instrument to monitor the reality of DPO engagement</a:t>
            </a:r>
            <a:r>
              <a:rPr lang="en-GB" sz="2000"/>
              <a:t>, consultation, involvement and participation in programmes and policies as part of a broader accountability exercise</a:t>
            </a:r>
          </a:p>
          <a:p>
            <a:pPr lvl="0">
              <a:spcBef>
                <a:spcPts val="1200"/>
              </a:spcBef>
            </a:pPr>
            <a:r>
              <a:rPr lang="en-GB" sz="2000"/>
              <a:t>This first version is meant to provide a </a:t>
            </a:r>
            <a:r>
              <a:rPr lang="en-GB" sz="2000" b="1"/>
              <a:t>baseline</a:t>
            </a:r>
            <a:r>
              <a:rPr lang="en-GB" sz="2000"/>
              <a:t> against which progress will be measured every two years</a:t>
            </a:r>
          </a:p>
          <a:p>
            <a:pPr lvl="0">
              <a:spcBef>
                <a:spcPts val="1200"/>
              </a:spcBef>
            </a:pPr>
            <a:r>
              <a:rPr lang="fr-FR" sz="2000"/>
              <a:t>It will also support IDA and the disability rights movement more broadly to constantly re-question its role and efforts to represent the diversity of persons with disabilities at all levels, as a source of learning to </a:t>
            </a:r>
            <a:r>
              <a:rPr lang="fr-FR" sz="2000" b="1"/>
              <a:t>identify where and how to focus advocacy and capacity development efforts</a:t>
            </a:r>
          </a:p>
          <a:p>
            <a:pPr lvl="0">
              <a:spcBef>
                <a:spcPts val="1200"/>
              </a:spcBef>
            </a:pPr>
            <a:endParaRPr lang="fr-FR" sz="2000"/>
          </a:p>
          <a:p>
            <a:pPr lvl="0">
              <a:spcBef>
                <a:spcPts val="1200"/>
              </a:spcBef>
            </a:pPr>
            <a:endParaRPr lang="en-GB" sz="2000"/>
          </a:p>
          <a:p>
            <a:pPr lvl="0">
              <a:spcBef>
                <a:spcPts val="1200"/>
              </a:spcBef>
            </a:pPr>
            <a:endParaRPr lang="fr-FR" sz="2000"/>
          </a:p>
          <a:p>
            <a:pPr lvl="0">
              <a:spcBef>
                <a:spcPts val="1200"/>
              </a:spcBef>
            </a:pPr>
            <a:endParaRPr lang="en-GB" sz="2000"/>
          </a:p>
        </p:txBody>
      </p:sp>
      <p:pic>
        <p:nvPicPr>
          <p:cNvPr id="4" name="Picture 3" descr="A close up of a logo&#10;&#10;Description automatically generated">
            <a:extLst>
              <a:ext uri="{FF2B5EF4-FFF2-40B4-BE49-F238E27FC236}">
                <a16:creationId xmlns:a16="http://schemas.microsoft.com/office/drawing/2014/main" id="{2A3FC822-04D8-844C-B79E-12EB1F8C262C}"/>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name="Slide6">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0B7C10-6B6B-904A-BBB8-7F77F7AC6798}"/>
              </a:ext>
            </a:extLst>
          </p:cNvPr>
          <p:cNvSpPr txBox="1">
            <a:spLocks noGrp="1"/>
          </p:cNvSpPr>
          <p:nvPr>
            <p:ph type="title"/>
          </p:nvPr>
        </p:nvSpPr>
        <p:spPr/>
        <p:txBody>
          <a:bodyPr/>
          <a:lstStyle/>
          <a:p>
            <a:pPr lvl="0"/>
            <a:r>
              <a:rPr lang="en-GB" b="1">
                <a:solidFill>
                  <a:srgbClr val="4472C4"/>
                </a:solidFill>
              </a:rPr>
              <a:t>Scope and methodology</a:t>
            </a:r>
          </a:p>
        </p:txBody>
      </p:sp>
      <p:sp>
        <p:nvSpPr>
          <p:cNvPr id="3" name="Content Placeholder 2">
            <a:extLst>
              <a:ext uri="{FF2B5EF4-FFF2-40B4-BE49-F238E27FC236}">
                <a16:creationId xmlns:a16="http://schemas.microsoft.com/office/drawing/2014/main" id="{E7466059-20C0-6840-AE91-0FC93EC2A9D3}"/>
              </a:ext>
            </a:extLst>
          </p:cNvPr>
          <p:cNvSpPr txBox="1">
            <a:spLocks noGrp="1"/>
          </p:cNvSpPr>
          <p:nvPr>
            <p:ph idx="1"/>
          </p:nvPr>
        </p:nvSpPr>
        <p:spPr>
          <a:xfrm>
            <a:off x="838203" y="1578739"/>
            <a:ext cx="10515600" cy="4730620"/>
          </a:xfrm>
        </p:spPr>
        <p:txBody>
          <a:bodyPr/>
          <a:lstStyle/>
          <a:p>
            <a:pPr lvl="0">
              <a:spcBef>
                <a:spcPts val="1200"/>
              </a:spcBef>
            </a:pPr>
            <a:r>
              <a:rPr lang="en-GB" sz="2200"/>
              <a:t>The questionnaire covered a </a:t>
            </a:r>
            <a:r>
              <a:rPr lang="en-GB" sz="2200" b="1"/>
              <a:t>wide range of a dimensions of participation</a:t>
            </a:r>
            <a:r>
              <a:rPr lang="en-GB" sz="2200"/>
              <a:t>, for example the types of stakeholders with whom DPO engage, the issues on which they are invited to participate, groups that are consulted, mechanisms and stages of the policy/ programme cycle at which they can take part, barriers and facilitators to participation, evolution and satisfaction of DPOs with their participation, etc. </a:t>
            </a:r>
            <a:endParaRPr lang="fr-FR" sz="2200"/>
          </a:p>
          <a:p>
            <a:pPr lvl="0">
              <a:spcBef>
                <a:spcPts val="1200"/>
              </a:spcBef>
            </a:pPr>
            <a:r>
              <a:rPr lang="en-GB" sz="2200"/>
              <a:t>The IDA Global Survey aimed to capture information about participation of persons with disabilities in programmes and policies through the opinion of their representative organisations (</a:t>
            </a:r>
            <a:r>
              <a:rPr lang="en-GB" sz="2200" b="1"/>
              <a:t>one response per DPO</a:t>
            </a:r>
            <a:r>
              <a:rPr lang="en-GB" sz="2200"/>
              <a:t>). The questionnaire was developed and tested with a group of respondents who also commented on its accessibility.</a:t>
            </a:r>
            <a:endParaRPr lang="fr-FR" sz="2200"/>
          </a:p>
          <a:p>
            <a:pPr lvl="0">
              <a:spcBef>
                <a:spcPts val="1200"/>
              </a:spcBef>
            </a:pPr>
            <a:r>
              <a:rPr lang="en-GB" sz="2200"/>
              <a:t>The final Global Survey questionnaire was developed in English </a:t>
            </a:r>
            <a:r>
              <a:rPr lang="en-GB" sz="2200" b="1"/>
              <a:t>plain language </a:t>
            </a:r>
            <a:r>
              <a:rPr lang="en-GB" sz="2200"/>
              <a:t>disseminated online in </a:t>
            </a:r>
            <a:r>
              <a:rPr lang="en-GB" sz="2200" b="1"/>
              <a:t>Arabic, Chinese, English, French, Russian, Spanish and International Sign</a:t>
            </a:r>
            <a:r>
              <a:rPr lang="en-GB" sz="2200"/>
              <a:t>. It was launched on the 3rd of December 2018. </a:t>
            </a:r>
          </a:p>
          <a:p>
            <a:pPr lvl="0">
              <a:spcBef>
                <a:spcPts val="1200"/>
              </a:spcBef>
            </a:pPr>
            <a:r>
              <a:rPr lang="en-GB" sz="2200" b="1"/>
              <a:t>573 DPOs </a:t>
            </a:r>
            <a:r>
              <a:rPr lang="en-GB" sz="2200"/>
              <a:t>responded to the questionnaire, covering </a:t>
            </a:r>
            <a:r>
              <a:rPr lang="en-GB" sz="2200" b="1"/>
              <a:t>165 countries</a:t>
            </a:r>
            <a:r>
              <a:rPr lang="en-GB" sz="2200"/>
              <a:t>. </a:t>
            </a:r>
            <a:endParaRPr lang="fr-FR" sz="2200"/>
          </a:p>
          <a:p>
            <a:pPr lvl="0">
              <a:spcBef>
                <a:spcPts val="1200"/>
              </a:spcBef>
            </a:pPr>
            <a:endParaRPr lang="fr-FR" sz="2200"/>
          </a:p>
          <a:p>
            <a:pPr lvl="0">
              <a:spcBef>
                <a:spcPts val="1200"/>
              </a:spcBef>
            </a:pPr>
            <a:endParaRPr lang="fr-FR" sz="2200"/>
          </a:p>
          <a:p>
            <a:pPr lvl="0">
              <a:spcBef>
                <a:spcPts val="1200"/>
              </a:spcBef>
            </a:pPr>
            <a:endParaRPr lang="en-GB" sz="2200"/>
          </a:p>
          <a:p>
            <a:pPr lvl="0">
              <a:spcBef>
                <a:spcPts val="1200"/>
              </a:spcBef>
            </a:pPr>
            <a:endParaRPr lang="fr-FR" sz="2200"/>
          </a:p>
          <a:p>
            <a:pPr lvl="0">
              <a:spcBef>
                <a:spcPts val="1200"/>
              </a:spcBef>
            </a:pPr>
            <a:endParaRPr lang="en-GB" sz="2200"/>
          </a:p>
        </p:txBody>
      </p:sp>
      <p:pic>
        <p:nvPicPr>
          <p:cNvPr id="4" name="Picture 3" descr="A close up of a logo&#10;&#10;Description automatically generated">
            <a:extLst>
              <a:ext uri="{FF2B5EF4-FFF2-40B4-BE49-F238E27FC236}">
                <a16:creationId xmlns:a16="http://schemas.microsoft.com/office/drawing/2014/main" id="{33B37BF9-5017-924B-8E1B-08BE822173BC}"/>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name="Slide1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499FC-C7B1-6C47-B710-63DFB07FA960}"/>
              </a:ext>
            </a:extLst>
          </p:cNvPr>
          <p:cNvSpPr txBox="1">
            <a:spLocks noGrp="1"/>
          </p:cNvSpPr>
          <p:nvPr>
            <p:ph type="title"/>
          </p:nvPr>
        </p:nvSpPr>
        <p:spPr/>
        <p:txBody>
          <a:bodyPr/>
          <a:lstStyle/>
          <a:p>
            <a:pPr lvl="0"/>
            <a:r>
              <a:rPr lang="en-GB" b="1">
                <a:solidFill>
                  <a:srgbClr val="4472C4"/>
                </a:solidFill>
              </a:rPr>
              <a:t>Limitations</a:t>
            </a:r>
          </a:p>
        </p:txBody>
      </p:sp>
      <p:sp>
        <p:nvSpPr>
          <p:cNvPr id="3" name="Content Placeholder 2">
            <a:extLst>
              <a:ext uri="{FF2B5EF4-FFF2-40B4-BE49-F238E27FC236}">
                <a16:creationId xmlns:a16="http://schemas.microsoft.com/office/drawing/2014/main" id="{230F6AD6-3C77-BC43-97FE-F89BEE8AED60}"/>
              </a:ext>
            </a:extLst>
          </p:cNvPr>
          <p:cNvSpPr txBox="1">
            <a:spLocks noGrp="1"/>
          </p:cNvSpPr>
          <p:nvPr>
            <p:ph idx="1"/>
          </p:nvPr>
        </p:nvSpPr>
        <p:spPr>
          <a:xfrm>
            <a:off x="838203" y="1578739"/>
            <a:ext cx="10515600" cy="4730620"/>
          </a:xfrm>
        </p:spPr>
        <p:txBody>
          <a:bodyPr/>
          <a:lstStyle/>
          <a:p>
            <a:pPr lvl="0">
              <a:lnSpc>
                <a:spcPct val="110000"/>
              </a:lnSpc>
              <a:spcBef>
                <a:spcPts val="1200"/>
              </a:spcBef>
            </a:pPr>
            <a:r>
              <a:rPr lang="fr-CH" sz="2200"/>
              <a:t>The initial report provides </a:t>
            </a:r>
            <a:r>
              <a:rPr lang="fr-CH" sz="2200" b="1"/>
              <a:t>only preliminary findings</a:t>
            </a:r>
            <a:r>
              <a:rPr lang="fr-CH" sz="2200"/>
              <a:t>; f</a:t>
            </a:r>
            <a:r>
              <a:rPr lang="en-GB" sz="2200"/>
              <a:t>urther analyses will enable to conduct more in-depth analyses, ensuring disaggregation by region or level of DPO work (from local to global)</a:t>
            </a:r>
          </a:p>
          <a:p>
            <a:pPr lvl="0">
              <a:lnSpc>
                <a:spcPct val="110000"/>
              </a:lnSpc>
              <a:spcBef>
                <a:spcPts val="1200"/>
              </a:spcBef>
            </a:pPr>
            <a:r>
              <a:rPr lang="en-GB" sz="2200"/>
              <a:t>The IDA Global Survey brings an interesting dataset for potential analyses. However we need to caution against extrapolating from this single study across representative organisations of persons with disabilities globally, as it is </a:t>
            </a:r>
            <a:r>
              <a:rPr lang="en-GB" sz="2200" b="1"/>
              <a:t>impossible to state that the respondents to this study form a representative sample of the wider range of organisations of persons with disabilities worldwide</a:t>
            </a:r>
            <a:r>
              <a:rPr lang="en-GB" sz="2200"/>
              <a:t>.</a:t>
            </a:r>
            <a:endParaRPr lang="fr-FR" sz="2200"/>
          </a:p>
          <a:p>
            <a:pPr lvl="0">
              <a:lnSpc>
                <a:spcPct val="110000"/>
              </a:lnSpc>
              <a:spcBef>
                <a:spcPts val="1200"/>
              </a:spcBef>
            </a:pPr>
            <a:endParaRPr lang="fr-FR" sz="2200"/>
          </a:p>
          <a:p>
            <a:pPr lvl="0">
              <a:lnSpc>
                <a:spcPct val="110000"/>
              </a:lnSpc>
              <a:spcBef>
                <a:spcPts val="1200"/>
              </a:spcBef>
            </a:pPr>
            <a:endParaRPr lang="en-GB" sz="2200"/>
          </a:p>
          <a:p>
            <a:pPr lvl="0">
              <a:lnSpc>
                <a:spcPct val="110000"/>
              </a:lnSpc>
              <a:spcBef>
                <a:spcPts val="1200"/>
              </a:spcBef>
            </a:pPr>
            <a:endParaRPr lang="fr-FR" sz="2200"/>
          </a:p>
          <a:p>
            <a:pPr lvl="0">
              <a:lnSpc>
                <a:spcPct val="110000"/>
              </a:lnSpc>
              <a:spcBef>
                <a:spcPts val="1200"/>
              </a:spcBef>
            </a:pPr>
            <a:endParaRPr lang="en-GB" sz="2200"/>
          </a:p>
        </p:txBody>
      </p:sp>
      <p:pic>
        <p:nvPicPr>
          <p:cNvPr id="4" name="Picture 3" descr="A close up of a logo&#10;&#10;Description automatically generated">
            <a:extLst>
              <a:ext uri="{FF2B5EF4-FFF2-40B4-BE49-F238E27FC236}">
                <a16:creationId xmlns:a16="http://schemas.microsoft.com/office/drawing/2014/main" id="{2172F5B9-D9CD-D241-B18A-65CA3FFAC82A}"/>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name="Slide7">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7B65AC-B3B8-1746-B9AE-161962579111}"/>
              </a:ext>
            </a:extLst>
          </p:cNvPr>
          <p:cNvSpPr txBox="1">
            <a:spLocks noGrp="1"/>
          </p:cNvSpPr>
          <p:nvPr>
            <p:ph type="title"/>
          </p:nvPr>
        </p:nvSpPr>
        <p:spPr/>
        <p:txBody>
          <a:bodyPr/>
          <a:lstStyle/>
          <a:p>
            <a:pPr lvl="0"/>
            <a:r>
              <a:rPr lang="en-GB" b="1">
                <a:solidFill>
                  <a:srgbClr val="4472C4"/>
                </a:solidFill>
              </a:rPr>
              <a:t>DPO respondents (573)</a:t>
            </a:r>
          </a:p>
        </p:txBody>
      </p:sp>
      <p:sp>
        <p:nvSpPr>
          <p:cNvPr id="3" name="Content Placeholder 2">
            <a:extLst>
              <a:ext uri="{FF2B5EF4-FFF2-40B4-BE49-F238E27FC236}">
                <a16:creationId xmlns:a16="http://schemas.microsoft.com/office/drawing/2014/main" id="{221FB9AC-2040-E645-A696-C244648A03C6}"/>
              </a:ext>
            </a:extLst>
          </p:cNvPr>
          <p:cNvSpPr txBox="1">
            <a:spLocks noGrp="1"/>
          </p:cNvSpPr>
          <p:nvPr>
            <p:ph idx="1"/>
          </p:nvPr>
        </p:nvSpPr>
        <p:spPr>
          <a:xfrm>
            <a:off x="838203" y="1578739"/>
            <a:ext cx="10515600" cy="4730620"/>
          </a:xfrm>
        </p:spPr>
        <p:txBody>
          <a:bodyPr/>
          <a:lstStyle/>
          <a:p>
            <a:pPr lvl="0">
              <a:lnSpc>
                <a:spcPct val="110000"/>
              </a:lnSpc>
              <a:spcBef>
                <a:spcPts val="1200"/>
              </a:spcBef>
            </a:pPr>
            <a:endParaRPr lang="fr-FR"/>
          </a:p>
          <a:p>
            <a:pPr lvl="0">
              <a:lnSpc>
                <a:spcPct val="110000"/>
              </a:lnSpc>
              <a:spcBef>
                <a:spcPts val="1200"/>
              </a:spcBef>
            </a:pPr>
            <a:endParaRPr lang="fr-FR"/>
          </a:p>
          <a:p>
            <a:pPr lvl="0">
              <a:lnSpc>
                <a:spcPct val="110000"/>
              </a:lnSpc>
              <a:spcBef>
                <a:spcPts val="1200"/>
              </a:spcBef>
            </a:pPr>
            <a:endParaRPr lang="en-GB"/>
          </a:p>
          <a:p>
            <a:pPr lvl="0">
              <a:lnSpc>
                <a:spcPct val="110000"/>
              </a:lnSpc>
              <a:spcBef>
                <a:spcPts val="1200"/>
              </a:spcBef>
            </a:pPr>
            <a:endParaRPr lang="fr-FR"/>
          </a:p>
          <a:p>
            <a:pPr lvl="0">
              <a:lnSpc>
                <a:spcPct val="110000"/>
              </a:lnSpc>
              <a:spcBef>
                <a:spcPts val="1200"/>
              </a:spcBef>
            </a:pPr>
            <a:endParaRPr lang="en-GB"/>
          </a:p>
        </p:txBody>
      </p:sp>
      <p:graphicFrame>
        <p:nvGraphicFramePr>
          <p:cNvPr id="4" name="Chart 3">
            <a:extLst>
              <a:ext uri="{FF2B5EF4-FFF2-40B4-BE49-F238E27FC236}">
                <a16:creationId xmlns:a16="http://schemas.microsoft.com/office/drawing/2014/main" id="{22BABFAC-17B6-FB4B-A0DA-602DF9DFF6C5}"/>
              </a:ext>
            </a:extLst>
          </p:cNvPr>
          <p:cNvGraphicFramePr/>
          <p:nvPr/>
        </p:nvGraphicFramePr>
        <p:xfrm>
          <a:off x="-192325" y="1769318"/>
          <a:ext cx="6158118" cy="4461412"/>
        </p:xfrm>
        <a:graphic>
          <a:graphicData uri="http://schemas.openxmlformats.org/drawingml/2006/chart">
            <c:chart xmlns:c="http://schemas.openxmlformats.org/drawingml/2006/chart" xmlns:r="http://schemas.openxmlformats.org/officeDocument/2006/relationships" r:id="rId2"/>
          </a:graphicData>
        </a:graphic>
      </p:graphicFrame>
      <p:pic>
        <p:nvPicPr>
          <p:cNvPr id="5" name="Chart 4">
            <a:extLst>
              <a:ext uri="{FF2B5EF4-FFF2-40B4-BE49-F238E27FC236}">
                <a16:creationId xmlns:a16="http://schemas.microsoft.com/office/drawing/2014/main" id="{D56C4FBF-48B1-2549-B548-28BF71590DE6}"/>
              </a:ext>
            </a:extLst>
          </p:cNvPr>
          <p:cNvPicPr>
            <a:picLocks noChangeAspect="1"/>
          </p:cNvPicPr>
          <p:nvPr/>
        </p:nvPicPr>
        <p:blipFill>
          <a:blip r:embed="rId3"/>
          <a:stretch>
            <a:fillRect/>
          </a:stretch>
        </p:blipFill>
        <p:spPr>
          <a:xfrm>
            <a:off x="6185916" y="1762249"/>
            <a:ext cx="5711186" cy="4589209"/>
          </a:xfrm>
          <a:prstGeom prst="rect">
            <a:avLst/>
          </a:prstGeom>
          <a:noFill/>
          <a:ln cap="flat">
            <a:noFill/>
          </a:ln>
        </p:spPr>
      </p:pic>
      <p:pic>
        <p:nvPicPr>
          <p:cNvPr id="6" name="Picture 5" descr="A close up of a logo&#10;&#10;Description automatically generated">
            <a:extLst>
              <a:ext uri="{FF2B5EF4-FFF2-40B4-BE49-F238E27FC236}">
                <a16:creationId xmlns:a16="http://schemas.microsoft.com/office/drawing/2014/main" id="{D6B94D69-4C2A-0E41-A8C2-0257C461506D}"/>
              </a:ext>
            </a:extLst>
          </p:cNvPr>
          <p:cNvPicPr>
            <a:picLocks noChangeAspect="1"/>
          </p:cNvPicPr>
          <p:nvPr/>
        </p:nvPicPr>
        <p:blipFill>
          <a:blip r:embed="rId4"/>
          <a:stretch>
            <a:fillRect/>
          </a:stretch>
        </p:blipFill>
        <p:spPr>
          <a:xfrm>
            <a:off x="10245285" y="0"/>
            <a:ext cx="1946721" cy="1331622"/>
          </a:xfrm>
          <a:prstGeom prst="rect">
            <a:avLst/>
          </a:prstGeom>
          <a:noFill/>
          <a:ln cap="flat">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name="Slide2">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341A4-FA95-C048-87B7-082EC262445D}"/>
              </a:ext>
            </a:extLst>
          </p:cNvPr>
          <p:cNvSpPr txBox="1">
            <a:spLocks noGrp="1"/>
          </p:cNvSpPr>
          <p:nvPr>
            <p:ph type="title"/>
          </p:nvPr>
        </p:nvSpPr>
        <p:spPr/>
        <p:txBody>
          <a:bodyPr/>
          <a:lstStyle/>
          <a:p>
            <a:pPr lvl="0"/>
            <a:r>
              <a:rPr lang="en-GB" b="1">
                <a:solidFill>
                  <a:srgbClr val="4472C4"/>
                </a:solidFill>
              </a:rPr>
              <a:t>DPO respondents (573)</a:t>
            </a:r>
          </a:p>
        </p:txBody>
      </p:sp>
      <p:sp>
        <p:nvSpPr>
          <p:cNvPr id="3" name="Content Placeholder 2">
            <a:extLst>
              <a:ext uri="{FF2B5EF4-FFF2-40B4-BE49-F238E27FC236}">
                <a16:creationId xmlns:a16="http://schemas.microsoft.com/office/drawing/2014/main" id="{E511039F-7432-7348-9A5D-C9F81D82EA89}"/>
              </a:ext>
            </a:extLst>
          </p:cNvPr>
          <p:cNvSpPr txBox="1">
            <a:spLocks noGrp="1"/>
          </p:cNvSpPr>
          <p:nvPr>
            <p:ph idx="1"/>
          </p:nvPr>
        </p:nvSpPr>
        <p:spPr>
          <a:xfrm>
            <a:off x="838203" y="1825627"/>
            <a:ext cx="3124203" cy="4351336"/>
          </a:xfrm>
        </p:spPr>
        <p:txBody>
          <a:bodyPr/>
          <a:lstStyle/>
          <a:p>
            <a:pPr marL="0" lvl="0" indent="0">
              <a:buNone/>
            </a:pPr>
            <a:r>
              <a:rPr lang="en-GB" sz="2200"/>
              <a:t>Respondent DPOs represented a wide range of constituencies among persons with disabilities</a:t>
            </a:r>
          </a:p>
        </p:txBody>
      </p:sp>
      <p:graphicFrame>
        <p:nvGraphicFramePr>
          <p:cNvPr id="4" name="Chart 6">
            <a:extLst>
              <a:ext uri="{FF2B5EF4-FFF2-40B4-BE49-F238E27FC236}">
                <a16:creationId xmlns:a16="http://schemas.microsoft.com/office/drawing/2014/main" id="{D5E7E111-F2F5-FB4C-B9DD-31351A453824}"/>
              </a:ext>
            </a:extLst>
          </p:cNvPr>
          <p:cNvGraphicFramePr/>
          <p:nvPr/>
        </p:nvGraphicFramePr>
        <p:xfrm>
          <a:off x="3019421" y="1323978"/>
          <a:ext cx="8953503" cy="5534021"/>
        </p:xfrm>
        <a:graphic>
          <a:graphicData uri="http://schemas.openxmlformats.org/drawingml/2006/chart">
            <c:chart xmlns:c="http://schemas.openxmlformats.org/drawingml/2006/chart" xmlns:r="http://schemas.openxmlformats.org/officeDocument/2006/relationships" r:id="rId2"/>
          </a:graphicData>
        </a:graphic>
      </p:graphicFrame>
      <p:pic>
        <p:nvPicPr>
          <p:cNvPr id="5" name="Picture 7" descr="A close up of a logo&#10;&#10;Description automatically generated">
            <a:extLst>
              <a:ext uri="{FF2B5EF4-FFF2-40B4-BE49-F238E27FC236}">
                <a16:creationId xmlns:a16="http://schemas.microsoft.com/office/drawing/2014/main" id="{D69EA23F-A54A-2B4F-B48E-CC6F90477A93}"/>
              </a:ext>
            </a:extLst>
          </p:cNvPr>
          <p:cNvPicPr>
            <a:picLocks noChangeAspect="1"/>
          </p:cNvPicPr>
          <p:nvPr/>
        </p:nvPicPr>
        <p:blipFill>
          <a:blip r:embed="rId3"/>
          <a:stretch>
            <a:fillRect/>
          </a:stretch>
        </p:blipFill>
        <p:spPr>
          <a:xfrm>
            <a:off x="10245285" y="0"/>
            <a:ext cx="1946721" cy="1331622"/>
          </a:xfrm>
          <a:prstGeom prst="rect">
            <a:avLst/>
          </a:prstGeom>
          <a:noFill/>
          <a:ln cap="flat">
            <a:noFill/>
          </a:ln>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name="Slide9">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9D15C-41EF-EF46-8636-1C5A0611B0ED}"/>
              </a:ext>
            </a:extLst>
          </p:cNvPr>
          <p:cNvSpPr txBox="1">
            <a:spLocks noGrp="1"/>
          </p:cNvSpPr>
          <p:nvPr>
            <p:ph type="title"/>
          </p:nvPr>
        </p:nvSpPr>
        <p:spPr/>
        <p:txBody>
          <a:bodyPr/>
          <a:lstStyle/>
          <a:p>
            <a:pPr lvl="0"/>
            <a:r>
              <a:rPr lang="en-GB" b="1">
                <a:solidFill>
                  <a:srgbClr val="4472C4"/>
                </a:solidFill>
              </a:rPr>
              <a:t>Nature of DPO participation with governments, UN and funding agencies</a:t>
            </a:r>
          </a:p>
        </p:txBody>
      </p:sp>
      <p:pic>
        <p:nvPicPr>
          <p:cNvPr id="3" name="Picture 7" descr="A close up of a logo&#10;&#10;Description automatically generated">
            <a:extLst>
              <a:ext uri="{FF2B5EF4-FFF2-40B4-BE49-F238E27FC236}">
                <a16:creationId xmlns:a16="http://schemas.microsoft.com/office/drawing/2014/main" id="{A4B4DFFE-6021-AB43-9DD7-CD6B440FC491}"/>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sp>
        <p:nvSpPr>
          <p:cNvPr id="4" name="Content Placeholder 3">
            <a:extLst>
              <a:ext uri="{FF2B5EF4-FFF2-40B4-BE49-F238E27FC236}">
                <a16:creationId xmlns:a16="http://schemas.microsoft.com/office/drawing/2014/main" id="{DD86AF55-F42F-2F47-BC84-363E3ECEC0A6}"/>
              </a:ext>
            </a:extLst>
          </p:cNvPr>
          <p:cNvSpPr txBox="1">
            <a:spLocks noGrp="1"/>
          </p:cNvSpPr>
          <p:nvPr>
            <p:ph idx="1"/>
          </p:nvPr>
        </p:nvSpPr>
        <p:spPr>
          <a:xfrm>
            <a:off x="7648571" y="2055808"/>
            <a:ext cx="4267203" cy="3870326"/>
          </a:xfrm>
        </p:spPr>
        <p:txBody>
          <a:bodyPr>
            <a:noAutofit/>
          </a:bodyPr>
          <a:lstStyle/>
          <a:p>
            <a:pPr marL="0" lvl="0" indent="0">
              <a:buNone/>
            </a:pPr>
            <a:r>
              <a:rPr lang="en-GB" sz="2000"/>
              <a:t>Overall, respondents indicated </a:t>
            </a:r>
            <a:r>
              <a:rPr lang="en-GB" sz="2000" b="1"/>
              <a:t>higher levels of involvement with government </a:t>
            </a:r>
            <a:r>
              <a:rPr lang="en-GB" sz="2000"/>
              <a:t>than with UN agencies or programmes and funding agencies</a:t>
            </a:r>
          </a:p>
          <a:p>
            <a:pPr marL="0" lvl="0" indent="0">
              <a:buNone/>
            </a:pPr>
            <a:r>
              <a:rPr lang="en-GB" sz="2000"/>
              <a:t>Among UN agencies, respondents are more involved with UNDP, UNICEF, WHO and OHCHR, and identify </a:t>
            </a:r>
            <a:r>
              <a:rPr lang="en-GB" sz="2000" b="1"/>
              <a:t>UNICEF and UNDP as the most inclusive</a:t>
            </a:r>
            <a:r>
              <a:rPr lang="en-GB" sz="2000"/>
              <a:t> of persons with disabilities. </a:t>
            </a:r>
          </a:p>
          <a:p>
            <a:pPr marL="0" lvl="0" indent="0">
              <a:buNone/>
            </a:pPr>
            <a:r>
              <a:rPr lang="en-GB" sz="2000"/>
              <a:t>Among funding agencies, respondents report </a:t>
            </a:r>
            <a:r>
              <a:rPr lang="en-GB" sz="2000" b="1"/>
              <a:t>higher rates of involvement with INGOs focused on disability </a:t>
            </a:r>
            <a:r>
              <a:rPr lang="en-GB" sz="2000"/>
              <a:t>and government funding agencies</a:t>
            </a:r>
          </a:p>
          <a:p>
            <a:pPr marL="0" lvl="0" indent="0">
              <a:buNone/>
            </a:pPr>
            <a:endParaRPr lang="en-GB" sz="2000"/>
          </a:p>
        </p:txBody>
      </p:sp>
      <p:graphicFrame>
        <p:nvGraphicFramePr>
          <p:cNvPr id="5" name="Chart 5">
            <a:extLst>
              <a:ext uri="{FF2B5EF4-FFF2-40B4-BE49-F238E27FC236}">
                <a16:creationId xmlns:a16="http://schemas.microsoft.com/office/drawing/2014/main" id="{A86BEB57-6F6B-AC4D-8137-620373F0A9BE}"/>
              </a:ext>
            </a:extLst>
          </p:cNvPr>
          <p:cNvGraphicFramePr/>
          <p:nvPr/>
        </p:nvGraphicFramePr>
        <p:xfrm>
          <a:off x="113120" y="1791090"/>
          <a:ext cx="7447175" cy="4939643"/>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name="Slide13">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E415A4-F3A3-AF4A-947A-15FCDDC50E37}"/>
              </a:ext>
            </a:extLst>
          </p:cNvPr>
          <p:cNvSpPr txBox="1">
            <a:spLocks noGrp="1"/>
          </p:cNvSpPr>
          <p:nvPr>
            <p:ph type="title"/>
          </p:nvPr>
        </p:nvSpPr>
        <p:spPr>
          <a:xfrm>
            <a:off x="838203" y="365129"/>
            <a:ext cx="9725028" cy="1325559"/>
          </a:xfrm>
        </p:spPr>
        <p:txBody>
          <a:bodyPr/>
          <a:lstStyle/>
          <a:p>
            <a:pPr lvl="0"/>
            <a:r>
              <a:rPr lang="en-GB" b="1">
                <a:solidFill>
                  <a:srgbClr val="4472C4"/>
                </a:solidFill>
              </a:rPr>
              <a:t>Participation across disability constituencies</a:t>
            </a:r>
          </a:p>
        </p:txBody>
      </p:sp>
      <p:pic>
        <p:nvPicPr>
          <p:cNvPr id="3" name="Picture 7" descr="A close up of a logo&#10;&#10;Description automatically generated">
            <a:extLst>
              <a:ext uri="{FF2B5EF4-FFF2-40B4-BE49-F238E27FC236}">
                <a16:creationId xmlns:a16="http://schemas.microsoft.com/office/drawing/2014/main" id="{070BB0A5-80B9-8D47-941A-92BD53386BF5}"/>
              </a:ext>
            </a:extLst>
          </p:cNvPr>
          <p:cNvPicPr>
            <a:picLocks noChangeAspect="1"/>
          </p:cNvPicPr>
          <p:nvPr/>
        </p:nvPicPr>
        <p:blipFill>
          <a:blip r:embed="rId2"/>
          <a:stretch>
            <a:fillRect/>
          </a:stretch>
        </p:blipFill>
        <p:spPr>
          <a:xfrm>
            <a:off x="10245285" y="0"/>
            <a:ext cx="1946721" cy="1331622"/>
          </a:xfrm>
          <a:prstGeom prst="rect">
            <a:avLst/>
          </a:prstGeom>
          <a:noFill/>
          <a:ln cap="flat">
            <a:noFill/>
          </a:ln>
        </p:spPr>
      </p:pic>
      <p:sp>
        <p:nvSpPr>
          <p:cNvPr id="4" name="Content Placeholder 3">
            <a:extLst>
              <a:ext uri="{FF2B5EF4-FFF2-40B4-BE49-F238E27FC236}">
                <a16:creationId xmlns:a16="http://schemas.microsoft.com/office/drawing/2014/main" id="{193BAB29-B612-4145-9D67-9A55BDA2EA43}"/>
              </a:ext>
            </a:extLst>
          </p:cNvPr>
          <p:cNvSpPr txBox="1">
            <a:spLocks noGrp="1"/>
          </p:cNvSpPr>
          <p:nvPr>
            <p:ph idx="1"/>
          </p:nvPr>
        </p:nvSpPr>
        <p:spPr>
          <a:xfrm>
            <a:off x="7610468" y="1689097"/>
            <a:ext cx="4267203" cy="4683127"/>
          </a:xfrm>
        </p:spPr>
        <p:txBody>
          <a:bodyPr>
            <a:noAutofit/>
          </a:bodyPr>
          <a:lstStyle/>
          <a:p>
            <a:pPr marL="0" lvl="0" indent="0">
              <a:buNone/>
            </a:pPr>
            <a:r>
              <a:rPr lang="en-GB" sz="2200"/>
              <a:t>Preliminary analysis of the information provided in open-ended questions suggests that </a:t>
            </a:r>
            <a:r>
              <a:rPr lang="en-GB" sz="2200" b="1"/>
              <a:t>some groups are less represented than others</a:t>
            </a:r>
            <a:r>
              <a:rPr lang="en-GB" sz="2200"/>
              <a:t> in consultations with government, UN and funding agencies. </a:t>
            </a:r>
          </a:p>
          <a:p>
            <a:pPr marL="0" lvl="0" indent="0">
              <a:buNone/>
            </a:pPr>
            <a:r>
              <a:rPr lang="en-GB" sz="2200"/>
              <a:t>Persons with visual impairments, physical impairments and hearing impairments are considered to have more access than persons with intellectual disabilities, persons with deafblindness or indigenous persons with disabilities. </a:t>
            </a:r>
          </a:p>
        </p:txBody>
      </p:sp>
      <p:sp>
        <p:nvSpPr>
          <p:cNvPr id="5" name="Rectangle 2">
            <a:extLst>
              <a:ext uri="{FF2B5EF4-FFF2-40B4-BE49-F238E27FC236}">
                <a16:creationId xmlns:a16="http://schemas.microsoft.com/office/drawing/2014/main" id="{320B1463-1AB2-1D42-88CB-8FBE48534F54}"/>
              </a:ext>
            </a:extLst>
          </p:cNvPr>
          <p:cNvSpPr/>
          <p:nvPr/>
        </p:nvSpPr>
        <p:spPr>
          <a:xfrm>
            <a:off x="904871" y="2132015"/>
            <a:ext cx="6096003" cy="3382959"/>
          </a:xfrm>
          <a:prstGeom prst="rect">
            <a:avLst/>
          </a:prstGeom>
          <a:solidFill>
            <a:srgbClr val="DAE3F3"/>
          </a:solidFill>
          <a:ln cap="flat">
            <a:noFill/>
            <a:prstDash val="solid"/>
          </a:ln>
        </p:spPr>
        <p:txBody>
          <a:bodyPr vert="horz" wrap="square" lIns="91440" tIns="45720" rIns="91440" bIns="45720" anchor="t" anchorCtr="0" compatLnSpc="1">
            <a:noAutofit/>
          </a:bodyPr>
          <a:lstStyle/>
          <a:p>
            <a:pPr marL="0" marR="0" lvl="0" indent="0" algn="l" defTabSz="914400" rtl="0" fontAlgn="auto" hangingPunct="1">
              <a:lnSpc>
                <a:spcPct val="100000"/>
              </a:lnSpc>
              <a:spcBef>
                <a:spcPts val="1000"/>
              </a:spcBef>
              <a:spcAft>
                <a:spcPts val="0"/>
              </a:spcAft>
              <a:buNone/>
              <a:tabLst/>
              <a:defRPr sz="1800" b="0" i="0" u="none" strike="noStrike" kern="0" cap="none" spc="0" baseline="0">
                <a:solidFill>
                  <a:srgbClr val="000000"/>
                </a:solidFill>
                <a:uFillTx/>
              </a:defRPr>
            </a:pPr>
            <a:r>
              <a:rPr lang="en-GB" sz="2000" b="0" i="1" u="none" strike="noStrike" kern="1200" cap="none" spc="0" baseline="0">
                <a:solidFill>
                  <a:srgbClr val="000000"/>
                </a:solidFill>
                <a:uFillTx/>
                <a:latin typeface="Calibri"/>
              </a:rPr>
              <a:t>“Many groups are not included and are very marginalised, especially women with disabilities, blind people, deafblind, persons with intellectual or psychosocial needs, the elderly with disabilities, independent watchdog groups and individual activists … it is important to include their voices and for the government, international organisations, donors, and mainstream civil society to hear their voices and give them due credibility”</a:t>
            </a:r>
            <a:endParaRPr lang="fr-FR" sz="2000" b="0" i="1" u="none" strike="noStrike" kern="1200" cap="none" spc="0" baseline="0">
              <a:solidFill>
                <a:srgbClr val="000000"/>
              </a:solidFill>
              <a:uFillTx/>
              <a:latin typeface="Calibri"/>
            </a:endParaRPr>
          </a:p>
          <a:p>
            <a:pPr marL="0" marR="0" lvl="0" indent="0" algn="r" defTabSz="914400" rtl="0" fontAlgn="auto" hangingPunct="1">
              <a:lnSpc>
                <a:spcPct val="100000"/>
              </a:lnSpc>
              <a:spcBef>
                <a:spcPts val="1000"/>
              </a:spcBef>
              <a:spcAft>
                <a:spcPts val="0"/>
              </a:spcAft>
              <a:buNone/>
              <a:tabLst/>
              <a:defRPr sz="1800" b="0" i="0" u="none" strike="noStrike" kern="0" cap="none" spc="0" baseline="0">
                <a:solidFill>
                  <a:srgbClr val="000000"/>
                </a:solidFill>
                <a:uFillTx/>
              </a:defRPr>
            </a:pPr>
            <a:r>
              <a:rPr lang="en-GB" sz="2000" b="0" i="0" u="none" strike="noStrike" kern="1200" cap="none" spc="0" baseline="0">
                <a:solidFill>
                  <a:srgbClr val="000000"/>
                </a:solidFill>
                <a:uFillTx/>
                <a:latin typeface="Calibri"/>
              </a:rPr>
              <a:t>(IDA Global Survey respondent)</a:t>
            </a:r>
            <a:endParaRPr lang="fr-FR" sz="2000" b="0" i="0" u="none" strike="noStrike" kern="1200" cap="none" spc="0" baseline="0">
              <a:solidFill>
                <a:srgbClr val="000000"/>
              </a:solidFill>
              <a:uFillTx/>
              <a:latin typeface="Calibri"/>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1.1 IDA Global Survey on DPO Participation in Development" id="{872B344B-0D92-BF4C-9E86-251B9B419C63}" vid="{422378B0-EFB0-3B4E-B656-857540748A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TotalTime>
  <Words>1148</Words>
  <Application>Microsoft Office PowerPoint</Application>
  <PresentationFormat>Widescreen</PresentationFormat>
  <Paragraphs>68</Paragraphs>
  <Slides>13</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IDA Global Survey on DPO Participation in Development Programmes &amp; Policies</vt:lpstr>
      <vt:lpstr>Background</vt:lpstr>
      <vt:lpstr>An accountability tool</vt:lpstr>
      <vt:lpstr>Scope and methodology</vt:lpstr>
      <vt:lpstr>Limitations</vt:lpstr>
      <vt:lpstr>DPO respondents (573)</vt:lpstr>
      <vt:lpstr>DPO respondents (573)</vt:lpstr>
      <vt:lpstr>Nature of DPO participation with governments, UN and funding agencies</vt:lpstr>
      <vt:lpstr>Participation across disability constituencies</vt:lpstr>
      <vt:lpstr>Perceived evolution of DPO involvement and influence with decision-makers</vt:lpstr>
      <vt:lpstr>Satisfaction of DPOs with their engagement with decision-makers</vt:lpstr>
      <vt:lpstr>Next steps</vt:lpstr>
      <vt:lpstr>Acknowledgements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IDA Global Survey on DPO Participation in Development Programmes &amp; Policies</dc:title>
  <dc:creator>Talin Avades</dc:creator>
  <cp:lastModifiedBy>Hilary Hooks</cp:lastModifiedBy>
  <cp:revision>1</cp:revision>
  <dcterms:created xsi:type="dcterms:W3CDTF">2019-04-28T15:49:52Z</dcterms:created>
  <dcterms:modified xsi:type="dcterms:W3CDTF">2019-06-11T09:41:04Z</dcterms:modified>
</cp:coreProperties>
</file>