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5" d="100"/>
          <a:sy n="85" d="100"/>
        </p:scale>
        <p:origin x="60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D6E60-01FA-433E-9DDD-E9AE70416C43}" type="datetimeFigureOut">
              <a:rPr lang="en-IE" smtClean="0"/>
              <a:t>25/09/2018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5936D-3EA7-4363-8DAE-7DFA904B5BF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48227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D6E60-01FA-433E-9DDD-E9AE70416C43}" type="datetimeFigureOut">
              <a:rPr lang="en-IE" smtClean="0"/>
              <a:t>25/09/2018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5936D-3EA7-4363-8DAE-7DFA904B5BF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67418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D6E60-01FA-433E-9DDD-E9AE70416C43}" type="datetimeFigureOut">
              <a:rPr lang="en-IE" smtClean="0"/>
              <a:t>25/09/2018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5936D-3EA7-4363-8DAE-7DFA904B5BF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19607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D6E60-01FA-433E-9DDD-E9AE70416C43}" type="datetimeFigureOut">
              <a:rPr lang="en-IE" smtClean="0"/>
              <a:t>25/09/2018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5936D-3EA7-4363-8DAE-7DFA904B5BF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92059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D6E60-01FA-433E-9DDD-E9AE70416C43}" type="datetimeFigureOut">
              <a:rPr lang="en-IE" smtClean="0"/>
              <a:t>25/09/2018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5936D-3EA7-4363-8DAE-7DFA904B5BF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31910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D6E60-01FA-433E-9DDD-E9AE70416C43}" type="datetimeFigureOut">
              <a:rPr lang="en-IE" smtClean="0"/>
              <a:t>25/09/2018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5936D-3EA7-4363-8DAE-7DFA904B5BF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18444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D6E60-01FA-433E-9DDD-E9AE70416C43}" type="datetimeFigureOut">
              <a:rPr lang="en-IE" smtClean="0"/>
              <a:t>25/09/2018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5936D-3EA7-4363-8DAE-7DFA904B5BF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8671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D6E60-01FA-433E-9DDD-E9AE70416C43}" type="datetimeFigureOut">
              <a:rPr lang="en-IE" smtClean="0"/>
              <a:t>25/09/2018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5936D-3EA7-4363-8DAE-7DFA904B5BF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78094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D6E60-01FA-433E-9DDD-E9AE70416C43}" type="datetimeFigureOut">
              <a:rPr lang="en-IE" smtClean="0"/>
              <a:t>25/09/2018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5936D-3EA7-4363-8DAE-7DFA904B5BF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41056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D6E60-01FA-433E-9DDD-E9AE70416C43}" type="datetimeFigureOut">
              <a:rPr lang="en-IE" smtClean="0"/>
              <a:t>25/09/2018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5936D-3EA7-4363-8DAE-7DFA904B5BF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70752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D6E60-01FA-433E-9DDD-E9AE70416C43}" type="datetimeFigureOut">
              <a:rPr lang="en-IE" smtClean="0"/>
              <a:t>25/09/2018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5936D-3EA7-4363-8DAE-7DFA904B5BF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62777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D6E60-01FA-433E-9DDD-E9AE70416C43}" type="datetimeFigureOut">
              <a:rPr lang="en-IE" smtClean="0"/>
              <a:t>25/09/2018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E5936D-3EA7-4363-8DAE-7DFA904B5BF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55532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1840988"/>
              </p:ext>
            </p:extLst>
          </p:nvPr>
        </p:nvGraphicFramePr>
        <p:xfrm>
          <a:off x="620890" y="791335"/>
          <a:ext cx="10984088" cy="5495553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462843">
                  <a:extLst>
                    <a:ext uri="{9D8B030D-6E8A-4147-A177-3AD203B41FA5}">
                      <a16:colId xmlns:a16="http://schemas.microsoft.com/office/drawing/2014/main" val="127977195"/>
                    </a:ext>
                  </a:extLst>
                </a:gridCol>
                <a:gridCol w="1595063">
                  <a:extLst>
                    <a:ext uri="{9D8B030D-6E8A-4147-A177-3AD203B41FA5}">
                      <a16:colId xmlns:a16="http://schemas.microsoft.com/office/drawing/2014/main" val="4204757833"/>
                    </a:ext>
                  </a:extLst>
                </a:gridCol>
                <a:gridCol w="5720137">
                  <a:extLst>
                    <a:ext uri="{9D8B030D-6E8A-4147-A177-3AD203B41FA5}">
                      <a16:colId xmlns:a16="http://schemas.microsoft.com/office/drawing/2014/main" val="612990932"/>
                    </a:ext>
                  </a:extLst>
                </a:gridCol>
                <a:gridCol w="3206045">
                  <a:extLst>
                    <a:ext uri="{9D8B030D-6E8A-4147-A177-3AD203B41FA5}">
                      <a16:colId xmlns:a16="http://schemas.microsoft.com/office/drawing/2014/main" val="617684386"/>
                    </a:ext>
                  </a:extLst>
                </a:gridCol>
              </a:tblGrid>
              <a:tr h="1727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600" dirty="0">
                          <a:effectLst/>
                        </a:rPr>
                        <a:t> </a:t>
                      </a:r>
                      <a:endParaRPr lang="en-IE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5" marR="51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600" dirty="0">
                          <a:effectLst/>
                        </a:rPr>
                        <a:t>Principle</a:t>
                      </a:r>
                      <a:endParaRPr lang="en-IE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5" marR="51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600" dirty="0">
                          <a:effectLst/>
                        </a:rPr>
                        <a:t> </a:t>
                      </a:r>
                      <a:endParaRPr lang="en-IE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5" marR="51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600" dirty="0">
                          <a:effectLst/>
                        </a:rPr>
                        <a:t>Ratings and Comments</a:t>
                      </a:r>
                      <a:endParaRPr lang="en-IE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5" marR="51985" marT="0" marB="0"/>
                </a:tc>
                <a:extLst>
                  <a:ext uri="{0D108BD9-81ED-4DB2-BD59-A6C34878D82A}">
                    <a16:rowId xmlns:a16="http://schemas.microsoft.com/office/drawing/2014/main" val="2202696847"/>
                  </a:ext>
                </a:extLst>
              </a:tr>
              <a:tr h="341650">
                <a:tc>
                  <a:txBody>
                    <a:bodyPr/>
                    <a:lstStyle/>
                    <a:p>
                      <a:pPr marL="0" marR="18034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IE" sz="1150" dirty="0" smtClean="0">
                          <a:effectLst/>
                        </a:rPr>
                        <a:t>1</a:t>
                      </a:r>
                      <a:endParaRPr lang="en-IE" sz="115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5" marR="51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150" dirty="0">
                          <a:effectLst/>
                        </a:rPr>
                        <a:t>Accountability</a:t>
                      </a:r>
                      <a:endParaRPr lang="en-IE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5" marR="51985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IE" sz="1150" dirty="0">
                          <a:effectLst/>
                        </a:rPr>
                        <a:t>Services are answerable to service users, their families/ carers and the wider public</a:t>
                      </a:r>
                      <a:endParaRPr lang="en-IE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5" marR="51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150" dirty="0">
                          <a:effectLst/>
                        </a:rPr>
                        <a:t> </a:t>
                      </a:r>
                      <a:endParaRPr lang="en-IE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5" marR="51985" marT="0" marB="0"/>
                </a:tc>
                <a:extLst>
                  <a:ext uri="{0D108BD9-81ED-4DB2-BD59-A6C34878D82A}">
                    <a16:rowId xmlns:a16="http://schemas.microsoft.com/office/drawing/2014/main" val="643923775"/>
                  </a:ext>
                </a:extLst>
              </a:tr>
              <a:tr h="170825">
                <a:tc>
                  <a:txBody>
                    <a:bodyPr/>
                    <a:lstStyle/>
                    <a:p>
                      <a:pPr marL="0" marR="18034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IE" sz="1150" dirty="0" smtClean="0">
                          <a:effectLst/>
                        </a:rPr>
                        <a:t>2</a:t>
                      </a:r>
                      <a:endParaRPr lang="en-IE" sz="115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5" marR="51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150" dirty="0">
                          <a:effectLst/>
                        </a:rPr>
                        <a:t>Accessibility</a:t>
                      </a:r>
                      <a:endParaRPr lang="en-IE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5" marR="51985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IE" sz="1150">
                          <a:effectLst/>
                        </a:rPr>
                        <a:t>ASD diagnostic assessments are accessible in a timely manner</a:t>
                      </a:r>
                      <a:endParaRPr lang="en-IE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5" marR="51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150">
                          <a:effectLst/>
                        </a:rPr>
                        <a:t> </a:t>
                      </a:r>
                      <a:endParaRPr lang="en-IE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5" marR="51985" marT="0" marB="0"/>
                </a:tc>
                <a:extLst>
                  <a:ext uri="{0D108BD9-81ED-4DB2-BD59-A6C34878D82A}">
                    <a16:rowId xmlns:a16="http://schemas.microsoft.com/office/drawing/2014/main" val="3395418794"/>
                  </a:ext>
                </a:extLst>
              </a:tr>
              <a:tr h="512475">
                <a:tc>
                  <a:txBody>
                    <a:bodyPr/>
                    <a:lstStyle/>
                    <a:p>
                      <a:pPr marL="0" marR="18034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IE" sz="1150" dirty="0" smtClean="0">
                          <a:effectLst/>
                        </a:rPr>
                        <a:t>3</a:t>
                      </a:r>
                      <a:endParaRPr lang="en-IE" sz="115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5" marR="51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150" dirty="0">
                          <a:effectLst/>
                        </a:rPr>
                        <a:t>Care coordination</a:t>
                      </a:r>
                      <a:endParaRPr lang="en-IE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5" marR="51985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IE" sz="1150" dirty="0">
                          <a:effectLst/>
                        </a:rPr>
                        <a:t>A named healthcare professional will assist service users/ parents/ carers in navigating the healthcare system to meet their stated needs</a:t>
                      </a:r>
                      <a:endParaRPr lang="en-IE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5" marR="51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150" dirty="0">
                          <a:effectLst/>
                        </a:rPr>
                        <a:t> </a:t>
                      </a:r>
                      <a:endParaRPr lang="en-IE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5" marR="51985" marT="0" marB="0"/>
                </a:tc>
                <a:extLst>
                  <a:ext uri="{0D108BD9-81ED-4DB2-BD59-A6C34878D82A}">
                    <a16:rowId xmlns:a16="http://schemas.microsoft.com/office/drawing/2014/main" val="3311626902"/>
                  </a:ext>
                </a:extLst>
              </a:tr>
              <a:tr h="341650">
                <a:tc>
                  <a:txBody>
                    <a:bodyPr/>
                    <a:lstStyle/>
                    <a:p>
                      <a:pPr marL="0" marR="18034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IE" sz="1150" dirty="0" smtClean="0">
                          <a:effectLst/>
                        </a:rPr>
                        <a:t>4</a:t>
                      </a:r>
                      <a:endParaRPr lang="en-IE" sz="115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5" marR="51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150" dirty="0">
                          <a:effectLst/>
                        </a:rPr>
                        <a:t>Communication</a:t>
                      </a:r>
                      <a:endParaRPr lang="en-IE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5" marR="51985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IE" sz="1150" dirty="0">
                          <a:effectLst/>
                        </a:rPr>
                        <a:t>Services will communicate in a timely manner with service users/ parents/ carers</a:t>
                      </a:r>
                      <a:endParaRPr lang="en-IE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5" marR="51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150">
                          <a:effectLst/>
                        </a:rPr>
                        <a:t> </a:t>
                      </a:r>
                      <a:endParaRPr lang="en-IE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5" marR="51985" marT="0" marB="0"/>
                </a:tc>
                <a:extLst>
                  <a:ext uri="{0D108BD9-81ED-4DB2-BD59-A6C34878D82A}">
                    <a16:rowId xmlns:a16="http://schemas.microsoft.com/office/drawing/2014/main" val="3499215861"/>
                  </a:ext>
                </a:extLst>
              </a:tr>
              <a:tr h="328156">
                <a:tc>
                  <a:txBody>
                    <a:bodyPr/>
                    <a:lstStyle/>
                    <a:p>
                      <a:pPr marL="0" marR="18034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IE" sz="1150" dirty="0" smtClean="0">
                          <a:effectLst/>
                        </a:rPr>
                        <a:t>5</a:t>
                      </a:r>
                      <a:endParaRPr lang="en-IE" sz="115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5" marR="51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150" dirty="0">
                          <a:effectLst/>
                        </a:rPr>
                        <a:t>Early intervention</a:t>
                      </a:r>
                      <a:endParaRPr lang="en-IE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5" marR="51985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IE" sz="1150" dirty="0">
                          <a:effectLst/>
                        </a:rPr>
                        <a:t>Early intervention is facilitated by competent primary healthcare professionals recognising early ASD signs; and timely access to interventions of varying intensity</a:t>
                      </a:r>
                      <a:endParaRPr lang="en-IE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5" marR="51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150" dirty="0">
                          <a:effectLst/>
                        </a:rPr>
                        <a:t> </a:t>
                      </a:r>
                      <a:endParaRPr lang="en-IE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5" marR="51985" marT="0" marB="0"/>
                </a:tc>
                <a:extLst>
                  <a:ext uri="{0D108BD9-81ED-4DB2-BD59-A6C34878D82A}">
                    <a16:rowId xmlns:a16="http://schemas.microsoft.com/office/drawing/2014/main" val="1908011370"/>
                  </a:ext>
                </a:extLst>
              </a:tr>
              <a:tr h="512475">
                <a:tc>
                  <a:txBody>
                    <a:bodyPr/>
                    <a:lstStyle/>
                    <a:p>
                      <a:pPr marL="0" marR="18034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IE" sz="1150" dirty="0" smtClean="0">
                          <a:effectLst/>
                        </a:rPr>
                        <a:t>6</a:t>
                      </a:r>
                      <a:endParaRPr lang="en-IE" sz="115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5" marR="51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150" dirty="0">
                          <a:effectLst/>
                        </a:rPr>
                        <a:t>Efficient use of resources</a:t>
                      </a:r>
                      <a:endParaRPr lang="en-IE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5" marR="51985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IE" sz="1150" dirty="0">
                          <a:effectLst/>
                        </a:rPr>
                        <a:t>Services will make every effort to efficiently use their finite resources by providing the minimum intensity assessment required to reach the threshold for deciding whether ASD is absent or present</a:t>
                      </a:r>
                      <a:endParaRPr lang="en-IE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5" marR="51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150" dirty="0">
                          <a:effectLst/>
                        </a:rPr>
                        <a:t> </a:t>
                      </a:r>
                      <a:endParaRPr lang="en-IE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5" marR="51985" marT="0" marB="0"/>
                </a:tc>
                <a:extLst>
                  <a:ext uri="{0D108BD9-81ED-4DB2-BD59-A6C34878D82A}">
                    <a16:rowId xmlns:a16="http://schemas.microsoft.com/office/drawing/2014/main" val="3669466028"/>
                  </a:ext>
                </a:extLst>
              </a:tr>
              <a:tr h="512475">
                <a:tc>
                  <a:txBody>
                    <a:bodyPr/>
                    <a:lstStyle/>
                    <a:p>
                      <a:pPr marL="0" marR="18034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IE" sz="1150" dirty="0" smtClean="0">
                          <a:effectLst/>
                        </a:rPr>
                        <a:t>7</a:t>
                      </a:r>
                      <a:endParaRPr lang="en-IE" sz="115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5" marR="51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150" dirty="0">
                          <a:effectLst/>
                        </a:rPr>
                        <a:t>Equity of access</a:t>
                      </a:r>
                      <a:endParaRPr lang="en-IE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5" marR="51985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IE" sz="1150" dirty="0">
                          <a:effectLst/>
                        </a:rPr>
                        <a:t>Services will provide equitable access to timely ASD diagnostic assessments by providing the minimum intensity assessment required so that those who are wait-listed are seen more quickly</a:t>
                      </a:r>
                      <a:endParaRPr lang="en-IE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5" marR="51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150" dirty="0">
                          <a:effectLst/>
                        </a:rPr>
                        <a:t> </a:t>
                      </a:r>
                      <a:endParaRPr lang="en-IE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5" marR="51985" marT="0" marB="0"/>
                </a:tc>
                <a:extLst>
                  <a:ext uri="{0D108BD9-81ED-4DB2-BD59-A6C34878D82A}">
                    <a16:rowId xmlns:a16="http://schemas.microsoft.com/office/drawing/2014/main" val="2458814683"/>
                  </a:ext>
                </a:extLst>
              </a:tr>
              <a:tr h="341650">
                <a:tc>
                  <a:txBody>
                    <a:bodyPr/>
                    <a:lstStyle/>
                    <a:p>
                      <a:pPr marL="0" marR="18034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IE" sz="1150" dirty="0" smtClean="0">
                          <a:effectLst/>
                        </a:rPr>
                        <a:t>8</a:t>
                      </a:r>
                      <a:endParaRPr lang="en-IE" sz="115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5" marR="51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150" dirty="0">
                          <a:effectLst/>
                        </a:rPr>
                        <a:t>Evidence- and practice- based</a:t>
                      </a:r>
                      <a:endParaRPr lang="en-IE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5" marR="51985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IE" sz="1150" dirty="0">
                          <a:effectLst/>
                        </a:rPr>
                        <a:t>Both evidence-based practice and practice-based evidence</a:t>
                      </a:r>
                      <a:r>
                        <a:rPr lang="en-IE" sz="1150" baseline="30000" dirty="0">
                          <a:effectLst/>
                        </a:rPr>
                        <a:t>1</a:t>
                      </a:r>
                      <a:r>
                        <a:rPr lang="en-IE" sz="1150" dirty="0">
                          <a:effectLst/>
                        </a:rPr>
                        <a:t> will underpin ASD assessment and intervention</a:t>
                      </a:r>
                      <a:endParaRPr lang="en-IE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5" marR="51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150" dirty="0">
                          <a:effectLst/>
                        </a:rPr>
                        <a:t> </a:t>
                      </a:r>
                      <a:endParaRPr lang="en-IE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5" marR="51985" marT="0" marB="0"/>
                </a:tc>
                <a:extLst>
                  <a:ext uri="{0D108BD9-81ED-4DB2-BD59-A6C34878D82A}">
                    <a16:rowId xmlns:a16="http://schemas.microsoft.com/office/drawing/2014/main" val="4219061614"/>
                  </a:ext>
                </a:extLst>
              </a:tr>
              <a:tr h="296895">
                <a:tc>
                  <a:txBody>
                    <a:bodyPr/>
                    <a:lstStyle/>
                    <a:p>
                      <a:pPr marL="0" marR="18034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IE" sz="1150" dirty="0" smtClean="0">
                          <a:effectLst/>
                        </a:rPr>
                        <a:t>9</a:t>
                      </a:r>
                      <a:endParaRPr lang="en-IE" sz="115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5" marR="51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150" dirty="0">
                          <a:effectLst/>
                        </a:rPr>
                        <a:t>Person centred</a:t>
                      </a:r>
                      <a:endParaRPr lang="en-IE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5" marR="51985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IE" sz="1150" dirty="0">
                          <a:effectLst/>
                        </a:rPr>
                        <a:t>Services will ensure the service user and families are at the forefront of involvement and decision making concerning their care and intervention planning</a:t>
                      </a:r>
                      <a:endParaRPr lang="en-IE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5" marR="51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150" dirty="0">
                          <a:effectLst/>
                        </a:rPr>
                        <a:t> </a:t>
                      </a:r>
                      <a:endParaRPr lang="en-IE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5" marR="51985" marT="0" marB="0"/>
                </a:tc>
                <a:extLst>
                  <a:ext uri="{0D108BD9-81ED-4DB2-BD59-A6C34878D82A}">
                    <a16:rowId xmlns:a16="http://schemas.microsoft.com/office/drawing/2014/main" val="4126367554"/>
                  </a:ext>
                </a:extLst>
              </a:tr>
              <a:tr h="341650">
                <a:tc>
                  <a:txBody>
                    <a:bodyPr/>
                    <a:lstStyle/>
                    <a:p>
                      <a:pPr marL="0" marR="18034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IE" sz="1150" dirty="0" smtClean="0">
                          <a:effectLst/>
                        </a:rPr>
                        <a:t>10</a:t>
                      </a:r>
                      <a:endParaRPr lang="en-IE" sz="115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5" marR="51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150" dirty="0">
                          <a:effectLst/>
                        </a:rPr>
                        <a:t>Supported decision making</a:t>
                      </a:r>
                      <a:endParaRPr lang="en-IE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5" marR="51985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IE" sz="1150" dirty="0">
                          <a:effectLst/>
                        </a:rPr>
                        <a:t>Senior managers support clinical decision making by trained and competent front-line clinicians</a:t>
                      </a:r>
                      <a:endParaRPr lang="en-IE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5" marR="51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150" dirty="0">
                          <a:effectLst/>
                        </a:rPr>
                        <a:t> </a:t>
                      </a:r>
                      <a:endParaRPr lang="en-IE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5" marR="51985" marT="0" marB="0"/>
                </a:tc>
                <a:extLst>
                  <a:ext uri="{0D108BD9-81ED-4DB2-BD59-A6C34878D82A}">
                    <a16:rowId xmlns:a16="http://schemas.microsoft.com/office/drawing/2014/main" val="1205241754"/>
                  </a:ext>
                </a:extLst>
              </a:tr>
              <a:tr h="396731">
                <a:tc>
                  <a:txBody>
                    <a:bodyPr/>
                    <a:lstStyle/>
                    <a:p>
                      <a:pPr marL="0" marR="18034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IE" sz="1150" dirty="0" smtClean="0">
                          <a:effectLst/>
                        </a:rPr>
                        <a:t>11</a:t>
                      </a:r>
                      <a:endParaRPr lang="en-IE" sz="115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5" marR="51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150" dirty="0">
                          <a:effectLst/>
                        </a:rPr>
                        <a:t>Tiered assessment</a:t>
                      </a:r>
                      <a:endParaRPr lang="en-IE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5" marR="51985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IE" sz="1150" dirty="0">
                          <a:effectLst/>
                        </a:rPr>
                        <a:t>Individuals are assessed using the least diagnostic process necessary, beginning with a low-intensity Preliminary Team assessment but, if required, progressing onto a higher intensity Tier #2 or Tier #3 diagnostic assessment dependent on presentation complications and clinician competence</a:t>
                      </a:r>
                      <a:endParaRPr lang="en-IE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5" marR="51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150" dirty="0">
                          <a:effectLst/>
                        </a:rPr>
                        <a:t> </a:t>
                      </a:r>
                      <a:endParaRPr lang="en-IE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5" marR="51985" marT="0" marB="0"/>
                </a:tc>
                <a:extLst>
                  <a:ext uri="{0D108BD9-81ED-4DB2-BD59-A6C34878D82A}">
                    <a16:rowId xmlns:a16="http://schemas.microsoft.com/office/drawing/2014/main" val="4089454121"/>
                  </a:ext>
                </a:extLst>
              </a:tr>
              <a:tr h="512475">
                <a:tc>
                  <a:txBody>
                    <a:bodyPr/>
                    <a:lstStyle/>
                    <a:p>
                      <a:pPr marL="0" marR="18034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IE" sz="1150" dirty="0" smtClean="0">
                          <a:effectLst/>
                        </a:rPr>
                        <a:t>12</a:t>
                      </a:r>
                      <a:endParaRPr lang="en-IE" sz="115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5" marR="51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150" dirty="0">
                          <a:effectLst/>
                        </a:rPr>
                        <a:t>Working together</a:t>
                      </a:r>
                      <a:endParaRPr lang="en-IE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5" marR="51985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IE" sz="1150" dirty="0">
                          <a:effectLst/>
                        </a:rPr>
                        <a:t>Team members work in an inter-disciplinary manner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IE" sz="1150" dirty="0">
                          <a:effectLst/>
                        </a:rPr>
                        <a:t>Different agencies work together to meet the needs of service users and their carers in a more holistic manner</a:t>
                      </a:r>
                      <a:endParaRPr lang="en-IE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5" marR="519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150" dirty="0">
                          <a:effectLst/>
                        </a:rPr>
                        <a:t> </a:t>
                      </a:r>
                      <a:endParaRPr lang="en-IE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5" marR="51985" marT="0" marB="0"/>
                </a:tc>
                <a:extLst>
                  <a:ext uri="{0D108BD9-81ED-4DB2-BD59-A6C34878D82A}">
                    <a16:rowId xmlns:a16="http://schemas.microsoft.com/office/drawing/2014/main" val="1434364990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20890" y="514336"/>
            <a:ext cx="1481491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IE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Table 5.</a:t>
            </a:r>
            <a:r>
              <a:rPr kumimoji="0" lang="en-IE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Key principles for providing health services to individuals with ASD</a:t>
            </a:r>
            <a:endParaRPr kumimoji="0" lang="en-IE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0890" y="6329673"/>
            <a:ext cx="1098408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IE" altLang="en-US" sz="10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IE" altLang="en-US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 example, evidence-based practice in psychology is the integration of the best available research with clinical expertise in the context of patient characteristics, culture and preferences (American Psychological Association, 2006, p273).</a:t>
            </a:r>
            <a:endParaRPr kumimoji="0" lang="en-IE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352327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349</Words>
  <Application>Microsoft Office PowerPoint</Application>
  <PresentationFormat>Widescreen</PresentationFormat>
  <Paragraphs>55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Symbol</vt:lpstr>
      <vt:lpstr>Times New Roman</vt:lpstr>
      <vt:lpstr>Office Theme</vt:lpstr>
      <vt:lpstr>PowerPoint Presentation</vt:lpstr>
    </vt:vector>
  </TitlesOfParts>
  <Company>Maynooth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Hilary Hooks</dc:creator>
  <cp:lastModifiedBy>Hilary Hooks</cp:lastModifiedBy>
  <cp:revision>1</cp:revision>
  <dcterms:created xsi:type="dcterms:W3CDTF">2018-09-25T10:13:47Z</dcterms:created>
  <dcterms:modified xsi:type="dcterms:W3CDTF">2018-09-25T10:14:07Z</dcterms:modified>
</cp:coreProperties>
</file>