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9" r:id="rId4"/>
    <p:sldId id="258" r:id="rId5"/>
    <p:sldId id="260" r:id="rId6"/>
    <p:sldId id="261" r:id="rId7"/>
    <p:sldId id="262" r:id="rId8"/>
    <p:sldId id="263" r:id="rId9"/>
    <p:sldId id="264" r:id="rId10"/>
  </p:sldIdLst>
  <p:sldSz cx="12192000" cy="6858000"/>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showGuides="1">
      <p:cViewPr varScale="1">
        <p:scale>
          <a:sx n="85" d="100"/>
          <a:sy n="85" d="100"/>
        </p:scale>
        <p:origin x="114" y="3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81802" cy="501079"/>
          </a:xfrm>
          <a:prstGeom prst="rect">
            <a:avLst/>
          </a:prstGeom>
        </p:spPr>
        <p:txBody>
          <a:bodyPr vert="horz" lIns="95344" tIns="47672" rIns="95344" bIns="47672" rtlCol="0"/>
          <a:lstStyle>
            <a:lvl1pPr algn="l">
              <a:defRPr sz="1300"/>
            </a:lvl1pPr>
          </a:lstStyle>
          <a:p>
            <a:endParaRPr lang="en-IE"/>
          </a:p>
        </p:txBody>
      </p:sp>
      <p:sp>
        <p:nvSpPr>
          <p:cNvPr id="3" name="Date Placeholder 2"/>
          <p:cNvSpPr>
            <a:spLocks noGrp="1"/>
          </p:cNvSpPr>
          <p:nvPr>
            <p:ph type="dt" sz="quarter" idx="1"/>
          </p:nvPr>
        </p:nvSpPr>
        <p:spPr>
          <a:xfrm>
            <a:off x="3898423" y="2"/>
            <a:ext cx="2981802" cy="501079"/>
          </a:xfrm>
          <a:prstGeom prst="rect">
            <a:avLst/>
          </a:prstGeom>
        </p:spPr>
        <p:txBody>
          <a:bodyPr vert="horz" lIns="95344" tIns="47672" rIns="95344" bIns="47672" rtlCol="0"/>
          <a:lstStyle>
            <a:lvl1pPr algn="r">
              <a:defRPr sz="1300"/>
            </a:lvl1pPr>
          </a:lstStyle>
          <a:p>
            <a:fld id="{198DDB2C-4A35-4960-BE45-D58DDDB8BC43}" type="datetimeFigureOut">
              <a:rPr lang="en-IE" smtClean="0"/>
              <a:t>04/04/2016</a:t>
            </a:fld>
            <a:endParaRPr lang="en-IE"/>
          </a:p>
        </p:txBody>
      </p:sp>
      <p:sp>
        <p:nvSpPr>
          <p:cNvPr id="4" name="Footer Placeholder 3"/>
          <p:cNvSpPr>
            <a:spLocks noGrp="1"/>
          </p:cNvSpPr>
          <p:nvPr>
            <p:ph type="ftr" sz="quarter" idx="2"/>
          </p:nvPr>
        </p:nvSpPr>
        <p:spPr>
          <a:xfrm>
            <a:off x="0" y="9501760"/>
            <a:ext cx="2981802" cy="501079"/>
          </a:xfrm>
          <a:prstGeom prst="rect">
            <a:avLst/>
          </a:prstGeom>
        </p:spPr>
        <p:txBody>
          <a:bodyPr vert="horz" lIns="95344" tIns="47672" rIns="95344" bIns="47672" rtlCol="0" anchor="b"/>
          <a:lstStyle>
            <a:lvl1pPr algn="l">
              <a:defRPr sz="1300"/>
            </a:lvl1pPr>
          </a:lstStyle>
          <a:p>
            <a:endParaRPr lang="en-IE"/>
          </a:p>
        </p:txBody>
      </p:sp>
      <p:sp>
        <p:nvSpPr>
          <p:cNvPr id="5" name="Slide Number Placeholder 4"/>
          <p:cNvSpPr>
            <a:spLocks noGrp="1"/>
          </p:cNvSpPr>
          <p:nvPr>
            <p:ph type="sldNum" sz="quarter" idx="3"/>
          </p:nvPr>
        </p:nvSpPr>
        <p:spPr>
          <a:xfrm>
            <a:off x="3898423" y="9501760"/>
            <a:ext cx="2981802" cy="501079"/>
          </a:xfrm>
          <a:prstGeom prst="rect">
            <a:avLst/>
          </a:prstGeom>
        </p:spPr>
        <p:txBody>
          <a:bodyPr vert="horz" lIns="95344" tIns="47672" rIns="95344" bIns="47672" rtlCol="0" anchor="b"/>
          <a:lstStyle>
            <a:lvl1pPr algn="r">
              <a:defRPr sz="1300"/>
            </a:lvl1pPr>
          </a:lstStyle>
          <a:p>
            <a:fld id="{E1098DA5-9F84-442E-A006-76E55B516055}" type="slidenum">
              <a:rPr lang="en-IE" smtClean="0"/>
              <a:t>‹#›</a:t>
            </a:fld>
            <a:endParaRPr lang="en-IE"/>
          </a:p>
        </p:txBody>
      </p:sp>
    </p:spTree>
    <p:extLst>
      <p:ext uri="{BB962C8B-B14F-4D97-AF65-F5344CB8AC3E}">
        <p14:creationId xmlns:p14="http://schemas.microsoft.com/office/powerpoint/2010/main" val="1226613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119" cy="501879"/>
          </a:xfrm>
          <a:prstGeom prst="rect">
            <a:avLst/>
          </a:prstGeom>
        </p:spPr>
        <p:txBody>
          <a:bodyPr vert="horz" lIns="96483" tIns="48242" rIns="96483" bIns="48242" rtlCol="0"/>
          <a:lstStyle>
            <a:lvl1pPr algn="l">
              <a:defRPr sz="1300"/>
            </a:lvl1pPr>
          </a:lstStyle>
          <a:p>
            <a:endParaRPr lang="en-IE"/>
          </a:p>
        </p:txBody>
      </p:sp>
      <p:sp>
        <p:nvSpPr>
          <p:cNvPr id="3" name="Date Placeholder 2"/>
          <p:cNvSpPr>
            <a:spLocks noGrp="1"/>
          </p:cNvSpPr>
          <p:nvPr>
            <p:ph type="dt" idx="1"/>
          </p:nvPr>
        </p:nvSpPr>
        <p:spPr>
          <a:xfrm>
            <a:off x="3898104" y="0"/>
            <a:ext cx="2982119" cy="501879"/>
          </a:xfrm>
          <a:prstGeom prst="rect">
            <a:avLst/>
          </a:prstGeom>
        </p:spPr>
        <p:txBody>
          <a:bodyPr vert="horz" lIns="96483" tIns="48242" rIns="96483" bIns="48242" rtlCol="0"/>
          <a:lstStyle>
            <a:lvl1pPr algn="r">
              <a:defRPr sz="1300"/>
            </a:lvl1pPr>
          </a:lstStyle>
          <a:p>
            <a:fld id="{1D1304F7-D67D-427F-8E1D-854A9101043D}" type="datetimeFigureOut">
              <a:rPr lang="en-IE" smtClean="0"/>
              <a:t>04/04/2016</a:t>
            </a:fld>
            <a:endParaRPr lang="en-IE"/>
          </a:p>
        </p:txBody>
      </p:sp>
      <p:sp>
        <p:nvSpPr>
          <p:cNvPr id="4" name="Slide Image Placeholder 3"/>
          <p:cNvSpPr>
            <a:spLocks noGrp="1" noRot="1" noChangeAspect="1"/>
          </p:cNvSpPr>
          <p:nvPr>
            <p:ph type="sldImg" idx="2"/>
          </p:nvPr>
        </p:nvSpPr>
        <p:spPr>
          <a:xfrm>
            <a:off x="442913" y="1250950"/>
            <a:ext cx="5997575" cy="3375025"/>
          </a:xfrm>
          <a:prstGeom prst="rect">
            <a:avLst/>
          </a:prstGeom>
          <a:noFill/>
          <a:ln w="12700">
            <a:solidFill>
              <a:prstClr val="black"/>
            </a:solidFill>
          </a:ln>
        </p:spPr>
        <p:txBody>
          <a:bodyPr vert="horz" lIns="96483" tIns="48242" rIns="96483" bIns="48242" rtlCol="0" anchor="ctr"/>
          <a:lstStyle/>
          <a:p>
            <a:endParaRPr lang="en-IE"/>
          </a:p>
        </p:txBody>
      </p:sp>
      <p:sp>
        <p:nvSpPr>
          <p:cNvPr id="5" name="Notes Placeholder 4"/>
          <p:cNvSpPr>
            <a:spLocks noGrp="1"/>
          </p:cNvSpPr>
          <p:nvPr>
            <p:ph type="body" sz="quarter" idx="3"/>
          </p:nvPr>
        </p:nvSpPr>
        <p:spPr>
          <a:xfrm>
            <a:off x="688182" y="4813867"/>
            <a:ext cx="5505450" cy="3938617"/>
          </a:xfrm>
          <a:prstGeom prst="rect">
            <a:avLst/>
          </a:prstGeom>
        </p:spPr>
        <p:txBody>
          <a:bodyPr vert="horz" lIns="96483" tIns="48242" rIns="96483" bIns="4824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2" y="9500962"/>
            <a:ext cx="2982119" cy="501878"/>
          </a:xfrm>
          <a:prstGeom prst="rect">
            <a:avLst/>
          </a:prstGeom>
        </p:spPr>
        <p:txBody>
          <a:bodyPr vert="horz" lIns="96483" tIns="48242" rIns="96483" bIns="48242" rtlCol="0" anchor="b"/>
          <a:lstStyle>
            <a:lvl1pPr algn="l">
              <a:defRPr sz="1300"/>
            </a:lvl1pPr>
          </a:lstStyle>
          <a:p>
            <a:endParaRPr lang="en-IE"/>
          </a:p>
        </p:txBody>
      </p:sp>
      <p:sp>
        <p:nvSpPr>
          <p:cNvPr id="7" name="Slide Number Placeholder 6"/>
          <p:cNvSpPr>
            <a:spLocks noGrp="1"/>
          </p:cNvSpPr>
          <p:nvPr>
            <p:ph type="sldNum" sz="quarter" idx="5"/>
          </p:nvPr>
        </p:nvSpPr>
        <p:spPr>
          <a:xfrm>
            <a:off x="3898104" y="9500962"/>
            <a:ext cx="2982119" cy="501878"/>
          </a:xfrm>
          <a:prstGeom prst="rect">
            <a:avLst/>
          </a:prstGeom>
        </p:spPr>
        <p:txBody>
          <a:bodyPr vert="horz" lIns="96483" tIns="48242" rIns="96483" bIns="48242" rtlCol="0" anchor="b"/>
          <a:lstStyle>
            <a:lvl1pPr algn="r">
              <a:defRPr sz="1300"/>
            </a:lvl1pPr>
          </a:lstStyle>
          <a:p>
            <a:fld id="{104AFBC0-ED84-4B86-B979-730CF210564D}" type="slidenum">
              <a:rPr lang="en-IE" smtClean="0"/>
              <a:t>‹#›</a:t>
            </a:fld>
            <a:endParaRPr lang="en-IE"/>
          </a:p>
        </p:txBody>
      </p:sp>
    </p:spTree>
    <p:extLst>
      <p:ext uri="{BB962C8B-B14F-4D97-AF65-F5344CB8AC3E}">
        <p14:creationId xmlns:p14="http://schemas.microsoft.com/office/powerpoint/2010/main" val="1399841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F3C6FD19-BE77-4E23-83C8-479349A72543}" type="datetime1">
              <a:rPr lang="en-IE" smtClean="0"/>
              <a:t>04/04/2016</a:t>
            </a:fld>
            <a:endParaRPr lang="en-IE"/>
          </a:p>
        </p:txBody>
      </p:sp>
      <p:sp>
        <p:nvSpPr>
          <p:cNvPr id="5" name="Footer Placeholder 4"/>
          <p:cNvSpPr>
            <a:spLocks noGrp="1"/>
          </p:cNvSpPr>
          <p:nvPr>
            <p:ph type="ftr" sz="quarter" idx="11"/>
          </p:nvPr>
        </p:nvSpPr>
        <p:spPr/>
        <p:txBody>
          <a:bodyPr/>
          <a:lstStyle/>
          <a:p>
            <a:r>
              <a:rPr lang="en-IE"/>
              <a:t>Daniel Fell</a:t>
            </a:r>
          </a:p>
        </p:txBody>
      </p:sp>
      <p:sp>
        <p:nvSpPr>
          <p:cNvPr id="6" name="Slide Number Placeholder 5"/>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3682760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6792739-47A5-4801-9D65-98782C717039}" type="datetime1">
              <a:rPr lang="en-IE" smtClean="0"/>
              <a:t>04/04/2016</a:t>
            </a:fld>
            <a:endParaRPr lang="en-IE"/>
          </a:p>
        </p:txBody>
      </p:sp>
      <p:sp>
        <p:nvSpPr>
          <p:cNvPr id="5" name="Footer Placeholder 4"/>
          <p:cNvSpPr>
            <a:spLocks noGrp="1"/>
          </p:cNvSpPr>
          <p:nvPr>
            <p:ph type="ftr" sz="quarter" idx="11"/>
          </p:nvPr>
        </p:nvSpPr>
        <p:spPr/>
        <p:txBody>
          <a:bodyPr/>
          <a:lstStyle/>
          <a:p>
            <a:r>
              <a:rPr lang="en-IE"/>
              <a:t>Daniel Fell</a:t>
            </a:r>
          </a:p>
        </p:txBody>
      </p:sp>
      <p:sp>
        <p:nvSpPr>
          <p:cNvPr id="6" name="Slide Number Placeholder 5"/>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1922228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2D594982-EA98-4238-B59B-2B4A1376889D}" type="datetime1">
              <a:rPr lang="en-IE" smtClean="0"/>
              <a:t>04/04/2016</a:t>
            </a:fld>
            <a:endParaRPr lang="en-IE"/>
          </a:p>
        </p:txBody>
      </p:sp>
      <p:sp>
        <p:nvSpPr>
          <p:cNvPr id="5" name="Footer Placeholder 4"/>
          <p:cNvSpPr>
            <a:spLocks noGrp="1"/>
          </p:cNvSpPr>
          <p:nvPr>
            <p:ph type="ftr" sz="quarter" idx="11"/>
          </p:nvPr>
        </p:nvSpPr>
        <p:spPr/>
        <p:txBody>
          <a:bodyPr/>
          <a:lstStyle/>
          <a:p>
            <a:r>
              <a:rPr lang="en-IE"/>
              <a:t>Daniel Fell</a:t>
            </a:r>
          </a:p>
        </p:txBody>
      </p:sp>
      <p:sp>
        <p:nvSpPr>
          <p:cNvPr id="6" name="Slide Number Placeholder 5"/>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399646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7655F2D-8BE4-4EC7-A896-568C2AB1DF03}" type="datetime1">
              <a:rPr lang="en-IE" smtClean="0"/>
              <a:t>04/04/2016</a:t>
            </a:fld>
            <a:endParaRPr lang="en-IE"/>
          </a:p>
        </p:txBody>
      </p:sp>
      <p:sp>
        <p:nvSpPr>
          <p:cNvPr id="5" name="Footer Placeholder 4"/>
          <p:cNvSpPr>
            <a:spLocks noGrp="1"/>
          </p:cNvSpPr>
          <p:nvPr>
            <p:ph type="ftr" sz="quarter" idx="11"/>
          </p:nvPr>
        </p:nvSpPr>
        <p:spPr/>
        <p:txBody>
          <a:bodyPr/>
          <a:lstStyle/>
          <a:p>
            <a:r>
              <a:rPr lang="en-IE"/>
              <a:t>Daniel Fell</a:t>
            </a:r>
          </a:p>
        </p:txBody>
      </p:sp>
      <p:sp>
        <p:nvSpPr>
          <p:cNvPr id="6" name="Slide Number Placeholder 5"/>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63281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2F5598-52A5-4E81-90D5-5E73A7A0E604}" type="datetime1">
              <a:rPr lang="en-IE" smtClean="0"/>
              <a:t>04/04/2016</a:t>
            </a:fld>
            <a:endParaRPr lang="en-IE"/>
          </a:p>
        </p:txBody>
      </p:sp>
      <p:sp>
        <p:nvSpPr>
          <p:cNvPr id="5" name="Footer Placeholder 4"/>
          <p:cNvSpPr>
            <a:spLocks noGrp="1"/>
          </p:cNvSpPr>
          <p:nvPr>
            <p:ph type="ftr" sz="quarter" idx="11"/>
          </p:nvPr>
        </p:nvSpPr>
        <p:spPr/>
        <p:txBody>
          <a:bodyPr/>
          <a:lstStyle/>
          <a:p>
            <a:r>
              <a:rPr lang="en-IE"/>
              <a:t>Daniel Fell</a:t>
            </a:r>
          </a:p>
        </p:txBody>
      </p:sp>
      <p:sp>
        <p:nvSpPr>
          <p:cNvPr id="6" name="Slide Number Placeholder 5"/>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2276661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A82F2B1B-8205-484D-B115-52A39428AD98}" type="datetime1">
              <a:rPr lang="en-IE" smtClean="0"/>
              <a:t>04/04/2016</a:t>
            </a:fld>
            <a:endParaRPr lang="en-IE"/>
          </a:p>
        </p:txBody>
      </p:sp>
      <p:sp>
        <p:nvSpPr>
          <p:cNvPr id="6" name="Footer Placeholder 5"/>
          <p:cNvSpPr>
            <a:spLocks noGrp="1"/>
          </p:cNvSpPr>
          <p:nvPr>
            <p:ph type="ftr" sz="quarter" idx="11"/>
          </p:nvPr>
        </p:nvSpPr>
        <p:spPr/>
        <p:txBody>
          <a:bodyPr/>
          <a:lstStyle/>
          <a:p>
            <a:r>
              <a:rPr lang="en-IE"/>
              <a:t>Daniel Fell</a:t>
            </a:r>
          </a:p>
        </p:txBody>
      </p:sp>
      <p:sp>
        <p:nvSpPr>
          <p:cNvPr id="7" name="Slide Number Placeholder 6"/>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250086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DB641029-4E44-4852-B8D2-AB2652373DE4}" type="datetime1">
              <a:rPr lang="en-IE" smtClean="0"/>
              <a:t>04/04/2016</a:t>
            </a:fld>
            <a:endParaRPr lang="en-IE"/>
          </a:p>
        </p:txBody>
      </p:sp>
      <p:sp>
        <p:nvSpPr>
          <p:cNvPr id="8" name="Footer Placeholder 7"/>
          <p:cNvSpPr>
            <a:spLocks noGrp="1"/>
          </p:cNvSpPr>
          <p:nvPr>
            <p:ph type="ftr" sz="quarter" idx="11"/>
          </p:nvPr>
        </p:nvSpPr>
        <p:spPr/>
        <p:txBody>
          <a:bodyPr/>
          <a:lstStyle/>
          <a:p>
            <a:r>
              <a:rPr lang="en-IE"/>
              <a:t>Daniel Fell</a:t>
            </a:r>
          </a:p>
        </p:txBody>
      </p:sp>
      <p:sp>
        <p:nvSpPr>
          <p:cNvPr id="9" name="Slide Number Placeholder 8"/>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3735968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29FA2796-73F6-4B5C-8243-9A5863BD05A7}" type="datetime1">
              <a:rPr lang="en-IE" smtClean="0"/>
              <a:t>04/04/2016</a:t>
            </a:fld>
            <a:endParaRPr lang="en-IE"/>
          </a:p>
        </p:txBody>
      </p:sp>
      <p:sp>
        <p:nvSpPr>
          <p:cNvPr id="4" name="Footer Placeholder 3"/>
          <p:cNvSpPr>
            <a:spLocks noGrp="1"/>
          </p:cNvSpPr>
          <p:nvPr>
            <p:ph type="ftr" sz="quarter" idx="11"/>
          </p:nvPr>
        </p:nvSpPr>
        <p:spPr/>
        <p:txBody>
          <a:bodyPr/>
          <a:lstStyle/>
          <a:p>
            <a:r>
              <a:rPr lang="en-IE"/>
              <a:t>Daniel Fell</a:t>
            </a:r>
          </a:p>
        </p:txBody>
      </p:sp>
      <p:sp>
        <p:nvSpPr>
          <p:cNvPr id="5" name="Slide Number Placeholder 4"/>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4054463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4FED0-D56C-48BF-BADF-5F51AA4CE581}" type="datetime1">
              <a:rPr lang="en-IE" smtClean="0"/>
              <a:t>04/04/2016</a:t>
            </a:fld>
            <a:endParaRPr lang="en-IE"/>
          </a:p>
        </p:txBody>
      </p:sp>
      <p:sp>
        <p:nvSpPr>
          <p:cNvPr id="3" name="Footer Placeholder 2"/>
          <p:cNvSpPr>
            <a:spLocks noGrp="1"/>
          </p:cNvSpPr>
          <p:nvPr>
            <p:ph type="ftr" sz="quarter" idx="11"/>
          </p:nvPr>
        </p:nvSpPr>
        <p:spPr/>
        <p:txBody>
          <a:bodyPr/>
          <a:lstStyle/>
          <a:p>
            <a:r>
              <a:rPr lang="en-IE"/>
              <a:t>Daniel Fell</a:t>
            </a:r>
          </a:p>
        </p:txBody>
      </p:sp>
      <p:sp>
        <p:nvSpPr>
          <p:cNvPr id="4" name="Slide Number Placeholder 3"/>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2588767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A18FC5-FE2B-4DE2-B82F-CD8CE3CCA6BA}" type="datetime1">
              <a:rPr lang="en-IE" smtClean="0"/>
              <a:t>04/04/2016</a:t>
            </a:fld>
            <a:endParaRPr lang="en-IE"/>
          </a:p>
        </p:txBody>
      </p:sp>
      <p:sp>
        <p:nvSpPr>
          <p:cNvPr id="6" name="Footer Placeholder 5"/>
          <p:cNvSpPr>
            <a:spLocks noGrp="1"/>
          </p:cNvSpPr>
          <p:nvPr>
            <p:ph type="ftr" sz="quarter" idx="11"/>
          </p:nvPr>
        </p:nvSpPr>
        <p:spPr/>
        <p:txBody>
          <a:bodyPr/>
          <a:lstStyle/>
          <a:p>
            <a:r>
              <a:rPr lang="en-IE"/>
              <a:t>Daniel Fell</a:t>
            </a:r>
          </a:p>
        </p:txBody>
      </p:sp>
      <p:sp>
        <p:nvSpPr>
          <p:cNvPr id="7" name="Slide Number Placeholder 6"/>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2425362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7D24F8-F096-4330-A450-5D0D8B023C1A}" type="datetime1">
              <a:rPr lang="en-IE" smtClean="0"/>
              <a:t>04/04/2016</a:t>
            </a:fld>
            <a:endParaRPr lang="en-IE"/>
          </a:p>
        </p:txBody>
      </p:sp>
      <p:sp>
        <p:nvSpPr>
          <p:cNvPr id="6" name="Footer Placeholder 5"/>
          <p:cNvSpPr>
            <a:spLocks noGrp="1"/>
          </p:cNvSpPr>
          <p:nvPr>
            <p:ph type="ftr" sz="quarter" idx="11"/>
          </p:nvPr>
        </p:nvSpPr>
        <p:spPr/>
        <p:txBody>
          <a:bodyPr/>
          <a:lstStyle/>
          <a:p>
            <a:r>
              <a:rPr lang="en-IE"/>
              <a:t>Daniel Fell</a:t>
            </a:r>
          </a:p>
        </p:txBody>
      </p:sp>
      <p:sp>
        <p:nvSpPr>
          <p:cNvPr id="7" name="Slide Number Placeholder 6"/>
          <p:cNvSpPr>
            <a:spLocks noGrp="1"/>
          </p:cNvSpPr>
          <p:nvPr>
            <p:ph type="sldNum" sz="quarter" idx="12"/>
          </p:nvPr>
        </p:nvSpPr>
        <p:spPr/>
        <p:txBody>
          <a:bodyPr/>
          <a:lstStyle/>
          <a:p>
            <a:fld id="{E209248B-C748-414C-A144-3FB64AE13445}" type="slidenum">
              <a:rPr lang="en-IE" smtClean="0"/>
              <a:t>‹#›</a:t>
            </a:fld>
            <a:endParaRPr lang="en-IE"/>
          </a:p>
        </p:txBody>
      </p:sp>
    </p:spTree>
    <p:extLst>
      <p:ext uri="{BB962C8B-B14F-4D97-AF65-F5344CB8AC3E}">
        <p14:creationId xmlns:p14="http://schemas.microsoft.com/office/powerpoint/2010/main" val="483297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59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5501D-1E04-403A-9EA3-8725D66EC71E}" type="datetime1">
              <a:rPr lang="en-IE" smtClean="0"/>
              <a:t>04/04/2016</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E"/>
              <a:t>Daniel Fell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9248B-C748-414C-A144-3FB64AE13445}" type="slidenum">
              <a:rPr lang="en-IE" smtClean="0"/>
              <a:t>‹#›</a:t>
            </a:fld>
            <a:endParaRPr lang="en-IE"/>
          </a:p>
        </p:txBody>
      </p:sp>
    </p:spTree>
    <p:extLst>
      <p:ext uri="{BB962C8B-B14F-4D97-AF65-F5344CB8AC3E}">
        <p14:creationId xmlns:p14="http://schemas.microsoft.com/office/powerpoint/2010/main" val="158459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4933" y="171633"/>
            <a:ext cx="8647289" cy="643467"/>
          </a:xfrm>
        </p:spPr>
        <p:txBody>
          <a:bodyPr>
            <a:normAutofit fontScale="90000"/>
          </a:bodyPr>
          <a:lstStyle/>
          <a:p>
            <a:r>
              <a:rPr lang="en-US" sz="2400" dirty="0"/>
              <a:t>Oral histories of </a:t>
            </a:r>
            <a:r>
              <a:rPr lang="en-US" sz="2400" dirty="0" err="1"/>
              <a:t>unionisation</a:t>
            </a:r>
            <a:r>
              <a:rPr lang="en-US" sz="2400" dirty="0"/>
              <a:t>, community, </a:t>
            </a:r>
            <a:r>
              <a:rPr lang="en-US" sz="2400" dirty="0" err="1"/>
              <a:t>radicalisation</a:t>
            </a:r>
            <a:r>
              <a:rPr lang="en-US" sz="2400" dirty="0"/>
              <a:t> and critique: </a:t>
            </a:r>
            <a:br>
              <a:rPr lang="en-US" sz="2400" dirty="0"/>
            </a:br>
            <a:r>
              <a:rPr lang="en-US" sz="2400" dirty="0"/>
              <a:t>the case of the trade union movement in  Waterford Crystal 1947 - 2009</a:t>
            </a:r>
            <a:endParaRPr lang="en-IE" sz="2400" dirty="0"/>
          </a:p>
        </p:txBody>
      </p:sp>
      <p:sp>
        <p:nvSpPr>
          <p:cNvPr id="3" name="Subtitle 2"/>
          <p:cNvSpPr>
            <a:spLocks noGrp="1"/>
          </p:cNvSpPr>
          <p:nvPr>
            <p:ph type="subTitle" idx="1"/>
          </p:nvPr>
        </p:nvSpPr>
        <p:spPr>
          <a:xfrm>
            <a:off x="1806221" y="1050572"/>
            <a:ext cx="8624711" cy="4380089"/>
          </a:xfrm>
        </p:spPr>
        <p:txBody>
          <a:bodyPr/>
          <a:lstStyle/>
          <a:p>
            <a:endParaRPr lang="en-IE" dirty="0"/>
          </a:p>
        </p:txBody>
      </p:sp>
      <p:sp>
        <p:nvSpPr>
          <p:cNvPr id="7" name="Footer Placeholder 6"/>
          <p:cNvSpPr>
            <a:spLocks noGrp="1"/>
          </p:cNvSpPr>
          <p:nvPr>
            <p:ph type="ftr" sz="quarter" idx="11"/>
          </p:nvPr>
        </p:nvSpPr>
        <p:spPr/>
        <p:txBody>
          <a:bodyPr/>
          <a:lstStyle/>
          <a:p>
            <a:r>
              <a:rPr lang="en-IE"/>
              <a:t>Daniel Fell</a:t>
            </a:r>
          </a:p>
        </p:txBody>
      </p:sp>
      <p:sp>
        <p:nvSpPr>
          <p:cNvPr id="8" name="Slide Number Placeholder 7"/>
          <p:cNvSpPr>
            <a:spLocks noGrp="1"/>
          </p:cNvSpPr>
          <p:nvPr>
            <p:ph type="sldNum" sz="quarter" idx="12"/>
          </p:nvPr>
        </p:nvSpPr>
        <p:spPr/>
        <p:txBody>
          <a:bodyPr/>
          <a:lstStyle/>
          <a:p>
            <a:fld id="{E209248B-C748-414C-A144-3FB64AE13445}" type="slidenum">
              <a:rPr lang="en-IE" smtClean="0"/>
              <a:t>1</a:t>
            </a:fld>
            <a:endParaRPr lang="en-IE"/>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45" y="171633"/>
            <a:ext cx="1405910" cy="233680"/>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6221" y="1050572"/>
            <a:ext cx="8624711" cy="4380089"/>
          </a:xfrm>
          <a:prstGeom prst="rect">
            <a:avLst/>
          </a:prstGeom>
        </p:spPr>
      </p:pic>
    </p:spTree>
    <p:extLst>
      <p:ext uri="{BB962C8B-B14F-4D97-AF65-F5344CB8AC3E}">
        <p14:creationId xmlns:p14="http://schemas.microsoft.com/office/powerpoint/2010/main" val="975978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378" y="316089"/>
            <a:ext cx="2178755" cy="643467"/>
          </a:xfrm>
          <a:prstGeom prst="rect">
            <a:avLst/>
          </a:prstGeom>
          <a:noFill/>
        </p:spPr>
        <p:txBody>
          <a:bodyPr wrap="square" rtlCol="0">
            <a:spAutoFit/>
          </a:bodyPr>
          <a:lstStyle/>
          <a:p>
            <a:endParaRPr lang="en-IE" dirty="0"/>
          </a:p>
        </p:txBody>
      </p:sp>
      <p:sp>
        <p:nvSpPr>
          <p:cNvPr id="3" name="Rectangle 2"/>
          <p:cNvSpPr/>
          <p:nvPr/>
        </p:nvSpPr>
        <p:spPr>
          <a:xfrm>
            <a:off x="1763151" y="82147"/>
            <a:ext cx="8665698" cy="769441"/>
          </a:xfrm>
          <a:prstGeom prst="rect">
            <a:avLst/>
          </a:prstGeom>
        </p:spPr>
        <p:txBody>
          <a:bodyPr wrap="square">
            <a:spAutoFit/>
          </a:bodyPr>
          <a:lstStyle/>
          <a:p>
            <a:pPr algn="ctr"/>
            <a:r>
              <a:rPr lang="en-US" sz="2200" dirty="0">
                <a:latin typeface="+mj-lt"/>
              </a:rPr>
              <a:t>Oral histories of </a:t>
            </a:r>
            <a:r>
              <a:rPr lang="en-US" sz="2200" dirty="0" err="1">
                <a:latin typeface="+mj-lt"/>
              </a:rPr>
              <a:t>unionisation</a:t>
            </a:r>
            <a:r>
              <a:rPr lang="en-US" sz="2200" dirty="0">
                <a:latin typeface="+mj-lt"/>
              </a:rPr>
              <a:t>, community, </a:t>
            </a:r>
            <a:r>
              <a:rPr lang="en-US" sz="2200" dirty="0" err="1">
                <a:latin typeface="+mj-lt"/>
              </a:rPr>
              <a:t>radicalisation</a:t>
            </a:r>
            <a:r>
              <a:rPr lang="en-US" sz="2200" dirty="0">
                <a:latin typeface="+mj-lt"/>
              </a:rPr>
              <a:t> and critique: </a:t>
            </a:r>
            <a:br>
              <a:rPr lang="en-US" sz="2200" dirty="0">
                <a:latin typeface="+mj-lt"/>
              </a:rPr>
            </a:br>
            <a:r>
              <a:rPr lang="en-US" sz="2200" dirty="0">
                <a:latin typeface="+mj-lt"/>
              </a:rPr>
              <a:t>the case of the trade union movement in  Waterford Crystal 1947 - 2009</a:t>
            </a:r>
            <a:endParaRPr lang="en-IE" sz="22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45" y="171633"/>
            <a:ext cx="1405910" cy="233680"/>
          </a:xfrm>
          <a:prstGeom prst="rect">
            <a:avLst/>
          </a:prstGeom>
        </p:spPr>
      </p:pic>
      <p:sp>
        <p:nvSpPr>
          <p:cNvPr id="8" name="Footer Placeholder 7"/>
          <p:cNvSpPr>
            <a:spLocks noGrp="1"/>
          </p:cNvSpPr>
          <p:nvPr>
            <p:ph type="ftr" sz="quarter" idx="11"/>
          </p:nvPr>
        </p:nvSpPr>
        <p:spPr/>
        <p:txBody>
          <a:bodyPr/>
          <a:lstStyle/>
          <a:p>
            <a:r>
              <a:rPr lang="en-IE"/>
              <a:t>Daniel Fell</a:t>
            </a:r>
          </a:p>
        </p:txBody>
      </p:sp>
      <p:sp>
        <p:nvSpPr>
          <p:cNvPr id="9" name="Slide Number Placeholder 8"/>
          <p:cNvSpPr>
            <a:spLocks noGrp="1"/>
          </p:cNvSpPr>
          <p:nvPr>
            <p:ph type="sldNum" sz="quarter" idx="12"/>
          </p:nvPr>
        </p:nvSpPr>
        <p:spPr/>
        <p:txBody>
          <a:bodyPr/>
          <a:lstStyle/>
          <a:p>
            <a:fld id="{E209248B-C748-414C-A144-3FB64AE13445}" type="slidenum">
              <a:rPr lang="en-IE" smtClean="0"/>
              <a:t>2</a:t>
            </a:fld>
            <a:endParaRPr lang="en-IE"/>
          </a:p>
        </p:txBody>
      </p:sp>
      <p:sp>
        <p:nvSpPr>
          <p:cNvPr id="11" name="TextBox 10"/>
          <p:cNvSpPr txBox="1"/>
          <p:nvPr/>
        </p:nvSpPr>
        <p:spPr>
          <a:xfrm>
            <a:off x="1073834" y="2118824"/>
            <a:ext cx="10044332" cy="2246769"/>
          </a:xfrm>
          <a:prstGeom prst="rect">
            <a:avLst/>
          </a:prstGeom>
          <a:noFill/>
        </p:spPr>
        <p:txBody>
          <a:bodyPr wrap="square" rtlCol="0">
            <a:spAutoFit/>
          </a:bodyPr>
          <a:lstStyle/>
          <a:p>
            <a:pPr marL="342900" indent="-342900">
              <a:buFont typeface="Arial" panose="020B0604020202020204" pitchFamily="34" charset="0"/>
              <a:buChar char="•"/>
            </a:pPr>
            <a:r>
              <a:rPr lang="en-IE" sz="2000" dirty="0">
                <a:latin typeface="+mj-lt"/>
              </a:rPr>
              <a:t>This research will use the development of trade unionism in Waterford Crystal as a portal to</a:t>
            </a:r>
          </a:p>
          <a:p>
            <a:r>
              <a:rPr lang="en-IE" sz="2000" dirty="0">
                <a:latin typeface="+mj-lt"/>
              </a:rPr>
              <a:t>examine the worker’s experience of trade unions and trade union activism over the life span of Waterford Crystal. </a:t>
            </a:r>
          </a:p>
          <a:p>
            <a:pPr marL="342900" indent="-342900">
              <a:buFont typeface="Arial" panose="020B0604020202020204" pitchFamily="34" charset="0"/>
              <a:buChar char="•"/>
            </a:pPr>
            <a:endParaRPr lang="en-IE" sz="2000" dirty="0">
              <a:latin typeface="+mj-lt"/>
            </a:endParaRPr>
          </a:p>
          <a:p>
            <a:pPr marL="342900" indent="-342900">
              <a:buFont typeface="Arial" panose="020B0604020202020204" pitchFamily="34" charset="0"/>
              <a:buChar char="•"/>
            </a:pPr>
            <a:r>
              <a:rPr lang="en-IE" sz="2000" dirty="0">
                <a:latin typeface="+mj-lt"/>
              </a:rPr>
              <a:t>Unions are social movements and are seen as organisations that represent the collective interests of workers and negotiate with employers and governments to defend and improve the terms and conditions of their members.</a:t>
            </a:r>
          </a:p>
        </p:txBody>
      </p:sp>
    </p:spTree>
    <p:extLst>
      <p:ext uri="{BB962C8B-B14F-4D97-AF65-F5344CB8AC3E}">
        <p14:creationId xmlns:p14="http://schemas.microsoft.com/office/powerpoint/2010/main" val="3220034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1286" y="146318"/>
            <a:ext cx="8609428" cy="970671"/>
          </a:xfrm>
        </p:spPr>
        <p:txBody>
          <a:bodyPr>
            <a:normAutofit fontScale="90000"/>
          </a:bodyPr>
          <a:lstStyle/>
          <a:p>
            <a:pPr algn="ctr"/>
            <a:r>
              <a:rPr lang="en-US" sz="2400" dirty="0"/>
              <a:t>Oral histories of </a:t>
            </a:r>
            <a:r>
              <a:rPr lang="en-US" sz="2400" dirty="0" err="1"/>
              <a:t>unionisation</a:t>
            </a:r>
            <a:r>
              <a:rPr lang="en-US" sz="2400" dirty="0"/>
              <a:t>, community, </a:t>
            </a:r>
            <a:r>
              <a:rPr lang="en-US" sz="2400" dirty="0" err="1"/>
              <a:t>radicalisation</a:t>
            </a:r>
            <a:r>
              <a:rPr lang="en-US" sz="2400" dirty="0"/>
              <a:t> and critique: </a:t>
            </a:r>
            <a:br>
              <a:rPr lang="en-US" sz="2400" dirty="0"/>
            </a:br>
            <a:r>
              <a:rPr lang="en-US" sz="2400" dirty="0"/>
              <a:t>the case of the trade union movement in  Waterford Crystal 1947 - 2009</a:t>
            </a:r>
            <a:br>
              <a:rPr lang="en-IE" sz="2200" dirty="0"/>
            </a:br>
            <a:endParaRPr lang="en-IE" sz="2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45" y="171633"/>
            <a:ext cx="1405910" cy="233680"/>
          </a:xfrm>
          <a:prstGeom prst="rect">
            <a:avLst/>
          </a:prstGeom>
        </p:spPr>
      </p:pic>
      <p:sp>
        <p:nvSpPr>
          <p:cNvPr id="4" name="Footer Placeholder 3"/>
          <p:cNvSpPr>
            <a:spLocks noGrp="1"/>
          </p:cNvSpPr>
          <p:nvPr>
            <p:ph type="ftr" sz="quarter" idx="11"/>
          </p:nvPr>
        </p:nvSpPr>
        <p:spPr/>
        <p:txBody>
          <a:bodyPr/>
          <a:lstStyle/>
          <a:p>
            <a:r>
              <a:rPr lang="en-IE"/>
              <a:t>Daniel Fell</a:t>
            </a:r>
          </a:p>
        </p:txBody>
      </p:sp>
      <p:sp>
        <p:nvSpPr>
          <p:cNvPr id="5" name="Slide Number Placeholder 4"/>
          <p:cNvSpPr>
            <a:spLocks noGrp="1"/>
          </p:cNvSpPr>
          <p:nvPr>
            <p:ph type="sldNum" sz="quarter" idx="12"/>
          </p:nvPr>
        </p:nvSpPr>
        <p:spPr/>
        <p:txBody>
          <a:bodyPr/>
          <a:lstStyle/>
          <a:p>
            <a:fld id="{E209248B-C748-414C-A144-3FB64AE13445}" type="slidenum">
              <a:rPr lang="en-IE" smtClean="0"/>
              <a:t>3</a:t>
            </a:fld>
            <a:endParaRPr lang="en-IE"/>
          </a:p>
        </p:txBody>
      </p:sp>
      <p:sp>
        <p:nvSpPr>
          <p:cNvPr id="6" name="TextBox 5"/>
          <p:cNvSpPr txBox="1"/>
          <p:nvPr/>
        </p:nvSpPr>
        <p:spPr>
          <a:xfrm>
            <a:off x="1052732" y="1941341"/>
            <a:ext cx="10086535" cy="2585323"/>
          </a:xfrm>
          <a:prstGeom prst="rect">
            <a:avLst/>
          </a:prstGeom>
          <a:noFill/>
        </p:spPr>
        <p:txBody>
          <a:bodyPr wrap="square" rtlCol="0">
            <a:spAutoFit/>
          </a:bodyPr>
          <a:lstStyle/>
          <a:p>
            <a:pPr marL="285750" indent="-285750">
              <a:buFont typeface="Arial" panose="020B0604020202020204" pitchFamily="34" charset="0"/>
              <a:buChar char="•"/>
            </a:pPr>
            <a:r>
              <a:rPr lang="en-IE" dirty="0">
                <a:latin typeface="+mj-lt"/>
              </a:rPr>
              <a:t>Academic work around the area in question is thin on the ground. Basil Chubb (1973), Emmet O’Connor (1989) and David </a:t>
            </a:r>
            <a:r>
              <a:rPr lang="en-IE" dirty="0" err="1">
                <a:latin typeface="+mj-lt"/>
              </a:rPr>
              <a:t>Convery</a:t>
            </a:r>
            <a:r>
              <a:rPr lang="en-IE" dirty="0">
                <a:latin typeface="+mj-lt"/>
              </a:rPr>
              <a:t> (2013) all explain that in the Irish context much of history writing leaves out the point of view of the ordinary people. </a:t>
            </a:r>
          </a:p>
          <a:p>
            <a:endParaRPr lang="en-IE" dirty="0">
              <a:latin typeface="+mj-lt"/>
            </a:endParaRPr>
          </a:p>
          <a:p>
            <a:pPr marL="285750" indent="-285750">
              <a:buFont typeface="Arial" panose="020B0604020202020204" pitchFamily="34" charset="0"/>
              <a:buChar char="•"/>
            </a:pPr>
            <a:r>
              <a:rPr lang="en-IE" dirty="0">
                <a:latin typeface="+mj-lt"/>
              </a:rPr>
              <a:t>The aim of the research is to give voice to the ‘ordinary’ and to do this the study will draw on the work of </a:t>
            </a:r>
            <a:r>
              <a:rPr lang="en-IE" dirty="0" err="1">
                <a:latin typeface="+mj-lt"/>
              </a:rPr>
              <a:t>Allesandro</a:t>
            </a:r>
            <a:r>
              <a:rPr lang="en-IE" dirty="0">
                <a:latin typeface="+mj-lt"/>
              </a:rPr>
              <a:t> </a:t>
            </a:r>
            <a:r>
              <a:rPr lang="en-IE" dirty="0" err="1">
                <a:latin typeface="+mj-lt"/>
              </a:rPr>
              <a:t>Portelli</a:t>
            </a:r>
            <a:r>
              <a:rPr lang="en-IE" dirty="0">
                <a:latin typeface="+mj-lt"/>
              </a:rPr>
              <a:t>, Studs </a:t>
            </a:r>
            <a:r>
              <a:rPr lang="en-IE" dirty="0" err="1">
                <a:latin typeface="+mj-lt"/>
              </a:rPr>
              <a:t>Terkel</a:t>
            </a:r>
            <a:r>
              <a:rPr lang="en-IE" dirty="0">
                <a:latin typeface="+mj-lt"/>
              </a:rPr>
              <a:t>, Danilo Dolci amongst others. </a:t>
            </a:r>
          </a:p>
          <a:p>
            <a:endParaRPr lang="en-IE" dirty="0">
              <a:latin typeface="+mj-lt"/>
            </a:endParaRPr>
          </a:p>
          <a:p>
            <a:pPr marL="285750" indent="-285750">
              <a:buFont typeface="Arial" panose="020B0604020202020204" pitchFamily="34" charset="0"/>
              <a:buChar char="•"/>
            </a:pPr>
            <a:r>
              <a:rPr lang="en-IE" dirty="0">
                <a:latin typeface="+mj-lt"/>
              </a:rPr>
              <a:t>Writers, researchers and academics such as these have used oral histories to great effect in placing the ordinary voice on the historic record.</a:t>
            </a:r>
          </a:p>
        </p:txBody>
      </p:sp>
    </p:spTree>
    <p:extLst>
      <p:ext uri="{BB962C8B-B14F-4D97-AF65-F5344CB8AC3E}">
        <p14:creationId xmlns:p14="http://schemas.microsoft.com/office/powerpoint/2010/main" val="80109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77218" y="154745"/>
            <a:ext cx="8637563" cy="769441"/>
          </a:xfrm>
          <a:prstGeom prst="rect">
            <a:avLst/>
          </a:prstGeom>
          <a:noFill/>
        </p:spPr>
        <p:txBody>
          <a:bodyPr wrap="square" rtlCol="0">
            <a:spAutoFit/>
          </a:bodyPr>
          <a:lstStyle/>
          <a:p>
            <a:pPr algn="ctr"/>
            <a:r>
              <a:rPr lang="en-US" sz="2200" dirty="0">
                <a:latin typeface="+mj-lt"/>
              </a:rPr>
              <a:t>Oral histories of </a:t>
            </a:r>
            <a:r>
              <a:rPr lang="en-US" sz="2200" dirty="0" err="1">
                <a:latin typeface="+mj-lt"/>
              </a:rPr>
              <a:t>unionisation</a:t>
            </a:r>
            <a:r>
              <a:rPr lang="en-US" sz="2200" dirty="0">
                <a:latin typeface="+mj-lt"/>
              </a:rPr>
              <a:t>, community, </a:t>
            </a:r>
            <a:r>
              <a:rPr lang="en-US" sz="2200" dirty="0" err="1">
                <a:latin typeface="+mj-lt"/>
              </a:rPr>
              <a:t>radicalisation</a:t>
            </a:r>
            <a:r>
              <a:rPr lang="en-US" sz="2200" dirty="0">
                <a:latin typeface="+mj-lt"/>
              </a:rPr>
              <a:t> and critique: </a:t>
            </a:r>
            <a:br>
              <a:rPr lang="en-US" sz="2200" dirty="0">
                <a:latin typeface="+mj-lt"/>
              </a:rPr>
            </a:br>
            <a:r>
              <a:rPr lang="en-US" sz="2200" dirty="0">
                <a:latin typeface="+mj-lt"/>
              </a:rPr>
              <a:t>the case of the trade union movement in  Waterford Crystal 1947 - 2009</a:t>
            </a:r>
            <a:endParaRPr lang="en-IE" sz="22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45" y="171633"/>
            <a:ext cx="1405910" cy="233680"/>
          </a:xfrm>
          <a:prstGeom prst="rect">
            <a:avLst/>
          </a:prstGeom>
        </p:spPr>
      </p:pic>
      <p:sp>
        <p:nvSpPr>
          <p:cNvPr id="5" name="TextBox 4"/>
          <p:cNvSpPr txBox="1"/>
          <p:nvPr/>
        </p:nvSpPr>
        <p:spPr>
          <a:xfrm>
            <a:off x="1062109" y="1575582"/>
            <a:ext cx="10067780" cy="3170099"/>
          </a:xfrm>
          <a:prstGeom prst="rect">
            <a:avLst/>
          </a:prstGeom>
          <a:noFill/>
        </p:spPr>
        <p:txBody>
          <a:bodyPr wrap="square" rtlCol="0">
            <a:spAutoFit/>
          </a:bodyPr>
          <a:lstStyle/>
          <a:p>
            <a:pPr marL="342900" indent="-342900">
              <a:buFont typeface="Arial" panose="020B0604020202020204" pitchFamily="34" charset="0"/>
              <a:buChar char="•"/>
            </a:pPr>
            <a:r>
              <a:rPr lang="en-IE" dirty="0">
                <a:latin typeface="+mj-lt"/>
              </a:rPr>
              <a:t>The proposed project entails examining oral histories of six decades of Trade Unionism at Waterford Crystal, drawing from several cohorts and generations of workers with different experiences of labour and unionisation. </a:t>
            </a:r>
          </a:p>
          <a:p>
            <a:pPr marL="342900" indent="-342900">
              <a:buFont typeface="Arial" panose="020B0604020202020204" pitchFamily="34" charset="0"/>
              <a:buChar char="•"/>
            </a:pPr>
            <a:endParaRPr lang="en-IE" dirty="0">
              <a:latin typeface="+mj-lt"/>
            </a:endParaRPr>
          </a:p>
          <a:p>
            <a:pPr marL="342900" indent="-342900">
              <a:buFont typeface="Arial" panose="020B0604020202020204" pitchFamily="34" charset="0"/>
              <a:buChar char="•"/>
            </a:pPr>
            <a:r>
              <a:rPr lang="en-IE" dirty="0">
                <a:latin typeface="+mj-lt"/>
              </a:rPr>
              <a:t>Within this, many narratives emerge, and particular attention will be paid to the experiences of women activists, workers and non-activist union members.</a:t>
            </a:r>
          </a:p>
          <a:p>
            <a:pPr marL="342900" indent="-342900">
              <a:buFont typeface="Arial" panose="020B0604020202020204" pitchFamily="34" charset="0"/>
              <a:buChar char="•"/>
            </a:pPr>
            <a:endParaRPr lang="en-IE" dirty="0">
              <a:latin typeface="+mj-lt"/>
            </a:endParaRPr>
          </a:p>
          <a:p>
            <a:pPr marL="342900" indent="-342900">
              <a:buFont typeface="Arial" panose="020B0604020202020204" pitchFamily="34" charset="0"/>
              <a:buChar char="•"/>
            </a:pPr>
            <a:r>
              <a:rPr lang="en-IE" dirty="0">
                <a:latin typeface="+mj-lt"/>
              </a:rPr>
              <a:t>The key theme of this research is how trade unionism was more than just a bargaining organisation: the Union became a centre of community and identity, it created bonds of solidarity within the factory, but also beyond that in solidarity with other workers</a:t>
            </a:r>
          </a:p>
          <a:p>
            <a:endParaRPr lang="en-IE" sz="2000" dirty="0">
              <a:latin typeface="+mj-lt"/>
            </a:endParaRPr>
          </a:p>
        </p:txBody>
      </p:sp>
      <p:sp>
        <p:nvSpPr>
          <p:cNvPr id="6" name="Footer Placeholder 5"/>
          <p:cNvSpPr>
            <a:spLocks noGrp="1"/>
          </p:cNvSpPr>
          <p:nvPr>
            <p:ph type="ftr" sz="quarter" idx="11"/>
          </p:nvPr>
        </p:nvSpPr>
        <p:spPr/>
        <p:txBody>
          <a:bodyPr/>
          <a:lstStyle/>
          <a:p>
            <a:r>
              <a:rPr lang="en-IE"/>
              <a:t>Daniel Fell</a:t>
            </a:r>
          </a:p>
        </p:txBody>
      </p:sp>
      <p:sp>
        <p:nvSpPr>
          <p:cNvPr id="7" name="Slide Number Placeholder 6"/>
          <p:cNvSpPr>
            <a:spLocks noGrp="1"/>
          </p:cNvSpPr>
          <p:nvPr>
            <p:ph type="sldNum" sz="quarter" idx="12"/>
          </p:nvPr>
        </p:nvSpPr>
        <p:spPr/>
        <p:txBody>
          <a:bodyPr/>
          <a:lstStyle/>
          <a:p>
            <a:fld id="{E209248B-C748-414C-A144-3FB64AE13445}" type="slidenum">
              <a:rPr lang="en-IE" smtClean="0"/>
              <a:t>4</a:t>
            </a:fld>
            <a:endParaRPr lang="en-IE"/>
          </a:p>
        </p:txBody>
      </p:sp>
    </p:spTree>
    <p:extLst>
      <p:ext uri="{BB962C8B-B14F-4D97-AF65-F5344CB8AC3E}">
        <p14:creationId xmlns:p14="http://schemas.microsoft.com/office/powerpoint/2010/main" val="424059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756"/>
            <a:ext cx="10515600" cy="1325563"/>
          </a:xfrm>
        </p:spPr>
        <p:txBody>
          <a:bodyPr>
            <a:normAutofit fontScale="90000"/>
          </a:bodyPr>
          <a:lstStyle/>
          <a:p>
            <a:pPr algn="ctr"/>
            <a:r>
              <a:rPr lang="en-US" sz="2400" dirty="0"/>
              <a:t>Oral histories of </a:t>
            </a:r>
            <a:r>
              <a:rPr lang="en-US" sz="2400" dirty="0" err="1"/>
              <a:t>unionisation</a:t>
            </a:r>
            <a:r>
              <a:rPr lang="en-US" sz="2400" dirty="0"/>
              <a:t>, community, </a:t>
            </a:r>
            <a:r>
              <a:rPr lang="en-US" sz="2400" dirty="0" err="1"/>
              <a:t>radicalisation</a:t>
            </a:r>
            <a:r>
              <a:rPr lang="en-US" sz="2400" dirty="0"/>
              <a:t> and critique: </a:t>
            </a:r>
            <a:br>
              <a:rPr lang="en-US" sz="2400" dirty="0"/>
            </a:br>
            <a:r>
              <a:rPr lang="en-US" sz="2400" dirty="0"/>
              <a:t>the case of the trade union movement in  Waterford Crystal 1947 - 2009</a:t>
            </a:r>
            <a:br>
              <a:rPr lang="en-IE" dirty="0"/>
            </a:br>
            <a:endParaRPr lang="en-IE" dirty="0"/>
          </a:p>
        </p:txBody>
      </p:sp>
      <p:sp>
        <p:nvSpPr>
          <p:cNvPr id="3" name="Footer Placeholder 2"/>
          <p:cNvSpPr>
            <a:spLocks noGrp="1"/>
          </p:cNvSpPr>
          <p:nvPr>
            <p:ph type="ftr" sz="quarter" idx="11"/>
          </p:nvPr>
        </p:nvSpPr>
        <p:spPr/>
        <p:txBody>
          <a:bodyPr/>
          <a:lstStyle/>
          <a:p>
            <a:r>
              <a:rPr lang="en-IE" dirty="0"/>
              <a:t>Daniel Fell</a:t>
            </a:r>
          </a:p>
        </p:txBody>
      </p:sp>
      <p:sp>
        <p:nvSpPr>
          <p:cNvPr id="4" name="Slide Number Placeholder 3"/>
          <p:cNvSpPr>
            <a:spLocks noGrp="1"/>
          </p:cNvSpPr>
          <p:nvPr>
            <p:ph type="sldNum" sz="quarter" idx="12"/>
          </p:nvPr>
        </p:nvSpPr>
        <p:spPr/>
        <p:txBody>
          <a:bodyPr/>
          <a:lstStyle/>
          <a:p>
            <a:fld id="{E209248B-C748-414C-A144-3FB64AE13445}" type="slidenum">
              <a:rPr lang="en-IE" smtClean="0"/>
              <a:t>5</a:t>
            </a:fld>
            <a:endParaRPr lang="en-I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45" y="171633"/>
            <a:ext cx="1405910" cy="233680"/>
          </a:xfrm>
          <a:prstGeom prst="rect">
            <a:avLst/>
          </a:prstGeom>
        </p:spPr>
      </p:pic>
      <p:sp>
        <p:nvSpPr>
          <p:cNvPr id="6" name="TextBox 5"/>
          <p:cNvSpPr txBox="1"/>
          <p:nvPr/>
        </p:nvSpPr>
        <p:spPr>
          <a:xfrm>
            <a:off x="1083212" y="1252025"/>
            <a:ext cx="10114671" cy="4801314"/>
          </a:xfrm>
          <a:prstGeom prst="rect">
            <a:avLst/>
          </a:prstGeom>
          <a:noFill/>
        </p:spPr>
        <p:txBody>
          <a:bodyPr wrap="square" rtlCol="0">
            <a:spAutoFit/>
          </a:bodyPr>
          <a:lstStyle/>
          <a:p>
            <a:pPr marL="285750" lvl="0" indent="-285750">
              <a:buFont typeface="Arial" panose="020B0604020202020204" pitchFamily="34" charset="0"/>
              <a:buChar char="•"/>
            </a:pPr>
            <a:r>
              <a:rPr lang="en-IE" dirty="0">
                <a:latin typeface="+mj-lt"/>
              </a:rPr>
              <a:t>Shared values create a community identity and communities are shaped historically by the daily routines which bring people together and weld working and non-working aspects of daily life into some kind of social and political unity, but as community becomes more complex values change. </a:t>
            </a:r>
          </a:p>
          <a:p>
            <a:pPr marL="285750" lvl="0" indent="-285750">
              <a:buFont typeface="Arial" panose="020B0604020202020204" pitchFamily="34" charset="0"/>
              <a:buChar char="•"/>
            </a:pPr>
            <a:endParaRPr lang="en-IE" dirty="0">
              <a:latin typeface="+mj-lt"/>
            </a:endParaRPr>
          </a:p>
          <a:p>
            <a:pPr marL="285750" lvl="0" indent="-285750">
              <a:buFont typeface="Arial" panose="020B0604020202020204" pitchFamily="34" charset="0"/>
              <a:buChar char="•"/>
            </a:pPr>
            <a:r>
              <a:rPr lang="en-IE" dirty="0">
                <a:latin typeface="+mj-lt"/>
              </a:rPr>
              <a:t>In the </a:t>
            </a:r>
            <a:r>
              <a:rPr lang="en-IE" dirty="0" err="1">
                <a:latin typeface="+mj-lt"/>
              </a:rPr>
              <a:t>Gramscian</a:t>
            </a:r>
            <a:r>
              <a:rPr lang="en-IE" dirty="0">
                <a:latin typeface="+mj-lt"/>
              </a:rPr>
              <a:t> sense the activist cohort within social movements is the driving force of the collective purpose at the heart of the movement.</a:t>
            </a:r>
          </a:p>
          <a:p>
            <a:pPr marL="285750" lvl="0" indent="-285750">
              <a:buFont typeface="Arial" panose="020B0604020202020204" pitchFamily="34" charset="0"/>
              <a:buChar char="•"/>
            </a:pPr>
            <a:endParaRPr lang="en-IE" dirty="0">
              <a:latin typeface="+mj-lt"/>
            </a:endParaRPr>
          </a:p>
          <a:p>
            <a:pPr marL="285750" indent="-285750">
              <a:buFont typeface="Arial" panose="020B0604020202020204" pitchFamily="34" charset="0"/>
              <a:buChar char="•"/>
            </a:pPr>
            <a:r>
              <a:rPr lang="en-IE" dirty="0">
                <a:latin typeface="+mj-lt"/>
              </a:rPr>
              <a:t>Following </a:t>
            </a:r>
            <a:r>
              <a:rPr lang="en-IE" dirty="0" err="1">
                <a:latin typeface="+mj-lt"/>
              </a:rPr>
              <a:t>Boltanski’s</a:t>
            </a:r>
            <a:r>
              <a:rPr lang="en-IE" dirty="0">
                <a:latin typeface="+mj-lt"/>
              </a:rPr>
              <a:t> ‘pragmatic sociology of critique’ the project will examine how the workers and activists conceive the ‘critical moment’ and how did they perceive themselves and their relationship to the wider society.</a:t>
            </a:r>
          </a:p>
          <a:p>
            <a:pPr marL="285750" lvl="0" indent="-285750">
              <a:buFont typeface="Arial" panose="020B0604020202020204" pitchFamily="34" charset="0"/>
              <a:buChar char="•"/>
            </a:pPr>
            <a:endParaRPr lang="en-IE" dirty="0">
              <a:latin typeface="+mj-lt"/>
            </a:endParaRPr>
          </a:p>
          <a:p>
            <a:pPr marL="285750" lvl="0" indent="-285750">
              <a:buFont typeface="Arial" panose="020B0604020202020204" pitchFamily="34" charset="0"/>
              <a:buChar char="•"/>
            </a:pPr>
            <a:r>
              <a:rPr lang="en-IE" dirty="0">
                <a:latin typeface="+mj-lt"/>
              </a:rPr>
              <a:t>To what extent did changes in values cause tensions in the glass community in line with the development of the cohorts of activists over the decades </a:t>
            </a:r>
          </a:p>
          <a:p>
            <a:pPr marL="285750" lvl="0" indent="-285750">
              <a:buFont typeface="Arial" panose="020B0604020202020204" pitchFamily="34" charset="0"/>
              <a:buChar char="•"/>
            </a:pPr>
            <a:endParaRPr lang="en-IE" dirty="0">
              <a:latin typeface="+mj-lt"/>
            </a:endParaRPr>
          </a:p>
          <a:p>
            <a:pPr marL="285750" lvl="0" indent="-285750">
              <a:buFont typeface="Arial" panose="020B0604020202020204" pitchFamily="34" charset="0"/>
              <a:buChar char="•"/>
            </a:pPr>
            <a:r>
              <a:rPr lang="en-IE" dirty="0">
                <a:latin typeface="+mj-lt"/>
              </a:rPr>
              <a:t>The research will explore the ways and the scope of the workers influence in the development of their community. </a:t>
            </a:r>
          </a:p>
          <a:p>
            <a:pPr marL="285750" lvl="0" indent="-285750">
              <a:buFont typeface="Arial" panose="020B0604020202020204" pitchFamily="34" charset="0"/>
              <a:buChar char="•"/>
            </a:pPr>
            <a:endParaRPr lang="en-IE" dirty="0">
              <a:latin typeface="+mj-lt"/>
            </a:endParaRPr>
          </a:p>
        </p:txBody>
      </p:sp>
    </p:spTree>
    <p:extLst>
      <p:ext uri="{BB962C8B-B14F-4D97-AF65-F5344CB8AC3E}">
        <p14:creationId xmlns:p14="http://schemas.microsoft.com/office/powerpoint/2010/main" val="267984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688"/>
            <a:ext cx="10515600" cy="1325563"/>
          </a:xfrm>
        </p:spPr>
        <p:txBody>
          <a:bodyPr>
            <a:normAutofit fontScale="90000"/>
          </a:bodyPr>
          <a:lstStyle/>
          <a:p>
            <a:pPr algn="ctr"/>
            <a:r>
              <a:rPr lang="en-US" sz="2400" dirty="0"/>
              <a:t>Oral histories of </a:t>
            </a:r>
            <a:r>
              <a:rPr lang="en-US" sz="2400" dirty="0" err="1"/>
              <a:t>unionisation</a:t>
            </a:r>
            <a:r>
              <a:rPr lang="en-US" sz="2400" dirty="0"/>
              <a:t>, community, </a:t>
            </a:r>
            <a:r>
              <a:rPr lang="en-US" sz="2400" dirty="0" err="1"/>
              <a:t>radicalisation</a:t>
            </a:r>
            <a:r>
              <a:rPr lang="en-US" sz="2400" dirty="0"/>
              <a:t> and critique: </a:t>
            </a:r>
            <a:br>
              <a:rPr lang="en-US" sz="2400" dirty="0"/>
            </a:br>
            <a:r>
              <a:rPr lang="en-US" sz="2400" dirty="0"/>
              <a:t>the case of the trade union movement in  Waterford Crystal 1947 - 2009</a:t>
            </a:r>
            <a:br>
              <a:rPr lang="en-IE" dirty="0"/>
            </a:br>
            <a:endParaRPr lang="en-IE" dirty="0"/>
          </a:p>
        </p:txBody>
      </p:sp>
      <p:sp>
        <p:nvSpPr>
          <p:cNvPr id="3" name="Footer Placeholder 2"/>
          <p:cNvSpPr>
            <a:spLocks noGrp="1"/>
          </p:cNvSpPr>
          <p:nvPr>
            <p:ph type="ftr" sz="quarter" idx="11"/>
          </p:nvPr>
        </p:nvSpPr>
        <p:spPr/>
        <p:txBody>
          <a:bodyPr/>
          <a:lstStyle/>
          <a:p>
            <a:r>
              <a:rPr lang="en-IE"/>
              <a:t>Daniel Fell</a:t>
            </a:r>
          </a:p>
        </p:txBody>
      </p:sp>
      <p:sp>
        <p:nvSpPr>
          <p:cNvPr id="4" name="Slide Number Placeholder 3"/>
          <p:cNvSpPr>
            <a:spLocks noGrp="1"/>
          </p:cNvSpPr>
          <p:nvPr>
            <p:ph type="sldNum" sz="quarter" idx="12"/>
          </p:nvPr>
        </p:nvSpPr>
        <p:spPr/>
        <p:txBody>
          <a:bodyPr/>
          <a:lstStyle/>
          <a:p>
            <a:fld id="{E209248B-C748-414C-A144-3FB64AE13445}" type="slidenum">
              <a:rPr lang="en-IE" smtClean="0"/>
              <a:t>6</a:t>
            </a:fld>
            <a:endParaRPr lang="en-I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45" y="171633"/>
            <a:ext cx="1405910" cy="233680"/>
          </a:xfrm>
          <a:prstGeom prst="rect">
            <a:avLst/>
          </a:prstGeom>
        </p:spPr>
      </p:pic>
      <p:sp>
        <p:nvSpPr>
          <p:cNvPr id="6" name="TextBox 5"/>
          <p:cNvSpPr txBox="1"/>
          <p:nvPr/>
        </p:nvSpPr>
        <p:spPr>
          <a:xfrm>
            <a:off x="1038665" y="1983544"/>
            <a:ext cx="10114670" cy="3139321"/>
          </a:xfrm>
          <a:prstGeom prst="rect">
            <a:avLst/>
          </a:prstGeom>
          <a:noFill/>
        </p:spPr>
        <p:txBody>
          <a:bodyPr wrap="square" rtlCol="0">
            <a:spAutoFit/>
          </a:bodyPr>
          <a:lstStyle/>
          <a:p>
            <a:pPr marL="285750" indent="-285750">
              <a:buFont typeface="Arial" panose="020B0604020202020204" pitchFamily="34" charset="0"/>
              <a:buChar char="•"/>
            </a:pPr>
            <a:r>
              <a:rPr lang="en-IE" dirty="0">
                <a:latin typeface="+mj-lt"/>
              </a:rPr>
              <a:t>The qualitative methodology will entail the use of 30+ semi-structured interviews allowing the participants discuss the key issues involved.</a:t>
            </a:r>
          </a:p>
          <a:p>
            <a:endParaRPr lang="en-IE" dirty="0">
              <a:latin typeface="+mj-lt"/>
            </a:endParaRPr>
          </a:p>
          <a:p>
            <a:pPr marL="285750" indent="-285750">
              <a:buFont typeface="Arial" panose="020B0604020202020204" pitchFamily="34" charset="0"/>
              <a:buChar char="•"/>
            </a:pPr>
            <a:r>
              <a:rPr lang="en-IE" dirty="0">
                <a:latin typeface="+mj-lt"/>
              </a:rPr>
              <a:t> A judgment sample will be used to decide on the participants. Because of the limited size of the cohort it will be possible to use a high percentage of the activists, in particular, all of the older activists available. </a:t>
            </a:r>
          </a:p>
          <a:p>
            <a:endParaRPr lang="en-IE" dirty="0">
              <a:latin typeface="+mj-lt"/>
            </a:endParaRPr>
          </a:p>
          <a:p>
            <a:pPr marL="285750" indent="-285750">
              <a:buFont typeface="Arial" panose="020B0604020202020204" pitchFamily="34" charset="0"/>
              <a:buChar char="•"/>
            </a:pPr>
            <a:r>
              <a:rPr lang="en-IE" dirty="0">
                <a:latin typeface="+mj-lt"/>
              </a:rPr>
              <a:t>The study will use 3 focus groups to engage with specific issues of gender, equality issues and the non activist view of activism. </a:t>
            </a:r>
          </a:p>
          <a:p>
            <a:endParaRPr lang="en-IE" dirty="0">
              <a:latin typeface="+mj-lt"/>
            </a:endParaRPr>
          </a:p>
          <a:p>
            <a:pPr marL="285750" indent="-285750">
              <a:buFont typeface="Arial" panose="020B0604020202020204" pitchFamily="34" charset="0"/>
              <a:buChar char="•"/>
            </a:pPr>
            <a:r>
              <a:rPr lang="en-IE" dirty="0">
                <a:latin typeface="+mj-lt"/>
              </a:rPr>
              <a:t>The focus groups will be (</a:t>
            </a:r>
            <a:r>
              <a:rPr lang="en-IE" dirty="0" err="1">
                <a:latin typeface="+mj-lt"/>
              </a:rPr>
              <a:t>i</a:t>
            </a:r>
            <a:r>
              <a:rPr lang="en-IE" dirty="0">
                <a:latin typeface="+mj-lt"/>
              </a:rPr>
              <a:t>) a group of women activists, (ii) a group of non-activist shop-floor workers and (iii) a mixed cross sectional group including craft and general, male and female workers.</a:t>
            </a:r>
          </a:p>
        </p:txBody>
      </p:sp>
    </p:spTree>
    <p:extLst>
      <p:ext uri="{BB962C8B-B14F-4D97-AF65-F5344CB8AC3E}">
        <p14:creationId xmlns:p14="http://schemas.microsoft.com/office/powerpoint/2010/main" val="959408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505243"/>
          </a:xfrm>
        </p:spPr>
        <p:txBody>
          <a:bodyPr>
            <a:normAutofit/>
          </a:bodyPr>
          <a:lstStyle/>
          <a:p>
            <a:pPr algn="ctr"/>
            <a:r>
              <a:rPr lang="en-US" sz="2400" dirty="0"/>
              <a:t>Oral histories of </a:t>
            </a:r>
            <a:r>
              <a:rPr lang="en-US" sz="2400" dirty="0" err="1"/>
              <a:t>unionisation</a:t>
            </a:r>
            <a:r>
              <a:rPr lang="en-US" sz="2400" dirty="0"/>
              <a:t>, community, </a:t>
            </a:r>
            <a:r>
              <a:rPr lang="en-US" sz="2400" dirty="0" err="1"/>
              <a:t>radicalisation</a:t>
            </a:r>
            <a:r>
              <a:rPr lang="en-US" sz="2400" dirty="0"/>
              <a:t> and critique: </a:t>
            </a:r>
            <a:br>
              <a:rPr lang="en-US" sz="2400" dirty="0"/>
            </a:br>
            <a:r>
              <a:rPr lang="en-US" sz="2400" dirty="0"/>
              <a:t>the case of the trade union movement in  Waterford Crystal 1947 - 2009</a:t>
            </a:r>
            <a:br>
              <a:rPr lang="en-IE" dirty="0"/>
            </a:br>
            <a:endParaRPr lang="en-IE" dirty="0"/>
          </a:p>
        </p:txBody>
      </p:sp>
      <p:sp>
        <p:nvSpPr>
          <p:cNvPr id="3" name="Footer Placeholder 2"/>
          <p:cNvSpPr>
            <a:spLocks noGrp="1"/>
          </p:cNvSpPr>
          <p:nvPr>
            <p:ph type="ftr" sz="quarter" idx="11"/>
          </p:nvPr>
        </p:nvSpPr>
        <p:spPr/>
        <p:txBody>
          <a:bodyPr/>
          <a:lstStyle/>
          <a:p>
            <a:r>
              <a:rPr lang="en-IE"/>
              <a:t>Daniel Fell</a:t>
            </a:r>
          </a:p>
        </p:txBody>
      </p:sp>
      <p:sp>
        <p:nvSpPr>
          <p:cNvPr id="4" name="Slide Number Placeholder 3"/>
          <p:cNvSpPr>
            <a:spLocks noGrp="1"/>
          </p:cNvSpPr>
          <p:nvPr>
            <p:ph type="sldNum" sz="quarter" idx="12"/>
          </p:nvPr>
        </p:nvSpPr>
        <p:spPr/>
        <p:txBody>
          <a:bodyPr/>
          <a:lstStyle/>
          <a:p>
            <a:fld id="{E209248B-C748-414C-A144-3FB64AE13445}" type="slidenum">
              <a:rPr lang="en-IE" smtClean="0"/>
              <a:t>7</a:t>
            </a:fld>
            <a:endParaRPr lang="en-I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45" y="171633"/>
            <a:ext cx="1405910" cy="233680"/>
          </a:xfrm>
          <a:prstGeom prst="rect">
            <a:avLst/>
          </a:prstGeom>
        </p:spPr>
      </p:pic>
      <p:sp>
        <p:nvSpPr>
          <p:cNvPr id="8" name="TextBox 7"/>
          <p:cNvSpPr txBox="1"/>
          <p:nvPr/>
        </p:nvSpPr>
        <p:spPr>
          <a:xfrm>
            <a:off x="1087901" y="1859339"/>
            <a:ext cx="10016197" cy="2862322"/>
          </a:xfrm>
          <a:prstGeom prst="rect">
            <a:avLst/>
          </a:prstGeom>
          <a:noFill/>
        </p:spPr>
        <p:txBody>
          <a:bodyPr wrap="square" rtlCol="0">
            <a:spAutoFit/>
          </a:bodyPr>
          <a:lstStyle/>
          <a:p>
            <a:pPr marL="285750" indent="-285750">
              <a:buFont typeface="Arial" panose="020B0604020202020204" pitchFamily="34" charset="0"/>
              <a:buChar char="•"/>
            </a:pPr>
            <a:r>
              <a:rPr lang="en-IE" dirty="0">
                <a:latin typeface="+mj-lt"/>
              </a:rPr>
              <a:t>The term `insider research' is used to describe projects where the researcher has a direct involvement or connection with the research setting (Robson 2002). </a:t>
            </a:r>
          </a:p>
          <a:p>
            <a:pPr marL="285750" indent="-285750">
              <a:buFont typeface="Arial" panose="020B0604020202020204" pitchFamily="34" charset="0"/>
              <a:buChar char="•"/>
            </a:pPr>
            <a:endParaRPr lang="en-IE" dirty="0">
              <a:latin typeface="+mj-lt"/>
            </a:endParaRPr>
          </a:p>
          <a:p>
            <a:pPr marL="285750" indent="-285750">
              <a:buFont typeface="Arial" panose="020B0604020202020204" pitchFamily="34" charset="0"/>
              <a:buChar char="•"/>
            </a:pPr>
            <a:r>
              <a:rPr lang="en-IE" dirty="0">
                <a:latin typeface="+mj-lt"/>
              </a:rPr>
              <a:t>Such research contrasts with traditional notions of scientifically sound research in which the researcher is an `objective outsider' studying subjects external to his/herself (Denzin and Lincoln 2000).</a:t>
            </a:r>
          </a:p>
          <a:p>
            <a:pPr marL="285750" indent="-285750">
              <a:buFont typeface="Arial" panose="020B0604020202020204" pitchFamily="34" charset="0"/>
              <a:buChar char="•"/>
            </a:pPr>
            <a:endParaRPr lang="en-IE" dirty="0">
              <a:latin typeface="+mj-lt"/>
            </a:endParaRPr>
          </a:p>
          <a:p>
            <a:pPr marL="285750" indent="-285750">
              <a:buFont typeface="Arial" panose="020B0604020202020204" pitchFamily="34" charset="0"/>
              <a:buChar char="•"/>
            </a:pPr>
            <a:r>
              <a:rPr lang="en-IE" dirty="0">
                <a:latin typeface="+mj-lt"/>
              </a:rPr>
              <a:t>There are pros and cons attached to the ‘insider’ concept  as M. J. Greene (2014) points out.</a:t>
            </a:r>
          </a:p>
          <a:p>
            <a:pPr marL="285750" indent="-285750">
              <a:buFont typeface="Arial" panose="020B0604020202020204" pitchFamily="34" charset="0"/>
              <a:buChar char="•"/>
            </a:pPr>
            <a:endParaRPr lang="en-IE" dirty="0">
              <a:latin typeface="+mj-lt"/>
            </a:endParaRPr>
          </a:p>
          <a:p>
            <a:pPr marL="285750" indent="-285750">
              <a:buFont typeface="Arial" panose="020B0604020202020204" pitchFamily="34" charset="0"/>
              <a:buChar char="•"/>
            </a:pPr>
            <a:r>
              <a:rPr lang="en-IE" dirty="0">
                <a:latin typeface="+mj-lt"/>
              </a:rPr>
              <a:t> Greene cites a number of sources including </a:t>
            </a:r>
            <a:r>
              <a:rPr lang="en-IE" dirty="0" err="1">
                <a:latin typeface="+mj-lt"/>
              </a:rPr>
              <a:t>Aguiler</a:t>
            </a:r>
            <a:r>
              <a:rPr lang="en-IE" dirty="0">
                <a:latin typeface="+mj-lt"/>
              </a:rPr>
              <a:t> (1981), Bell (2005) and Chavez (2008) in outlining the Pros and Cons. </a:t>
            </a:r>
          </a:p>
        </p:txBody>
      </p:sp>
    </p:spTree>
    <p:extLst>
      <p:ext uri="{BB962C8B-B14F-4D97-AF65-F5344CB8AC3E}">
        <p14:creationId xmlns:p14="http://schemas.microsoft.com/office/powerpoint/2010/main" val="4006929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122" y="0"/>
            <a:ext cx="9665677" cy="1069145"/>
          </a:xfrm>
        </p:spPr>
        <p:txBody>
          <a:bodyPr>
            <a:normAutofit/>
          </a:bodyPr>
          <a:lstStyle/>
          <a:p>
            <a:pPr algn="ctr"/>
            <a:r>
              <a:rPr lang="en-US" sz="2200" dirty="0"/>
              <a:t>Oral histories of </a:t>
            </a:r>
            <a:r>
              <a:rPr lang="en-US" sz="2200" dirty="0" err="1"/>
              <a:t>unionisation</a:t>
            </a:r>
            <a:r>
              <a:rPr lang="en-US" sz="2200" dirty="0"/>
              <a:t>, community, </a:t>
            </a:r>
            <a:r>
              <a:rPr lang="en-US" sz="2200" dirty="0" err="1"/>
              <a:t>radicalisation</a:t>
            </a:r>
            <a:r>
              <a:rPr lang="en-US" sz="2200" dirty="0"/>
              <a:t> and critique: </a:t>
            </a:r>
            <a:br>
              <a:rPr lang="en-US" sz="2200" dirty="0"/>
            </a:br>
            <a:r>
              <a:rPr lang="en-US" sz="2200" dirty="0"/>
              <a:t>the case of the trade union movement in  Waterford Crystal 1947 - 2009</a:t>
            </a:r>
            <a:br>
              <a:rPr lang="en-IE" sz="2200" dirty="0"/>
            </a:br>
            <a:endParaRPr lang="en-IE" sz="2200" dirty="0"/>
          </a:p>
        </p:txBody>
      </p:sp>
      <p:sp>
        <p:nvSpPr>
          <p:cNvPr id="3" name="Footer Placeholder 2"/>
          <p:cNvSpPr>
            <a:spLocks noGrp="1"/>
          </p:cNvSpPr>
          <p:nvPr>
            <p:ph type="ftr" sz="quarter" idx="11"/>
          </p:nvPr>
        </p:nvSpPr>
        <p:spPr/>
        <p:txBody>
          <a:bodyPr/>
          <a:lstStyle/>
          <a:p>
            <a:r>
              <a:rPr lang="en-IE"/>
              <a:t>Daniel Fell</a:t>
            </a:r>
          </a:p>
        </p:txBody>
      </p:sp>
      <p:sp>
        <p:nvSpPr>
          <p:cNvPr id="4" name="Slide Number Placeholder 3"/>
          <p:cNvSpPr>
            <a:spLocks noGrp="1"/>
          </p:cNvSpPr>
          <p:nvPr>
            <p:ph type="sldNum" sz="quarter" idx="12"/>
          </p:nvPr>
        </p:nvSpPr>
        <p:spPr/>
        <p:txBody>
          <a:bodyPr/>
          <a:lstStyle/>
          <a:p>
            <a:fld id="{E209248B-C748-414C-A144-3FB64AE13445}" type="slidenum">
              <a:rPr lang="en-IE" smtClean="0"/>
              <a:t>8</a:t>
            </a:fld>
            <a:endParaRPr lang="en-I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45" y="171633"/>
            <a:ext cx="1405910" cy="233680"/>
          </a:xfrm>
          <a:prstGeom prst="rect">
            <a:avLst/>
          </a:prstGeom>
        </p:spPr>
      </p:pic>
      <p:sp>
        <p:nvSpPr>
          <p:cNvPr id="6" name="TextBox 5"/>
          <p:cNvSpPr txBox="1"/>
          <p:nvPr/>
        </p:nvSpPr>
        <p:spPr>
          <a:xfrm>
            <a:off x="991771" y="671691"/>
            <a:ext cx="4403187" cy="5909310"/>
          </a:xfrm>
          <a:prstGeom prst="rect">
            <a:avLst/>
          </a:prstGeom>
          <a:noFill/>
        </p:spPr>
        <p:txBody>
          <a:bodyPr wrap="square" rtlCol="0">
            <a:spAutoFit/>
          </a:bodyPr>
          <a:lstStyle/>
          <a:p>
            <a:endParaRPr lang="en-IE" dirty="0"/>
          </a:p>
          <a:p>
            <a:endParaRPr lang="en-IE" b="1" dirty="0">
              <a:latin typeface="+mj-lt"/>
            </a:endParaRPr>
          </a:p>
          <a:p>
            <a:r>
              <a:rPr lang="en-IE" b="1" dirty="0">
                <a:latin typeface="+mj-lt"/>
              </a:rPr>
              <a:t>Knowledge</a:t>
            </a:r>
            <a:r>
              <a:rPr lang="en-IE" dirty="0">
                <a:latin typeface="+mj-lt"/>
              </a:rPr>
              <a:t>:</a:t>
            </a:r>
          </a:p>
          <a:p>
            <a:r>
              <a:rPr lang="en-IE" dirty="0">
                <a:latin typeface="+mj-lt"/>
              </a:rPr>
              <a:t> Insiders speak the language and understand the geography. They can negotiate the nuances and understand the unspoken signs.</a:t>
            </a:r>
          </a:p>
          <a:p>
            <a:r>
              <a:rPr lang="en-IE" dirty="0">
                <a:latin typeface="+mj-lt"/>
              </a:rPr>
              <a:t>They are part of the culture.</a:t>
            </a:r>
          </a:p>
          <a:p>
            <a:r>
              <a:rPr lang="en-IE" b="1" dirty="0">
                <a:latin typeface="+mj-lt"/>
              </a:rPr>
              <a:t>Interaction</a:t>
            </a:r>
            <a:r>
              <a:rPr lang="en-IE" dirty="0">
                <a:latin typeface="+mj-lt"/>
              </a:rPr>
              <a:t>:</a:t>
            </a:r>
          </a:p>
          <a:p>
            <a:r>
              <a:rPr lang="en-IE" dirty="0">
                <a:latin typeface="+mj-lt"/>
              </a:rPr>
              <a:t>They are familiar and are accepted. </a:t>
            </a:r>
            <a:r>
              <a:rPr lang="en-IE" dirty="0" err="1">
                <a:latin typeface="+mj-lt"/>
              </a:rPr>
              <a:t>Portelli</a:t>
            </a:r>
            <a:r>
              <a:rPr lang="en-IE" dirty="0">
                <a:latin typeface="+mj-lt"/>
              </a:rPr>
              <a:t> (1991) speaks of being accepted in a community because he did not pass judgement on the ‘narrators’ poverty. Insiders know how to approach individuals in their community.</a:t>
            </a:r>
          </a:p>
          <a:p>
            <a:r>
              <a:rPr lang="en-IE" b="1" dirty="0">
                <a:latin typeface="+mj-lt"/>
              </a:rPr>
              <a:t>Access</a:t>
            </a:r>
            <a:r>
              <a:rPr lang="en-IE" dirty="0">
                <a:latin typeface="+mj-lt"/>
              </a:rPr>
              <a:t>:</a:t>
            </a:r>
          </a:p>
          <a:p>
            <a:r>
              <a:rPr lang="en-IE" dirty="0">
                <a:latin typeface="+mj-lt"/>
              </a:rPr>
              <a:t>Chavez (2008) considers being the ‘insider’ gives ease of access and expediency of access thereby speeding up the process and giving more intimate access to the population.</a:t>
            </a:r>
          </a:p>
          <a:p>
            <a:endParaRPr lang="en-IE" dirty="0">
              <a:latin typeface="+mj-lt"/>
            </a:endParaRPr>
          </a:p>
          <a:p>
            <a:endParaRPr lang="en-IE" dirty="0">
              <a:latin typeface="+mj-lt"/>
            </a:endParaRPr>
          </a:p>
        </p:txBody>
      </p:sp>
      <p:sp>
        <p:nvSpPr>
          <p:cNvPr id="7" name="TextBox 6"/>
          <p:cNvSpPr txBox="1"/>
          <p:nvPr/>
        </p:nvSpPr>
        <p:spPr>
          <a:xfrm>
            <a:off x="2518115" y="786893"/>
            <a:ext cx="1350498" cy="369332"/>
          </a:xfrm>
          <a:prstGeom prst="rect">
            <a:avLst/>
          </a:prstGeom>
          <a:noFill/>
        </p:spPr>
        <p:txBody>
          <a:bodyPr wrap="square" rtlCol="0">
            <a:spAutoFit/>
          </a:bodyPr>
          <a:lstStyle/>
          <a:p>
            <a:pPr algn="ctr"/>
            <a:r>
              <a:rPr lang="en-IE" b="1" dirty="0">
                <a:latin typeface="+mj-lt"/>
              </a:rPr>
              <a:t>Pros</a:t>
            </a:r>
          </a:p>
        </p:txBody>
      </p:sp>
      <p:sp>
        <p:nvSpPr>
          <p:cNvPr id="9" name="TextBox 8"/>
          <p:cNvSpPr txBox="1"/>
          <p:nvPr/>
        </p:nvSpPr>
        <p:spPr>
          <a:xfrm>
            <a:off x="6843930" y="694560"/>
            <a:ext cx="4417256" cy="3139321"/>
          </a:xfrm>
          <a:prstGeom prst="rect">
            <a:avLst/>
          </a:prstGeom>
          <a:noFill/>
        </p:spPr>
        <p:txBody>
          <a:bodyPr wrap="square" rtlCol="0">
            <a:spAutoFit/>
          </a:bodyPr>
          <a:lstStyle/>
          <a:p>
            <a:endParaRPr lang="en-IE" dirty="0"/>
          </a:p>
          <a:p>
            <a:endParaRPr lang="en-IE" b="1" dirty="0">
              <a:latin typeface="+mj-lt"/>
            </a:endParaRPr>
          </a:p>
          <a:p>
            <a:r>
              <a:rPr lang="en-IE" b="1" dirty="0">
                <a:latin typeface="+mj-lt"/>
              </a:rPr>
              <a:t>Too Subjective:</a:t>
            </a:r>
          </a:p>
          <a:p>
            <a:r>
              <a:rPr lang="en-IE" dirty="0">
                <a:latin typeface="+mj-lt"/>
              </a:rPr>
              <a:t>Being too close to the subject may cause a loss of objectivity.</a:t>
            </a:r>
          </a:p>
          <a:p>
            <a:r>
              <a:rPr lang="en-IE" b="1" dirty="0">
                <a:latin typeface="+mj-lt"/>
              </a:rPr>
              <a:t>Biased :</a:t>
            </a:r>
          </a:p>
          <a:p>
            <a:r>
              <a:rPr lang="en-IE" dirty="0">
                <a:latin typeface="+mj-lt"/>
              </a:rPr>
              <a:t>Greene cites Van </a:t>
            </a:r>
            <a:r>
              <a:rPr lang="en-IE" dirty="0" err="1">
                <a:latin typeface="+mj-lt"/>
              </a:rPr>
              <a:t>Heugten</a:t>
            </a:r>
            <a:r>
              <a:rPr lang="en-IE" dirty="0">
                <a:latin typeface="+mj-lt"/>
              </a:rPr>
              <a:t> (2004)… ‘The selection of a topic that clearly reflects a personal interest and the selection of colleagues as subjects raise the spectre of insider ‘bias’…’ </a:t>
            </a:r>
          </a:p>
        </p:txBody>
      </p:sp>
      <p:sp>
        <p:nvSpPr>
          <p:cNvPr id="10" name="TextBox 9"/>
          <p:cNvSpPr txBox="1"/>
          <p:nvPr/>
        </p:nvSpPr>
        <p:spPr>
          <a:xfrm>
            <a:off x="8299937" y="786893"/>
            <a:ext cx="1505243" cy="369332"/>
          </a:xfrm>
          <a:prstGeom prst="rect">
            <a:avLst/>
          </a:prstGeom>
          <a:noFill/>
        </p:spPr>
        <p:txBody>
          <a:bodyPr wrap="square" rtlCol="0">
            <a:spAutoFit/>
          </a:bodyPr>
          <a:lstStyle/>
          <a:p>
            <a:pPr algn="ctr"/>
            <a:r>
              <a:rPr lang="en-IE" b="1" dirty="0">
                <a:latin typeface="+mj-lt"/>
              </a:rPr>
              <a:t>Cons</a:t>
            </a:r>
          </a:p>
        </p:txBody>
      </p:sp>
    </p:spTree>
    <p:extLst>
      <p:ext uri="{BB962C8B-B14F-4D97-AF65-F5344CB8AC3E}">
        <p14:creationId xmlns:p14="http://schemas.microsoft.com/office/powerpoint/2010/main" val="1866880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2873"/>
          </a:xfrm>
        </p:spPr>
        <p:txBody>
          <a:bodyPr>
            <a:normAutofit/>
          </a:bodyPr>
          <a:lstStyle/>
          <a:p>
            <a:pPr algn="ctr"/>
            <a:r>
              <a:rPr lang="en-US" sz="2200" dirty="0"/>
              <a:t>Oral histories of </a:t>
            </a:r>
            <a:r>
              <a:rPr lang="en-US" sz="2200" dirty="0" err="1"/>
              <a:t>unionisation</a:t>
            </a:r>
            <a:r>
              <a:rPr lang="en-US" sz="2200" dirty="0"/>
              <a:t>, community, </a:t>
            </a:r>
            <a:r>
              <a:rPr lang="en-US" sz="2200" dirty="0" err="1"/>
              <a:t>radicalisation</a:t>
            </a:r>
            <a:r>
              <a:rPr lang="en-US" sz="2200" dirty="0"/>
              <a:t> and critique: </a:t>
            </a:r>
            <a:br>
              <a:rPr lang="en-US" sz="2200" dirty="0"/>
            </a:br>
            <a:r>
              <a:rPr lang="en-US" sz="2200" dirty="0"/>
              <a:t>the case of the trade union movement in  Waterford Crystal 1947 - 2009</a:t>
            </a:r>
            <a:endParaRPr lang="en-IE" sz="2200" dirty="0"/>
          </a:p>
        </p:txBody>
      </p:sp>
      <p:sp>
        <p:nvSpPr>
          <p:cNvPr id="3" name="Footer Placeholder 2"/>
          <p:cNvSpPr>
            <a:spLocks noGrp="1"/>
          </p:cNvSpPr>
          <p:nvPr>
            <p:ph type="ftr" sz="quarter" idx="11"/>
          </p:nvPr>
        </p:nvSpPr>
        <p:spPr/>
        <p:txBody>
          <a:bodyPr/>
          <a:lstStyle/>
          <a:p>
            <a:r>
              <a:rPr lang="en-IE" dirty="0"/>
              <a:t>Daniel Fell</a:t>
            </a:r>
          </a:p>
        </p:txBody>
      </p:sp>
      <p:sp>
        <p:nvSpPr>
          <p:cNvPr id="4" name="Slide Number Placeholder 3"/>
          <p:cNvSpPr>
            <a:spLocks noGrp="1"/>
          </p:cNvSpPr>
          <p:nvPr>
            <p:ph type="sldNum" sz="quarter" idx="12"/>
          </p:nvPr>
        </p:nvSpPr>
        <p:spPr/>
        <p:txBody>
          <a:bodyPr/>
          <a:lstStyle/>
          <a:p>
            <a:fld id="{E209248B-C748-414C-A144-3FB64AE13445}" type="slidenum">
              <a:rPr lang="en-IE" smtClean="0"/>
              <a:t>9</a:t>
            </a:fld>
            <a:endParaRPr lang="en-I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45" y="171633"/>
            <a:ext cx="1405910" cy="233680"/>
          </a:xfrm>
          <a:prstGeom prst="rect">
            <a:avLst/>
          </a:prstGeom>
        </p:spPr>
      </p:pic>
      <p:sp>
        <p:nvSpPr>
          <p:cNvPr id="6" name="TextBox 5"/>
          <p:cNvSpPr txBox="1"/>
          <p:nvPr/>
        </p:nvSpPr>
        <p:spPr>
          <a:xfrm>
            <a:off x="1071923" y="1810464"/>
            <a:ext cx="4600136" cy="4185761"/>
          </a:xfrm>
          <a:prstGeom prst="rect">
            <a:avLst/>
          </a:prstGeom>
          <a:noFill/>
        </p:spPr>
        <p:txBody>
          <a:bodyPr wrap="square" rtlCol="0">
            <a:spAutoFit/>
          </a:bodyPr>
          <a:lstStyle/>
          <a:p>
            <a:r>
              <a:rPr lang="en-IE" sz="1200" dirty="0" err="1">
                <a:latin typeface="+mj-lt"/>
              </a:rPr>
              <a:t>Aguiler</a:t>
            </a:r>
            <a:r>
              <a:rPr lang="en-IE" sz="1200" dirty="0">
                <a:latin typeface="+mj-lt"/>
              </a:rPr>
              <a:t>, J. L. (1981). Insider research: An ethnography of a debate. In D. A. </a:t>
            </a:r>
            <a:r>
              <a:rPr lang="en-IE" sz="1200" dirty="0" err="1">
                <a:latin typeface="+mj-lt"/>
              </a:rPr>
              <a:t>Messerschmidt</a:t>
            </a:r>
            <a:r>
              <a:rPr lang="en-IE" sz="1200" dirty="0">
                <a:latin typeface="+mj-lt"/>
              </a:rPr>
              <a:t> (Ed.), Anthropologists at home in North America (pp. 15-26). New York, NY:</a:t>
            </a:r>
          </a:p>
          <a:p>
            <a:r>
              <a:rPr lang="en-IE" sz="1200" dirty="0">
                <a:latin typeface="+mj-lt"/>
              </a:rPr>
              <a:t>Cambridge University Press.</a:t>
            </a:r>
          </a:p>
          <a:p>
            <a:r>
              <a:rPr lang="en-IE" sz="1200" dirty="0">
                <a:latin typeface="+mj-lt"/>
              </a:rPr>
              <a:t>Bell, J. (2005). Doing your research project (4th ed.). Maidenhead, England: Open University Press.</a:t>
            </a:r>
          </a:p>
          <a:p>
            <a:r>
              <a:rPr lang="en-IE" sz="1200" dirty="0" err="1">
                <a:latin typeface="+mj-lt"/>
              </a:rPr>
              <a:t>Boltanski,Luc</a:t>
            </a:r>
            <a:r>
              <a:rPr lang="en-IE" sz="1200" dirty="0">
                <a:latin typeface="+mj-lt"/>
              </a:rPr>
              <a:t>. On Critique: A Sociology of Emancipation (translated by Gregory Elliot), Polity Press, Cambridge, 2011,.</a:t>
            </a:r>
          </a:p>
          <a:p>
            <a:r>
              <a:rPr lang="en-IE" sz="1200" dirty="0">
                <a:latin typeface="+mj-lt"/>
              </a:rPr>
              <a:t>Chavez, C. (2008). Conceptualizing from the inside: Advantages, complications, and demands on insider positionality. The Qualitative Report, 13(3), 474-494. Retrieved from http://www.nova.edu/ssss/QR/QR13-3/chavez.pdf</a:t>
            </a:r>
          </a:p>
          <a:p>
            <a:r>
              <a:rPr lang="en-IE" sz="1200" dirty="0">
                <a:latin typeface="+mj-lt"/>
              </a:rPr>
              <a:t>Chubb, Basil. (1974). Review; Irish Historical Studies, Vol. 19, No. 74 (Sep., 1974), pp. 226-227</a:t>
            </a:r>
          </a:p>
          <a:p>
            <a:r>
              <a:rPr lang="en-IE" sz="1200" dirty="0" err="1">
                <a:latin typeface="+mj-lt"/>
              </a:rPr>
              <a:t>Convery</a:t>
            </a:r>
            <a:r>
              <a:rPr lang="en-IE" sz="1200" dirty="0">
                <a:latin typeface="+mj-lt"/>
              </a:rPr>
              <a:t> David. Editor. (2013) Locked Out; A century of Irish Working class Life. Dublin: Irish Academic Press.</a:t>
            </a:r>
          </a:p>
          <a:p>
            <a:r>
              <a:rPr lang="en-IE" sz="1200" dirty="0">
                <a:latin typeface="+mj-lt"/>
              </a:rPr>
              <a:t>Denzin, N. K. &amp; Lincoln, Y. S. 2000. ‘Introduction: The discipline and practice of qualitative research’, in N.K. Denzin &amp; Y.S. Lincoln (eds.), Handbook of qualitative</a:t>
            </a:r>
          </a:p>
          <a:p>
            <a:r>
              <a:rPr lang="en-IE" sz="1200" dirty="0">
                <a:latin typeface="+mj-lt"/>
              </a:rPr>
              <a:t>research, 1-29. Second Edition. California: Sage Publications, Thousand Oaks. </a:t>
            </a:r>
          </a:p>
          <a:p>
            <a:endParaRPr lang="en-IE" sz="1400" dirty="0">
              <a:latin typeface="+mj-lt"/>
            </a:endParaRPr>
          </a:p>
        </p:txBody>
      </p:sp>
      <p:sp>
        <p:nvSpPr>
          <p:cNvPr id="7" name="TextBox 6"/>
          <p:cNvSpPr txBox="1"/>
          <p:nvPr/>
        </p:nvSpPr>
        <p:spPr>
          <a:xfrm>
            <a:off x="6992816" y="1807175"/>
            <a:ext cx="4360984" cy="3046988"/>
          </a:xfrm>
          <a:prstGeom prst="rect">
            <a:avLst/>
          </a:prstGeom>
          <a:noFill/>
        </p:spPr>
        <p:txBody>
          <a:bodyPr wrap="square" rtlCol="0">
            <a:spAutoFit/>
          </a:bodyPr>
          <a:lstStyle/>
          <a:p>
            <a:r>
              <a:rPr lang="en-IE" sz="1200" dirty="0">
                <a:latin typeface="+mj-lt"/>
              </a:rPr>
              <a:t>Dolci, Danilo (1966). Poverty in Sicily. </a:t>
            </a:r>
            <a:r>
              <a:rPr lang="en-IE" sz="1200" dirty="0" err="1">
                <a:latin typeface="+mj-lt"/>
              </a:rPr>
              <a:t>Harmondsworth</a:t>
            </a:r>
            <a:r>
              <a:rPr lang="en-IE" sz="1200" dirty="0">
                <a:latin typeface="+mj-lt"/>
              </a:rPr>
              <a:t>: Penguin Books.</a:t>
            </a:r>
          </a:p>
          <a:p>
            <a:r>
              <a:rPr lang="en-IE" sz="1200" dirty="0">
                <a:latin typeface="+mj-lt"/>
              </a:rPr>
              <a:t>Greene, M. J. (2014). On the inside looking in: Methodological insights and challenges in conducting qualitative insider research. The Qualitative Report,), 1-13. Retrieved from http://www.nova.edu/ssss/QR/QR19/greene15.pdf</a:t>
            </a:r>
          </a:p>
          <a:p>
            <a:r>
              <a:rPr lang="en-IE" sz="1200" dirty="0">
                <a:latin typeface="+mj-lt"/>
              </a:rPr>
              <a:t>O’Connor, Emmet. (1989). The Labour History of Waterford. Naas: Waterford Council of Trade Unions.</a:t>
            </a:r>
          </a:p>
          <a:p>
            <a:r>
              <a:rPr lang="en-IE" sz="1200" dirty="0" err="1">
                <a:latin typeface="+mj-lt"/>
              </a:rPr>
              <a:t>Portelli</a:t>
            </a:r>
            <a:r>
              <a:rPr lang="en-IE" sz="1200" dirty="0">
                <a:latin typeface="+mj-lt"/>
              </a:rPr>
              <a:t>, </a:t>
            </a:r>
            <a:r>
              <a:rPr lang="en-IE" sz="1200" dirty="0" err="1">
                <a:latin typeface="+mj-lt"/>
              </a:rPr>
              <a:t>Allesandro</a:t>
            </a:r>
            <a:r>
              <a:rPr lang="en-IE" sz="1200" dirty="0">
                <a:latin typeface="+mj-lt"/>
              </a:rPr>
              <a:t>. (1991). The </a:t>
            </a:r>
            <a:r>
              <a:rPr lang="en-IE" sz="1200" dirty="0" err="1">
                <a:latin typeface="+mj-lt"/>
              </a:rPr>
              <a:t>Deathof</a:t>
            </a:r>
            <a:r>
              <a:rPr lang="en-IE" sz="1200" dirty="0">
                <a:latin typeface="+mj-lt"/>
              </a:rPr>
              <a:t> Luigi </a:t>
            </a:r>
            <a:r>
              <a:rPr lang="en-IE" sz="1200" dirty="0" err="1">
                <a:latin typeface="+mj-lt"/>
              </a:rPr>
              <a:t>Trastulli</a:t>
            </a:r>
            <a:r>
              <a:rPr lang="en-IE" sz="1200" dirty="0">
                <a:latin typeface="+mj-lt"/>
              </a:rPr>
              <a:t> and other Stories; Form and Meaning in Oral History. Albany: State of New York University Press.</a:t>
            </a:r>
          </a:p>
          <a:p>
            <a:r>
              <a:rPr lang="en-IE" sz="1200" dirty="0">
                <a:latin typeface="+mj-lt"/>
              </a:rPr>
              <a:t>Colin Robson (2002). Real World Research. A Resource for Social Scientists and Practitioner-Researchers (Second Edition). Malden, Mass.: Blackwell,</a:t>
            </a:r>
          </a:p>
          <a:p>
            <a:r>
              <a:rPr lang="en-IE" sz="1200" dirty="0">
                <a:latin typeface="+mj-lt"/>
              </a:rPr>
              <a:t>Van </a:t>
            </a:r>
            <a:r>
              <a:rPr lang="en-IE" sz="1200" dirty="0" err="1">
                <a:latin typeface="+mj-lt"/>
              </a:rPr>
              <a:t>Heugten</a:t>
            </a:r>
            <a:r>
              <a:rPr lang="en-IE" sz="1200" dirty="0">
                <a:latin typeface="+mj-lt"/>
              </a:rPr>
              <a:t>, K. (2004). Managing insider research: Learning from experience. Qualitative Social Work, 3(2), 203-219.</a:t>
            </a:r>
          </a:p>
        </p:txBody>
      </p:sp>
      <p:sp>
        <p:nvSpPr>
          <p:cNvPr id="8" name="TextBox 7"/>
          <p:cNvSpPr txBox="1"/>
          <p:nvPr/>
        </p:nvSpPr>
        <p:spPr>
          <a:xfrm>
            <a:off x="3010486" y="1284777"/>
            <a:ext cx="6668087" cy="379828"/>
          </a:xfrm>
          <a:prstGeom prst="rect">
            <a:avLst/>
          </a:prstGeom>
          <a:noFill/>
        </p:spPr>
        <p:txBody>
          <a:bodyPr wrap="square" rtlCol="0">
            <a:spAutoFit/>
          </a:bodyPr>
          <a:lstStyle/>
          <a:p>
            <a:pPr algn="ctr"/>
            <a:r>
              <a:rPr lang="en-IE" b="1" dirty="0">
                <a:latin typeface="+mj-lt"/>
              </a:rPr>
              <a:t>Bibliography</a:t>
            </a:r>
          </a:p>
        </p:txBody>
      </p:sp>
    </p:spTree>
    <p:extLst>
      <p:ext uri="{BB962C8B-B14F-4D97-AF65-F5344CB8AC3E}">
        <p14:creationId xmlns:p14="http://schemas.microsoft.com/office/powerpoint/2010/main" val="2619679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1360</Words>
  <Application>Microsoft Office PowerPoint</Application>
  <PresentationFormat>Widescreen</PresentationFormat>
  <Paragraphs>97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Oral histories of unionisation, community, radicalisation and critique:  the case of the trade union movement in  Waterford Crystal 1947 - 2009</vt:lpstr>
      <vt:lpstr>PowerPoint Presentation</vt:lpstr>
      <vt:lpstr>Oral histories of unionisation, community, radicalisation and critique:  the case of the trade union movement in  Waterford Crystal 1947 - 2009 </vt:lpstr>
      <vt:lpstr>PowerPoint Presentation</vt:lpstr>
      <vt:lpstr>Oral histories of unionisation, community, radicalisation and critique:  the case of the trade union movement in  Waterford Crystal 1947 - 2009 </vt:lpstr>
      <vt:lpstr>Oral histories of unionisation, community, radicalisation and critique:  the case of the trade union movement in  Waterford Crystal 1947 - 2009 </vt:lpstr>
      <vt:lpstr>Oral histories of unionisation, community, radicalisation and critique:  the case of the trade union movement in  Waterford Crystal 1947 - 2009 </vt:lpstr>
      <vt:lpstr>Oral histories of unionisation, community, radicalisation and critique:  the case of the trade union movement in  Waterford Crystal 1947 - 2009 </vt:lpstr>
      <vt:lpstr>Oral histories of unionisation, community, radicalisation and critique:  the case of the trade union movement in  Waterford Crystal 1947 - 2009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histories of unionization, community, radicalization and critique:  the case of the trade union movement in  Waterford Crystal 1947 - 2009</dc:title>
  <dc:creator>Donie Fell</dc:creator>
  <cp:lastModifiedBy>Donie Fell</cp:lastModifiedBy>
  <cp:revision>28</cp:revision>
  <cp:lastPrinted>2016-04-04T22:30:51Z</cp:lastPrinted>
  <dcterms:created xsi:type="dcterms:W3CDTF">2016-04-04T17:34:16Z</dcterms:created>
  <dcterms:modified xsi:type="dcterms:W3CDTF">2016-04-04T23:01:38Z</dcterms:modified>
</cp:coreProperties>
</file>