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660"/>
  </p:normalViewPr>
  <p:slideViewPr>
    <p:cSldViewPr snapToGrid="0">
      <p:cViewPr>
        <p:scale>
          <a:sx n="66" d="100"/>
          <a:sy n="66" d="100"/>
        </p:scale>
        <p:origin x="-5388" y="-3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smtClean="0"/>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37EB4E-C0C4-4D96-ACB8-03CB24C452F2}" type="datetimeFigureOut">
              <a:rPr lang="en-IE" smtClean="0"/>
              <a:t>05/04/2019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52640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7EB4E-C0C4-4D96-ACB8-03CB24C452F2}" type="datetimeFigureOut">
              <a:rPr lang="en-IE" smtClean="0"/>
              <a:t>05/04/2019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5283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7EB4E-C0C4-4D96-ACB8-03CB24C452F2}" type="datetimeFigureOut">
              <a:rPr lang="en-IE" smtClean="0"/>
              <a:t>05/04/2019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107285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7EB4E-C0C4-4D96-ACB8-03CB24C452F2}" type="datetimeFigureOut">
              <a:rPr lang="en-IE" smtClean="0"/>
              <a:t>05/04/2019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226220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smtClean="0"/>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37EB4E-C0C4-4D96-ACB8-03CB24C452F2}" type="datetimeFigureOut">
              <a:rPr lang="en-IE" smtClean="0"/>
              <a:t>05/04/2019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314993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37EB4E-C0C4-4D96-ACB8-03CB24C452F2}" type="datetimeFigureOut">
              <a:rPr lang="en-IE" smtClean="0"/>
              <a:t>05/04/2019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42605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37EB4E-C0C4-4D96-ACB8-03CB24C452F2}" type="datetimeFigureOut">
              <a:rPr lang="en-IE" smtClean="0"/>
              <a:t>05/04/2019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25897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37EB4E-C0C4-4D96-ACB8-03CB24C452F2}" type="datetimeFigureOut">
              <a:rPr lang="en-IE" smtClean="0"/>
              <a:t>05/04/2019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348970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7EB4E-C0C4-4D96-ACB8-03CB24C452F2}" type="datetimeFigureOut">
              <a:rPr lang="en-IE" smtClean="0"/>
              <a:t>05/04/2019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139712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smtClean="0"/>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smtClean="0"/>
              <a:t>Edit Master text styles</a:t>
            </a:r>
          </a:p>
        </p:txBody>
      </p:sp>
      <p:sp>
        <p:nvSpPr>
          <p:cNvPr id="5" name="Date Placeholder 4"/>
          <p:cNvSpPr>
            <a:spLocks noGrp="1"/>
          </p:cNvSpPr>
          <p:nvPr>
            <p:ph type="dt" sz="half" idx="10"/>
          </p:nvPr>
        </p:nvSpPr>
        <p:spPr/>
        <p:txBody>
          <a:bodyPr/>
          <a:lstStyle/>
          <a:p>
            <a:fld id="{9637EB4E-C0C4-4D96-ACB8-03CB24C452F2}" type="datetimeFigureOut">
              <a:rPr lang="en-IE" smtClean="0"/>
              <a:t>05/04/2019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132625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smtClean="0"/>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smtClean="0"/>
              <a:t>Edit Master text styles</a:t>
            </a:r>
          </a:p>
        </p:txBody>
      </p:sp>
      <p:sp>
        <p:nvSpPr>
          <p:cNvPr id="5" name="Date Placeholder 4"/>
          <p:cNvSpPr>
            <a:spLocks noGrp="1"/>
          </p:cNvSpPr>
          <p:nvPr>
            <p:ph type="dt" sz="half" idx="10"/>
          </p:nvPr>
        </p:nvSpPr>
        <p:spPr/>
        <p:txBody>
          <a:bodyPr/>
          <a:lstStyle/>
          <a:p>
            <a:fld id="{9637EB4E-C0C4-4D96-ACB8-03CB24C452F2}" type="datetimeFigureOut">
              <a:rPr lang="en-IE" smtClean="0"/>
              <a:t>05/04/2019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2950429-6B9E-4542-8BC0-258B16EEDFC8}" type="slidenum">
              <a:rPr lang="en-IE" smtClean="0"/>
              <a:t>‹#›</a:t>
            </a:fld>
            <a:endParaRPr lang="en-IE"/>
          </a:p>
        </p:txBody>
      </p:sp>
    </p:spTree>
    <p:extLst>
      <p:ext uri="{BB962C8B-B14F-4D97-AF65-F5344CB8AC3E}">
        <p14:creationId xmlns:p14="http://schemas.microsoft.com/office/powerpoint/2010/main" val="149533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9637EB4E-C0C4-4D96-ACB8-03CB24C452F2}" type="datetimeFigureOut">
              <a:rPr lang="en-IE" smtClean="0"/>
              <a:t>05/04/2019</a:t>
            </a:fld>
            <a:endParaRPr lang="en-IE"/>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C2950429-6B9E-4542-8BC0-258B16EEDFC8}" type="slidenum">
              <a:rPr lang="en-IE" smtClean="0"/>
              <a:t>‹#›</a:t>
            </a:fld>
            <a:endParaRPr lang="en-IE"/>
          </a:p>
        </p:txBody>
      </p:sp>
    </p:spTree>
    <p:extLst>
      <p:ext uri="{BB962C8B-B14F-4D97-AF65-F5344CB8AC3E}">
        <p14:creationId xmlns:p14="http://schemas.microsoft.com/office/powerpoint/2010/main" val="467761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emf"/><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1859C"/>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059515" y="2955441"/>
            <a:ext cx="16555789" cy="23503831"/>
          </a:xfrm>
          <a:prstGeom prst="rect">
            <a:avLst/>
          </a:prstGeom>
        </p:spPr>
      </p:pic>
      <p:sp>
        <p:nvSpPr>
          <p:cNvPr id="56" name="Rounded Rectangle 55"/>
          <p:cNvSpPr/>
          <p:nvPr/>
        </p:nvSpPr>
        <p:spPr>
          <a:xfrm>
            <a:off x="336225" y="13290950"/>
            <a:ext cx="12685190" cy="7503161"/>
          </a:xfrm>
          <a:prstGeom prst="roundRect">
            <a:avLst/>
          </a:prstGeom>
          <a:solidFill>
            <a:schemeClr val="bg1"/>
          </a:solidFill>
          <a:ln>
            <a:solidFill>
              <a:schemeClr val="bg1"/>
            </a:solidFill>
          </a:ln>
          <a:effectLst>
            <a:softEdge rad="19050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3400" b="1" dirty="0" smtClean="0"/>
              <a:t>Datasets and Models</a:t>
            </a:r>
          </a:p>
          <a:p>
            <a:pPr algn="just"/>
            <a:r>
              <a:rPr lang="en-IE" sz="2200" b="1" dirty="0" smtClean="0"/>
              <a:t>1). Casty data (Casty et al. 2005a): </a:t>
            </a:r>
          </a:p>
          <a:p>
            <a:pPr algn="just"/>
            <a:r>
              <a:rPr lang="en-IE" sz="2200" dirty="0" smtClean="0"/>
              <a:t>	Monthly </a:t>
            </a:r>
            <a:r>
              <a:rPr lang="en-IE" sz="2200" dirty="0"/>
              <a:t>gridded (0.5°x 0.5°) surface temperature &amp; </a:t>
            </a:r>
            <a:r>
              <a:rPr lang="en-IE" sz="2200" dirty="0" smtClean="0"/>
              <a:t>precipitation (from 1766).</a:t>
            </a:r>
            <a:endParaRPr lang="en-IE" sz="2200" dirty="0"/>
          </a:p>
          <a:p>
            <a:pPr algn="just"/>
            <a:r>
              <a:rPr lang="en-IE" sz="2200" dirty="0" smtClean="0"/>
              <a:t>	Values </a:t>
            </a:r>
            <a:r>
              <a:rPr lang="en-IE" sz="2200" dirty="0"/>
              <a:t>are generated by principle component regression of a spatial network of station data </a:t>
            </a:r>
            <a:r>
              <a:rPr lang="en-IE" sz="2200" dirty="0" smtClean="0"/>
              <a:t>	against </a:t>
            </a:r>
            <a:r>
              <a:rPr lang="en-IE" sz="2200" dirty="0"/>
              <a:t>reanalysis </a:t>
            </a:r>
            <a:r>
              <a:rPr lang="en-IE" sz="2200" dirty="0" smtClean="0"/>
              <a:t>data which is independent </a:t>
            </a:r>
            <a:r>
              <a:rPr lang="en-IE" sz="2200" dirty="0"/>
              <a:t>(no common predictors between series</a:t>
            </a:r>
            <a:r>
              <a:rPr lang="en-IE" sz="2200" dirty="0" smtClean="0"/>
              <a:t>).</a:t>
            </a:r>
          </a:p>
          <a:p>
            <a:pPr marL="285750" indent="-285750" algn="just">
              <a:buFont typeface="Arial" panose="020B0604020202020204" pitchFamily="34" charset="0"/>
              <a:buChar char="•"/>
            </a:pPr>
            <a:endParaRPr lang="en-IE" sz="2000" dirty="0" smtClean="0"/>
          </a:p>
          <a:p>
            <a:pPr algn="just"/>
            <a:r>
              <a:rPr lang="en-IE" sz="2200" b="1" dirty="0" smtClean="0"/>
              <a:t>2). Island </a:t>
            </a:r>
            <a:r>
              <a:rPr lang="en-IE" sz="2200" b="1" dirty="0"/>
              <a:t>of Ireland data (Noone et al. </a:t>
            </a:r>
            <a:r>
              <a:rPr lang="en-IE" sz="2200" b="1" dirty="0" smtClean="0"/>
              <a:t>2016): </a:t>
            </a:r>
            <a:endParaRPr lang="en-IE" sz="2200" b="1" dirty="0"/>
          </a:p>
          <a:p>
            <a:pPr algn="just"/>
            <a:r>
              <a:rPr lang="en-IE" sz="2200" dirty="0"/>
              <a:t> </a:t>
            </a:r>
            <a:r>
              <a:rPr lang="en-IE" sz="2200" dirty="0" smtClean="0"/>
              <a:t>    	Homogenized </a:t>
            </a:r>
            <a:r>
              <a:rPr lang="en-IE" sz="2200" dirty="0"/>
              <a:t>Island of Ireland </a:t>
            </a:r>
            <a:r>
              <a:rPr lang="en-IE" sz="2200" dirty="0" smtClean="0"/>
              <a:t>(IoI) precipitation network </a:t>
            </a:r>
            <a:r>
              <a:rPr lang="en-IE" sz="2200" dirty="0"/>
              <a:t>for 25 stations </a:t>
            </a:r>
            <a:r>
              <a:rPr lang="en-IE" sz="2200" dirty="0" smtClean="0"/>
              <a:t>across </a:t>
            </a:r>
            <a:r>
              <a:rPr lang="en-IE" sz="2200" dirty="0"/>
              <a:t>Ireland </a:t>
            </a:r>
            <a:r>
              <a:rPr lang="en-IE" sz="2200" dirty="0" smtClean="0"/>
              <a:t>(1850-2010</a:t>
            </a:r>
            <a:r>
              <a:rPr lang="en-IE" sz="2200" dirty="0"/>
              <a:t>) </a:t>
            </a:r>
            <a:r>
              <a:rPr lang="en-IE" sz="2200" dirty="0" smtClean="0"/>
              <a:t>    	with </a:t>
            </a:r>
            <a:r>
              <a:rPr lang="en-IE" sz="2200" dirty="0"/>
              <a:t>bridging of stations to complete </a:t>
            </a:r>
            <a:r>
              <a:rPr lang="en-IE" sz="2200" dirty="0" smtClean="0"/>
              <a:t>series.</a:t>
            </a:r>
          </a:p>
          <a:p>
            <a:pPr marL="285750" indent="-285750" algn="just">
              <a:buFont typeface="Arial" panose="020B0604020202020204" pitchFamily="34" charset="0"/>
              <a:buChar char="•"/>
            </a:pPr>
            <a:endParaRPr lang="en-IE" sz="2200" dirty="0" smtClean="0"/>
          </a:p>
          <a:p>
            <a:pPr algn="just"/>
            <a:r>
              <a:rPr lang="en-IE" sz="2200" b="1" dirty="0" smtClean="0"/>
              <a:t>3). AirGR GR2M:</a:t>
            </a:r>
          </a:p>
          <a:p>
            <a:pPr algn="just"/>
            <a:r>
              <a:rPr lang="en-IE" sz="2200" dirty="0" smtClean="0"/>
              <a:t>	GR2M </a:t>
            </a:r>
            <a:r>
              <a:rPr lang="en-IE" sz="2200" dirty="0"/>
              <a:t>monthly model with two </a:t>
            </a:r>
            <a:r>
              <a:rPr lang="en-IE" sz="2200" dirty="0" smtClean="0"/>
              <a:t>parameters.</a:t>
            </a:r>
          </a:p>
          <a:p>
            <a:pPr algn="just"/>
            <a:r>
              <a:rPr lang="en-IE" sz="2200" dirty="0" smtClean="0"/>
              <a:t>	GLUE methodology employed to account for uncertainty. </a:t>
            </a:r>
          </a:p>
          <a:p>
            <a:pPr algn="just"/>
            <a:r>
              <a:rPr lang="en-IE" sz="2200" dirty="0" smtClean="0"/>
              <a:t>	20,000 parameter sets generated with </a:t>
            </a:r>
            <a:r>
              <a:rPr lang="en-IE" sz="2200" dirty="0"/>
              <a:t>top 100 </a:t>
            </a:r>
            <a:r>
              <a:rPr lang="en-IE" sz="2200" dirty="0" smtClean="0"/>
              <a:t>sets used</a:t>
            </a:r>
          </a:p>
          <a:p>
            <a:pPr algn="just"/>
            <a:r>
              <a:rPr lang="en-IE" sz="2200" dirty="0"/>
              <a:t> </a:t>
            </a:r>
            <a:r>
              <a:rPr lang="en-IE" sz="2200" dirty="0" smtClean="0"/>
              <a:t>      based on </a:t>
            </a:r>
            <a:r>
              <a:rPr lang="en-IE" sz="2200" dirty="0"/>
              <a:t>KGE, </a:t>
            </a:r>
            <a:r>
              <a:rPr lang="en-IE" sz="2200" dirty="0" smtClean="0"/>
              <a:t>NSE and RSR scores.</a:t>
            </a:r>
            <a:endParaRPr lang="en-IE" sz="2200" dirty="0"/>
          </a:p>
          <a:p>
            <a:pPr algn="just"/>
            <a:endParaRPr lang="en-IE" sz="2200" dirty="0" smtClean="0"/>
          </a:p>
          <a:p>
            <a:pPr algn="just"/>
            <a:r>
              <a:rPr lang="en-IE" sz="2200" b="1" dirty="0" smtClean="0"/>
              <a:t>4). ANN Model:</a:t>
            </a:r>
          </a:p>
          <a:p>
            <a:pPr algn="just"/>
            <a:r>
              <a:rPr lang="en-IE" sz="2200" dirty="0" smtClean="0"/>
              <a:t>	Neural network model with temperature, precipitation and precipitation from proceeding month as 	inputs, one hidden layer with four neurons and one output (flow).</a:t>
            </a:r>
            <a:endParaRPr lang="en-IE" sz="2200" dirty="0"/>
          </a:p>
        </p:txBody>
      </p:sp>
      <p:sp>
        <p:nvSpPr>
          <p:cNvPr id="80" name="Rounded Rectangle 79"/>
          <p:cNvSpPr/>
          <p:nvPr/>
        </p:nvSpPr>
        <p:spPr>
          <a:xfrm>
            <a:off x="29653365" y="11954422"/>
            <a:ext cx="12961293" cy="6607202"/>
          </a:xfrm>
          <a:prstGeom prst="roundRect">
            <a:avLst/>
          </a:prstGeom>
          <a:solidFill>
            <a:schemeClr val="bg1"/>
          </a:solidFill>
          <a:ln>
            <a:solidFill>
              <a:schemeClr val="bg1"/>
            </a:solidFill>
          </a:ln>
          <a:effectLst>
            <a:softEdge rad="19050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3400" b="1" dirty="0" smtClean="0"/>
              <a:t>Drought and Flood Assessment</a:t>
            </a:r>
          </a:p>
          <a:p>
            <a:pPr algn="just"/>
            <a:r>
              <a:rPr lang="en-US" sz="2200" dirty="0" smtClean="0"/>
              <a:t>Figure 3 displays a </a:t>
            </a:r>
            <a:r>
              <a:rPr lang="en-US" sz="2200" i="1" dirty="0" smtClean="0"/>
              <a:t>heat map </a:t>
            </a:r>
            <a:r>
              <a:rPr lang="en-US" sz="2200" dirty="0" smtClean="0"/>
              <a:t>of the drought indices values obtained when the </a:t>
            </a:r>
            <a:r>
              <a:rPr lang="en-US" sz="2200" dirty="0"/>
              <a:t>S</a:t>
            </a:r>
            <a:r>
              <a:rPr lang="en-US" sz="2200" dirty="0" smtClean="0"/>
              <a:t>tandardized Runoff Index (SRI) is applied to the 250 year monthly flow series obtained for each of the thirty river catchments. The specific time periods when both drought and flood events occur can be easily pulled out and analyzed as demonstrated in figure 4.</a:t>
            </a:r>
          </a:p>
          <a:p>
            <a:pPr algn="just"/>
            <a:endParaRPr lang="en-US" sz="2200" b="1" dirty="0" smtClean="0"/>
          </a:p>
          <a:p>
            <a:pPr algn="just"/>
            <a:r>
              <a:rPr lang="en-US" sz="2200" b="1" dirty="0" smtClean="0"/>
              <a:t>Main </a:t>
            </a:r>
            <a:r>
              <a:rPr lang="en-US" sz="2200" b="1" dirty="0"/>
              <a:t>Observations:</a:t>
            </a:r>
          </a:p>
          <a:p>
            <a:pPr algn="just"/>
            <a:r>
              <a:rPr lang="en-US" sz="2200" b="1" dirty="0" smtClean="0"/>
              <a:t>1). </a:t>
            </a:r>
            <a:r>
              <a:rPr lang="en-US" sz="2200" dirty="0" smtClean="0"/>
              <a:t>Considerable periods of drought are identifiable</a:t>
            </a:r>
          </a:p>
          <a:p>
            <a:pPr algn="just"/>
            <a:r>
              <a:rPr lang="en-US" sz="2200" dirty="0"/>
              <a:t>  </a:t>
            </a:r>
            <a:r>
              <a:rPr lang="en-US" sz="2200" dirty="0" smtClean="0"/>
              <a:t>    in the 250 year time series.</a:t>
            </a:r>
          </a:p>
          <a:p>
            <a:pPr algn="just"/>
            <a:r>
              <a:rPr lang="en-US" sz="2200" b="1" dirty="0" smtClean="0"/>
              <a:t>2). </a:t>
            </a:r>
            <a:r>
              <a:rPr lang="en-US" sz="2200" dirty="0" smtClean="0"/>
              <a:t>The 1933-34 drought is the most intense event.</a:t>
            </a:r>
          </a:p>
          <a:p>
            <a:pPr algn="just"/>
            <a:r>
              <a:rPr lang="en-US" sz="2200" b="1" dirty="0" smtClean="0"/>
              <a:t>3). </a:t>
            </a:r>
            <a:r>
              <a:rPr lang="en-US" sz="2200" dirty="0" smtClean="0"/>
              <a:t>The recent history of high flow, flooding events </a:t>
            </a:r>
          </a:p>
          <a:p>
            <a:pPr algn="just"/>
            <a:r>
              <a:rPr lang="en-US" sz="2200" dirty="0"/>
              <a:t> </a:t>
            </a:r>
            <a:r>
              <a:rPr lang="en-US" sz="2200" dirty="0" smtClean="0"/>
              <a:t>     is not representative of the long term pattern.</a:t>
            </a:r>
          </a:p>
          <a:p>
            <a:pPr algn="just"/>
            <a:r>
              <a:rPr lang="en-US" sz="2200" b="1" dirty="0" smtClean="0"/>
              <a:t>4). </a:t>
            </a:r>
            <a:r>
              <a:rPr lang="en-US" sz="2200" dirty="0" smtClean="0"/>
              <a:t>Catchments respond differently to both drought</a:t>
            </a:r>
          </a:p>
          <a:p>
            <a:pPr algn="just"/>
            <a:r>
              <a:rPr lang="en-US" sz="2200" dirty="0" smtClean="0"/>
              <a:t>      and flood events.</a:t>
            </a:r>
          </a:p>
          <a:p>
            <a:pPr algn="just"/>
            <a:r>
              <a:rPr lang="en-US" sz="2200" b="1" dirty="0"/>
              <a:t>5</a:t>
            </a:r>
            <a:r>
              <a:rPr lang="en-US" sz="2200" b="1" dirty="0" smtClean="0"/>
              <a:t>). </a:t>
            </a:r>
            <a:r>
              <a:rPr lang="en-US" sz="2200" dirty="0" smtClean="0"/>
              <a:t>Long term droughts of over 5 years are apparent</a:t>
            </a:r>
            <a:endParaRPr lang="en-US" sz="2200" dirty="0"/>
          </a:p>
          <a:p>
            <a:pPr algn="just"/>
            <a:r>
              <a:rPr lang="en-US" sz="2200" dirty="0"/>
              <a:t> </a:t>
            </a:r>
            <a:r>
              <a:rPr lang="en-US" sz="2200" dirty="0" smtClean="0"/>
              <a:t>     in the early record (real or data biases?)</a:t>
            </a:r>
          </a:p>
        </p:txBody>
      </p:sp>
      <p:sp>
        <p:nvSpPr>
          <p:cNvPr id="69" name="Rounded Rectangle 68"/>
          <p:cNvSpPr/>
          <p:nvPr/>
        </p:nvSpPr>
        <p:spPr>
          <a:xfrm>
            <a:off x="266122" y="25084805"/>
            <a:ext cx="42348537" cy="4985992"/>
          </a:xfrm>
          <a:prstGeom prst="roundRect">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Oval 5"/>
          <p:cNvSpPr/>
          <p:nvPr/>
        </p:nvSpPr>
        <p:spPr>
          <a:xfrm>
            <a:off x="4065669" y="4209226"/>
            <a:ext cx="157830" cy="552656"/>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9" name="Straight Connector 8"/>
          <p:cNvCxnSpPr/>
          <p:nvPr/>
        </p:nvCxnSpPr>
        <p:spPr>
          <a:xfrm flipH="1">
            <a:off x="24639959" y="17226898"/>
            <a:ext cx="42844" cy="75646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82666" y="2469879"/>
            <a:ext cx="502897" cy="168077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09593" y="2433183"/>
            <a:ext cx="298578" cy="3426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66123" y="285392"/>
            <a:ext cx="42348538" cy="4731922"/>
          </a:xfrm>
          <a:prstGeom prst="roundRect">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Title 3"/>
          <p:cNvSpPr txBox="1">
            <a:spLocks/>
          </p:cNvSpPr>
          <p:nvPr/>
        </p:nvSpPr>
        <p:spPr>
          <a:xfrm>
            <a:off x="1005839" y="735212"/>
            <a:ext cx="40394579" cy="3834877"/>
          </a:xfrm>
          <a:prstGeom prst="rect">
            <a:avLst/>
          </a:prstGeom>
        </p:spPr>
        <p:txBody>
          <a:bodyPr vert="horz" lIns="91440" tIns="45720" rIns="91440" bIns="45720" rtlCol="0" anchor="b">
            <a:normAutofit/>
          </a:bodyPr>
          <a:lstStyle>
            <a:lvl1pPr algn="ctr" defTabSz="4036710" rtl="0" eaLnBrk="1" latinLnBrk="0" hangingPunct="1">
              <a:lnSpc>
                <a:spcPct val="90000"/>
              </a:lnSpc>
              <a:spcBef>
                <a:spcPct val="0"/>
              </a:spcBef>
              <a:buNone/>
              <a:defRPr sz="26488" kern="1200">
                <a:solidFill>
                  <a:schemeClr val="tx1"/>
                </a:solidFill>
                <a:latin typeface="+mj-lt"/>
                <a:ea typeface="+mj-ea"/>
                <a:cs typeface="+mj-cs"/>
              </a:defRPr>
            </a:lvl1pPr>
          </a:lstStyle>
          <a:p>
            <a:r>
              <a:rPr lang="en-IE" sz="8000" b="1" dirty="0" smtClean="0">
                <a:latin typeface="+mn-lt"/>
              </a:rPr>
              <a:t>Ensemble Reconstruction of Historic River Flows for the Island of Ireland</a:t>
            </a:r>
            <a:r>
              <a:rPr lang="en-IE" sz="8000" dirty="0" smtClean="0"/>
              <a:t/>
            </a:r>
            <a:br>
              <a:rPr lang="en-IE" sz="8000" dirty="0" smtClean="0"/>
            </a:br>
            <a:r>
              <a:rPr lang="en-IE" sz="4000" dirty="0" smtClean="0">
                <a:latin typeface="+mn-lt"/>
              </a:rPr>
              <a:t>Paul O’Connor</a:t>
            </a:r>
            <a:r>
              <a:rPr lang="en-IE" sz="4000" baseline="30000" dirty="0" smtClean="0">
                <a:latin typeface="+mn-lt"/>
              </a:rPr>
              <a:t>1</a:t>
            </a:r>
            <a:r>
              <a:rPr lang="en-IE" sz="4000" dirty="0" smtClean="0">
                <a:latin typeface="+mn-lt"/>
              </a:rPr>
              <a:t>, Conor Murphy</a:t>
            </a:r>
            <a:r>
              <a:rPr lang="en-IE" sz="4000" baseline="30000" dirty="0" smtClean="0">
                <a:latin typeface="+mn-lt"/>
              </a:rPr>
              <a:t>1</a:t>
            </a:r>
            <a:r>
              <a:rPr lang="en-IE" sz="4000" dirty="0" smtClean="0">
                <a:latin typeface="+mn-lt"/>
              </a:rPr>
              <a:t>, Tom Matthews</a:t>
            </a:r>
            <a:r>
              <a:rPr lang="en-IE" sz="4000" baseline="30000" dirty="0" smtClean="0">
                <a:latin typeface="+mn-lt"/>
              </a:rPr>
              <a:t>2</a:t>
            </a:r>
            <a:r>
              <a:rPr lang="en-IE" sz="4000" dirty="0" smtClean="0">
                <a:latin typeface="+mn-lt"/>
              </a:rPr>
              <a:t/>
            </a:r>
            <a:br>
              <a:rPr lang="en-IE" sz="4000" dirty="0" smtClean="0">
                <a:latin typeface="+mn-lt"/>
              </a:rPr>
            </a:br>
            <a:r>
              <a:rPr lang="en-IE" sz="4000" baseline="30000" dirty="0" smtClean="0">
                <a:latin typeface="+mn-lt"/>
              </a:rPr>
              <a:t>1</a:t>
            </a:r>
            <a:r>
              <a:rPr lang="en-IE" sz="4000" dirty="0" smtClean="0">
                <a:latin typeface="+mn-lt"/>
              </a:rPr>
              <a:t> </a:t>
            </a:r>
            <a:r>
              <a:rPr lang="en-IE" sz="4000" i="1" dirty="0" smtClean="0">
                <a:latin typeface="+mn-lt"/>
              </a:rPr>
              <a:t>Irish Climate Analysis and Research Units, Department of Geography, National University of Ireland, Maynooth, County Kildare, Ireland.</a:t>
            </a:r>
            <a:r>
              <a:rPr lang="en-IE" sz="4000" dirty="0" smtClean="0">
                <a:latin typeface="+mn-lt"/>
              </a:rPr>
              <a:t/>
            </a:r>
            <a:br>
              <a:rPr lang="en-IE" sz="4000" dirty="0" smtClean="0">
                <a:latin typeface="+mn-lt"/>
              </a:rPr>
            </a:br>
            <a:r>
              <a:rPr lang="en-IE" sz="4000" baseline="30000" dirty="0" smtClean="0">
                <a:latin typeface="+mn-lt"/>
              </a:rPr>
              <a:t>2</a:t>
            </a:r>
            <a:r>
              <a:rPr lang="en-IE" sz="4000" dirty="0" smtClean="0">
                <a:latin typeface="+mn-lt"/>
              </a:rPr>
              <a:t> </a:t>
            </a:r>
            <a:r>
              <a:rPr lang="en-IE" sz="4000" i="1" dirty="0" smtClean="0">
                <a:latin typeface="+mn-lt"/>
              </a:rPr>
              <a:t>School of Geography and Environment, Loughborough University, Loughborough, UK.</a:t>
            </a:r>
            <a:br>
              <a:rPr lang="en-IE" sz="4000" i="1" dirty="0" smtClean="0">
                <a:latin typeface="+mn-lt"/>
              </a:rPr>
            </a:br>
            <a:r>
              <a:rPr lang="en-IE" sz="4000" dirty="0" smtClean="0">
                <a:latin typeface="+mn-lt"/>
              </a:rPr>
              <a:t/>
            </a:r>
            <a:br>
              <a:rPr lang="en-IE" sz="4000" dirty="0" smtClean="0">
                <a:latin typeface="+mn-lt"/>
              </a:rPr>
            </a:br>
            <a:r>
              <a:rPr lang="en-IE" sz="2800" i="1" dirty="0" smtClean="0">
                <a:latin typeface="+mn-lt"/>
              </a:rPr>
              <a:t>European Geoscience Union (EGU) General Assembly 2019, Vienna, Austria. 7</a:t>
            </a:r>
            <a:r>
              <a:rPr lang="en-IE" sz="2800" i="1" baseline="30000" dirty="0" smtClean="0">
                <a:latin typeface="+mn-lt"/>
              </a:rPr>
              <a:t>th</a:t>
            </a:r>
            <a:r>
              <a:rPr lang="en-IE" sz="2800" i="1" dirty="0" smtClean="0">
                <a:latin typeface="+mn-lt"/>
              </a:rPr>
              <a:t> – 14</a:t>
            </a:r>
            <a:r>
              <a:rPr lang="en-IE" sz="2800" i="1" baseline="30000" dirty="0" smtClean="0">
                <a:latin typeface="+mn-lt"/>
              </a:rPr>
              <a:t>th</a:t>
            </a:r>
            <a:r>
              <a:rPr lang="en-IE" sz="2800" i="1" dirty="0" smtClean="0">
                <a:latin typeface="+mn-lt"/>
              </a:rPr>
              <a:t> April 2019</a:t>
            </a:r>
            <a:endParaRPr lang="en-IE" sz="2800" dirty="0">
              <a:latin typeface="+mn-lt"/>
            </a:endParaRPr>
          </a:p>
        </p:txBody>
      </p:sp>
      <p:sp>
        <p:nvSpPr>
          <p:cNvPr id="15" name="Rounded Rectangle 14"/>
          <p:cNvSpPr/>
          <p:nvPr/>
        </p:nvSpPr>
        <p:spPr>
          <a:xfrm>
            <a:off x="279349" y="5271944"/>
            <a:ext cx="12847887" cy="3648226"/>
          </a:xfrm>
          <a:prstGeom prst="roundRect">
            <a:avLst/>
          </a:prstGeom>
          <a:solidFill>
            <a:schemeClr val="bg1"/>
          </a:solidFill>
          <a:ln>
            <a:solidFill>
              <a:schemeClr val="bg1"/>
            </a:solidFill>
          </a:ln>
          <a:effectLst>
            <a:softEdge rad="1905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E" sz="2200" dirty="0"/>
          </a:p>
        </p:txBody>
      </p:sp>
      <p:pic>
        <p:nvPicPr>
          <p:cNvPr id="17" name="Picture 6" descr="Image result for maynooth icarus">
            <a:extLst>
              <a:ext uri="{FF2B5EF4-FFF2-40B4-BE49-F238E27FC236}">
                <a16:creationId xmlns:a16="http://schemas.microsoft.com/office/drawing/2014/main" id="{7B29B0D0-5485-441F-A512-5FC643244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81948" y="2635982"/>
            <a:ext cx="3106428" cy="729741"/>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8" descr="Image result for irish research council">
            <a:extLst>
              <a:ext uri="{FF2B5EF4-FFF2-40B4-BE49-F238E27FC236}">
                <a16:creationId xmlns:a16="http://schemas.microsoft.com/office/drawing/2014/main" id="{4C222733-2CFD-4426-9F98-9D450D01C93E}"/>
              </a:ext>
            </a:extLst>
          </p:cNvPr>
          <p:cNvSpPr>
            <a:spLocks noChangeAspect="1" noChangeArrowheads="1"/>
          </p:cNvSpPr>
          <p:nvPr/>
        </p:nvSpPr>
        <p:spPr bwMode="auto">
          <a:xfrm>
            <a:off x="4419599" y="3200399"/>
            <a:ext cx="1423101" cy="142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9" name="Picture 18">
            <a:extLst>
              <a:ext uri="{FF2B5EF4-FFF2-40B4-BE49-F238E27FC236}">
                <a16:creationId xmlns:a16="http://schemas.microsoft.com/office/drawing/2014/main" id="{0CCDC901-B1B6-4770-A4CD-EF5384DE9824}"/>
              </a:ext>
            </a:extLst>
          </p:cNvPr>
          <p:cNvPicPr>
            <a:picLocks noChangeAspect="1"/>
          </p:cNvPicPr>
          <p:nvPr/>
        </p:nvPicPr>
        <p:blipFill>
          <a:blip r:embed="rId4"/>
          <a:stretch>
            <a:fillRect/>
          </a:stretch>
        </p:blipFill>
        <p:spPr>
          <a:xfrm>
            <a:off x="36767235" y="1109352"/>
            <a:ext cx="5260928" cy="1402914"/>
          </a:xfrm>
          <a:prstGeom prst="rect">
            <a:avLst/>
          </a:prstGeom>
        </p:spPr>
      </p:pic>
      <p:sp>
        <p:nvSpPr>
          <p:cNvPr id="20" name="Rounded Rectangle 28">
            <a:extLst>
              <a:ext uri="{FF2B5EF4-FFF2-40B4-BE49-F238E27FC236}">
                <a16:creationId xmlns:a16="http://schemas.microsoft.com/office/drawing/2014/main" id="{B7CDA1EC-F1B2-4474-A0BF-985432A3B90B}"/>
              </a:ext>
            </a:extLst>
          </p:cNvPr>
          <p:cNvSpPr/>
          <p:nvPr/>
        </p:nvSpPr>
        <p:spPr>
          <a:xfrm>
            <a:off x="265506" y="9097218"/>
            <a:ext cx="12851189" cy="3994235"/>
          </a:xfrm>
          <a:prstGeom prst="roundRect">
            <a:avLst/>
          </a:prstGeom>
          <a:solidFill>
            <a:schemeClr val="bg1"/>
          </a:solidFill>
          <a:ln>
            <a:solidFill>
              <a:schemeClr val="bg1"/>
            </a:solidFill>
          </a:ln>
          <a:effectLst>
            <a:softEdge rad="190500"/>
          </a:effectLst>
        </p:spPr>
        <p:style>
          <a:lnRef idx="2">
            <a:schemeClr val="accent1"/>
          </a:lnRef>
          <a:fillRef idx="1">
            <a:schemeClr val="lt1"/>
          </a:fillRef>
          <a:effectRef idx="0">
            <a:schemeClr val="accent1"/>
          </a:effectRef>
          <a:fontRef idx="minor">
            <a:schemeClr val="dk1"/>
          </a:fontRef>
        </p:style>
        <p:txBody>
          <a:bodyPr rtlCol="0" anchor="ctr"/>
          <a:lstStyle/>
          <a:p>
            <a:pPr marL="252000" algn="ctr"/>
            <a:r>
              <a:rPr lang="en-US" sz="3400" b="1" dirty="0" smtClean="0"/>
              <a:t>Why do This?</a:t>
            </a:r>
            <a:endParaRPr lang="en-US" sz="3400" b="1" dirty="0"/>
          </a:p>
          <a:p>
            <a:pPr marL="252000" algn="just"/>
            <a:r>
              <a:rPr lang="en-US" sz="2200" b="1" dirty="0" smtClean="0"/>
              <a:t>1). Contextualize </a:t>
            </a:r>
            <a:r>
              <a:rPr lang="en-US" sz="2200" b="1" dirty="0"/>
              <a:t>historical drought events: </a:t>
            </a:r>
            <a:endParaRPr lang="en-US" sz="2200" b="1" dirty="0" smtClean="0"/>
          </a:p>
          <a:p>
            <a:pPr marL="252000" lvl="1" algn="just">
              <a:lnSpc>
                <a:spcPct val="100000"/>
              </a:lnSpc>
              <a:spcBef>
                <a:spcPts val="0"/>
              </a:spcBef>
            </a:pPr>
            <a:r>
              <a:rPr lang="en-US" sz="2200" dirty="0" smtClean="0"/>
              <a:t>	   There have been 7 major drought periods in last 165 years (Noone et al. 2017). A methodology is    	  	   required to identify how such droughts propagate to river flows.</a:t>
            </a:r>
          </a:p>
          <a:p>
            <a:pPr marL="252000" algn="just"/>
            <a:endParaRPr lang="en-US" dirty="0" smtClean="0"/>
          </a:p>
          <a:p>
            <a:pPr marL="252000" algn="just"/>
            <a:r>
              <a:rPr lang="en-US" sz="2200" b="1" dirty="0" smtClean="0"/>
              <a:t>2). </a:t>
            </a:r>
            <a:r>
              <a:rPr lang="en-US" sz="2200" b="1" dirty="0"/>
              <a:t>Examining past flooding events: </a:t>
            </a:r>
            <a:endParaRPr lang="en-US" sz="2200" b="1" dirty="0" smtClean="0"/>
          </a:p>
          <a:p>
            <a:pPr marL="252000" algn="just"/>
            <a:r>
              <a:rPr lang="en-US" sz="2200" dirty="0" smtClean="0"/>
              <a:t>	   To assess flows for flood rich/poor periods such as those identified by (Harrigan et al. 2015).</a:t>
            </a:r>
          </a:p>
          <a:p>
            <a:pPr marL="252000" algn="just"/>
            <a:endParaRPr lang="en-US" dirty="0" smtClean="0"/>
          </a:p>
          <a:p>
            <a:pPr marL="252000" algn="just"/>
            <a:r>
              <a:rPr lang="en-US" sz="2200" b="1" dirty="0" smtClean="0"/>
              <a:t>3). Understanding impacts of past variability:</a:t>
            </a:r>
          </a:p>
          <a:p>
            <a:pPr marL="252000" algn="just"/>
            <a:r>
              <a:rPr lang="en-IE" sz="2200" dirty="0" smtClean="0"/>
              <a:t>	   Determine the implications of research for planning and management of water resources.</a:t>
            </a:r>
            <a:endParaRPr lang="en-US" sz="2200" dirty="0"/>
          </a:p>
        </p:txBody>
      </p:sp>
      <p:pic>
        <p:nvPicPr>
          <p:cNvPr id="21" name="Picture 2" descr="Image result for maynooth universit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412" y="996551"/>
            <a:ext cx="4389682" cy="2897191"/>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29653365" y="18789691"/>
            <a:ext cx="12961293" cy="3370663"/>
          </a:xfrm>
          <a:prstGeom prst="roundRect">
            <a:avLst>
              <a:gd name="adj" fmla="val 12037"/>
            </a:avLst>
          </a:prstGeom>
          <a:solidFill>
            <a:schemeClr val="bg1"/>
          </a:solidFill>
          <a:ln w="28575">
            <a:solidFill>
              <a:schemeClr val="bg1"/>
            </a:solidFill>
          </a:ln>
          <a:effectLst>
            <a:softEdge rad="190500"/>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en-US" sz="800" b="1" dirty="0" smtClean="0"/>
              <a:t>                                                                                                                                                            </a:t>
            </a:r>
            <a:endParaRPr lang="en-US" sz="800" b="1" dirty="0"/>
          </a:p>
        </p:txBody>
      </p:sp>
      <p:sp>
        <p:nvSpPr>
          <p:cNvPr id="23" name="Rounded Rectangle 22"/>
          <p:cNvSpPr/>
          <p:nvPr/>
        </p:nvSpPr>
        <p:spPr>
          <a:xfrm>
            <a:off x="29707194" y="5274909"/>
            <a:ext cx="12907468" cy="6466599"/>
          </a:xfrm>
          <a:prstGeom prst="roundRect">
            <a:avLst/>
          </a:prstGeom>
          <a:solidFill>
            <a:schemeClr val="bg1"/>
          </a:solidFill>
          <a:ln>
            <a:solidFill>
              <a:schemeClr val="bg1"/>
            </a:solidFill>
          </a:ln>
          <a:effectLst>
            <a:softEdge rad="1905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b="1" dirty="0" smtClean="0"/>
          </a:p>
          <a:p>
            <a:pPr algn="ctr"/>
            <a:r>
              <a:rPr lang="en-US" sz="3400" b="1" dirty="0" smtClean="0"/>
              <a:t>Validation Results</a:t>
            </a:r>
          </a:p>
          <a:p>
            <a:pPr algn="just"/>
            <a:r>
              <a:rPr lang="en-US" sz="2200" dirty="0" smtClean="0"/>
              <a:t>Figure 1 shows a map of Ireland and displays flow plots for four of the thirty sample catchments. The top plot in each case compares the modelled flow generated using the reconstructed (Casty) and observed (IoI) precipitation data series. The bottom plot displays the ANN and AirGR modelled flow for the 1766-2016 time period. Table 1 below shows the correlation scores between the Casty and IoI flows as well as the NSE, KGE and RSR scores of the ANN and AirGR models. </a:t>
            </a:r>
          </a:p>
          <a:p>
            <a:endParaRPr lang="en-US" sz="2200" dirty="0" smtClean="0"/>
          </a:p>
          <a:p>
            <a:r>
              <a:rPr lang="en-US" sz="2200" b="1" dirty="0" smtClean="0"/>
              <a:t>Main Observations:</a:t>
            </a:r>
          </a:p>
          <a:p>
            <a:r>
              <a:rPr lang="en-US" sz="2200" b="1" dirty="0" smtClean="0"/>
              <a:t>1). </a:t>
            </a:r>
            <a:r>
              <a:rPr lang="en-US" sz="2200" dirty="0" smtClean="0"/>
              <a:t>Correlation values between the Casty and IoI </a:t>
            </a:r>
          </a:p>
          <a:p>
            <a:r>
              <a:rPr lang="en-US" sz="2200" dirty="0"/>
              <a:t> </a:t>
            </a:r>
            <a:r>
              <a:rPr lang="en-US" sz="2200" dirty="0" smtClean="0"/>
              <a:t>     flows indicate good agreement.</a:t>
            </a:r>
          </a:p>
          <a:p>
            <a:r>
              <a:rPr lang="en-US" sz="2200" b="1" dirty="0" smtClean="0"/>
              <a:t>2).</a:t>
            </a:r>
            <a:r>
              <a:rPr lang="en-US" sz="2200" dirty="0" smtClean="0"/>
              <a:t> ANN and AirGR model output shows excellent </a:t>
            </a:r>
          </a:p>
          <a:p>
            <a:r>
              <a:rPr lang="en-US" sz="2200" dirty="0"/>
              <a:t> </a:t>
            </a:r>
            <a:r>
              <a:rPr lang="en-US" sz="2200" dirty="0" smtClean="0"/>
              <a:t>     agreement with ANN output contained within </a:t>
            </a:r>
          </a:p>
          <a:p>
            <a:r>
              <a:rPr lang="en-US" sz="2200" dirty="0"/>
              <a:t> </a:t>
            </a:r>
            <a:r>
              <a:rPr lang="en-US" sz="2200" dirty="0" smtClean="0"/>
              <a:t>     the AirGR error bounds.</a:t>
            </a:r>
          </a:p>
          <a:p>
            <a:r>
              <a:rPr lang="en-US" sz="2200" b="1" dirty="0" smtClean="0"/>
              <a:t>3). </a:t>
            </a:r>
            <a:r>
              <a:rPr lang="en-US" sz="2200" dirty="0" smtClean="0"/>
              <a:t>The methodology for reconstructing flow is</a:t>
            </a:r>
          </a:p>
          <a:p>
            <a:r>
              <a:rPr lang="en-US" sz="2200" dirty="0" smtClean="0"/>
              <a:t>      robust and has potential to be used in other </a:t>
            </a:r>
          </a:p>
          <a:p>
            <a:r>
              <a:rPr lang="en-US" sz="2200" dirty="0" smtClean="0"/>
              <a:t>      catchments across the island and further afield.</a:t>
            </a:r>
          </a:p>
          <a:p>
            <a:endParaRPr lang="en-US" sz="2400" dirty="0" smtClean="0"/>
          </a:p>
          <a:p>
            <a:endParaRPr lang="en-US" sz="2000" dirty="0" smtClean="0"/>
          </a:p>
        </p:txBody>
      </p:sp>
      <p:pic>
        <p:nvPicPr>
          <p:cNvPr id="24" name="Picture 23"/>
          <p:cNvPicPr>
            <a:picLocks noChangeAspect="1"/>
          </p:cNvPicPr>
          <p:nvPr/>
        </p:nvPicPr>
        <p:blipFill>
          <a:blip r:embed="rId6"/>
          <a:stretch>
            <a:fillRect/>
          </a:stretch>
        </p:blipFill>
        <p:spPr>
          <a:xfrm>
            <a:off x="28025543" y="15638149"/>
            <a:ext cx="392914" cy="936977"/>
          </a:xfrm>
          <a:prstGeom prst="rect">
            <a:avLst/>
          </a:prstGeom>
        </p:spPr>
      </p:pic>
      <p:pic>
        <p:nvPicPr>
          <p:cNvPr id="44" name="Picture 43"/>
          <p:cNvPicPr>
            <a:picLocks noChangeAspect="1"/>
          </p:cNvPicPr>
          <p:nvPr/>
        </p:nvPicPr>
        <p:blipFill>
          <a:blip r:embed="rId7"/>
          <a:stretch>
            <a:fillRect/>
          </a:stretch>
        </p:blipFill>
        <p:spPr>
          <a:xfrm>
            <a:off x="8021984" y="16735010"/>
            <a:ext cx="1954761" cy="2635030"/>
          </a:xfrm>
          <a:prstGeom prst="rect">
            <a:avLst/>
          </a:prstGeom>
        </p:spPr>
      </p:pic>
      <p:pic>
        <p:nvPicPr>
          <p:cNvPr id="45" name="Picture 44"/>
          <p:cNvPicPr>
            <a:picLocks noChangeAspect="1"/>
          </p:cNvPicPr>
          <p:nvPr/>
        </p:nvPicPr>
        <p:blipFill>
          <a:blip r:embed="rId8"/>
          <a:stretch>
            <a:fillRect/>
          </a:stretch>
        </p:blipFill>
        <p:spPr>
          <a:xfrm>
            <a:off x="9995606" y="16720630"/>
            <a:ext cx="2004103" cy="2649610"/>
          </a:xfrm>
          <a:prstGeom prst="rect">
            <a:avLst/>
          </a:prstGeom>
        </p:spPr>
      </p:pic>
      <p:pic>
        <p:nvPicPr>
          <p:cNvPr id="47" name="Picture 46"/>
          <p:cNvPicPr>
            <a:picLocks noChangeAspect="1"/>
          </p:cNvPicPr>
          <p:nvPr/>
        </p:nvPicPr>
        <p:blipFill>
          <a:blip r:embed="rId9"/>
          <a:stretch>
            <a:fillRect/>
          </a:stretch>
        </p:blipFill>
        <p:spPr>
          <a:xfrm>
            <a:off x="18847236" y="29481154"/>
            <a:ext cx="5099541" cy="277523"/>
          </a:xfrm>
          <a:prstGeom prst="rect">
            <a:avLst/>
          </a:prstGeom>
        </p:spPr>
      </p:pic>
      <p:sp>
        <p:nvSpPr>
          <p:cNvPr id="76" name="TextBox 75"/>
          <p:cNvSpPr txBox="1"/>
          <p:nvPr/>
        </p:nvSpPr>
        <p:spPr>
          <a:xfrm>
            <a:off x="18386119" y="23918237"/>
            <a:ext cx="5469646" cy="784830"/>
          </a:xfrm>
          <a:prstGeom prst="rect">
            <a:avLst/>
          </a:prstGeom>
          <a:noFill/>
        </p:spPr>
        <p:txBody>
          <a:bodyPr wrap="square" rtlCol="0">
            <a:spAutoFit/>
          </a:bodyPr>
          <a:lstStyle/>
          <a:p>
            <a:pPr algn="just"/>
            <a:r>
              <a:rPr lang="en-IE" sz="1500" b="1" i="1" dirty="0" smtClean="0">
                <a:solidFill>
                  <a:schemeClr val="accent3">
                    <a:lumMod val="20000"/>
                    <a:lumOff val="80000"/>
                  </a:schemeClr>
                </a:solidFill>
              </a:rPr>
              <a:t>Figure 1: </a:t>
            </a:r>
            <a:r>
              <a:rPr lang="en-IE" sz="1500" i="1" dirty="0" smtClean="0">
                <a:solidFill>
                  <a:schemeClr val="accent3">
                    <a:lumMod val="20000"/>
                    <a:lumOff val="80000"/>
                  </a:schemeClr>
                </a:solidFill>
              </a:rPr>
              <a:t>Map showing the 30 catchments investigated in this study together with four sample dual plots were reconstructed flow data has been analysed in more detail for validation purposes.</a:t>
            </a:r>
            <a:endParaRPr lang="en-IE" sz="1500" i="1" dirty="0">
              <a:solidFill>
                <a:schemeClr val="accent3">
                  <a:lumMod val="20000"/>
                  <a:lumOff val="80000"/>
                </a:schemeClr>
              </a:solidFill>
            </a:endParaRPr>
          </a:p>
        </p:txBody>
      </p:sp>
      <p:pic>
        <p:nvPicPr>
          <p:cNvPr id="79" name="Picture 78"/>
          <p:cNvPicPr>
            <a:picLocks noChangeAspect="1"/>
          </p:cNvPicPr>
          <p:nvPr/>
        </p:nvPicPr>
        <p:blipFill>
          <a:blip r:embed="rId10"/>
          <a:stretch>
            <a:fillRect/>
          </a:stretch>
        </p:blipFill>
        <p:spPr>
          <a:xfrm>
            <a:off x="35946827" y="8344867"/>
            <a:ext cx="6164655" cy="2807589"/>
          </a:xfrm>
          <a:prstGeom prst="rect">
            <a:avLst/>
          </a:prstGeom>
        </p:spPr>
      </p:pic>
      <p:sp>
        <p:nvSpPr>
          <p:cNvPr id="85" name="Oval 84"/>
          <p:cNvSpPr/>
          <p:nvPr/>
        </p:nvSpPr>
        <p:spPr>
          <a:xfrm>
            <a:off x="20090054" y="11173340"/>
            <a:ext cx="437115" cy="4632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90" name="Straight Connector 89"/>
          <p:cNvCxnSpPr>
            <a:stCxn id="70" idx="5"/>
          </p:cNvCxnSpPr>
          <p:nvPr/>
        </p:nvCxnSpPr>
        <p:spPr>
          <a:xfrm>
            <a:off x="23569977" y="14716062"/>
            <a:ext cx="1054243" cy="2339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75" idx="5"/>
          </p:cNvCxnSpPr>
          <p:nvPr/>
        </p:nvCxnSpPr>
        <p:spPr>
          <a:xfrm>
            <a:off x="19061698" y="18551046"/>
            <a:ext cx="247764" cy="4010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0180787" y="11068082"/>
            <a:ext cx="55755" cy="1052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5" idx="7"/>
          </p:cNvCxnSpPr>
          <p:nvPr/>
        </p:nvCxnSpPr>
        <p:spPr>
          <a:xfrm flipV="1">
            <a:off x="24822240" y="12499308"/>
            <a:ext cx="810467" cy="12808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4760490" y="17245871"/>
            <a:ext cx="3815300" cy="739544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4739008" y="17133336"/>
            <a:ext cx="4500347" cy="21704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13337564" y="19061882"/>
            <a:ext cx="5917735" cy="3081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7928688" y="13915211"/>
            <a:ext cx="1436493" cy="49757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40833" y="19291362"/>
            <a:ext cx="4623071" cy="5520906"/>
          </a:xfrm>
          <a:prstGeom prst="rect">
            <a:avLst/>
          </a:prstGeom>
        </p:spPr>
      </p:pic>
      <p:cxnSp>
        <p:nvCxnSpPr>
          <p:cNvPr id="121" name="Straight Connector 120"/>
          <p:cNvCxnSpPr/>
          <p:nvPr/>
        </p:nvCxnSpPr>
        <p:spPr>
          <a:xfrm>
            <a:off x="18042357" y="5548599"/>
            <a:ext cx="2108401" cy="53752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3453277" y="5548599"/>
            <a:ext cx="6557328" cy="53752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558092" y="10940998"/>
            <a:ext cx="6552775" cy="934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19285" y="5504547"/>
            <a:ext cx="4623072" cy="5520910"/>
          </a:xfrm>
          <a:prstGeom prst="rect">
            <a:avLst/>
          </a:prstGeom>
        </p:spPr>
      </p:pic>
      <p:cxnSp>
        <p:nvCxnSpPr>
          <p:cNvPr id="129" name="Straight Connector 128"/>
          <p:cNvCxnSpPr/>
          <p:nvPr/>
        </p:nvCxnSpPr>
        <p:spPr>
          <a:xfrm>
            <a:off x="24792742" y="5624080"/>
            <a:ext cx="913246" cy="661627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25801709" y="5609651"/>
            <a:ext cx="3504354" cy="66733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5910088" y="11025457"/>
            <a:ext cx="3395975" cy="12575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4760490" y="11041573"/>
            <a:ext cx="945498" cy="12408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752851" y="5548599"/>
            <a:ext cx="4623071" cy="5520910"/>
          </a:xfrm>
          <a:prstGeom prst="rect">
            <a:avLst/>
          </a:prstGeom>
        </p:spPr>
      </p:pic>
      <p:sp>
        <p:nvSpPr>
          <p:cNvPr id="57" name="Rounded Rectangle 56"/>
          <p:cNvSpPr/>
          <p:nvPr/>
        </p:nvSpPr>
        <p:spPr>
          <a:xfrm>
            <a:off x="336226" y="20899694"/>
            <a:ext cx="12780469" cy="3984791"/>
          </a:xfrm>
          <a:prstGeom prst="roundRect">
            <a:avLst/>
          </a:prstGeom>
          <a:solidFill>
            <a:schemeClr val="bg1"/>
          </a:solidFill>
          <a:ln>
            <a:solidFill>
              <a:schemeClr val="bg1"/>
            </a:solidFill>
          </a:ln>
          <a:effectLst>
            <a:softEdge rad="190500"/>
          </a:effectLst>
        </p:spPr>
        <p:style>
          <a:lnRef idx="2">
            <a:schemeClr val="accent1"/>
          </a:lnRef>
          <a:fillRef idx="1">
            <a:schemeClr val="lt1"/>
          </a:fillRef>
          <a:effectRef idx="0">
            <a:schemeClr val="accent1"/>
          </a:effectRef>
          <a:fontRef idx="minor">
            <a:schemeClr val="dk1"/>
          </a:fontRef>
        </p:style>
        <p:txBody>
          <a:bodyPr rtlCol="0" anchor="ctr"/>
          <a:lstStyle/>
          <a:p>
            <a:pPr marL="180000" algn="ctr"/>
            <a:r>
              <a:rPr lang="en-US" sz="3400" b="1" dirty="0" smtClean="0"/>
              <a:t>Methodology</a:t>
            </a:r>
          </a:p>
          <a:p>
            <a:pPr marL="180000" algn="just"/>
            <a:r>
              <a:rPr lang="en-IE" sz="2200" b="1" dirty="0" smtClean="0"/>
              <a:t>1</a:t>
            </a:r>
            <a:r>
              <a:rPr lang="en-IE" sz="2200" b="1" dirty="0"/>
              <a:t>). </a:t>
            </a:r>
            <a:r>
              <a:rPr lang="en-IE" sz="2200" dirty="0" smtClean="0"/>
              <a:t>Extract monthly precipitation and </a:t>
            </a:r>
            <a:r>
              <a:rPr lang="en-IE" sz="2200" dirty="0"/>
              <a:t>temperature </a:t>
            </a:r>
            <a:r>
              <a:rPr lang="en-IE" sz="2200" dirty="0" smtClean="0"/>
              <a:t>values for the catchment using Casty gridded dataset.</a:t>
            </a:r>
          </a:p>
          <a:p>
            <a:pPr marL="180000" algn="just"/>
            <a:r>
              <a:rPr lang="en-IE" sz="2200" b="1" dirty="0" smtClean="0"/>
              <a:t>2). </a:t>
            </a:r>
            <a:r>
              <a:rPr lang="en-IE" sz="2200" dirty="0" smtClean="0"/>
              <a:t>Bias correct precipitation and temperature values against observed and then apply Oudin technique on     	  temperature values to determine potential </a:t>
            </a:r>
            <a:r>
              <a:rPr lang="en-IE" sz="2200" dirty="0"/>
              <a:t>evapo-transpiration (PET</a:t>
            </a:r>
            <a:r>
              <a:rPr lang="en-IE" sz="2200" dirty="0" smtClean="0"/>
              <a:t>). </a:t>
            </a:r>
            <a:endParaRPr lang="en-IE" sz="2200" dirty="0"/>
          </a:p>
          <a:p>
            <a:pPr marL="180000" algn="just"/>
            <a:r>
              <a:rPr lang="en-IE" sz="2200" b="1" dirty="0" smtClean="0"/>
              <a:t>3). </a:t>
            </a:r>
            <a:r>
              <a:rPr lang="en-IE" sz="2200" dirty="0" smtClean="0"/>
              <a:t>Calibrate and validate ANN and AirGR Flow models and then generate river flow values for the chosen  	 catchments (1766-2016).</a:t>
            </a:r>
            <a:endParaRPr lang="en-IE" sz="2200" dirty="0"/>
          </a:p>
          <a:p>
            <a:pPr marL="180000" algn="just"/>
            <a:r>
              <a:rPr lang="en-IE" sz="2200" b="1" dirty="0" smtClean="0"/>
              <a:t>4). </a:t>
            </a:r>
            <a:r>
              <a:rPr lang="en-IE" sz="2200" dirty="0" smtClean="0"/>
              <a:t>Validate </a:t>
            </a:r>
            <a:r>
              <a:rPr lang="en-IE" sz="2200" dirty="0"/>
              <a:t>process </a:t>
            </a:r>
            <a:r>
              <a:rPr lang="en-IE" sz="2200" dirty="0" smtClean="0"/>
              <a:t>by repeating the steps above replacing Casty precipitation data with the Island of 	   	  Ireland (IoI) observed station data and compare the output with Casty reconstructs.</a:t>
            </a:r>
            <a:endParaRPr lang="en-US" sz="2200" dirty="0"/>
          </a:p>
          <a:p>
            <a:pPr marL="180000" algn="just"/>
            <a:r>
              <a:rPr lang="en-US" sz="2200" b="1" dirty="0" smtClean="0"/>
              <a:t>5). </a:t>
            </a:r>
            <a:r>
              <a:rPr lang="en-US" sz="2200" dirty="0" smtClean="0"/>
              <a:t>Apply standardized indices to Casty flow dataset to assess for drought and flood rich periods.</a:t>
            </a:r>
          </a:p>
          <a:p>
            <a:pPr algn="just"/>
            <a:endParaRPr lang="en-IE" sz="800" dirty="0" smtClean="0"/>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5838" y="25497529"/>
            <a:ext cx="41022325" cy="4314994"/>
          </a:xfrm>
          <a:prstGeom prst="rect">
            <a:avLst/>
          </a:prstGeom>
        </p:spPr>
      </p:pic>
      <p:sp>
        <p:nvSpPr>
          <p:cNvPr id="64" name="Rounded Rectangle 63"/>
          <p:cNvSpPr/>
          <p:nvPr/>
        </p:nvSpPr>
        <p:spPr>
          <a:xfrm>
            <a:off x="29598035" y="22312221"/>
            <a:ext cx="13016624" cy="2601628"/>
          </a:xfrm>
          <a:prstGeom prst="roundRect">
            <a:avLst>
              <a:gd name="adj" fmla="val 12037"/>
            </a:avLst>
          </a:prstGeom>
          <a:solidFill>
            <a:schemeClr val="bg1"/>
          </a:solidFill>
          <a:ln w="28575">
            <a:solidFill>
              <a:schemeClr val="bg1"/>
            </a:solidFill>
          </a:ln>
          <a:effectLst>
            <a:softEdge rad="190500"/>
          </a:effectLst>
        </p:spPr>
        <p:style>
          <a:lnRef idx="2">
            <a:schemeClr val="accent1"/>
          </a:lnRef>
          <a:fillRef idx="1">
            <a:schemeClr val="lt1"/>
          </a:fillRef>
          <a:effectRef idx="0">
            <a:schemeClr val="accent1"/>
          </a:effectRef>
          <a:fontRef idx="minor">
            <a:schemeClr val="dk1"/>
          </a:fontRef>
        </p:style>
        <p:txBody>
          <a:bodyPr rtlCol="0" anchor="ctr"/>
          <a:lstStyle/>
          <a:p>
            <a:pPr marL="180000"/>
            <a:r>
              <a:rPr lang="en-US" sz="2200" b="1" dirty="0" smtClean="0"/>
              <a:t>References</a:t>
            </a:r>
          </a:p>
          <a:p>
            <a:pPr marL="180000"/>
            <a:r>
              <a:rPr lang="en-IE" sz="1600" b="1" dirty="0" smtClean="0"/>
              <a:t>Casty</a:t>
            </a:r>
            <a:r>
              <a:rPr lang="en-IE" sz="1600" dirty="0" smtClean="0"/>
              <a:t>, C., </a:t>
            </a:r>
            <a:r>
              <a:rPr lang="en-IE" sz="1600" dirty="0" err="1" smtClean="0"/>
              <a:t>Handorf</a:t>
            </a:r>
            <a:r>
              <a:rPr lang="en-IE" sz="1600" dirty="0" smtClean="0"/>
              <a:t>, D. and </a:t>
            </a:r>
            <a:r>
              <a:rPr lang="en-IE" sz="1600" dirty="0" err="1" smtClean="0"/>
              <a:t>Sempf</a:t>
            </a:r>
            <a:r>
              <a:rPr lang="en-IE" sz="1600" dirty="0" smtClean="0"/>
              <a:t>, M., </a:t>
            </a:r>
            <a:r>
              <a:rPr lang="en-IE" sz="1600" b="1" dirty="0" smtClean="0"/>
              <a:t>2005</a:t>
            </a:r>
            <a:r>
              <a:rPr lang="en-IE" sz="1600" dirty="0" smtClean="0"/>
              <a:t>. Combined winter climate regimes over the North Atlantic/European sector 1766–2000. </a:t>
            </a:r>
            <a:r>
              <a:rPr lang="en-IE" sz="1600" i="1" dirty="0" smtClean="0"/>
              <a:t>Geophysical research letters</a:t>
            </a:r>
            <a:r>
              <a:rPr lang="en-IE" sz="1600" dirty="0" smtClean="0"/>
              <a:t>, </a:t>
            </a:r>
            <a:r>
              <a:rPr lang="en-IE" sz="1600" i="1" dirty="0" smtClean="0"/>
              <a:t>32</a:t>
            </a:r>
            <a:r>
              <a:rPr lang="en-IE" sz="1600" dirty="0" smtClean="0"/>
              <a:t>(13)</a:t>
            </a:r>
          </a:p>
          <a:p>
            <a:pPr marL="180000"/>
            <a:r>
              <a:rPr lang="en-IE" sz="1600" b="1" dirty="0" smtClean="0"/>
              <a:t>Harrigan</a:t>
            </a:r>
            <a:r>
              <a:rPr lang="en-IE" sz="1600" dirty="0" smtClean="0"/>
              <a:t>, S., Murphy, C. and </a:t>
            </a:r>
            <a:r>
              <a:rPr lang="en-IE" sz="1600" dirty="0" err="1" smtClean="0"/>
              <a:t>Wilby</a:t>
            </a:r>
            <a:r>
              <a:rPr lang="en-IE" sz="1600" dirty="0" smtClean="0"/>
              <a:t>, R.L., </a:t>
            </a:r>
            <a:r>
              <a:rPr lang="en-IE" sz="1600" b="1" dirty="0" smtClean="0"/>
              <a:t>2015</a:t>
            </a:r>
            <a:r>
              <a:rPr lang="en-IE" sz="1600" dirty="0" smtClean="0"/>
              <a:t>, April. Development of a flood index for Ireland. In </a:t>
            </a:r>
            <a:r>
              <a:rPr lang="en-IE" sz="1600" i="1" dirty="0" smtClean="0"/>
              <a:t>EGU General Assembly Conference Abstracts</a:t>
            </a:r>
            <a:r>
              <a:rPr lang="en-IE" sz="1600" dirty="0" smtClean="0"/>
              <a:t> (Vol. 17)</a:t>
            </a:r>
          </a:p>
          <a:p>
            <a:pPr marL="180000"/>
            <a:r>
              <a:rPr lang="en-IE" sz="1600" b="1" dirty="0" smtClean="0"/>
              <a:t>Noone</a:t>
            </a:r>
            <a:r>
              <a:rPr lang="en-IE" sz="1600" dirty="0" smtClean="0"/>
              <a:t>, S., Murphy, C., </a:t>
            </a:r>
            <a:r>
              <a:rPr lang="en-IE" sz="1600" dirty="0" err="1" smtClean="0"/>
              <a:t>Coll</a:t>
            </a:r>
            <a:r>
              <a:rPr lang="en-IE" sz="1600" dirty="0" smtClean="0"/>
              <a:t>, J., Matthews, T., </a:t>
            </a:r>
            <a:r>
              <a:rPr lang="en-IE" sz="1600" dirty="0" err="1" smtClean="0"/>
              <a:t>Mullan</a:t>
            </a:r>
            <a:r>
              <a:rPr lang="en-IE" sz="1600" dirty="0" smtClean="0"/>
              <a:t>, D., </a:t>
            </a:r>
            <a:r>
              <a:rPr lang="en-IE" sz="1600" dirty="0" err="1" smtClean="0"/>
              <a:t>Wilby</a:t>
            </a:r>
            <a:r>
              <a:rPr lang="en-IE" sz="1600" dirty="0" smtClean="0"/>
              <a:t>, R.L. and Walsh, S., </a:t>
            </a:r>
            <a:r>
              <a:rPr lang="en-IE" sz="1600" b="1" dirty="0" smtClean="0"/>
              <a:t>2016</a:t>
            </a:r>
            <a:r>
              <a:rPr lang="en-IE" sz="1600" dirty="0" smtClean="0"/>
              <a:t>. Homogenization and analysis of an expanded long‐term monthly rainfall network for the Island of Ireland (1850–2010). </a:t>
            </a:r>
            <a:r>
              <a:rPr lang="en-IE" sz="1600" i="1" dirty="0" smtClean="0"/>
              <a:t>International Journal of Climatology</a:t>
            </a:r>
            <a:r>
              <a:rPr lang="en-IE" sz="1600" dirty="0" smtClean="0"/>
              <a:t>, </a:t>
            </a:r>
            <a:r>
              <a:rPr lang="en-IE" sz="1600" i="1" dirty="0" smtClean="0"/>
              <a:t>36</a:t>
            </a:r>
            <a:r>
              <a:rPr lang="en-IE" sz="1600" dirty="0" smtClean="0"/>
              <a:t>(8), pp.2837-2853.</a:t>
            </a:r>
          </a:p>
          <a:p>
            <a:pPr marL="180000"/>
            <a:r>
              <a:rPr lang="en-IE" sz="1600" b="1" dirty="0" smtClean="0"/>
              <a:t>Noone</a:t>
            </a:r>
            <a:r>
              <a:rPr lang="en-IE" sz="1600" dirty="0" smtClean="0"/>
              <a:t>, S., Broderick, C., Duffy, C., Matthews, T., </a:t>
            </a:r>
            <a:r>
              <a:rPr lang="en-IE" sz="1600" dirty="0" err="1" smtClean="0"/>
              <a:t>Wilby</a:t>
            </a:r>
            <a:r>
              <a:rPr lang="en-IE" sz="1600" dirty="0" smtClean="0"/>
              <a:t>, R.L. and Murphy, C., </a:t>
            </a:r>
            <a:r>
              <a:rPr lang="en-IE" sz="1600" b="1" dirty="0" smtClean="0"/>
              <a:t>2017</a:t>
            </a:r>
            <a:r>
              <a:rPr lang="en-IE" sz="1600" dirty="0" smtClean="0"/>
              <a:t>. A 250‐year drought catalogue for the island of Ireland (1765-2015). </a:t>
            </a:r>
            <a:r>
              <a:rPr lang="en-IE" sz="1600" i="1" dirty="0" smtClean="0"/>
              <a:t>International Journal of Climatology</a:t>
            </a:r>
            <a:r>
              <a:rPr lang="en-IE" sz="1600" dirty="0" smtClean="0"/>
              <a:t>, </a:t>
            </a:r>
            <a:r>
              <a:rPr lang="en-IE" sz="1600" i="1" dirty="0" smtClean="0"/>
              <a:t>37</a:t>
            </a:r>
            <a:r>
              <a:rPr lang="en-IE" sz="1600" dirty="0" smtClean="0"/>
              <a:t>(S1), pp.239-254.</a:t>
            </a:r>
            <a:endParaRPr lang="en-US" sz="1600" b="1" dirty="0"/>
          </a:p>
        </p:txBody>
      </p:sp>
      <p:sp>
        <p:nvSpPr>
          <p:cNvPr id="65" name="Oval 64"/>
          <p:cNvSpPr/>
          <p:nvPr/>
        </p:nvSpPr>
        <p:spPr>
          <a:xfrm>
            <a:off x="24449139" y="13712265"/>
            <a:ext cx="437115" cy="4632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23196876" y="14320615"/>
            <a:ext cx="437115" cy="4632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18688597" y="18155599"/>
            <a:ext cx="437115" cy="4632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19" name="Straight Connector 118"/>
          <p:cNvCxnSpPr/>
          <p:nvPr/>
        </p:nvCxnSpPr>
        <p:spPr>
          <a:xfrm>
            <a:off x="13337564" y="13852255"/>
            <a:ext cx="5814903" cy="514845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336167" y="13885585"/>
            <a:ext cx="4637151" cy="5545624"/>
          </a:xfrm>
          <a:prstGeom prst="rect">
            <a:avLst/>
          </a:prstGeom>
        </p:spPr>
      </p:pic>
      <p:sp>
        <p:nvSpPr>
          <p:cNvPr id="122" name="TextBox 121"/>
          <p:cNvSpPr txBox="1"/>
          <p:nvPr/>
        </p:nvSpPr>
        <p:spPr>
          <a:xfrm>
            <a:off x="7502723" y="19327087"/>
            <a:ext cx="10063967" cy="323165"/>
          </a:xfrm>
          <a:prstGeom prst="rect">
            <a:avLst/>
          </a:prstGeom>
          <a:noFill/>
        </p:spPr>
        <p:txBody>
          <a:bodyPr wrap="square" rtlCol="0">
            <a:spAutoFit/>
          </a:bodyPr>
          <a:lstStyle/>
          <a:p>
            <a:pPr algn="just"/>
            <a:r>
              <a:rPr lang="en-IE" sz="1500" b="1" i="1" dirty="0" smtClean="0"/>
              <a:t>Figure 2: </a:t>
            </a:r>
            <a:r>
              <a:rPr lang="en-IE" sz="1500" i="1" dirty="0" smtClean="0"/>
              <a:t>Diagrams of AirGR GR2M and ANN Model structure</a:t>
            </a:r>
            <a:endParaRPr lang="en-IE" sz="1500" i="1" dirty="0"/>
          </a:p>
        </p:txBody>
      </p:sp>
      <p:sp>
        <p:nvSpPr>
          <p:cNvPr id="124" name="TextBox 123"/>
          <p:cNvSpPr txBox="1"/>
          <p:nvPr/>
        </p:nvSpPr>
        <p:spPr>
          <a:xfrm>
            <a:off x="925493" y="29526838"/>
            <a:ext cx="17581991" cy="323165"/>
          </a:xfrm>
          <a:prstGeom prst="rect">
            <a:avLst/>
          </a:prstGeom>
          <a:noFill/>
        </p:spPr>
        <p:txBody>
          <a:bodyPr wrap="square" rtlCol="0">
            <a:spAutoFit/>
          </a:bodyPr>
          <a:lstStyle/>
          <a:p>
            <a:pPr algn="just"/>
            <a:r>
              <a:rPr lang="en-IE" sz="1500" b="1" i="1" dirty="0" smtClean="0"/>
              <a:t>Figure 3: </a:t>
            </a:r>
            <a:r>
              <a:rPr lang="en-IE" sz="1500" i="1" dirty="0" smtClean="0"/>
              <a:t>Colour plot of monthly Standardised Runoff Index (SRI) values for the 1767 to 2016 time period for the 30 catchments (listed on y-axis) which were investigated as part of this study.</a:t>
            </a:r>
            <a:endParaRPr lang="en-IE" sz="1500" i="1" dirty="0"/>
          </a:p>
        </p:txBody>
      </p:sp>
      <p:sp>
        <p:nvSpPr>
          <p:cNvPr id="126" name="TextBox 125"/>
          <p:cNvSpPr txBox="1"/>
          <p:nvPr/>
        </p:nvSpPr>
        <p:spPr>
          <a:xfrm>
            <a:off x="35946828" y="17777274"/>
            <a:ext cx="6125240" cy="553998"/>
          </a:xfrm>
          <a:prstGeom prst="rect">
            <a:avLst/>
          </a:prstGeom>
          <a:noFill/>
        </p:spPr>
        <p:txBody>
          <a:bodyPr wrap="square" rtlCol="0">
            <a:spAutoFit/>
          </a:bodyPr>
          <a:lstStyle/>
          <a:p>
            <a:pPr algn="just"/>
            <a:r>
              <a:rPr lang="en-IE" sz="1500" b="1" i="1" dirty="0"/>
              <a:t>Figure </a:t>
            </a:r>
            <a:r>
              <a:rPr lang="en-IE" sz="1500" b="1" i="1" dirty="0" smtClean="0"/>
              <a:t>4: </a:t>
            </a:r>
            <a:r>
              <a:rPr lang="en-IE" sz="1500" i="1" dirty="0" smtClean="0"/>
              <a:t>Example plot showing monthly SRI values for 30 catchments during the 1933-1934 historic drought event.</a:t>
            </a:r>
            <a:endParaRPr lang="en-IE" sz="1500" i="1" dirty="0"/>
          </a:p>
        </p:txBody>
      </p:sp>
      <p:sp>
        <p:nvSpPr>
          <p:cNvPr id="127" name="TextBox 126"/>
          <p:cNvSpPr txBox="1"/>
          <p:nvPr/>
        </p:nvSpPr>
        <p:spPr>
          <a:xfrm>
            <a:off x="35775987" y="8010445"/>
            <a:ext cx="6524505" cy="323165"/>
          </a:xfrm>
          <a:prstGeom prst="rect">
            <a:avLst/>
          </a:prstGeom>
          <a:noFill/>
        </p:spPr>
        <p:txBody>
          <a:bodyPr wrap="square" rtlCol="0">
            <a:spAutoFit/>
          </a:bodyPr>
          <a:lstStyle/>
          <a:p>
            <a:pPr algn="just"/>
            <a:r>
              <a:rPr lang="en-IE" sz="1500" b="1" i="1" dirty="0" smtClean="0"/>
              <a:t>Table 1: </a:t>
            </a:r>
            <a:r>
              <a:rPr lang="en-IE" sz="1500" i="1" dirty="0" smtClean="0"/>
              <a:t>Catchment details and model efficiency scores of sample catchment runs. </a:t>
            </a:r>
            <a:endParaRPr lang="en-IE" sz="1500" i="1" dirty="0"/>
          </a:p>
        </p:txBody>
      </p:sp>
      <p:pic>
        <p:nvPicPr>
          <p:cNvPr id="120" name="Picture 119"/>
          <p:cNvPicPr>
            <a:picLocks noChangeAspect="1"/>
          </p:cNvPicPr>
          <p:nvPr/>
        </p:nvPicPr>
        <p:blipFill>
          <a:blip r:embed="rId16"/>
          <a:stretch>
            <a:fillRect/>
          </a:stretch>
        </p:blipFill>
        <p:spPr>
          <a:xfrm>
            <a:off x="27104393" y="12433190"/>
            <a:ext cx="2263070" cy="1334472"/>
          </a:xfrm>
          <a:prstGeom prst="rect">
            <a:avLst/>
          </a:prstGeom>
        </p:spPr>
      </p:pic>
      <p:pic>
        <p:nvPicPr>
          <p:cNvPr id="133" name="Picture 132"/>
          <p:cNvPicPr>
            <a:picLocks noChangeAspect="1"/>
          </p:cNvPicPr>
          <p:nvPr/>
        </p:nvPicPr>
        <p:blipFill>
          <a:blip r:embed="rId17"/>
          <a:stretch>
            <a:fillRect/>
          </a:stretch>
        </p:blipFill>
        <p:spPr>
          <a:xfrm>
            <a:off x="36013843" y="13997307"/>
            <a:ext cx="6097639" cy="3802347"/>
          </a:xfrm>
          <a:prstGeom prst="rect">
            <a:avLst/>
          </a:prstGeom>
        </p:spPr>
      </p:pic>
      <p:pic>
        <p:nvPicPr>
          <p:cNvPr id="1026" name="Picture 2" descr="https://egu2019.eu/graphic_egu_photo_yes.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010594" y="2446190"/>
            <a:ext cx="841669" cy="1178337"/>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Connector 73"/>
          <p:cNvCxnSpPr/>
          <p:nvPr/>
        </p:nvCxnSpPr>
        <p:spPr>
          <a:xfrm flipV="1">
            <a:off x="17890588" y="19061882"/>
            <a:ext cx="1351882" cy="34880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9957582" y="19061882"/>
            <a:ext cx="12153902" cy="2677656"/>
          </a:xfrm>
          <a:prstGeom prst="rect">
            <a:avLst/>
          </a:prstGeom>
          <a:noFill/>
        </p:spPr>
        <p:txBody>
          <a:bodyPr wrap="square" rtlCol="0">
            <a:spAutoFit/>
          </a:bodyPr>
          <a:lstStyle/>
          <a:p>
            <a:pPr algn="ctr"/>
            <a:r>
              <a:rPr lang="en-US" sz="3400" b="1" dirty="0"/>
              <a:t>Conclusions</a:t>
            </a:r>
          </a:p>
          <a:p>
            <a:pPr algn="just"/>
            <a:r>
              <a:rPr lang="en-US" sz="2200" dirty="0"/>
              <a:t>The methodology presented in this poster provides a simple and robust means for generating historic river flow values. Validation of the Casty dataset against known observed values has been carried out using the Island of Ireland series, with modelled flow values showing good agreement between both data sources. Results suggest that the method is transferable to other regions of Europe and will perform just as well once observed data is available for the catchment of interest. Future work will entail employing the methodology to generate daily river flow data from 1900 to date.</a:t>
            </a:r>
          </a:p>
        </p:txBody>
      </p:sp>
      <p:sp>
        <p:nvSpPr>
          <p:cNvPr id="78" name="TextBox 77"/>
          <p:cNvSpPr txBox="1"/>
          <p:nvPr/>
        </p:nvSpPr>
        <p:spPr>
          <a:xfrm>
            <a:off x="733425" y="5624080"/>
            <a:ext cx="12011920" cy="3231654"/>
          </a:xfrm>
          <a:prstGeom prst="rect">
            <a:avLst/>
          </a:prstGeom>
          <a:noFill/>
        </p:spPr>
        <p:txBody>
          <a:bodyPr wrap="square" rtlCol="0">
            <a:spAutoFit/>
          </a:bodyPr>
          <a:lstStyle/>
          <a:p>
            <a:pPr algn="ctr"/>
            <a:r>
              <a:rPr lang="en-US" sz="3400" b="1" dirty="0"/>
              <a:t>Introduction</a:t>
            </a:r>
          </a:p>
          <a:p>
            <a:pPr algn="just"/>
            <a:r>
              <a:rPr lang="en-IE" sz="2200" dirty="0"/>
              <a:t>Long-term river flow data are essential for understanding the risks posed by fluvial flooding and drought events. They assist in providing greater understanding of the drivers of hydrological variability. They also offer a means by which emerging climate signals can be identified. In Ireland long river flow records are lacking with gauged records typically going back 50 years. The lack of long-term river flow records results in a reduced understanding of the hydro-climatological impacts on river catchments on the island. This IRC funded research addresses this knowledge gap by generating probabilistic long term river flows for 30 catchments contained in the Irish Hydrometric Reference Network.</a:t>
            </a:r>
          </a:p>
          <a:p>
            <a:endParaRPr lang="en-IE" dirty="0"/>
          </a:p>
        </p:txBody>
      </p:sp>
    </p:spTree>
    <p:extLst>
      <p:ext uri="{BB962C8B-B14F-4D97-AF65-F5344CB8AC3E}">
        <p14:creationId xmlns:p14="http://schemas.microsoft.com/office/powerpoint/2010/main" val="2469703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2594</TotalTime>
  <Words>735</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Maynooth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IT Services</cp:lastModifiedBy>
  <cp:revision>75</cp:revision>
  <cp:lastPrinted>2019-04-04T14:25:47Z</cp:lastPrinted>
  <dcterms:created xsi:type="dcterms:W3CDTF">2019-04-02T10:31:37Z</dcterms:created>
  <dcterms:modified xsi:type="dcterms:W3CDTF">2019-04-05T13:38:49Z</dcterms:modified>
</cp:coreProperties>
</file>