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charts/chart1.xml" ContentType="application/vnd.openxmlformats-officedocument.drawingml.chart+xml"/>
  <Override PartName="/ppt/notesSlides/notesSlide7.xml" ContentType="application/vnd.openxmlformats-officedocument.presentationml.notesSlide+xml"/>
  <Override PartName="/ppt/notesSlides/notesSlide8.xml" ContentType="application/vnd.openxmlformats-officedocument.presentationml.notesSlide+xml"/>
  <Override PartName="/ppt/charts/chart2.xml" ContentType="application/vnd.openxmlformats-officedocument.drawingml.chart+xml"/>
  <Override PartName="/ppt/notesSlides/notesSlide9.xml" ContentType="application/vnd.openxmlformats-officedocument.presentationml.notesSlide+xml"/>
  <Override PartName="/ppt/charts/chart3.xml" ContentType="application/vnd.openxmlformats-officedocument.drawingml.chart+xml"/>
  <Override PartName="/ppt/notesSlides/notesSlide10.xml" ContentType="application/vnd.openxmlformats-officedocument.presentationml.notesSlide+xml"/>
  <Override PartName="/ppt/charts/chart4.xml" ContentType="application/vnd.openxmlformats-officedocument.drawingml.char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4"/>
  </p:notesMasterIdLst>
  <p:handoutMasterIdLst>
    <p:handoutMasterId r:id="rId25"/>
  </p:handout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70" r:id="rId15"/>
    <p:sldId id="271" r:id="rId16"/>
    <p:sldId id="272" r:id="rId17"/>
    <p:sldId id="273" r:id="rId18"/>
    <p:sldId id="274" r:id="rId19"/>
    <p:sldId id="275" r:id="rId20"/>
    <p:sldId id="276" r:id="rId21"/>
    <p:sldId id="277" r:id="rId22"/>
    <p:sldId id="278" r:id="rId23"/>
  </p:sldIdLst>
  <p:sldSz cx="9144000" cy="6858000" type="screen4x3"/>
  <p:notesSz cx="6858000" cy="9144000"/>
  <p:defaultTextStyle>
    <a:defPPr>
      <a:defRPr lang="en-GB"/>
    </a:defPPr>
    <a:lvl1pPr algn="l" rtl="0" fontAlgn="base">
      <a:spcBef>
        <a:spcPct val="0"/>
      </a:spcBef>
      <a:spcAft>
        <a:spcPct val="0"/>
      </a:spcAft>
      <a:defRPr kern="1200">
        <a:solidFill>
          <a:schemeClr val="tx1"/>
        </a:solidFill>
        <a:latin typeface="Calibri" pitchFamily="34" charset="0"/>
        <a:ea typeface="+mn-ea"/>
        <a:cs typeface="Arial" charset="0"/>
      </a:defRPr>
    </a:lvl1pPr>
    <a:lvl2pPr marL="457200" algn="l" rtl="0" fontAlgn="base">
      <a:spcBef>
        <a:spcPct val="0"/>
      </a:spcBef>
      <a:spcAft>
        <a:spcPct val="0"/>
      </a:spcAft>
      <a:defRPr kern="1200">
        <a:solidFill>
          <a:schemeClr val="tx1"/>
        </a:solidFill>
        <a:latin typeface="Calibri" pitchFamily="34" charset="0"/>
        <a:ea typeface="+mn-ea"/>
        <a:cs typeface="Arial" charset="0"/>
      </a:defRPr>
    </a:lvl2pPr>
    <a:lvl3pPr marL="914400" algn="l" rtl="0" fontAlgn="base">
      <a:spcBef>
        <a:spcPct val="0"/>
      </a:spcBef>
      <a:spcAft>
        <a:spcPct val="0"/>
      </a:spcAft>
      <a:defRPr kern="1200">
        <a:solidFill>
          <a:schemeClr val="tx1"/>
        </a:solidFill>
        <a:latin typeface="Calibri" pitchFamily="34" charset="0"/>
        <a:ea typeface="+mn-ea"/>
        <a:cs typeface="Arial" charset="0"/>
      </a:defRPr>
    </a:lvl3pPr>
    <a:lvl4pPr marL="1371600" algn="l" rtl="0" fontAlgn="base">
      <a:spcBef>
        <a:spcPct val="0"/>
      </a:spcBef>
      <a:spcAft>
        <a:spcPct val="0"/>
      </a:spcAft>
      <a:defRPr kern="1200">
        <a:solidFill>
          <a:schemeClr val="tx1"/>
        </a:solidFill>
        <a:latin typeface="Calibri" pitchFamily="34" charset="0"/>
        <a:ea typeface="+mn-ea"/>
        <a:cs typeface="Arial" charset="0"/>
      </a:defRPr>
    </a:lvl4pPr>
    <a:lvl5pPr marL="1828800" algn="l" rtl="0" fontAlgn="base">
      <a:spcBef>
        <a:spcPct val="0"/>
      </a:spcBef>
      <a:spcAft>
        <a:spcPct val="0"/>
      </a:spcAft>
      <a:defRPr kern="1200">
        <a:solidFill>
          <a:schemeClr val="tx1"/>
        </a:solidFill>
        <a:latin typeface="Calibri" pitchFamily="34" charset="0"/>
        <a:ea typeface="+mn-ea"/>
        <a:cs typeface="Arial" charset="0"/>
      </a:defRPr>
    </a:lvl5pPr>
    <a:lvl6pPr marL="2286000" algn="l" defTabSz="914400" rtl="0" eaLnBrk="1" latinLnBrk="0" hangingPunct="1">
      <a:defRPr kern="1200">
        <a:solidFill>
          <a:schemeClr val="tx1"/>
        </a:solidFill>
        <a:latin typeface="Calibri" pitchFamily="34" charset="0"/>
        <a:ea typeface="+mn-ea"/>
        <a:cs typeface="Arial" charset="0"/>
      </a:defRPr>
    </a:lvl6pPr>
    <a:lvl7pPr marL="2743200" algn="l" defTabSz="914400" rtl="0" eaLnBrk="1" latinLnBrk="0" hangingPunct="1">
      <a:defRPr kern="1200">
        <a:solidFill>
          <a:schemeClr val="tx1"/>
        </a:solidFill>
        <a:latin typeface="Calibri" pitchFamily="34" charset="0"/>
        <a:ea typeface="+mn-ea"/>
        <a:cs typeface="Arial" charset="0"/>
      </a:defRPr>
    </a:lvl7pPr>
    <a:lvl8pPr marL="3200400" algn="l" defTabSz="914400" rtl="0" eaLnBrk="1" latinLnBrk="0" hangingPunct="1">
      <a:defRPr kern="1200">
        <a:solidFill>
          <a:schemeClr val="tx1"/>
        </a:solidFill>
        <a:latin typeface="Calibri" pitchFamily="34" charset="0"/>
        <a:ea typeface="+mn-ea"/>
        <a:cs typeface="Arial" charset="0"/>
      </a:defRPr>
    </a:lvl8pPr>
    <a:lvl9pPr marL="3657600" algn="l" defTabSz="914400" rtl="0" eaLnBrk="1" latinLnBrk="0" hangingPunct="1">
      <a:defRPr kern="1200">
        <a:solidFill>
          <a:schemeClr val="tx1"/>
        </a:solidFill>
        <a:latin typeface="Calibri" pitchFamily="34"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82232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21E4AEA4-8DFA-4A89-87EB-49C32662AFE0}">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566" autoAdjust="0"/>
    <p:restoredTop sz="79574" autoAdjust="0"/>
  </p:normalViewPr>
  <p:slideViewPr>
    <p:cSldViewPr>
      <p:cViewPr>
        <p:scale>
          <a:sx n="77" d="100"/>
          <a:sy n="77" d="100"/>
        </p:scale>
        <p:origin x="564" y="-276"/>
      </p:cViewPr>
      <p:guideLst>
        <p:guide orient="horz" pos="2160"/>
        <p:guide pos="2880"/>
      </p:guideLst>
    </p:cSldViewPr>
  </p:slideViewPr>
  <p:notesTextViewPr>
    <p:cViewPr>
      <p:scale>
        <a:sx n="1" d="1"/>
        <a:sy n="1" d="1"/>
      </p:scale>
      <p:origin x="0" y="0"/>
    </p:cViewPr>
  </p:notesTextViewPr>
  <p:notesViewPr>
    <p:cSldViewPr>
      <p:cViewPr varScale="1">
        <p:scale>
          <a:sx n="60" d="100"/>
          <a:sy n="60" d="100"/>
        </p:scale>
        <p:origin x="-2748" y="-84"/>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charts/_rels/chart1.xml.rels><?xml version="1.0" encoding="UTF-8" standalone="yes"?>
<Relationships xmlns="http://schemas.openxmlformats.org/package/2006/relationships"><Relationship Id="rId1" Type="http://schemas.openxmlformats.org/officeDocument/2006/relationships/oleObject" Target="file:///G:\Memory%20Stick%201\Resarch%20Projects%20Active\Launchpad\Grant.xlsx" TargetMode="External"/></Relationships>
</file>

<file path=ppt/charts/_rels/chart2.xml.rels><?xml version="1.0" encoding="UTF-8" standalone="yes"?>
<Relationships xmlns="http://schemas.openxmlformats.org/package/2006/relationships"><Relationship Id="rId1" Type="http://schemas.openxmlformats.org/officeDocument/2006/relationships/oleObject" Target="file:///G:\Memory%20Stick%201\Resarch%20Projects%20Active\Launchpad\Grant.xlsx" TargetMode="External"/></Relationships>
</file>

<file path=ppt/charts/_rels/chart3.xml.rels><?xml version="1.0" encoding="UTF-8" standalone="yes"?>
<Relationships xmlns="http://schemas.openxmlformats.org/package/2006/relationships"><Relationship Id="rId1" Type="http://schemas.openxmlformats.org/officeDocument/2006/relationships/oleObject" Target="file:///G:\Memory%20Stick%201\Resarch%20Projects%20Active\Launchpad\Grant.xlsx" TargetMode="External"/></Relationships>
</file>

<file path=ppt/charts/_rels/chart4.xml.rels><?xml version="1.0" encoding="UTF-8" standalone="yes"?>
<Relationships xmlns="http://schemas.openxmlformats.org/package/2006/relationships"><Relationship Id="rId1" Type="http://schemas.openxmlformats.org/officeDocument/2006/relationships/oleObject" Target="file:///G:\Memory%20Stick%201\Resarch%20Projects%20Active\Launchpad\Grant.xlsx"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I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lineChart>
        <c:grouping val="standard"/>
        <c:varyColors val="0"/>
        <c:ser>
          <c:idx val="0"/>
          <c:order val="0"/>
          <c:tx>
            <c:strRef>
              <c:f>Sheet4!$A$14</c:f>
              <c:strCache>
                <c:ptCount val="1"/>
                <c:pt idx="0">
                  <c:v>Adjacent (&lt;45km)</c:v>
                </c:pt>
              </c:strCache>
            </c:strRef>
          </c:tx>
          <c:spPr>
            <a:ln w="57150"/>
          </c:spPr>
          <c:marker>
            <c:spPr>
              <a:solidFill>
                <a:schemeClr val="accent1">
                  <a:lumMod val="60000"/>
                  <a:lumOff val="40000"/>
                </a:schemeClr>
              </a:solidFill>
              <a:ln w="57150"/>
            </c:spPr>
          </c:marker>
          <c:dLbls>
            <c:showLegendKey val="0"/>
            <c:showVal val="1"/>
            <c:showCatName val="0"/>
            <c:showSerName val="0"/>
            <c:showPercent val="0"/>
            <c:showBubbleSize val="0"/>
            <c:showLeaderLines val="0"/>
          </c:dLbls>
          <c:cat>
            <c:numRef>
              <c:f>Sheet4!$B$13:$K$13</c:f>
              <c:numCache>
                <c:formatCode>General</c:formatCode>
                <c:ptCount val="10"/>
                <c:pt idx="0">
                  <c:v>2005</c:v>
                </c:pt>
                <c:pt idx="1">
                  <c:v>2006</c:v>
                </c:pt>
                <c:pt idx="2">
                  <c:v>2007</c:v>
                </c:pt>
                <c:pt idx="3">
                  <c:v>2008</c:v>
                </c:pt>
                <c:pt idx="4">
                  <c:v>2009</c:v>
                </c:pt>
                <c:pt idx="5">
                  <c:v>2010</c:v>
                </c:pt>
                <c:pt idx="6">
                  <c:v>2011</c:v>
                </c:pt>
                <c:pt idx="7">
                  <c:v>2012</c:v>
                </c:pt>
                <c:pt idx="8">
                  <c:v>2013</c:v>
                </c:pt>
                <c:pt idx="9">
                  <c:v>2014</c:v>
                </c:pt>
              </c:numCache>
            </c:numRef>
          </c:cat>
          <c:val>
            <c:numRef>
              <c:f>Sheet4!$B$14:$K$14</c:f>
              <c:numCache>
                <c:formatCode>General</c:formatCode>
                <c:ptCount val="10"/>
                <c:pt idx="0">
                  <c:v>3020</c:v>
                </c:pt>
                <c:pt idx="1">
                  <c:v>3110</c:v>
                </c:pt>
                <c:pt idx="2">
                  <c:v>3420</c:v>
                </c:pt>
                <c:pt idx="3">
                  <c:v>3420</c:v>
                </c:pt>
                <c:pt idx="4">
                  <c:v>3420</c:v>
                </c:pt>
                <c:pt idx="5">
                  <c:v>3250</c:v>
                </c:pt>
                <c:pt idx="6">
                  <c:v>3120</c:v>
                </c:pt>
                <c:pt idx="7">
                  <c:v>3025</c:v>
                </c:pt>
                <c:pt idx="8">
                  <c:v>3025</c:v>
                </c:pt>
                <c:pt idx="9">
                  <c:v>3025</c:v>
                </c:pt>
              </c:numCache>
            </c:numRef>
          </c:val>
          <c:smooth val="0"/>
        </c:ser>
        <c:ser>
          <c:idx val="1"/>
          <c:order val="1"/>
          <c:tx>
            <c:strRef>
              <c:f>Sheet4!$A$15</c:f>
              <c:strCache>
                <c:ptCount val="1"/>
                <c:pt idx="0">
                  <c:v>Non-adjacent (&gt;45km)</c:v>
                </c:pt>
              </c:strCache>
            </c:strRef>
          </c:tx>
          <c:spPr>
            <a:ln w="57150"/>
          </c:spPr>
          <c:marker>
            <c:spPr>
              <a:solidFill>
                <a:schemeClr val="tx1"/>
              </a:solidFill>
              <a:ln w="57150"/>
            </c:spPr>
          </c:marker>
          <c:dLbls>
            <c:showLegendKey val="0"/>
            <c:showVal val="1"/>
            <c:showCatName val="0"/>
            <c:showSerName val="0"/>
            <c:showPercent val="0"/>
            <c:showBubbleSize val="0"/>
            <c:showLeaderLines val="0"/>
          </c:dLbls>
          <c:cat>
            <c:numRef>
              <c:f>Sheet4!$B$13:$K$13</c:f>
              <c:numCache>
                <c:formatCode>General</c:formatCode>
                <c:ptCount val="10"/>
                <c:pt idx="0">
                  <c:v>2005</c:v>
                </c:pt>
                <c:pt idx="1">
                  <c:v>2006</c:v>
                </c:pt>
                <c:pt idx="2">
                  <c:v>2007</c:v>
                </c:pt>
                <c:pt idx="3">
                  <c:v>2008</c:v>
                </c:pt>
                <c:pt idx="4">
                  <c:v>2009</c:v>
                </c:pt>
                <c:pt idx="5">
                  <c:v>2010</c:v>
                </c:pt>
                <c:pt idx="6">
                  <c:v>2011</c:v>
                </c:pt>
                <c:pt idx="7">
                  <c:v>2012</c:v>
                </c:pt>
                <c:pt idx="8">
                  <c:v>2013</c:v>
                </c:pt>
                <c:pt idx="9">
                  <c:v>2014</c:v>
                </c:pt>
              </c:numCache>
            </c:numRef>
          </c:cat>
          <c:val>
            <c:numRef>
              <c:f>Sheet4!$B$15:$K$15</c:f>
              <c:numCache>
                <c:formatCode>General</c:formatCode>
                <c:ptCount val="10"/>
                <c:pt idx="0">
                  <c:v>1210</c:v>
                </c:pt>
                <c:pt idx="1">
                  <c:v>1245</c:v>
                </c:pt>
                <c:pt idx="2">
                  <c:v>1370</c:v>
                </c:pt>
                <c:pt idx="3">
                  <c:v>1370</c:v>
                </c:pt>
                <c:pt idx="4">
                  <c:v>1370</c:v>
                </c:pt>
                <c:pt idx="5">
                  <c:v>1300</c:v>
                </c:pt>
                <c:pt idx="6">
                  <c:v>1250</c:v>
                </c:pt>
                <c:pt idx="7">
                  <c:v>1215</c:v>
                </c:pt>
                <c:pt idx="8">
                  <c:v>1215</c:v>
                </c:pt>
                <c:pt idx="9">
                  <c:v>1215</c:v>
                </c:pt>
              </c:numCache>
            </c:numRef>
          </c:val>
          <c:smooth val="0"/>
        </c:ser>
        <c:dLbls>
          <c:showLegendKey val="0"/>
          <c:showVal val="0"/>
          <c:showCatName val="0"/>
          <c:showSerName val="0"/>
          <c:showPercent val="0"/>
          <c:showBubbleSize val="0"/>
        </c:dLbls>
        <c:marker val="1"/>
        <c:smooth val="0"/>
        <c:axId val="81985536"/>
        <c:axId val="94492928"/>
      </c:lineChart>
      <c:catAx>
        <c:axId val="81985536"/>
        <c:scaling>
          <c:orientation val="minMax"/>
        </c:scaling>
        <c:delete val="0"/>
        <c:axPos val="b"/>
        <c:numFmt formatCode="General" sourceLinked="1"/>
        <c:majorTickMark val="out"/>
        <c:minorTickMark val="none"/>
        <c:tickLblPos val="nextTo"/>
        <c:crossAx val="94492928"/>
        <c:crosses val="autoZero"/>
        <c:auto val="1"/>
        <c:lblAlgn val="ctr"/>
        <c:lblOffset val="100"/>
        <c:noMultiLvlLbl val="0"/>
      </c:catAx>
      <c:valAx>
        <c:axId val="94492928"/>
        <c:scaling>
          <c:orientation val="minMax"/>
        </c:scaling>
        <c:delete val="0"/>
        <c:axPos val="l"/>
        <c:majorGridlines/>
        <c:numFmt formatCode="General" sourceLinked="1"/>
        <c:majorTickMark val="out"/>
        <c:minorTickMark val="none"/>
        <c:tickLblPos val="nextTo"/>
        <c:crossAx val="81985536"/>
        <c:crosses val="autoZero"/>
        <c:crossBetween val="between"/>
      </c:valAx>
    </c:plotArea>
    <c:legend>
      <c:legendPos val="b"/>
      <c:layout/>
      <c:overlay val="0"/>
      <c:txPr>
        <a:bodyPr/>
        <a:lstStyle/>
        <a:p>
          <a:pPr>
            <a:defRPr sz="2400" b="1"/>
          </a:pPr>
          <a:endParaRPr lang="en-US"/>
        </a:p>
      </c:txPr>
    </c:legend>
    <c:plotVisOnly val="1"/>
    <c:dispBlanksAs val="gap"/>
    <c:showDLblsOverMax val="0"/>
  </c:chart>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I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col"/>
        <c:grouping val="clustered"/>
        <c:varyColors val="0"/>
        <c:ser>
          <c:idx val="0"/>
          <c:order val="0"/>
          <c:tx>
            <c:strRef>
              <c:f>Sheet2!$B$128</c:f>
              <c:strCache>
                <c:ptCount val="1"/>
                <c:pt idx="0">
                  <c:v>Special Rate </c:v>
                </c:pt>
              </c:strCache>
            </c:strRef>
          </c:tx>
          <c:invertIfNegative val="0"/>
          <c:dLbls>
            <c:txPr>
              <a:bodyPr/>
              <a:lstStyle/>
              <a:p>
                <a:pPr>
                  <a:defRPr sz="2400" b="1"/>
                </a:pPr>
                <a:endParaRPr lang="en-US"/>
              </a:p>
            </c:txPr>
            <c:showLegendKey val="0"/>
            <c:showVal val="1"/>
            <c:showCatName val="0"/>
            <c:showSerName val="0"/>
            <c:showPercent val="0"/>
            <c:showBubbleSize val="0"/>
            <c:showLeaderLines val="0"/>
          </c:dLbls>
          <c:cat>
            <c:strRef>
              <c:f>Sheet2!$C$127:$F$127</c:f>
              <c:strCache>
                <c:ptCount val="4"/>
                <c:pt idx="0">
                  <c:v>Beyond 45km, Living with Parents </c:v>
                </c:pt>
                <c:pt idx="1">
                  <c:v>Beyond 45km, Not Living with Parents </c:v>
                </c:pt>
                <c:pt idx="2">
                  <c:v>Within 45km, Living with Parents </c:v>
                </c:pt>
                <c:pt idx="3">
                  <c:v>Within 45km, Not Living with Parents </c:v>
                </c:pt>
              </c:strCache>
            </c:strRef>
          </c:cat>
          <c:val>
            <c:numRef>
              <c:f>Sheet2!$C$128:$F$128</c:f>
              <c:numCache>
                <c:formatCode>General</c:formatCode>
                <c:ptCount val="4"/>
                <c:pt idx="0">
                  <c:v>122.8</c:v>
                </c:pt>
                <c:pt idx="1">
                  <c:v>66.3</c:v>
                </c:pt>
                <c:pt idx="2">
                  <c:v>49.3</c:v>
                </c:pt>
                <c:pt idx="3">
                  <c:v>26.6</c:v>
                </c:pt>
              </c:numCache>
            </c:numRef>
          </c:val>
        </c:ser>
        <c:ser>
          <c:idx val="1"/>
          <c:order val="1"/>
          <c:tx>
            <c:strRef>
              <c:f>Sheet2!$B$129</c:f>
              <c:strCache>
                <c:ptCount val="1"/>
                <c:pt idx="0">
                  <c:v>100%</c:v>
                </c:pt>
              </c:strCache>
            </c:strRef>
          </c:tx>
          <c:invertIfNegative val="0"/>
          <c:dLbls>
            <c:dLbl>
              <c:idx val="0"/>
              <c:layout/>
              <c:showLegendKey val="0"/>
              <c:showVal val="1"/>
              <c:showCatName val="0"/>
              <c:showSerName val="0"/>
              <c:showPercent val="0"/>
              <c:showBubbleSize val="0"/>
            </c:dLbl>
            <c:dLbl>
              <c:idx val="1"/>
              <c:layout/>
              <c:showLegendKey val="0"/>
              <c:showVal val="1"/>
              <c:showCatName val="0"/>
              <c:showSerName val="0"/>
              <c:showPercent val="0"/>
              <c:showBubbleSize val="0"/>
            </c:dLbl>
            <c:dLbl>
              <c:idx val="3"/>
              <c:layout/>
              <c:showLegendKey val="0"/>
              <c:showVal val="1"/>
              <c:showCatName val="0"/>
              <c:showSerName val="0"/>
              <c:showPercent val="0"/>
              <c:showBubbleSize val="0"/>
            </c:dLbl>
            <c:txPr>
              <a:bodyPr/>
              <a:lstStyle/>
              <a:p>
                <a:pPr>
                  <a:defRPr sz="2400" b="1"/>
                </a:pPr>
                <a:endParaRPr lang="en-US"/>
              </a:p>
            </c:txPr>
            <c:showLegendKey val="0"/>
            <c:showVal val="0"/>
            <c:showCatName val="0"/>
            <c:showSerName val="0"/>
            <c:showPercent val="0"/>
            <c:showBubbleSize val="0"/>
          </c:dLbls>
          <c:cat>
            <c:strRef>
              <c:f>Sheet2!$C$127:$F$127</c:f>
              <c:strCache>
                <c:ptCount val="4"/>
                <c:pt idx="0">
                  <c:v>Beyond 45km, Living with Parents </c:v>
                </c:pt>
                <c:pt idx="1">
                  <c:v>Beyond 45km, Not Living with Parents </c:v>
                </c:pt>
                <c:pt idx="2">
                  <c:v>Within 45km, Living with Parents </c:v>
                </c:pt>
                <c:pt idx="3">
                  <c:v>Within 45km, Not Living with Parents </c:v>
                </c:pt>
              </c:strCache>
            </c:strRef>
          </c:cat>
          <c:val>
            <c:numRef>
              <c:f>Sheet2!$C$129:$F$129</c:f>
              <c:numCache>
                <c:formatCode>General</c:formatCode>
                <c:ptCount val="4"/>
                <c:pt idx="0">
                  <c:v>62.6</c:v>
                </c:pt>
                <c:pt idx="1">
                  <c:v>33.799999999999997</c:v>
                </c:pt>
                <c:pt idx="2">
                  <c:v>25.2</c:v>
                </c:pt>
                <c:pt idx="3">
                  <c:v>13.6</c:v>
                </c:pt>
              </c:numCache>
            </c:numRef>
          </c:val>
        </c:ser>
        <c:ser>
          <c:idx val="2"/>
          <c:order val="2"/>
          <c:tx>
            <c:strRef>
              <c:f>Sheet2!$B$130</c:f>
              <c:strCache>
                <c:ptCount val="1"/>
                <c:pt idx="0">
                  <c:v>75%</c:v>
                </c:pt>
              </c:strCache>
            </c:strRef>
          </c:tx>
          <c:invertIfNegative val="0"/>
          <c:dLbls>
            <c:dLbl>
              <c:idx val="0"/>
              <c:layout/>
              <c:showLegendKey val="0"/>
              <c:showVal val="1"/>
              <c:showCatName val="0"/>
              <c:showSerName val="0"/>
              <c:showPercent val="0"/>
              <c:showBubbleSize val="0"/>
            </c:dLbl>
            <c:txPr>
              <a:bodyPr/>
              <a:lstStyle/>
              <a:p>
                <a:pPr>
                  <a:defRPr sz="2400" b="1"/>
                </a:pPr>
                <a:endParaRPr lang="en-US"/>
              </a:p>
            </c:txPr>
            <c:showLegendKey val="0"/>
            <c:showVal val="0"/>
            <c:showCatName val="0"/>
            <c:showSerName val="0"/>
            <c:showPercent val="0"/>
            <c:showBubbleSize val="0"/>
          </c:dLbls>
          <c:cat>
            <c:strRef>
              <c:f>Sheet2!$C$127:$F$127</c:f>
              <c:strCache>
                <c:ptCount val="4"/>
                <c:pt idx="0">
                  <c:v>Beyond 45km, Living with Parents </c:v>
                </c:pt>
                <c:pt idx="1">
                  <c:v>Beyond 45km, Not Living with Parents </c:v>
                </c:pt>
                <c:pt idx="2">
                  <c:v>Within 45km, Living with Parents </c:v>
                </c:pt>
                <c:pt idx="3">
                  <c:v>Within 45km, Not Living with Parents </c:v>
                </c:pt>
              </c:strCache>
            </c:strRef>
          </c:cat>
          <c:val>
            <c:numRef>
              <c:f>Sheet2!$C$130:$F$130</c:f>
              <c:numCache>
                <c:formatCode>General</c:formatCode>
                <c:ptCount val="4"/>
                <c:pt idx="0">
                  <c:v>47.1</c:v>
                </c:pt>
                <c:pt idx="1">
                  <c:v>25.4</c:v>
                </c:pt>
                <c:pt idx="2">
                  <c:v>18.899999999999999</c:v>
                </c:pt>
                <c:pt idx="3">
                  <c:v>10.199999999999999</c:v>
                </c:pt>
              </c:numCache>
            </c:numRef>
          </c:val>
        </c:ser>
        <c:ser>
          <c:idx val="3"/>
          <c:order val="3"/>
          <c:tx>
            <c:strRef>
              <c:f>Sheet2!$B$131</c:f>
              <c:strCache>
                <c:ptCount val="1"/>
                <c:pt idx="0">
                  <c:v>50%</c:v>
                </c:pt>
              </c:strCache>
            </c:strRef>
          </c:tx>
          <c:invertIfNegative val="0"/>
          <c:dLbls>
            <c:txPr>
              <a:bodyPr/>
              <a:lstStyle/>
              <a:p>
                <a:pPr>
                  <a:defRPr sz="2400" b="1"/>
                </a:pPr>
                <a:endParaRPr lang="en-US"/>
              </a:p>
            </c:txPr>
            <c:showLegendKey val="0"/>
            <c:showVal val="1"/>
            <c:showCatName val="0"/>
            <c:showSerName val="0"/>
            <c:showPercent val="0"/>
            <c:showBubbleSize val="0"/>
            <c:showLeaderLines val="0"/>
          </c:dLbls>
          <c:cat>
            <c:strRef>
              <c:f>Sheet2!$C$127:$F$127</c:f>
              <c:strCache>
                <c:ptCount val="4"/>
                <c:pt idx="0">
                  <c:v>Beyond 45km, Living with Parents </c:v>
                </c:pt>
                <c:pt idx="1">
                  <c:v>Beyond 45km, Not Living with Parents </c:v>
                </c:pt>
                <c:pt idx="2">
                  <c:v>Within 45km, Living with Parents </c:v>
                </c:pt>
                <c:pt idx="3">
                  <c:v>Within 45km, Not Living with Parents </c:v>
                </c:pt>
              </c:strCache>
            </c:strRef>
          </c:cat>
          <c:val>
            <c:numRef>
              <c:f>Sheet2!$C$131:$F$131</c:f>
              <c:numCache>
                <c:formatCode>General</c:formatCode>
                <c:ptCount val="4"/>
                <c:pt idx="0">
                  <c:v>31.4</c:v>
                </c:pt>
                <c:pt idx="1">
                  <c:v>17</c:v>
                </c:pt>
                <c:pt idx="2">
                  <c:v>12.6</c:v>
                </c:pt>
                <c:pt idx="3">
                  <c:v>6.8</c:v>
                </c:pt>
              </c:numCache>
            </c:numRef>
          </c:val>
        </c:ser>
        <c:ser>
          <c:idx val="4"/>
          <c:order val="4"/>
          <c:tx>
            <c:strRef>
              <c:f>Sheet2!$B$132</c:f>
              <c:strCache>
                <c:ptCount val="1"/>
                <c:pt idx="0">
                  <c:v>25%</c:v>
                </c:pt>
              </c:strCache>
            </c:strRef>
          </c:tx>
          <c:invertIfNegative val="0"/>
          <c:dLbls>
            <c:txPr>
              <a:bodyPr/>
              <a:lstStyle/>
              <a:p>
                <a:pPr>
                  <a:defRPr sz="2400" b="1"/>
                </a:pPr>
                <a:endParaRPr lang="en-US"/>
              </a:p>
            </c:txPr>
            <c:showLegendKey val="0"/>
            <c:showVal val="1"/>
            <c:showCatName val="0"/>
            <c:showSerName val="0"/>
            <c:showPercent val="0"/>
            <c:showBubbleSize val="0"/>
            <c:showLeaderLines val="0"/>
          </c:dLbls>
          <c:cat>
            <c:strRef>
              <c:f>Sheet2!$C$127:$F$127</c:f>
              <c:strCache>
                <c:ptCount val="4"/>
                <c:pt idx="0">
                  <c:v>Beyond 45km, Living with Parents </c:v>
                </c:pt>
                <c:pt idx="1">
                  <c:v>Beyond 45km, Not Living with Parents </c:v>
                </c:pt>
                <c:pt idx="2">
                  <c:v>Within 45km, Living with Parents </c:v>
                </c:pt>
                <c:pt idx="3">
                  <c:v>Within 45km, Not Living with Parents </c:v>
                </c:pt>
              </c:strCache>
            </c:strRef>
          </c:cat>
          <c:val>
            <c:numRef>
              <c:f>Sheet2!$C$132:$F$132</c:f>
              <c:numCache>
                <c:formatCode>General</c:formatCode>
                <c:ptCount val="4"/>
                <c:pt idx="0">
                  <c:v>15.7</c:v>
                </c:pt>
                <c:pt idx="1">
                  <c:v>8.5</c:v>
                </c:pt>
                <c:pt idx="2">
                  <c:v>6.3</c:v>
                </c:pt>
                <c:pt idx="3">
                  <c:v>3.4</c:v>
                </c:pt>
              </c:numCache>
            </c:numRef>
          </c:val>
        </c:ser>
        <c:dLbls>
          <c:showLegendKey val="0"/>
          <c:showVal val="0"/>
          <c:showCatName val="0"/>
          <c:showSerName val="0"/>
          <c:showPercent val="0"/>
          <c:showBubbleSize val="0"/>
        </c:dLbls>
        <c:gapWidth val="150"/>
        <c:axId val="86301696"/>
        <c:axId val="86401792"/>
      </c:barChart>
      <c:catAx>
        <c:axId val="86301696"/>
        <c:scaling>
          <c:orientation val="minMax"/>
        </c:scaling>
        <c:delete val="0"/>
        <c:axPos val="b"/>
        <c:majorTickMark val="out"/>
        <c:minorTickMark val="none"/>
        <c:tickLblPos val="nextTo"/>
        <c:crossAx val="86401792"/>
        <c:crosses val="autoZero"/>
        <c:auto val="1"/>
        <c:lblAlgn val="ctr"/>
        <c:lblOffset val="100"/>
        <c:noMultiLvlLbl val="0"/>
      </c:catAx>
      <c:valAx>
        <c:axId val="86401792"/>
        <c:scaling>
          <c:orientation val="minMax"/>
          <c:max val="122"/>
          <c:min val="0"/>
        </c:scaling>
        <c:delete val="0"/>
        <c:axPos val="l"/>
        <c:majorGridlines/>
        <c:numFmt formatCode="General" sourceLinked="1"/>
        <c:majorTickMark val="out"/>
        <c:minorTickMark val="none"/>
        <c:tickLblPos val="nextTo"/>
        <c:crossAx val="86301696"/>
        <c:crosses val="autoZero"/>
        <c:crossBetween val="between"/>
        <c:majorUnit val="20"/>
      </c:valAx>
    </c:plotArea>
    <c:legend>
      <c:legendPos val="b"/>
      <c:layout>
        <c:manualLayout>
          <c:xMode val="edge"/>
          <c:yMode val="edge"/>
          <c:x val="3.0452071891911962E-4"/>
          <c:y val="0.91529560095826601"/>
          <c:w val="0.97079024496938349"/>
          <c:h val="8.4704399041734005E-2"/>
        </c:manualLayout>
      </c:layout>
      <c:overlay val="0"/>
      <c:txPr>
        <a:bodyPr/>
        <a:lstStyle/>
        <a:p>
          <a:pPr>
            <a:defRPr sz="2000" b="1"/>
          </a:pPr>
          <a:endParaRPr lang="en-US"/>
        </a:p>
      </c:txPr>
    </c:legend>
    <c:plotVisOnly val="1"/>
    <c:dispBlanksAs val="gap"/>
    <c:showDLblsOverMax val="0"/>
  </c:chart>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n-I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col"/>
        <c:grouping val="clustered"/>
        <c:varyColors val="0"/>
        <c:ser>
          <c:idx val="0"/>
          <c:order val="0"/>
          <c:invertIfNegative val="0"/>
          <c:dLbls>
            <c:txPr>
              <a:bodyPr/>
              <a:lstStyle/>
              <a:p>
                <a:pPr>
                  <a:defRPr sz="2400" b="1"/>
                </a:pPr>
                <a:endParaRPr lang="en-US"/>
              </a:p>
            </c:txPr>
            <c:showLegendKey val="0"/>
            <c:showVal val="1"/>
            <c:showCatName val="0"/>
            <c:showSerName val="0"/>
            <c:showPercent val="0"/>
            <c:showBubbleSize val="0"/>
            <c:showLeaderLines val="0"/>
          </c:dLbls>
          <c:cat>
            <c:strRef>
              <c:f>Sheet2!$B$177:$B$182</c:f>
              <c:strCache>
                <c:ptCount val="6"/>
                <c:pt idx="0">
                  <c:v>Special Rate </c:v>
                </c:pt>
                <c:pt idx="1">
                  <c:v>100%</c:v>
                </c:pt>
                <c:pt idx="2">
                  <c:v>75%</c:v>
                </c:pt>
                <c:pt idx="3">
                  <c:v>50%</c:v>
                </c:pt>
                <c:pt idx="4">
                  <c:v>25%</c:v>
                </c:pt>
                <c:pt idx="5">
                  <c:v>Average </c:v>
                </c:pt>
              </c:strCache>
            </c:strRef>
          </c:cat>
          <c:val>
            <c:numRef>
              <c:f>Sheet2!$C$177:$C$182</c:f>
              <c:numCache>
                <c:formatCode>General</c:formatCode>
                <c:ptCount val="6"/>
                <c:pt idx="0">
                  <c:v>13.2</c:v>
                </c:pt>
                <c:pt idx="1">
                  <c:v>11.9</c:v>
                </c:pt>
                <c:pt idx="2">
                  <c:v>12.9</c:v>
                </c:pt>
                <c:pt idx="3">
                  <c:v>13.4</c:v>
                </c:pt>
                <c:pt idx="4">
                  <c:v>13.8</c:v>
                </c:pt>
                <c:pt idx="5">
                  <c:v>13.05</c:v>
                </c:pt>
              </c:numCache>
            </c:numRef>
          </c:val>
        </c:ser>
        <c:dLbls>
          <c:showLegendKey val="0"/>
          <c:showVal val="0"/>
          <c:showCatName val="0"/>
          <c:showSerName val="0"/>
          <c:showPercent val="0"/>
          <c:showBubbleSize val="0"/>
        </c:dLbls>
        <c:gapWidth val="150"/>
        <c:axId val="119221248"/>
        <c:axId val="119251712"/>
      </c:barChart>
      <c:catAx>
        <c:axId val="119221248"/>
        <c:scaling>
          <c:orientation val="minMax"/>
        </c:scaling>
        <c:delete val="0"/>
        <c:axPos val="b"/>
        <c:majorTickMark val="out"/>
        <c:minorTickMark val="none"/>
        <c:tickLblPos val="nextTo"/>
        <c:txPr>
          <a:bodyPr/>
          <a:lstStyle/>
          <a:p>
            <a:pPr>
              <a:defRPr sz="2400" b="1"/>
            </a:pPr>
            <a:endParaRPr lang="en-US"/>
          </a:p>
        </c:txPr>
        <c:crossAx val="119251712"/>
        <c:crosses val="autoZero"/>
        <c:auto val="1"/>
        <c:lblAlgn val="ctr"/>
        <c:lblOffset val="100"/>
        <c:noMultiLvlLbl val="0"/>
      </c:catAx>
      <c:valAx>
        <c:axId val="119251712"/>
        <c:scaling>
          <c:orientation val="minMax"/>
        </c:scaling>
        <c:delete val="0"/>
        <c:axPos val="l"/>
        <c:majorGridlines/>
        <c:numFmt formatCode="General" sourceLinked="1"/>
        <c:majorTickMark val="out"/>
        <c:minorTickMark val="none"/>
        <c:tickLblPos val="nextTo"/>
        <c:crossAx val="119221248"/>
        <c:crosses val="autoZero"/>
        <c:crossBetween val="between"/>
      </c:valAx>
    </c:plotArea>
    <c:plotVisOnly val="1"/>
    <c:dispBlanksAs val="gap"/>
    <c:showDLblsOverMax val="0"/>
  </c:chart>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en-I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col"/>
        <c:grouping val="clustered"/>
        <c:varyColors val="0"/>
        <c:ser>
          <c:idx val="0"/>
          <c:order val="0"/>
          <c:tx>
            <c:strRef>
              <c:f>Sheet2!$C$151</c:f>
              <c:strCache>
                <c:ptCount val="1"/>
                <c:pt idx="0">
                  <c:v>Within 45km, Not Living with Parents </c:v>
                </c:pt>
              </c:strCache>
            </c:strRef>
          </c:tx>
          <c:invertIfNegative val="0"/>
          <c:dLbls>
            <c:txPr>
              <a:bodyPr/>
              <a:lstStyle/>
              <a:p>
                <a:pPr>
                  <a:defRPr sz="2400" b="1">
                    <a:solidFill>
                      <a:srgbClr val="FF0000"/>
                    </a:solidFill>
                  </a:defRPr>
                </a:pPr>
                <a:endParaRPr lang="en-US"/>
              </a:p>
            </c:txPr>
            <c:showLegendKey val="0"/>
            <c:showVal val="1"/>
            <c:showCatName val="0"/>
            <c:showSerName val="0"/>
            <c:showPercent val="0"/>
            <c:showBubbleSize val="0"/>
            <c:showLeaderLines val="0"/>
          </c:dLbls>
          <c:cat>
            <c:strRef>
              <c:f>Sheet2!$B$152:$B$156</c:f>
              <c:strCache>
                <c:ptCount val="5"/>
                <c:pt idx="0">
                  <c:v>Special Rate </c:v>
                </c:pt>
                <c:pt idx="1">
                  <c:v>100%</c:v>
                </c:pt>
                <c:pt idx="2">
                  <c:v>75%</c:v>
                </c:pt>
                <c:pt idx="3">
                  <c:v>50%</c:v>
                </c:pt>
                <c:pt idx="4">
                  <c:v>25%</c:v>
                </c:pt>
              </c:strCache>
            </c:strRef>
          </c:cat>
          <c:val>
            <c:numRef>
              <c:f>Sheet2!$C$152:$C$156</c:f>
              <c:numCache>
                <c:formatCode>General</c:formatCode>
                <c:ptCount val="5"/>
                <c:pt idx="0">
                  <c:v>28.9</c:v>
                </c:pt>
                <c:pt idx="1">
                  <c:v>19.3</c:v>
                </c:pt>
                <c:pt idx="2">
                  <c:v>19.600000000000001</c:v>
                </c:pt>
                <c:pt idx="3">
                  <c:v>19.2</c:v>
                </c:pt>
                <c:pt idx="4">
                  <c:v>18.8</c:v>
                </c:pt>
              </c:numCache>
            </c:numRef>
          </c:val>
        </c:ser>
        <c:ser>
          <c:idx val="1"/>
          <c:order val="1"/>
          <c:tx>
            <c:strRef>
              <c:f>Sheet2!$D$151</c:f>
              <c:strCache>
                <c:ptCount val="1"/>
                <c:pt idx="0">
                  <c:v>Beyond 45km, Not Living with Parents </c:v>
                </c:pt>
              </c:strCache>
            </c:strRef>
          </c:tx>
          <c:invertIfNegative val="0"/>
          <c:dLbls>
            <c:txPr>
              <a:bodyPr/>
              <a:lstStyle/>
              <a:p>
                <a:pPr>
                  <a:defRPr sz="2400" b="1"/>
                </a:pPr>
                <a:endParaRPr lang="en-US"/>
              </a:p>
            </c:txPr>
            <c:showLegendKey val="0"/>
            <c:showVal val="1"/>
            <c:showCatName val="0"/>
            <c:showSerName val="0"/>
            <c:showPercent val="0"/>
            <c:showBubbleSize val="0"/>
            <c:showLeaderLines val="0"/>
          </c:dLbls>
          <c:cat>
            <c:strRef>
              <c:f>Sheet2!$B$152:$B$156</c:f>
              <c:strCache>
                <c:ptCount val="5"/>
                <c:pt idx="0">
                  <c:v>Special Rate </c:v>
                </c:pt>
                <c:pt idx="1">
                  <c:v>100%</c:v>
                </c:pt>
                <c:pt idx="2">
                  <c:v>75%</c:v>
                </c:pt>
                <c:pt idx="3">
                  <c:v>50%</c:v>
                </c:pt>
                <c:pt idx="4">
                  <c:v>25%</c:v>
                </c:pt>
              </c:strCache>
            </c:strRef>
          </c:cat>
          <c:val>
            <c:numRef>
              <c:f>Sheet2!$D$152:$D$156</c:f>
              <c:numCache>
                <c:formatCode>General</c:formatCode>
                <c:ptCount val="5"/>
                <c:pt idx="0">
                  <c:v>13.3</c:v>
                </c:pt>
                <c:pt idx="1">
                  <c:v>14.8</c:v>
                </c:pt>
                <c:pt idx="2">
                  <c:v>16.3</c:v>
                </c:pt>
                <c:pt idx="3">
                  <c:v>17.100000000000001</c:v>
                </c:pt>
                <c:pt idx="4">
                  <c:v>17.8</c:v>
                </c:pt>
              </c:numCache>
            </c:numRef>
          </c:val>
        </c:ser>
        <c:ser>
          <c:idx val="2"/>
          <c:order val="2"/>
          <c:tx>
            <c:strRef>
              <c:f>Sheet2!$E$151</c:f>
              <c:strCache>
                <c:ptCount val="1"/>
                <c:pt idx="0">
                  <c:v>Within 45km, Living with Parents </c:v>
                </c:pt>
              </c:strCache>
            </c:strRef>
          </c:tx>
          <c:invertIfNegative val="0"/>
          <c:dLbls>
            <c:txPr>
              <a:bodyPr/>
              <a:lstStyle/>
              <a:p>
                <a:pPr>
                  <a:defRPr sz="2000" b="1"/>
                </a:pPr>
                <a:endParaRPr lang="en-US"/>
              </a:p>
            </c:txPr>
            <c:showLegendKey val="0"/>
            <c:showVal val="1"/>
            <c:showCatName val="0"/>
            <c:showSerName val="0"/>
            <c:showPercent val="0"/>
            <c:showBubbleSize val="0"/>
            <c:showLeaderLines val="0"/>
          </c:dLbls>
          <c:cat>
            <c:strRef>
              <c:f>Sheet2!$B$152:$B$156</c:f>
              <c:strCache>
                <c:ptCount val="5"/>
                <c:pt idx="0">
                  <c:v>Special Rate </c:v>
                </c:pt>
                <c:pt idx="1">
                  <c:v>100%</c:v>
                </c:pt>
                <c:pt idx="2">
                  <c:v>75%</c:v>
                </c:pt>
                <c:pt idx="3">
                  <c:v>50%</c:v>
                </c:pt>
                <c:pt idx="4">
                  <c:v>25%</c:v>
                </c:pt>
              </c:strCache>
            </c:strRef>
          </c:cat>
          <c:val>
            <c:numRef>
              <c:f>Sheet2!$E$152:$E$156</c:f>
              <c:numCache>
                <c:formatCode>General</c:formatCode>
                <c:ptCount val="5"/>
                <c:pt idx="0">
                  <c:v>10.7</c:v>
                </c:pt>
                <c:pt idx="1">
                  <c:v>9</c:v>
                </c:pt>
                <c:pt idx="2">
                  <c:v>9.5</c:v>
                </c:pt>
                <c:pt idx="3">
                  <c:v>9.7000000000000011</c:v>
                </c:pt>
                <c:pt idx="4">
                  <c:v>9.8000000000000007</c:v>
                </c:pt>
              </c:numCache>
            </c:numRef>
          </c:val>
        </c:ser>
        <c:ser>
          <c:idx val="3"/>
          <c:order val="3"/>
          <c:tx>
            <c:strRef>
              <c:f>Sheet2!$F$151</c:f>
              <c:strCache>
                <c:ptCount val="1"/>
                <c:pt idx="0">
                  <c:v>Beyond 45km, Living with Parents </c:v>
                </c:pt>
              </c:strCache>
            </c:strRef>
          </c:tx>
          <c:invertIfNegative val="0"/>
          <c:dLbls>
            <c:txPr>
              <a:bodyPr/>
              <a:lstStyle/>
              <a:p>
                <a:pPr>
                  <a:defRPr sz="1400" b="1"/>
                </a:pPr>
                <a:endParaRPr lang="en-US"/>
              </a:p>
            </c:txPr>
            <c:showLegendKey val="0"/>
            <c:showVal val="1"/>
            <c:showCatName val="0"/>
            <c:showSerName val="0"/>
            <c:showPercent val="0"/>
            <c:showBubbleSize val="0"/>
            <c:showLeaderLines val="0"/>
          </c:dLbls>
          <c:cat>
            <c:strRef>
              <c:f>Sheet2!$B$152:$B$156</c:f>
              <c:strCache>
                <c:ptCount val="5"/>
                <c:pt idx="0">
                  <c:v>Special Rate </c:v>
                </c:pt>
                <c:pt idx="1">
                  <c:v>100%</c:v>
                </c:pt>
                <c:pt idx="2">
                  <c:v>75%</c:v>
                </c:pt>
                <c:pt idx="3">
                  <c:v>50%</c:v>
                </c:pt>
                <c:pt idx="4">
                  <c:v>25%</c:v>
                </c:pt>
              </c:strCache>
            </c:strRef>
          </c:cat>
          <c:val>
            <c:numRef>
              <c:f>Sheet2!$F$152:$F$156</c:f>
              <c:numCache>
                <c:formatCode>General</c:formatCode>
                <c:ptCount val="5"/>
                <c:pt idx="0">
                  <c:v>0</c:v>
                </c:pt>
                <c:pt idx="1">
                  <c:v>4.5</c:v>
                </c:pt>
                <c:pt idx="2">
                  <c:v>6.2</c:v>
                </c:pt>
                <c:pt idx="3">
                  <c:v>7.6</c:v>
                </c:pt>
                <c:pt idx="4">
                  <c:v>8.9</c:v>
                </c:pt>
              </c:numCache>
            </c:numRef>
          </c:val>
        </c:ser>
        <c:dLbls>
          <c:showLegendKey val="0"/>
          <c:showVal val="0"/>
          <c:showCatName val="0"/>
          <c:showSerName val="0"/>
          <c:showPercent val="0"/>
          <c:showBubbleSize val="0"/>
        </c:dLbls>
        <c:gapWidth val="150"/>
        <c:axId val="123828480"/>
        <c:axId val="123846656"/>
      </c:barChart>
      <c:catAx>
        <c:axId val="123828480"/>
        <c:scaling>
          <c:orientation val="minMax"/>
        </c:scaling>
        <c:delete val="0"/>
        <c:axPos val="b"/>
        <c:majorTickMark val="out"/>
        <c:minorTickMark val="none"/>
        <c:tickLblPos val="nextTo"/>
        <c:crossAx val="123846656"/>
        <c:crosses val="autoZero"/>
        <c:auto val="1"/>
        <c:lblAlgn val="ctr"/>
        <c:lblOffset val="100"/>
        <c:noMultiLvlLbl val="0"/>
      </c:catAx>
      <c:valAx>
        <c:axId val="123846656"/>
        <c:scaling>
          <c:orientation val="minMax"/>
        </c:scaling>
        <c:delete val="0"/>
        <c:axPos val="l"/>
        <c:majorGridlines/>
        <c:numFmt formatCode="General" sourceLinked="1"/>
        <c:majorTickMark val="out"/>
        <c:minorTickMark val="none"/>
        <c:tickLblPos val="nextTo"/>
        <c:crossAx val="123828480"/>
        <c:crosses val="autoZero"/>
        <c:crossBetween val="between"/>
      </c:valAx>
    </c:plotArea>
    <c:legend>
      <c:legendPos val="b"/>
      <c:layout>
        <c:manualLayout>
          <c:xMode val="edge"/>
          <c:yMode val="edge"/>
          <c:x val="3.6160928038477543E-2"/>
          <c:y val="0.65502400774913894"/>
          <c:w val="0.92767814392304482"/>
          <c:h val="0.32844137109765581"/>
        </c:manualLayout>
      </c:layout>
      <c:overlay val="0"/>
      <c:txPr>
        <a:bodyPr/>
        <a:lstStyle/>
        <a:p>
          <a:pPr>
            <a:defRPr sz="2000"/>
          </a:pPr>
          <a:endParaRPr lang="en-US"/>
        </a:p>
      </c:txPr>
    </c:legend>
    <c:plotVisOnly val="1"/>
    <c:dispBlanksAs val="gap"/>
    <c:showDLblsOverMax val="0"/>
  </c:chart>
  <c:externalData r:id="rId1">
    <c:autoUpdate val="0"/>
  </c:externalData>
</c:chartSpac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pPr>
              <a:defRPr/>
            </a:pPr>
            <a:endParaRPr lang="en-GB"/>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pPr>
              <a:defRPr/>
            </a:pPr>
            <a:fld id="{3052DFBD-324F-4D88-8EC0-D514D671942F}" type="datetimeFigureOut">
              <a:rPr lang="en-GB"/>
              <a:pPr>
                <a:defRPr/>
              </a:pPr>
              <a:t>02/10/2015</a:t>
            </a:fld>
            <a:endParaRPr lang="en-GB"/>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pPr>
              <a:defRPr/>
            </a:pPr>
            <a:endParaRPr lang="en-GB"/>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pPr>
              <a:defRPr/>
            </a:pPr>
            <a:fld id="{12B68DBA-1878-451A-AAD2-55D7C35DF844}" type="slidenum">
              <a:rPr lang="en-GB"/>
              <a:pPr>
                <a:defRPr/>
              </a:pPr>
              <a:t>‹#›</a:t>
            </a:fld>
            <a:endParaRPr lang="en-GB"/>
          </a:p>
        </p:txBody>
      </p:sp>
    </p:spTree>
    <p:extLst>
      <p:ext uri="{BB962C8B-B14F-4D97-AF65-F5344CB8AC3E}">
        <p14:creationId xmlns:p14="http://schemas.microsoft.com/office/powerpoint/2010/main" val="172269117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IE"/>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F1928352-7F68-41AF-BF6C-437A1EDEFB72}" type="datetimeFigureOut">
              <a:rPr lang="en-IE" smtClean="0"/>
              <a:t>02/10/2015</a:t>
            </a:fld>
            <a:endParaRPr lang="en-IE"/>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IE"/>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E"/>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IE"/>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03C20034-6B20-472F-9F6D-F4D6F23B9335}" type="slidenum">
              <a:rPr lang="en-IE" smtClean="0"/>
              <a:t>‹#›</a:t>
            </a:fld>
            <a:endParaRPr lang="en-IE"/>
          </a:p>
        </p:txBody>
      </p:sp>
    </p:spTree>
    <p:extLst>
      <p:ext uri="{BB962C8B-B14F-4D97-AF65-F5344CB8AC3E}">
        <p14:creationId xmlns:p14="http://schemas.microsoft.com/office/powerpoint/2010/main" val="335719417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IE" dirty="0" smtClean="0"/>
              <a:t>In 2010 In 2010, HEAR eligible applicants represented almost 5% of new entrants in higher education and DARE eligible applicants represented almost 2% of new entrants in higher education in that year, contributing to the realisation of national targets. </a:t>
            </a:r>
          </a:p>
          <a:p>
            <a:endParaRPr lang="en-IE" dirty="0"/>
          </a:p>
        </p:txBody>
      </p:sp>
      <p:sp>
        <p:nvSpPr>
          <p:cNvPr id="4" name="Slide Number Placeholder 3"/>
          <p:cNvSpPr>
            <a:spLocks noGrp="1"/>
          </p:cNvSpPr>
          <p:nvPr>
            <p:ph type="sldNum" sz="quarter" idx="10"/>
          </p:nvPr>
        </p:nvSpPr>
        <p:spPr/>
        <p:txBody>
          <a:bodyPr/>
          <a:lstStyle/>
          <a:p>
            <a:fld id="{03C20034-6B20-472F-9F6D-F4D6F23B9335}" type="slidenum">
              <a:rPr lang="en-IE" smtClean="0"/>
              <a:t>4</a:t>
            </a:fld>
            <a:endParaRPr lang="en-IE"/>
          </a:p>
        </p:txBody>
      </p:sp>
    </p:spTree>
    <p:extLst>
      <p:ext uri="{BB962C8B-B14F-4D97-AF65-F5344CB8AC3E}">
        <p14:creationId xmlns:p14="http://schemas.microsoft.com/office/powerpoint/2010/main" val="336990832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IE" sz="1200" kern="1200" dirty="0" smtClean="0">
                <a:solidFill>
                  <a:schemeClr val="tx1"/>
                </a:solidFill>
                <a:effectLst/>
                <a:latin typeface="+mn-lt"/>
                <a:ea typeface="+mn-ea"/>
                <a:cs typeface="+mn-cs"/>
              </a:rPr>
              <a:t>However, we also find that low-income families that experience the greatest economic hardship (i.e. those who are eligible for the special rate) must borrow or spend up to 29 per cent of their annual income to attend one year of higher education, particularly those classified as ‘adjacent, not living with parents’. For those at all other maintenance grant rates they must spend/borrow up to 19% of their annual income per year to meet the costs of attending higher education.</a:t>
            </a:r>
          </a:p>
          <a:p>
            <a:pPr marL="0" marR="0" indent="0" algn="l" defTabSz="914400" rtl="0" eaLnBrk="1" fontAlgn="auto" latinLnBrk="0" hangingPunct="1">
              <a:lnSpc>
                <a:spcPct val="100000"/>
              </a:lnSpc>
              <a:spcBef>
                <a:spcPts val="0"/>
              </a:spcBef>
              <a:spcAft>
                <a:spcPts val="0"/>
              </a:spcAft>
              <a:buClrTx/>
              <a:buSzTx/>
              <a:buFontTx/>
              <a:buNone/>
              <a:tabLst/>
              <a:defRPr/>
            </a:pPr>
            <a:endParaRPr lang="en-IE" sz="1200"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IE" sz="1200" kern="1200" dirty="0" smtClean="0">
                <a:solidFill>
                  <a:schemeClr val="tx1"/>
                </a:solidFill>
                <a:effectLst/>
                <a:latin typeface="+mn-lt"/>
                <a:ea typeface="+mn-ea"/>
                <a:cs typeface="+mn-cs"/>
              </a:rPr>
              <a:t>Cullinan et al., (2013) found that while travel distance does not emerge as significant in influencing higher education participation on average, geographic accessibility is significant in the higher education entry rates of school leavers from lower social classes, particularly among those who perform less well in the Leaving Certificate examination. </a:t>
            </a:r>
          </a:p>
          <a:p>
            <a:endParaRPr lang="en-IE" dirty="0" smtClean="0"/>
          </a:p>
          <a:p>
            <a:endParaRPr lang="en-IE" dirty="0"/>
          </a:p>
        </p:txBody>
      </p:sp>
      <p:sp>
        <p:nvSpPr>
          <p:cNvPr id="4" name="Slide Number Placeholder 3"/>
          <p:cNvSpPr>
            <a:spLocks noGrp="1"/>
          </p:cNvSpPr>
          <p:nvPr>
            <p:ph type="sldNum" sz="quarter" idx="10"/>
          </p:nvPr>
        </p:nvSpPr>
        <p:spPr/>
        <p:txBody>
          <a:bodyPr/>
          <a:lstStyle/>
          <a:p>
            <a:fld id="{03C20034-6B20-472F-9F6D-F4D6F23B9335}" type="slidenum">
              <a:rPr lang="en-IE" smtClean="0"/>
              <a:t>19</a:t>
            </a:fld>
            <a:endParaRPr lang="en-IE"/>
          </a:p>
        </p:txBody>
      </p:sp>
    </p:spTree>
    <p:extLst>
      <p:ext uri="{BB962C8B-B14F-4D97-AF65-F5344CB8AC3E}">
        <p14:creationId xmlns:p14="http://schemas.microsoft.com/office/powerpoint/2010/main" val="180041052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E" sz="1200" kern="1200" dirty="0" smtClean="0">
              <a:solidFill>
                <a:schemeClr val="tx1"/>
              </a:solidFill>
              <a:effectLst/>
              <a:latin typeface="+mn-lt"/>
              <a:ea typeface="+mn-ea"/>
              <a:cs typeface="+mn-cs"/>
            </a:endParaRPr>
          </a:p>
          <a:p>
            <a:r>
              <a:rPr lang="en-IE" sz="1200" kern="1200" dirty="0" smtClean="0">
                <a:solidFill>
                  <a:schemeClr val="tx1"/>
                </a:solidFill>
                <a:effectLst/>
                <a:latin typeface="+mn-lt"/>
                <a:ea typeface="+mn-ea"/>
                <a:cs typeface="+mn-cs"/>
              </a:rPr>
              <a:t>The theoretical basis for the provision of the system of government financial aid is to ensure that students whose decisions are most affected by tight family finances receive the most aid. The state financial aid system is restricted to a grant system in the Irish context, but such financial aid is widely understood to be insufficient for various reasons. The cost of college attendance has risen substantially over the past few years through the student contribution charge which has increased to 3,000 in the current academic year. When the registration fees were introduced in 1994, shortly before Ireland became a free-fee country, the fee was €190 per academic year, the current amount payable is €3,000, representing a 1500% increase in twenty years.</a:t>
            </a:r>
          </a:p>
          <a:p>
            <a:endParaRPr lang="en-IE" dirty="0" smtClean="0"/>
          </a:p>
          <a:p>
            <a:endParaRPr lang="en-IE" dirty="0"/>
          </a:p>
        </p:txBody>
      </p:sp>
      <p:sp>
        <p:nvSpPr>
          <p:cNvPr id="4" name="Slide Number Placeholder 3"/>
          <p:cNvSpPr>
            <a:spLocks noGrp="1"/>
          </p:cNvSpPr>
          <p:nvPr>
            <p:ph type="sldNum" sz="quarter" idx="10"/>
          </p:nvPr>
        </p:nvSpPr>
        <p:spPr/>
        <p:txBody>
          <a:bodyPr/>
          <a:lstStyle/>
          <a:p>
            <a:fld id="{03C20034-6B20-472F-9F6D-F4D6F23B9335}" type="slidenum">
              <a:rPr lang="en-IE" smtClean="0"/>
              <a:t>5</a:t>
            </a:fld>
            <a:endParaRPr lang="en-IE"/>
          </a:p>
        </p:txBody>
      </p:sp>
    </p:spTree>
    <p:extLst>
      <p:ext uri="{BB962C8B-B14F-4D97-AF65-F5344CB8AC3E}">
        <p14:creationId xmlns:p14="http://schemas.microsoft.com/office/powerpoint/2010/main" val="5104449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E" dirty="0"/>
          </a:p>
        </p:txBody>
      </p:sp>
      <p:sp>
        <p:nvSpPr>
          <p:cNvPr id="4" name="Slide Number Placeholder 3"/>
          <p:cNvSpPr>
            <a:spLocks noGrp="1"/>
          </p:cNvSpPr>
          <p:nvPr>
            <p:ph type="sldNum" sz="quarter" idx="10"/>
          </p:nvPr>
        </p:nvSpPr>
        <p:spPr/>
        <p:txBody>
          <a:bodyPr/>
          <a:lstStyle/>
          <a:p>
            <a:fld id="{03C20034-6B20-472F-9F6D-F4D6F23B9335}" type="slidenum">
              <a:rPr lang="en-IE" smtClean="0"/>
              <a:t>6</a:t>
            </a:fld>
            <a:endParaRPr lang="en-IE"/>
          </a:p>
        </p:txBody>
      </p:sp>
    </p:spTree>
    <p:extLst>
      <p:ext uri="{BB962C8B-B14F-4D97-AF65-F5344CB8AC3E}">
        <p14:creationId xmlns:p14="http://schemas.microsoft.com/office/powerpoint/2010/main" val="366633200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E" dirty="0"/>
          </a:p>
        </p:txBody>
      </p:sp>
      <p:sp>
        <p:nvSpPr>
          <p:cNvPr id="4" name="Slide Number Placeholder 3"/>
          <p:cNvSpPr>
            <a:spLocks noGrp="1"/>
          </p:cNvSpPr>
          <p:nvPr>
            <p:ph type="sldNum" sz="quarter" idx="10"/>
          </p:nvPr>
        </p:nvSpPr>
        <p:spPr/>
        <p:txBody>
          <a:bodyPr/>
          <a:lstStyle/>
          <a:p>
            <a:fld id="{03C20034-6B20-472F-9F6D-F4D6F23B9335}" type="slidenum">
              <a:rPr lang="en-IE" smtClean="0"/>
              <a:t>10</a:t>
            </a:fld>
            <a:endParaRPr lang="en-IE"/>
          </a:p>
        </p:txBody>
      </p:sp>
    </p:spTree>
    <p:extLst>
      <p:ext uri="{BB962C8B-B14F-4D97-AF65-F5344CB8AC3E}">
        <p14:creationId xmlns:p14="http://schemas.microsoft.com/office/powerpoint/2010/main" val="267538363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E" dirty="0"/>
          </a:p>
        </p:txBody>
      </p:sp>
      <p:sp>
        <p:nvSpPr>
          <p:cNvPr id="4" name="Slide Number Placeholder 3"/>
          <p:cNvSpPr>
            <a:spLocks noGrp="1"/>
          </p:cNvSpPr>
          <p:nvPr>
            <p:ph type="sldNum" sz="quarter" idx="10"/>
          </p:nvPr>
        </p:nvSpPr>
        <p:spPr/>
        <p:txBody>
          <a:bodyPr/>
          <a:lstStyle/>
          <a:p>
            <a:fld id="{03C20034-6B20-472F-9F6D-F4D6F23B9335}" type="slidenum">
              <a:rPr lang="en-IE" smtClean="0"/>
              <a:t>11</a:t>
            </a:fld>
            <a:endParaRPr lang="en-IE"/>
          </a:p>
        </p:txBody>
      </p:sp>
    </p:spTree>
    <p:extLst>
      <p:ext uri="{BB962C8B-B14F-4D97-AF65-F5344CB8AC3E}">
        <p14:creationId xmlns:p14="http://schemas.microsoft.com/office/powerpoint/2010/main" val="416505139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E" dirty="0" smtClean="0"/>
          </a:p>
          <a:p>
            <a:endParaRPr lang="en-IE" dirty="0"/>
          </a:p>
        </p:txBody>
      </p:sp>
      <p:sp>
        <p:nvSpPr>
          <p:cNvPr id="4" name="Slide Number Placeholder 3"/>
          <p:cNvSpPr>
            <a:spLocks noGrp="1"/>
          </p:cNvSpPr>
          <p:nvPr>
            <p:ph type="sldNum" sz="quarter" idx="10"/>
          </p:nvPr>
        </p:nvSpPr>
        <p:spPr/>
        <p:txBody>
          <a:bodyPr/>
          <a:lstStyle/>
          <a:p>
            <a:fld id="{03C20034-6B20-472F-9F6D-F4D6F23B9335}" type="slidenum">
              <a:rPr lang="en-IE" smtClean="0"/>
              <a:t>12</a:t>
            </a:fld>
            <a:endParaRPr lang="en-IE"/>
          </a:p>
        </p:txBody>
      </p:sp>
    </p:spTree>
    <p:extLst>
      <p:ext uri="{BB962C8B-B14F-4D97-AF65-F5344CB8AC3E}">
        <p14:creationId xmlns:p14="http://schemas.microsoft.com/office/powerpoint/2010/main" val="275300780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E" dirty="0"/>
          </a:p>
        </p:txBody>
      </p:sp>
      <p:sp>
        <p:nvSpPr>
          <p:cNvPr id="4" name="Slide Number Placeholder 3"/>
          <p:cNvSpPr>
            <a:spLocks noGrp="1"/>
          </p:cNvSpPr>
          <p:nvPr>
            <p:ph type="sldNum" sz="quarter" idx="10"/>
          </p:nvPr>
        </p:nvSpPr>
        <p:spPr/>
        <p:txBody>
          <a:bodyPr/>
          <a:lstStyle/>
          <a:p>
            <a:fld id="{03C20034-6B20-472F-9F6D-F4D6F23B9335}" type="slidenum">
              <a:rPr lang="en-IE" smtClean="0"/>
              <a:t>13</a:t>
            </a:fld>
            <a:endParaRPr lang="en-IE"/>
          </a:p>
        </p:txBody>
      </p:sp>
    </p:spTree>
    <p:extLst>
      <p:ext uri="{BB962C8B-B14F-4D97-AF65-F5344CB8AC3E}">
        <p14:creationId xmlns:p14="http://schemas.microsoft.com/office/powerpoint/2010/main" val="105559912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endParaRPr lang="en-IE" dirty="0"/>
          </a:p>
        </p:txBody>
      </p:sp>
      <p:sp>
        <p:nvSpPr>
          <p:cNvPr id="4" name="Slide Number Placeholder 3"/>
          <p:cNvSpPr>
            <a:spLocks noGrp="1"/>
          </p:cNvSpPr>
          <p:nvPr>
            <p:ph type="sldNum" sz="quarter" idx="10"/>
          </p:nvPr>
        </p:nvSpPr>
        <p:spPr/>
        <p:txBody>
          <a:bodyPr/>
          <a:lstStyle/>
          <a:p>
            <a:fld id="{03C20034-6B20-472F-9F6D-F4D6F23B9335}" type="slidenum">
              <a:rPr lang="en-IE" smtClean="0"/>
              <a:t>16</a:t>
            </a:fld>
            <a:endParaRPr lang="en-IE"/>
          </a:p>
        </p:txBody>
      </p:sp>
    </p:spTree>
    <p:extLst>
      <p:ext uri="{BB962C8B-B14F-4D97-AF65-F5344CB8AC3E}">
        <p14:creationId xmlns:p14="http://schemas.microsoft.com/office/powerpoint/2010/main" val="133686217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IE" sz="1200" kern="1200" dirty="0" smtClean="0">
                <a:solidFill>
                  <a:schemeClr val="tx1"/>
                </a:solidFill>
                <a:effectLst/>
                <a:latin typeface="+mn-lt"/>
                <a:ea typeface="+mn-ea"/>
                <a:cs typeface="+mn-cs"/>
              </a:rPr>
              <a:t>Using the household income thresholds for each of the grant levels, we can estimate the share of household income that is required to cover the outstanding costs of higher education per year. In order to attend college and meet the remaining costs of college attendance, families must borrow or spend an average of 13% of household income per year </a:t>
            </a:r>
            <a:endParaRPr lang="en-IE" dirty="0" smtClean="0"/>
          </a:p>
          <a:p>
            <a:endParaRPr lang="en-IE" dirty="0"/>
          </a:p>
        </p:txBody>
      </p:sp>
      <p:sp>
        <p:nvSpPr>
          <p:cNvPr id="4" name="Slide Number Placeholder 3"/>
          <p:cNvSpPr>
            <a:spLocks noGrp="1"/>
          </p:cNvSpPr>
          <p:nvPr>
            <p:ph type="sldNum" sz="quarter" idx="10"/>
          </p:nvPr>
        </p:nvSpPr>
        <p:spPr/>
        <p:txBody>
          <a:bodyPr/>
          <a:lstStyle/>
          <a:p>
            <a:fld id="{03C20034-6B20-472F-9F6D-F4D6F23B9335}" type="slidenum">
              <a:rPr lang="en-IE" smtClean="0"/>
              <a:t>18</a:t>
            </a:fld>
            <a:endParaRPr lang="en-IE"/>
          </a:p>
        </p:txBody>
      </p:sp>
    </p:spTree>
    <p:extLst>
      <p:ext uri="{BB962C8B-B14F-4D97-AF65-F5344CB8AC3E}">
        <p14:creationId xmlns:p14="http://schemas.microsoft.com/office/powerpoint/2010/main" val="567194575"/>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Library">
    <p:spTree>
      <p:nvGrpSpPr>
        <p:cNvPr id="1" name=""/>
        <p:cNvGrpSpPr/>
        <p:nvPr/>
      </p:nvGrpSpPr>
      <p:grpSpPr>
        <a:xfrm>
          <a:off x="0" y="0"/>
          <a:ext cx="0" cy="0"/>
          <a:chOff x="0" y="0"/>
          <a:chExt cx="0" cy="0"/>
        </a:xfrm>
      </p:grpSpPr>
      <p:sp>
        <p:nvSpPr>
          <p:cNvPr id="5" name="Rectangle 4"/>
          <p:cNvSpPr/>
          <p:nvPr/>
        </p:nvSpPr>
        <p:spPr>
          <a:xfrm flipV="1">
            <a:off x="539750" y="6453188"/>
            <a:ext cx="3203575" cy="71437"/>
          </a:xfrm>
          <a:prstGeom prst="rect">
            <a:avLst/>
          </a:prstGeom>
          <a:solidFill>
            <a:srgbClr val="822327"/>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a:p>
        </p:txBody>
      </p:sp>
      <p:sp>
        <p:nvSpPr>
          <p:cNvPr id="6" name="Rectangle 5"/>
          <p:cNvSpPr/>
          <p:nvPr/>
        </p:nvSpPr>
        <p:spPr>
          <a:xfrm flipV="1">
            <a:off x="4008438" y="6453188"/>
            <a:ext cx="4679950" cy="71437"/>
          </a:xfrm>
          <a:prstGeom prst="rect">
            <a:avLst/>
          </a:prstGeom>
          <a:solidFill>
            <a:srgbClr val="822327"/>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a:p>
        </p:txBody>
      </p:sp>
      <p:pic>
        <p:nvPicPr>
          <p:cNvPr id="9" name="Picture 2" descr="C:\Users\Rowan\Documents\Maynooth\Powerpoint Template\K7917 - Maynooth University_PowerPoint (Burgundy) Option 1-2-2.jpg"/>
          <p:cNvPicPr>
            <a:picLocks noChangeAspect="1" noChangeArrowheads="1"/>
          </p:cNvPicPr>
          <p:nvPr/>
        </p:nvPicPr>
        <p:blipFill>
          <a:blip r:embed="rId2" cstate="print">
            <a:extLst>
              <a:ext uri="{28A0092B-C50C-407E-A947-70E740481C1C}">
                <a14:useLocalDpi xmlns:a14="http://schemas.microsoft.com/office/drawing/2010/main" val="0"/>
              </a:ext>
            </a:extLst>
          </a:blip>
          <a:srcRect l="19310" t="-320" r="27138"/>
          <a:stretch>
            <a:fillRect/>
          </a:stretch>
        </p:blipFill>
        <p:spPr bwMode="auto">
          <a:xfrm>
            <a:off x="4008438" y="549275"/>
            <a:ext cx="4679950" cy="5832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2" descr="C:\Users\Rowan\Documents\Maynooth\Powerpoint Template\K7384 Maynooth University Logo_RGB_300dpi.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79388" y="115888"/>
            <a:ext cx="3143250" cy="1663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Text Placeholder 7"/>
          <p:cNvSpPr>
            <a:spLocks noGrp="1"/>
          </p:cNvSpPr>
          <p:nvPr>
            <p:ph type="body" sz="quarter" idx="10"/>
          </p:nvPr>
        </p:nvSpPr>
        <p:spPr>
          <a:xfrm>
            <a:off x="611560" y="3140968"/>
            <a:ext cx="3024336" cy="2232025"/>
          </a:xfrm>
          <a:prstGeom prst="rect">
            <a:avLst/>
          </a:prstGeom>
        </p:spPr>
        <p:txBody>
          <a:bodyPr/>
          <a:lstStyle>
            <a:lvl1pPr marL="0" indent="0">
              <a:buNone/>
              <a:defRPr sz="4000" b="1">
                <a:solidFill>
                  <a:srgbClr val="822327"/>
                </a:solidFill>
                <a:latin typeface="+mn-lt"/>
              </a:defRPr>
            </a:lvl1pPr>
            <a:lvl3pPr>
              <a:defRPr>
                <a:solidFill>
                  <a:srgbClr val="822327"/>
                </a:solidFill>
              </a:defRPr>
            </a:lvl3pPr>
            <a:lvl5pPr marL="1828800" indent="0">
              <a:buNone/>
              <a:defRPr/>
            </a:lvl5pPr>
          </a:lstStyle>
          <a:p>
            <a:pPr lvl="0"/>
            <a:r>
              <a:rPr lang="en-US" smtClean="0"/>
              <a:t>Click to edit Master text styles</a:t>
            </a:r>
          </a:p>
        </p:txBody>
      </p:sp>
      <p:sp>
        <p:nvSpPr>
          <p:cNvPr id="7" name="Text Placeholder 6"/>
          <p:cNvSpPr>
            <a:spLocks noGrp="1"/>
          </p:cNvSpPr>
          <p:nvPr>
            <p:ph type="body" sz="quarter" idx="11"/>
          </p:nvPr>
        </p:nvSpPr>
        <p:spPr>
          <a:xfrm>
            <a:off x="611189" y="5661025"/>
            <a:ext cx="3024708" cy="720725"/>
          </a:xfrm>
          <a:prstGeom prst="rect">
            <a:avLst/>
          </a:prstGeom>
        </p:spPr>
        <p:txBody>
          <a:bodyPr/>
          <a:lstStyle>
            <a:lvl1pPr marL="0" indent="0">
              <a:buNone/>
              <a:defRPr sz="2400">
                <a:solidFill>
                  <a:srgbClr val="822327"/>
                </a:solidFill>
              </a:defRPr>
            </a:lvl1pPr>
          </a:lstStyle>
          <a:p>
            <a:pPr lvl="0"/>
            <a:r>
              <a:rPr lang="en-US" smtClean="0"/>
              <a:t>Click to edit Master text styles</a:t>
            </a:r>
          </a:p>
        </p:txBody>
      </p:sp>
    </p:spTree>
    <p:extLst>
      <p:ext uri="{BB962C8B-B14F-4D97-AF65-F5344CB8AC3E}">
        <p14:creationId xmlns:p14="http://schemas.microsoft.com/office/powerpoint/2010/main" val="277455737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le text colour background two images">
    <p:spTree>
      <p:nvGrpSpPr>
        <p:cNvPr id="1" name=""/>
        <p:cNvGrpSpPr/>
        <p:nvPr/>
      </p:nvGrpSpPr>
      <p:grpSpPr>
        <a:xfrm>
          <a:off x="0" y="0"/>
          <a:ext cx="0" cy="0"/>
          <a:chOff x="0" y="0"/>
          <a:chExt cx="0" cy="0"/>
        </a:xfrm>
      </p:grpSpPr>
      <p:sp>
        <p:nvSpPr>
          <p:cNvPr id="5" name="Rectangle 4"/>
          <p:cNvSpPr/>
          <p:nvPr/>
        </p:nvSpPr>
        <p:spPr>
          <a:xfrm>
            <a:off x="341313" y="404813"/>
            <a:ext cx="8496300" cy="5400675"/>
          </a:xfrm>
          <a:prstGeom prst="rect">
            <a:avLst/>
          </a:prstGeom>
          <a:solidFill>
            <a:srgbClr val="822327"/>
          </a:solidFill>
        </p:spPr>
        <p:style>
          <a:lnRef idx="2">
            <a:schemeClr val="accent2">
              <a:shade val="50000"/>
            </a:schemeClr>
          </a:lnRef>
          <a:fillRef idx="1">
            <a:schemeClr val="accent2"/>
          </a:fillRef>
          <a:effectRef idx="0">
            <a:schemeClr val="accent2"/>
          </a:effectRef>
          <a:fontRef idx="minor">
            <a:schemeClr val="lt1"/>
          </a:fontRef>
        </p:style>
        <p:txBody>
          <a:bodyPr anchor="ctr"/>
          <a:lstStyle/>
          <a:p>
            <a:pPr algn="ctr" fontAlgn="auto">
              <a:spcBef>
                <a:spcPts val="0"/>
              </a:spcBef>
              <a:spcAft>
                <a:spcPts val="0"/>
              </a:spcAft>
              <a:defRPr/>
            </a:pPr>
            <a:endParaRPr lang="en-GB"/>
          </a:p>
        </p:txBody>
      </p:sp>
      <p:pic>
        <p:nvPicPr>
          <p:cNvPr id="6" name="Picture 3" descr="C:\Users\Rowan\Desktop\K7384 Maynooth University Logo_RGB_300dpi.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95288" y="6092825"/>
            <a:ext cx="1476375" cy="669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Picture Placeholder 7"/>
          <p:cNvSpPr>
            <a:spLocks noGrp="1"/>
          </p:cNvSpPr>
          <p:nvPr>
            <p:ph type="pic" sz="quarter" idx="12"/>
          </p:nvPr>
        </p:nvSpPr>
        <p:spPr>
          <a:xfrm>
            <a:off x="684213" y="2204864"/>
            <a:ext cx="3311525" cy="3168352"/>
          </a:xfrm>
          <a:prstGeom prst="rect">
            <a:avLst/>
          </a:prstGeom>
        </p:spPr>
        <p:txBody>
          <a:bodyPr/>
          <a:lstStyle>
            <a:lvl1pPr>
              <a:defRPr sz="2400">
                <a:solidFill>
                  <a:schemeClr val="bg1"/>
                </a:solidFill>
              </a:defRPr>
            </a:lvl1pPr>
          </a:lstStyle>
          <a:p>
            <a:pPr lvl="0"/>
            <a:r>
              <a:rPr lang="en-US" noProof="0" dirty="0" smtClean="0"/>
              <a:t>Click icon to add picture</a:t>
            </a:r>
            <a:endParaRPr lang="en-GB" noProof="0" dirty="0"/>
          </a:p>
        </p:txBody>
      </p:sp>
      <p:sp>
        <p:nvSpPr>
          <p:cNvPr id="10" name="Picture Placeholder 7"/>
          <p:cNvSpPr>
            <a:spLocks noGrp="1"/>
          </p:cNvSpPr>
          <p:nvPr>
            <p:ph type="pic" sz="quarter" idx="13"/>
          </p:nvPr>
        </p:nvSpPr>
        <p:spPr>
          <a:xfrm>
            <a:off x="4848225" y="2204864"/>
            <a:ext cx="3311525" cy="3168352"/>
          </a:xfrm>
          <a:prstGeom prst="rect">
            <a:avLst/>
          </a:prstGeom>
        </p:spPr>
        <p:txBody>
          <a:bodyPr/>
          <a:lstStyle>
            <a:lvl1pPr>
              <a:defRPr sz="2400">
                <a:solidFill>
                  <a:schemeClr val="bg1"/>
                </a:solidFill>
              </a:defRPr>
            </a:lvl1pPr>
          </a:lstStyle>
          <a:p>
            <a:pPr lvl="0"/>
            <a:r>
              <a:rPr lang="en-US" noProof="0" dirty="0" smtClean="0"/>
              <a:t>Click icon to add picture</a:t>
            </a:r>
            <a:endParaRPr lang="en-GB" noProof="0" dirty="0"/>
          </a:p>
        </p:txBody>
      </p:sp>
      <p:sp>
        <p:nvSpPr>
          <p:cNvPr id="11" name="Text Placeholder 6"/>
          <p:cNvSpPr>
            <a:spLocks noGrp="1"/>
          </p:cNvSpPr>
          <p:nvPr>
            <p:ph type="body" sz="quarter" idx="14"/>
          </p:nvPr>
        </p:nvSpPr>
        <p:spPr>
          <a:xfrm>
            <a:off x="746311" y="620688"/>
            <a:ext cx="7560890" cy="1008112"/>
          </a:xfrm>
          <a:prstGeom prst="rect">
            <a:avLst/>
          </a:prstGeom>
        </p:spPr>
        <p:txBody>
          <a:bodyPr/>
          <a:lstStyle>
            <a:lvl1pPr marL="0" indent="0">
              <a:buNone/>
              <a:defRPr sz="4000" b="1">
                <a:solidFill>
                  <a:schemeClr val="bg1"/>
                </a:solidFill>
                <a:latin typeface="+mn-lt"/>
              </a:defRPr>
            </a:lvl1pPr>
            <a:lvl3pPr>
              <a:defRPr>
                <a:solidFill>
                  <a:schemeClr val="bg1"/>
                </a:solidFill>
              </a:defRPr>
            </a:lvl3pPr>
          </a:lstStyle>
          <a:p>
            <a:pPr lvl="0"/>
            <a:r>
              <a:rPr lang="en-US" smtClean="0"/>
              <a:t>Click to edit Master text styles</a:t>
            </a:r>
          </a:p>
        </p:txBody>
      </p:sp>
      <p:sp>
        <p:nvSpPr>
          <p:cNvPr id="8" name="Text Placeholder 2"/>
          <p:cNvSpPr>
            <a:spLocks noGrp="1"/>
          </p:cNvSpPr>
          <p:nvPr>
            <p:ph type="body" sz="quarter" idx="15" hasCustomPrompt="1"/>
          </p:nvPr>
        </p:nvSpPr>
        <p:spPr>
          <a:xfrm>
            <a:off x="3707904" y="6427788"/>
            <a:ext cx="5112568" cy="334962"/>
          </a:xfrm>
          <a:prstGeom prst="rect">
            <a:avLst/>
          </a:prstGeom>
        </p:spPr>
        <p:txBody>
          <a:bodyPr/>
          <a:lstStyle>
            <a:lvl1pPr marL="0" indent="0" algn="r">
              <a:buNone/>
              <a:defRPr sz="1400" b="1" baseline="0"/>
            </a:lvl1pPr>
          </a:lstStyle>
          <a:p>
            <a:pPr lvl="0"/>
            <a:r>
              <a:rPr lang="en-US" dirty="0" smtClean="0"/>
              <a:t>Insert Department/Office name here</a:t>
            </a:r>
            <a:endParaRPr lang="en-IE" dirty="0"/>
          </a:p>
        </p:txBody>
      </p:sp>
    </p:spTree>
    <p:extLst>
      <p:ext uri="{BB962C8B-B14F-4D97-AF65-F5344CB8AC3E}">
        <p14:creationId xmlns:p14="http://schemas.microsoft.com/office/powerpoint/2010/main" val="126430951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tle text blank background two images">
    <p:spTree>
      <p:nvGrpSpPr>
        <p:cNvPr id="1" name=""/>
        <p:cNvGrpSpPr/>
        <p:nvPr/>
      </p:nvGrpSpPr>
      <p:grpSpPr>
        <a:xfrm>
          <a:off x="0" y="0"/>
          <a:ext cx="0" cy="0"/>
          <a:chOff x="0" y="0"/>
          <a:chExt cx="0" cy="0"/>
        </a:xfrm>
      </p:grpSpPr>
      <p:pic>
        <p:nvPicPr>
          <p:cNvPr id="5" name="Picture 3" descr="C:\Users\Rowan\Desktop\K7384 Maynooth University Logo_RGB_300dpi.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95288" y="6092825"/>
            <a:ext cx="1476375" cy="669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Picture Placeholder 7"/>
          <p:cNvSpPr>
            <a:spLocks noGrp="1"/>
          </p:cNvSpPr>
          <p:nvPr>
            <p:ph type="pic" sz="quarter" idx="12"/>
          </p:nvPr>
        </p:nvSpPr>
        <p:spPr>
          <a:xfrm>
            <a:off x="684213" y="2204864"/>
            <a:ext cx="3311525" cy="3168352"/>
          </a:xfrm>
          <a:prstGeom prst="rect">
            <a:avLst/>
          </a:prstGeom>
        </p:spPr>
        <p:txBody>
          <a:bodyPr/>
          <a:lstStyle>
            <a:lvl1pPr>
              <a:defRPr sz="2400"/>
            </a:lvl1pPr>
          </a:lstStyle>
          <a:p>
            <a:pPr lvl="0"/>
            <a:r>
              <a:rPr lang="en-US" noProof="0" dirty="0" smtClean="0"/>
              <a:t>Click icon to add picture</a:t>
            </a:r>
            <a:endParaRPr lang="en-GB" noProof="0" dirty="0"/>
          </a:p>
        </p:txBody>
      </p:sp>
      <p:sp>
        <p:nvSpPr>
          <p:cNvPr id="10" name="Picture Placeholder 7"/>
          <p:cNvSpPr>
            <a:spLocks noGrp="1"/>
          </p:cNvSpPr>
          <p:nvPr>
            <p:ph type="pic" sz="quarter" idx="13"/>
          </p:nvPr>
        </p:nvSpPr>
        <p:spPr>
          <a:xfrm>
            <a:off x="4848225" y="2204864"/>
            <a:ext cx="3311525" cy="3168352"/>
          </a:xfrm>
          <a:prstGeom prst="rect">
            <a:avLst/>
          </a:prstGeom>
        </p:spPr>
        <p:txBody>
          <a:bodyPr/>
          <a:lstStyle>
            <a:lvl1pPr>
              <a:defRPr sz="2400"/>
            </a:lvl1pPr>
          </a:lstStyle>
          <a:p>
            <a:pPr lvl="0"/>
            <a:r>
              <a:rPr lang="en-US" noProof="0" dirty="0" smtClean="0"/>
              <a:t>Click icon to add picture</a:t>
            </a:r>
            <a:endParaRPr lang="en-GB" noProof="0" dirty="0"/>
          </a:p>
        </p:txBody>
      </p:sp>
      <p:sp>
        <p:nvSpPr>
          <p:cNvPr id="11" name="Text Placeholder 6"/>
          <p:cNvSpPr>
            <a:spLocks noGrp="1"/>
          </p:cNvSpPr>
          <p:nvPr>
            <p:ph type="body" sz="quarter" idx="14"/>
          </p:nvPr>
        </p:nvSpPr>
        <p:spPr>
          <a:xfrm>
            <a:off x="746311" y="620688"/>
            <a:ext cx="7560890" cy="1008112"/>
          </a:xfrm>
          <a:prstGeom prst="rect">
            <a:avLst/>
          </a:prstGeom>
        </p:spPr>
        <p:txBody>
          <a:bodyPr/>
          <a:lstStyle>
            <a:lvl1pPr marL="0" indent="0">
              <a:buNone/>
              <a:defRPr sz="4000" b="1">
                <a:solidFill>
                  <a:srgbClr val="822327"/>
                </a:solidFill>
                <a:latin typeface="+mn-lt"/>
              </a:defRPr>
            </a:lvl1pPr>
            <a:lvl3pPr>
              <a:defRPr>
                <a:solidFill>
                  <a:schemeClr val="bg1"/>
                </a:solidFill>
              </a:defRPr>
            </a:lvl3pPr>
          </a:lstStyle>
          <a:p>
            <a:pPr lvl="0"/>
            <a:r>
              <a:rPr lang="en-US" smtClean="0"/>
              <a:t>Click to edit Master text styles</a:t>
            </a:r>
          </a:p>
        </p:txBody>
      </p:sp>
      <p:sp>
        <p:nvSpPr>
          <p:cNvPr id="7" name="Text Placeholder 2"/>
          <p:cNvSpPr>
            <a:spLocks noGrp="1"/>
          </p:cNvSpPr>
          <p:nvPr>
            <p:ph type="body" sz="quarter" idx="15" hasCustomPrompt="1"/>
          </p:nvPr>
        </p:nvSpPr>
        <p:spPr>
          <a:xfrm>
            <a:off x="3707904" y="6427788"/>
            <a:ext cx="5112568" cy="334962"/>
          </a:xfrm>
          <a:prstGeom prst="rect">
            <a:avLst/>
          </a:prstGeom>
        </p:spPr>
        <p:txBody>
          <a:bodyPr/>
          <a:lstStyle>
            <a:lvl1pPr marL="0" indent="0" algn="r">
              <a:buNone/>
              <a:defRPr sz="1400" b="1" baseline="0"/>
            </a:lvl1pPr>
          </a:lstStyle>
          <a:p>
            <a:pPr lvl="0"/>
            <a:r>
              <a:rPr lang="en-US" dirty="0" smtClean="0"/>
              <a:t>Insert Department/Office name here</a:t>
            </a:r>
            <a:endParaRPr lang="en-IE" dirty="0"/>
          </a:p>
        </p:txBody>
      </p:sp>
    </p:spTree>
    <p:extLst>
      <p:ext uri="{BB962C8B-B14F-4D97-AF65-F5344CB8AC3E}">
        <p14:creationId xmlns:p14="http://schemas.microsoft.com/office/powerpoint/2010/main" val="58397221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Left image with right title and text colour">
    <p:spTree>
      <p:nvGrpSpPr>
        <p:cNvPr id="1" name=""/>
        <p:cNvGrpSpPr/>
        <p:nvPr/>
      </p:nvGrpSpPr>
      <p:grpSpPr>
        <a:xfrm>
          <a:off x="0" y="0"/>
          <a:ext cx="0" cy="0"/>
          <a:chOff x="0" y="0"/>
          <a:chExt cx="0" cy="0"/>
        </a:xfrm>
      </p:grpSpPr>
      <p:sp>
        <p:nvSpPr>
          <p:cNvPr id="6" name="Rectangle 5"/>
          <p:cNvSpPr/>
          <p:nvPr/>
        </p:nvSpPr>
        <p:spPr>
          <a:xfrm>
            <a:off x="3130550" y="404813"/>
            <a:ext cx="5561013" cy="5400675"/>
          </a:xfrm>
          <a:prstGeom prst="rect">
            <a:avLst/>
          </a:prstGeom>
          <a:solidFill>
            <a:srgbClr val="822327"/>
          </a:solidFill>
        </p:spPr>
        <p:style>
          <a:lnRef idx="2">
            <a:schemeClr val="accent2">
              <a:shade val="50000"/>
            </a:schemeClr>
          </a:lnRef>
          <a:fillRef idx="1">
            <a:schemeClr val="accent2"/>
          </a:fillRef>
          <a:effectRef idx="0">
            <a:schemeClr val="accent2"/>
          </a:effectRef>
          <a:fontRef idx="minor">
            <a:schemeClr val="lt1"/>
          </a:fontRef>
        </p:style>
        <p:txBody>
          <a:bodyPr anchor="ctr"/>
          <a:lstStyle/>
          <a:p>
            <a:pPr algn="ctr" fontAlgn="auto">
              <a:spcBef>
                <a:spcPts val="0"/>
              </a:spcBef>
              <a:spcAft>
                <a:spcPts val="0"/>
              </a:spcAft>
              <a:defRPr/>
            </a:pPr>
            <a:endParaRPr lang="en-GB"/>
          </a:p>
        </p:txBody>
      </p:sp>
      <p:sp>
        <p:nvSpPr>
          <p:cNvPr id="7" name="Rectangle 6"/>
          <p:cNvSpPr/>
          <p:nvPr/>
        </p:nvSpPr>
        <p:spPr>
          <a:xfrm flipV="1">
            <a:off x="395288" y="5884863"/>
            <a:ext cx="8316912" cy="71437"/>
          </a:xfrm>
          <a:prstGeom prst="rect">
            <a:avLst/>
          </a:prstGeom>
          <a:solidFill>
            <a:srgbClr val="822327"/>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a:p>
        </p:txBody>
      </p:sp>
      <p:pic>
        <p:nvPicPr>
          <p:cNvPr id="10" name="Picture 3" descr="C:\Users\Rowan\Desktop\K7384 Maynooth University Logo_RGB_300dpi.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95288" y="6092825"/>
            <a:ext cx="1476375" cy="669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Picture Placeholder 4"/>
          <p:cNvSpPr>
            <a:spLocks noGrp="1"/>
          </p:cNvSpPr>
          <p:nvPr>
            <p:ph type="pic" sz="quarter" idx="10"/>
          </p:nvPr>
        </p:nvSpPr>
        <p:spPr>
          <a:xfrm>
            <a:off x="395536" y="404813"/>
            <a:ext cx="2592388" cy="5407594"/>
          </a:xfrm>
          <a:prstGeom prst="rect">
            <a:avLst/>
          </a:prstGeom>
        </p:spPr>
        <p:txBody>
          <a:bodyPr/>
          <a:lstStyle/>
          <a:p>
            <a:pPr lvl="0"/>
            <a:r>
              <a:rPr lang="en-US" noProof="0" smtClean="0"/>
              <a:t>Click icon to add picture</a:t>
            </a:r>
            <a:endParaRPr lang="en-GB" noProof="0" smtClean="0"/>
          </a:p>
        </p:txBody>
      </p:sp>
      <p:sp>
        <p:nvSpPr>
          <p:cNvPr id="9" name="Text Placeholder 8"/>
          <p:cNvSpPr>
            <a:spLocks noGrp="1"/>
          </p:cNvSpPr>
          <p:nvPr>
            <p:ph type="body" sz="quarter" idx="11"/>
          </p:nvPr>
        </p:nvSpPr>
        <p:spPr>
          <a:xfrm>
            <a:off x="3347864" y="404813"/>
            <a:ext cx="5112965" cy="647923"/>
          </a:xfrm>
          <a:prstGeom prst="rect">
            <a:avLst/>
          </a:prstGeom>
        </p:spPr>
        <p:txBody>
          <a:bodyPr/>
          <a:lstStyle>
            <a:lvl1pPr marL="0" indent="0">
              <a:buNone/>
              <a:defRPr sz="2800" b="1">
                <a:solidFill>
                  <a:schemeClr val="bg1"/>
                </a:solidFill>
              </a:defRPr>
            </a:lvl1pPr>
          </a:lstStyle>
          <a:p>
            <a:pPr lvl="0"/>
            <a:r>
              <a:rPr lang="en-US" dirty="0" smtClean="0"/>
              <a:t>Click to edit Master text styles</a:t>
            </a:r>
          </a:p>
        </p:txBody>
      </p:sp>
      <p:sp>
        <p:nvSpPr>
          <p:cNvPr id="11" name="Text Placeholder 10"/>
          <p:cNvSpPr>
            <a:spLocks noGrp="1"/>
          </p:cNvSpPr>
          <p:nvPr>
            <p:ph type="body" sz="quarter" idx="12"/>
          </p:nvPr>
        </p:nvSpPr>
        <p:spPr>
          <a:xfrm>
            <a:off x="3351744" y="1118393"/>
            <a:ext cx="5118559" cy="4687094"/>
          </a:xfrm>
          <a:prstGeom prst="rect">
            <a:avLst/>
          </a:prstGeom>
        </p:spPr>
        <p:txBody>
          <a:bodyPr/>
          <a:lstStyle>
            <a:lvl1pPr marL="285750" indent="-285750">
              <a:buFont typeface="Arial" panose="020B0604020202020204" pitchFamily="34" charset="0"/>
              <a:buChar char="•"/>
              <a:defRPr sz="2400">
                <a:solidFill>
                  <a:schemeClr val="bg1"/>
                </a:solidFill>
              </a:defRPr>
            </a:lvl1pPr>
          </a:lstStyle>
          <a:p>
            <a:pPr lvl="0"/>
            <a:r>
              <a:rPr lang="en-US" dirty="0" smtClean="0"/>
              <a:t>Click to edit Master text styles</a:t>
            </a:r>
          </a:p>
        </p:txBody>
      </p:sp>
      <p:sp>
        <p:nvSpPr>
          <p:cNvPr id="12" name="Text Placeholder 2"/>
          <p:cNvSpPr>
            <a:spLocks noGrp="1"/>
          </p:cNvSpPr>
          <p:nvPr>
            <p:ph type="body" sz="quarter" idx="13" hasCustomPrompt="1"/>
          </p:nvPr>
        </p:nvSpPr>
        <p:spPr>
          <a:xfrm>
            <a:off x="3707904" y="6427788"/>
            <a:ext cx="5112568" cy="334962"/>
          </a:xfrm>
          <a:prstGeom prst="rect">
            <a:avLst/>
          </a:prstGeom>
        </p:spPr>
        <p:txBody>
          <a:bodyPr/>
          <a:lstStyle>
            <a:lvl1pPr marL="0" indent="0" algn="r">
              <a:buNone/>
              <a:defRPr sz="1400" b="1" baseline="0"/>
            </a:lvl1pPr>
          </a:lstStyle>
          <a:p>
            <a:pPr lvl="0"/>
            <a:r>
              <a:rPr lang="en-US" dirty="0" smtClean="0"/>
              <a:t>Insert Department/Office name here</a:t>
            </a:r>
            <a:endParaRPr lang="en-IE" dirty="0"/>
          </a:p>
        </p:txBody>
      </p:sp>
    </p:spTree>
    <p:extLst>
      <p:ext uri="{BB962C8B-B14F-4D97-AF65-F5344CB8AC3E}">
        <p14:creationId xmlns:p14="http://schemas.microsoft.com/office/powerpoint/2010/main" val="343631237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Left image with right title and text blank background">
    <p:spTree>
      <p:nvGrpSpPr>
        <p:cNvPr id="1" name=""/>
        <p:cNvGrpSpPr/>
        <p:nvPr/>
      </p:nvGrpSpPr>
      <p:grpSpPr>
        <a:xfrm>
          <a:off x="0" y="0"/>
          <a:ext cx="0" cy="0"/>
          <a:chOff x="0" y="0"/>
          <a:chExt cx="0" cy="0"/>
        </a:xfrm>
      </p:grpSpPr>
      <p:sp>
        <p:nvSpPr>
          <p:cNvPr id="6" name="Rectangle 5"/>
          <p:cNvSpPr/>
          <p:nvPr/>
        </p:nvSpPr>
        <p:spPr>
          <a:xfrm flipV="1">
            <a:off x="395288" y="5884863"/>
            <a:ext cx="8316912" cy="71437"/>
          </a:xfrm>
          <a:prstGeom prst="rect">
            <a:avLst/>
          </a:prstGeom>
          <a:solidFill>
            <a:srgbClr val="822327"/>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a:p>
        </p:txBody>
      </p:sp>
      <p:pic>
        <p:nvPicPr>
          <p:cNvPr id="8" name="Picture 3" descr="C:\Users\Rowan\Desktop\K7384 Maynooth University Logo_RGB_300dpi.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95288" y="6092825"/>
            <a:ext cx="1476375" cy="669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Picture Placeholder 4"/>
          <p:cNvSpPr>
            <a:spLocks noGrp="1"/>
          </p:cNvSpPr>
          <p:nvPr>
            <p:ph type="pic" sz="quarter" idx="10"/>
          </p:nvPr>
        </p:nvSpPr>
        <p:spPr>
          <a:xfrm>
            <a:off x="395536" y="404664"/>
            <a:ext cx="2592388" cy="5407742"/>
          </a:xfrm>
          <a:prstGeom prst="rect">
            <a:avLst/>
          </a:prstGeom>
        </p:spPr>
        <p:txBody>
          <a:bodyPr/>
          <a:lstStyle/>
          <a:p>
            <a:pPr lvl="0"/>
            <a:r>
              <a:rPr lang="en-US" noProof="0" smtClean="0"/>
              <a:t>Click icon to add picture</a:t>
            </a:r>
            <a:endParaRPr lang="en-GB" noProof="0" dirty="0" smtClean="0"/>
          </a:p>
        </p:txBody>
      </p:sp>
      <p:sp>
        <p:nvSpPr>
          <p:cNvPr id="9" name="Text Placeholder 8"/>
          <p:cNvSpPr>
            <a:spLocks noGrp="1"/>
          </p:cNvSpPr>
          <p:nvPr>
            <p:ph type="body" sz="quarter" idx="11"/>
          </p:nvPr>
        </p:nvSpPr>
        <p:spPr>
          <a:xfrm>
            <a:off x="3419475" y="404813"/>
            <a:ext cx="5292725" cy="647923"/>
          </a:xfrm>
          <a:prstGeom prst="rect">
            <a:avLst/>
          </a:prstGeom>
        </p:spPr>
        <p:txBody>
          <a:bodyPr/>
          <a:lstStyle>
            <a:lvl1pPr marL="0" indent="0">
              <a:buNone/>
              <a:defRPr sz="2800" b="1">
                <a:solidFill>
                  <a:srgbClr val="822327"/>
                </a:solidFill>
              </a:defRPr>
            </a:lvl1pPr>
          </a:lstStyle>
          <a:p>
            <a:pPr lvl="0"/>
            <a:r>
              <a:rPr lang="en-US" dirty="0" smtClean="0"/>
              <a:t>Click to edit Master text styles</a:t>
            </a:r>
          </a:p>
        </p:txBody>
      </p:sp>
      <p:sp>
        <p:nvSpPr>
          <p:cNvPr id="11" name="Text Placeholder 10"/>
          <p:cNvSpPr>
            <a:spLocks noGrp="1"/>
          </p:cNvSpPr>
          <p:nvPr>
            <p:ph type="body" sz="quarter" idx="12"/>
          </p:nvPr>
        </p:nvSpPr>
        <p:spPr>
          <a:xfrm>
            <a:off x="3419475" y="1124744"/>
            <a:ext cx="5292725" cy="4687094"/>
          </a:xfrm>
          <a:prstGeom prst="rect">
            <a:avLst/>
          </a:prstGeom>
        </p:spPr>
        <p:txBody>
          <a:bodyPr/>
          <a:lstStyle>
            <a:lvl1pPr marL="342900" indent="-342900">
              <a:buFont typeface="Arial" panose="020B0604020202020204" pitchFamily="34" charset="0"/>
              <a:buChar char="•"/>
              <a:defRPr sz="2400"/>
            </a:lvl1pPr>
          </a:lstStyle>
          <a:p>
            <a:pPr lvl="0"/>
            <a:r>
              <a:rPr lang="en-US" dirty="0" smtClean="0"/>
              <a:t>Click to edit Master text styles</a:t>
            </a:r>
          </a:p>
        </p:txBody>
      </p:sp>
      <p:sp>
        <p:nvSpPr>
          <p:cNvPr id="10" name="Text Placeholder 2"/>
          <p:cNvSpPr>
            <a:spLocks noGrp="1"/>
          </p:cNvSpPr>
          <p:nvPr>
            <p:ph type="body" sz="quarter" idx="13" hasCustomPrompt="1"/>
          </p:nvPr>
        </p:nvSpPr>
        <p:spPr>
          <a:xfrm>
            <a:off x="3707904" y="6427788"/>
            <a:ext cx="5112568" cy="334962"/>
          </a:xfrm>
          <a:prstGeom prst="rect">
            <a:avLst/>
          </a:prstGeom>
        </p:spPr>
        <p:txBody>
          <a:bodyPr/>
          <a:lstStyle>
            <a:lvl1pPr marL="0" indent="0" algn="r">
              <a:buNone/>
              <a:defRPr sz="1400" b="1" baseline="0"/>
            </a:lvl1pPr>
          </a:lstStyle>
          <a:p>
            <a:pPr lvl="0"/>
            <a:r>
              <a:rPr lang="en-US" dirty="0" smtClean="0"/>
              <a:t>Insert Department/Office name here</a:t>
            </a:r>
            <a:endParaRPr lang="en-IE" dirty="0"/>
          </a:p>
        </p:txBody>
      </p:sp>
    </p:spTree>
    <p:extLst>
      <p:ext uri="{BB962C8B-B14F-4D97-AF65-F5344CB8AC3E}">
        <p14:creationId xmlns:p14="http://schemas.microsoft.com/office/powerpoint/2010/main" val="84849050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Comparison - Half and half with title">
    <p:spTree>
      <p:nvGrpSpPr>
        <p:cNvPr id="1" name=""/>
        <p:cNvGrpSpPr/>
        <p:nvPr/>
      </p:nvGrpSpPr>
      <p:grpSpPr>
        <a:xfrm>
          <a:off x="0" y="0"/>
          <a:ext cx="0" cy="0"/>
          <a:chOff x="0" y="0"/>
          <a:chExt cx="0" cy="0"/>
        </a:xfrm>
      </p:grpSpPr>
      <p:sp>
        <p:nvSpPr>
          <p:cNvPr id="7" name="Rectangle 6"/>
          <p:cNvSpPr/>
          <p:nvPr/>
        </p:nvSpPr>
        <p:spPr>
          <a:xfrm flipV="1">
            <a:off x="395288" y="5884863"/>
            <a:ext cx="8316912" cy="71437"/>
          </a:xfrm>
          <a:prstGeom prst="rect">
            <a:avLst/>
          </a:prstGeom>
          <a:solidFill>
            <a:srgbClr val="822327"/>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a:p>
        </p:txBody>
      </p:sp>
      <p:pic>
        <p:nvPicPr>
          <p:cNvPr id="8" name="Picture 3" descr="C:\Users\Rowan\Desktop\K7384 Maynooth University Logo_RGB_300dpi.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95288" y="6092825"/>
            <a:ext cx="1476375" cy="669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6" name="Text Placeholder 25"/>
          <p:cNvSpPr>
            <a:spLocks noGrp="1"/>
          </p:cNvSpPr>
          <p:nvPr>
            <p:ph type="body" sz="quarter" idx="10"/>
          </p:nvPr>
        </p:nvSpPr>
        <p:spPr>
          <a:xfrm>
            <a:off x="467544" y="260648"/>
            <a:ext cx="8218016" cy="864096"/>
          </a:xfrm>
          <a:prstGeom prst="rect">
            <a:avLst/>
          </a:prstGeom>
        </p:spPr>
        <p:txBody>
          <a:bodyPr/>
          <a:lstStyle>
            <a:lvl1pPr marL="0" indent="0">
              <a:buNone/>
              <a:defRPr sz="4000" b="1">
                <a:solidFill>
                  <a:srgbClr val="822327"/>
                </a:solidFill>
              </a:defRPr>
            </a:lvl1pPr>
          </a:lstStyle>
          <a:p>
            <a:pPr lvl="0"/>
            <a:r>
              <a:rPr lang="en-US" smtClean="0"/>
              <a:t>Click to edit Master text styles</a:t>
            </a:r>
          </a:p>
        </p:txBody>
      </p:sp>
      <p:sp>
        <p:nvSpPr>
          <p:cNvPr id="30" name="Content Placeholder 29"/>
          <p:cNvSpPr>
            <a:spLocks noGrp="1"/>
          </p:cNvSpPr>
          <p:nvPr>
            <p:ph sz="quarter" idx="12"/>
          </p:nvPr>
        </p:nvSpPr>
        <p:spPr>
          <a:xfrm>
            <a:off x="467544" y="1988840"/>
            <a:ext cx="4032448" cy="3822998"/>
          </a:xfrm>
          <a:prstGeom prst="rect">
            <a:avLst/>
          </a:prstGeom>
        </p:spPr>
        <p:txBody>
          <a:bodyPr/>
          <a:lstStyle>
            <a:lvl1pPr marL="342900" indent="-342900">
              <a:buFont typeface="Arial" panose="020B0604020202020204" pitchFamily="34" charset="0"/>
              <a:buChar char="•"/>
              <a:defRPr sz="2400"/>
            </a:lvl1pPr>
          </a:lstStyle>
          <a:p>
            <a:pPr lvl="0"/>
            <a:r>
              <a:rPr lang="en-US" dirty="0" smtClean="0"/>
              <a:t>Click to edit Master text styles</a:t>
            </a:r>
          </a:p>
        </p:txBody>
      </p:sp>
      <p:sp>
        <p:nvSpPr>
          <p:cNvPr id="31" name="Content Placeholder 29"/>
          <p:cNvSpPr>
            <a:spLocks noGrp="1"/>
          </p:cNvSpPr>
          <p:nvPr>
            <p:ph sz="quarter" idx="13"/>
          </p:nvPr>
        </p:nvSpPr>
        <p:spPr>
          <a:xfrm>
            <a:off x="4644008" y="1992263"/>
            <a:ext cx="4032448" cy="3822998"/>
          </a:xfrm>
          <a:prstGeom prst="rect">
            <a:avLst/>
          </a:prstGeom>
        </p:spPr>
        <p:txBody>
          <a:bodyPr/>
          <a:lstStyle>
            <a:lvl1pPr marL="342900" indent="-342900">
              <a:buFont typeface="Arial" panose="020B0604020202020204" pitchFamily="34" charset="0"/>
              <a:buChar char="•"/>
              <a:defRPr sz="2400"/>
            </a:lvl1pPr>
          </a:lstStyle>
          <a:p>
            <a:pPr lvl="0"/>
            <a:r>
              <a:rPr lang="en-US" dirty="0" smtClean="0"/>
              <a:t>Click to edit Master text styles</a:t>
            </a:r>
          </a:p>
        </p:txBody>
      </p:sp>
      <p:sp>
        <p:nvSpPr>
          <p:cNvPr id="34" name="Text Placeholder 25"/>
          <p:cNvSpPr>
            <a:spLocks noGrp="1"/>
          </p:cNvSpPr>
          <p:nvPr>
            <p:ph type="body" sz="quarter" idx="14"/>
          </p:nvPr>
        </p:nvSpPr>
        <p:spPr>
          <a:xfrm>
            <a:off x="472530" y="1340768"/>
            <a:ext cx="4027462" cy="576064"/>
          </a:xfrm>
          <a:prstGeom prst="rect">
            <a:avLst/>
          </a:prstGeom>
        </p:spPr>
        <p:txBody>
          <a:bodyPr anchor="ctr"/>
          <a:lstStyle>
            <a:lvl1pPr marL="0" indent="0">
              <a:buNone/>
              <a:defRPr sz="2400" b="1">
                <a:solidFill>
                  <a:srgbClr val="822327"/>
                </a:solidFill>
              </a:defRPr>
            </a:lvl1pPr>
          </a:lstStyle>
          <a:p>
            <a:pPr lvl="0"/>
            <a:r>
              <a:rPr lang="en-US" smtClean="0"/>
              <a:t>Click to edit Master text styles</a:t>
            </a:r>
          </a:p>
        </p:txBody>
      </p:sp>
      <p:sp>
        <p:nvSpPr>
          <p:cNvPr id="35" name="Text Placeholder 25"/>
          <p:cNvSpPr>
            <a:spLocks noGrp="1"/>
          </p:cNvSpPr>
          <p:nvPr>
            <p:ph type="body" sz="quarter" idx="15"/>
          </p:nvPr>
        </p:nvSpPr>
        <p:spPr>
          <a:xfrm>
            <a:off x="4644008" y="1340768"/>
            <a:ext cx="4027462" cy="576064"/>
          </a:xfrm>
          <a:prstGeom prst="rect">
            <a:avLst/>
          </a:prstGeom>
        </p:spPr>
        <p:txBody>
          <a:bodyPr anchor="ctr"/>
          <a:lstStyle>
            <a:lvl1pPr marL="0" indent="0">
              <a:buNone/>
              <a:defRPr sz="2400" b="1">
                <a:solidFill>
                  <a:srgbClr val="822327"/>
                </a:solidFill>
              </a:defRPr>
            </a:lvl1pPr>
          </a:lstStyle>
          <a:p>
            <a:pPr lvl="0"/>
            <a:r>
              <a:rPr lang="en-US" dirty="0" smtClean="0"/>
              <a:t>Click to edit Master text styles</a:t>
            </a:r>
          </a:p>
        </p:txBody>
      </p:sp>
      <p:sp>
        <p:nvSpPr>
          <p:cNvPr id="10" name="Text Placeholder 2"/>
          <p:cNvSpPr>
            <a:spLocks noGrp="1"/>
          </p:cNvSpPr>
          <p:nvPr>
            <p:ph type="body" sz="quarter" idx="16" hasCustomPrompt="1"/>
          </p:nvPr>
        </p:nvSpPr>
        <p:spPr>
          <a:xfrm>
            <a:off x="3707904" y="6427788"/>
            <a:ext cx="5112568" cy="334962"/>
          </a:xfrm>
          <a:prstGeom prst="rect">
            <a:avLst/>
          </a:prstGeom>
        </p:spPr>
        <p:txBody>
          <a:bodyPr/>
          <a:lstStyle>
            <a:lvl1pPr marL="0" indent="0" algn="r">
              <a:buNone/>
              <a:defRPr sz="1400" b="1" baseline="0"/>
            </a:lvl1pPr>
          </a:lstStyle>
          <a:p>
            <a:pPr lvl="0"/>
            <a:r>
              <a:rPr lang="en-US" dirty="0" smtClean="0"/>
              <a:t>Insert Department/Office name here</a:t>
            </a:r>
            <a:endParaRPr lang="en-IE" dirty="0"/>
          </a:p>
        </p:txBody>
      </p:sp>
    </p:spTree>
    <p:extLst>
      <p:ext uri="{BB962C8B-B14F-4D97-AF65-F5344CB8AC3E}">
        <p14:creationId xmlns:p14="http://schemas.microsoft.com/office/powerpoint/2010/main" val="420973359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Full slide image with source">
    <p:spTree>
      <p:nvGrpSpPr>
        <p:cNvPr id="1" name=""/>
        <p:cNvGrpSpPr/>
        <p:nvPr/>
      </p:nvGrpSpPr>
      <p:grpSpPr>
        <a:xfrm>
          <a:off x="0" y="0"/>
          <a:ext cx="0" cy="0"/>
          <a:chOff x="0" y="0"/>
          <a:chExt cx="0" cy="0"/>
        </a:xfrm>
      </p:grpSpPr>
      <p:sp>
        <p:nvSpPr>
          <p:cNvPr id="4" name="Rectangle 3"/>
          <p:cNvSpPr/>
          <p:nvPr/>
        </p:nvSpPr>
        <p:spPr>
          <a:xfrm flipV="1">
            <a:off x="395288" y="5884863"/>
            <a:ext cx="8316912" cy="71437"/>
          </a:xfrm>
          <a:prstGeom prst="rect">
            <a:avLst/>
          </a:prstGeom>
          <a:solidFill>
            <a:srgbClr val="822327"/>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a:p>
        </p:txBody>
      </p:sp>
      <p:pic>
        <p:nvPicPr>
          <p:cNvPr id="5" name="Picture 3" descr="C:\Users\Rowan\Desktop\K7384 Maynooth University Logo_RGB_300dpi.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95288" y="6092825"/>
            <a:ext cx="1476375" cy="669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Picture Placeholder 6"/>
          <p:cNvSpPr>
            <a:spLocks noGrp="1"/>
          </p:cNvSpPr>
          <p:nvPr>
            <p:ph type="pic" sz="quarter" idx="10"/>
          </p:nvPr>
        </p:nvSpPr>
        <p:spPr>
          <a:xfrm>
            <a:off x="395288" y="404813"/>
            <a:ext cx="8316912" cy="5184427"/>
          </a:xfrm>
          <a:prstGeom prst="rect">
            <a:avLst/>
          </a:prstGeom>
        </p:spPr>
        <p:txBody>
          <a:bodyPr/>
          <a:lstStyle>
            <a:lvl1pPr>
              <a:defRPr sz="2800"/>
            </a:lvl1pPr>
          </a:lstStyle>
          <a:p>
            <a:pPr lvl="0"/>
            <a:r>
              <a:rPr lang="en-US" noProof="0" dirty="0" smtClean="0"/>
              <a:t>Click icon to add picture</a:t>
            </a:r>
            <a:endParaRPr lang="en-GB" noProof="0" dirty="0"/>
          </a:p>
        </p:txBody>
      </p:sp>
      <p:sp>
        <p:nvSpPr>
          <p:cNvPr id="8" name="Text Placeholder 2"/>
          <p:cNvSpPr>
            <a:spLocks noGrp="1"/>
          </p:cNvSpPr>
          <p:nvPr>
            <p:ph type="body" sz="quarter" idx="13" hasCustomPrompt="1"/>
          </p:nvPr>
        </p:nvSpPr>
        <p:spPr>
          <a:xfrm>
            <a:off x="3707904" y="6427788"/>
            <a:ext cx="5112568" cy="334962"/>
          </a:xfrm>
          <a:prstGeom prst="rect">
            <a:avLst/>
          </a:prstGeom>
        </p:spPr>
        <p:txBody>
          <a:bodyPr/>
          <a:lstStyle>
            <a:lvl1pPr marL="0" indent="0" algn="r">
              <a:buNone/>
              <a:defRPr sz="1400" b="1" baseline="0"/>
            </a:lvl1pPr>
          </a:lstStyle>
          <a:p>
            <a:pPr lvl="0"/>
            <a:r>
              <a:rPr lang="en-US" dirty="0" smtClean="0"/>
              <a:t>Insert Department/Office name here</a:t>
            </a:r>
            <a:endParaRPr lang="en-IE" dirty="0"/>
          </a:p>
        </p:txBody>
      </p:sp>
    </p:spTree>
    <p:extLst>
      <p:ext uri="{BB962C8B-B14F-4D97-AF65-F5344CB8AC3E}">
        <p14:creationId xmlns:p14="http://schemas.microsoft.com/office/powerpoint/2010/main" val="418165847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Blank with text box">
    <p:spTree>
      <p:nvGrpSpPr>
        <p:cNvPr id="1" name=""/>
        <p:cNvGrpSpPr/>
        <p:nvPr/>
      </p:nvGrpSpPr>
      <p:grpSpPr>
        <a:xfrm>
          <a:off x="0" y="0"/>
          <a:ext cx="0" cy="0"/>
          <a:chOff x="0" y="0"/>
          <a:chExt cx="0" cy="0"/>
        </a:xfrm>
      </p:grpSpPr>
      <p:sp>
        <p:nvSpPr>
          <p:cNvPr id="3" name="Rectangle 2"/>
          <p:cNvSpPr/>
          <p:nvPr/>
        </p:nvSpPr>
        <p:spPr>
          <a:xfrm flipV="1">
            <a:off x="395288" y="5884863"/>
            <a:ext cx="8316912" cy="71437"/>
          </a:xfrm>
          <a:prstGeom prst="rect">
            <a:avLst/>
          </a:prstGeom>
          <a:solidFill>
            <a:srgbClr val="822327"/>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a:p>
        </p:txBody>
      </p:sp>
      <p:pic>
        <p:nvPicPr>
          <p:cNvPr id="4" name="Picture 3" descr="C:\Users\Rowan\Desktop\K7384 Maynooth University Logo_RGB_300dpi.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95288" y="6092825"/>
            <a:ext cx="1476375" cy="669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Content Placeholder 7"/>
          <p:cNvSpPr>
            <a:spLocks noGrp="1"/>
          </p:cNvSpPr>
          <p:nvPr>
            <p:ph sz="quarter" idx="10"/>
          </p:nvPr>
        </p:nvSpPr>
        <p:spPr>
          <a:xfrm>
            <a:off x="395288" y="476250"/>
            <a:ext cx="8316912" cy="5256213"/>
          </a:xfrm>
          <a:prstGeom prst="rect">
            <a:avLst/>
          </a:prstGeom>
        </p:spPr>
        <p:txBody>
          <a:bodyPr/>
          <a:lstStyle>
            <a:lvl1pPr marL="0" indent="0">
              <a:buNone/>
              <a:defRPr sz="2800"/>
            </a:lvl1pPr>
          </a:lstStyle>
          <a:p>
            <a:pPr lvl="0"/>
            <a:r>
              <a:rPr lang="en-US" dirty="0" smtClean="0"/>
              <a:t>Click to edit Master text styles</a:t>
            </a:r>
          </a:p>
        </p:txBody>
      </p:sp>
      <p:sp>
        <p:nvSpPr>
          <p:cNvPr id="6" name="Text Placeholder 2"/>
          <p:cNvSpPr>
            <a:spLocks noGrp="1"/>
          </p:cNvSpPr>
          <p:nvPr>
            <p:ph type="body" sz="quarter" idx="13" hasCustomPrompt="1"/>
          </p:nvPr>
        </p:nvSpPr>
        <p:spPr>
          <a:xfrm>
            <a:off x="3707904" y="6427788"/>
            <a:ext cx="5112568" cy="334962"/>
          </a:xfrm>
          <a:prstGeom prst="rect">
            <a:avLst/>
          </a:prstGeom>
        </p:spPr>
        <p:txBody>
          <a:bodyPr/>
          <a:lstStyle>
            <a:lvl1pPr marL="0" indent="0" algn="r">
              <a:buNone/>
              <a:defRPr sz="1400" b="1" baseline="0"/>
            </a:lvl1pPr>
          </a:lstStyle>
          <a:p>
            <a:pPr lvl="0"/>
            <a:r>
              <a:rPr lang="en-US" dirty="0" smtClean="0"/>
              <a:t>Insert Department/Office name here</a:t>
            </a:r>
            <a:endParaRPr lang="en-IE" dirty="0"/>
          </a:p>
        </p:txBody>
      </p:sp>
    </p:spTree>
    <p:extLst>
      <p:ext uri="{BB962C8B-B14F-4D97-AF65-F5344CB8AC3E}">
        <p14:creationId xmlns:p14="http://schemas.microsoft.com/office/powerpoint/2010/main" val="185376953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text">
    <p:spTree>
      <p:nvGrpSpPr>
        <p:cNvPr id="1" name=""/>
        <p:cNvGrpSpPr/>
        <p:nvPr/>
      </p:nvGrpSpPr>
      <p:grpSpPr>
        <a:xfrm>
          <a:off x="0" y="0"/>
          <a:ext cx="0" cy="0"/>
          <a:chOff x="0" y="0"/>
          <a:chExt cx="0" cy="0"/>
        </a:xfrm>
      </p:grpSpPr>
      <p:sp>
        <p:nvSpPr>
          <p:cNvPr id="5" name="Rectangle 4"/>
          <p:cNvSpPr/>
          <p:nvPr/>
        </p:nvSpPr>
        <p:spPr>
          <a:xfrm flipV="1">
            <a:off x="395288" y="5884863"/>
            <a:ext cx="8316912" cy="71437"/>
          </a:xfrm>
          <a:prstGeom prst="rect">
            <a:avLst/>
          </a:prstGeom>
          <a:solidFill>
            <a:srgbClr val="822327"/>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a:p>
        </p:txBody>
      </p:sp>
      <p:pic>
        <p:nvPicPr>
          <p:cNvPr id="6" name="Picture 3" descr="C:\Users\Rowan\Desktop\K7384 Maynooth University Logo_RGB_300dpi.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95288" y="6092825"/>
            <a:ext cx="1476375" cy="669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Text Placeholder 6"/>
          <p:cNvSpPr>
            <a:spLocks noGrp="1"/>
          </p:cNvSpPr>
          <p:nvPr>
            <p:ph type="body" sz="quarter" idx="12"/>
          </p:nvPr>
        </p:nvSpPr>
        <p:spPr>
          <a:xfrm>
            <a:off x="746311" y="620688"/>
            <a:ext cx="7560890" cy="1008112"/>
          </a:xfrm>
          <a:prstGeom prst="rect">
            <a:avLst/>
          </a:prstGeom>
        </p:spPr>
        <p:txBody>
          <a:bodyPr/>
          <a:lstStyle>
            <a:lvl1pPr marL="0" indent="0">
              <a:buNone/>
              <a:defRPr sz="4000" b="1">
                <a:solidFill>
                  <a:srgbClr val="822327"/>
                </a:solidFill>
                <a:latin typeface="+mn-lt"/>
              </a:defRPr>
            </a:lvl1pPr>
            <a:lvl3pPr>
              <a:defRPr>
                <a:solidFill>
                  <a:schemeClr val="bg1"/>
                </a:solidFill>
              </a:defRPr>
            </a:lvl3pPr>
          </a:lstStyle>
          <a:p>
            <a:pPr lvl="0"/>
            <a:r>
              <a:rPr lang="en-US" smtClean="0"/>
              <a:t>Click to edit Master text styles</a:t>
            </a:r>
          </a:p>
        </p:txBody>
      </p:sp>
      <p:sp>
        <p:nvSpPr>
          <p:cNvPr id="7" name="Content Placeholder 2"/>
          <p:cNvSpPr>
            <a:spLocks noGrp="1"/>
          </p:cNvSpPr>
          <p:nvPr>
            <p:ph sz="quarter" idx="11"/>
          </p:nvPr>
        </p:nvSpPr>
        <p:spPr>
          <a:xfrm>
            <a:off x="755650" y="1844675"/>
            <a:ext cx="7561263" cy="3816350"/>
          </a:xfrm>
          <a:prstGeom prst="rect">
            <a:avLst/>
          </a:prstGeom>
        </p:spPr>
        <p:txBody>
          <a:bodyPr/>
          <a:lstStyle>
            <a:lvl1pPr marL="342900" indent="-342900">
              <a:buFont typeface="Arial" panose="020B0604020202020204" pitchFamily="34" charset="0"/>
              <a:buChar char="•"/>
              <a:defRPr sz="2400">
                <a:solidFill>
                  <a:schemeClr val="tx1"/>
                </a:solidFill>
              </a:defRPr>
            </a:lvl1pPr>
          </a:lstStyle>
          <a:p>
            <a:pPr lvl="0"/>
            <a:r>
              <a:rPr lang="en-US" dirty="0" smtClean="0"/>
              <a:t>Click to edit Master text styles</a:t>
            </a:r>
          </a:p>
        </p:txBody>
      </p:sp>
      <p:sp>
        <p:nvSpPr>
          <p:cNvPr id="3" name="Text Placeholder 2"/>
          <p:cNvSpPr>
            <a:spLocks noGrp="1"/>
          </p:cNvSpPr>
          <p:nvPr>
            <p:ph type="body" sz="quarter" idx="13" hasCustomPrompt="1"/>
          </p:nvPr>
        </p:nvSpPr>
        <p:spPr>
          <a:xfrm>
            <a:off x="3707904" y="6427788"/>
            <a:ext cx="5112568" cy="334962"/>
          </a:xfrm>
          <a:prstGeom prst="rect">
            <a:avLst/>
          </a:prstGeom>
        </p:spPr>
        <p:txBody>
          <a:bodyPr/>
          <a:lstStyle>
            <a:lvl1pPr marL="0" indent="0" algn="r">
              <a:buNone/>
              <a:defRPr sz="1400" b="1" baseline="0"/>
            </a:lvl1pPr>
          </a:lstStyle>
          <a:p>
            <a:pPr lvl="0"/>
            <a:r>
              <a:rPr lang="en-US" dirty="0" smtClean="0"/>
              <a:t>Insert Department/Office name here</a:t>
            </a:r>
            <a:endParaRPr lang="en-IE" dirty="0"/>
          </a:p>
        </p:txBody>
      </p:sp>
    </p:spTree>
    <p:extLst>
      <p:ext uri="{BB962C8B-B14F-4D97-AF65-F5344CB8AC3E}">
        <p14:creationId xmlns:p14="http://schemas.microsoft.com/office/powerpoint/2010/main" val="364455901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Research paper title/Alternative title slide">
    <p:spTree>
      <p:nvGrpSpPr>
        <p:cNvPr id="1" name=""/>
        <p:cNvGrpSpPr/>
        <p:nvPr/>
      </p:nvGrpSpPr>
      <p:grpSpPr>
        <a:xfrm>
          <a:off x="0" y="0"/>
          <a:ext cx="0" cy="0"/>
          <a:chOff x="0" y="0"/>
          <a:chExt cx="0" cy="0"/>
        </a:xfrm>
      </p:grpSpPr>
      <p:sp>
        <p:nvSpPr>
          <p:cNvPr id="5" name="Rectangle 4"/>
          <p:cNvSpPr/>
          <p:nvPr/>
        </p:nvSpPr>
        <p:spPr>
          <a:xfrm flipV="1">
            <a:off x="3097213" y="5884863"/>
            <a:ext cx="5219700" cy="71437"/>
          </a:xfrm>
          <a:prstGeom prst="rect">
            <a:avLst/>
          </a:prstGeom>
          <a:solidFill>
            <a:srgbClr val="822327"/>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a:p>
        </p:txBody>
      </p:sp>
      <p:sp>
        <p:nvSpPr>
          <p:cNvPr id="6" name="Rectangle 5"/>
          <p:cNvSpPr/>
          <p:nvPr/>
        </p:nvSpPr>
        <p:spPr>
          <a:xfrm flipV="1">
            <a:off x="395288" y="5884863"/>
            <a:ext cx="8316912" cy="71437"/>
          </a:xfrm>
          <a:prstGeom prst="rect">
            <a:avLst/>
          </a:prstGeom>
          <a:solidFill>
            <a:srgbClr val="822327"/>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a:p>
        </p:txBody>
      </p:sp>
      <p:pic>
        <p:nvPicPr>
          <p:cNvPr id="11" name="Picture 2" descr="C:\Users\Rowan\Documents\Maynooth\Powerpoint Template\K7384 Maynooth University Logo_RGB_300dpi.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79388" y="115888"/>
            <a:ext cx="3143250" cy="1663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ext Placeholder 6"/>
          <p:cNvSpPr>
            <a:spLocks noGrp="1"/>
          </p:cNvSpPr>
          <p:nvPr>
            <p:ph type="body" sz="quarter" idx="10"/>
          </p:nvPr>
        </p:nvSpPr>
        <p:spPr>
          <a:xfrm>
            <a:off x="3563938" y="1628800"/>
            <a:ext cx="4968875" cy="1873250"/>
          </a:xfrm>
          <a:prstGeom prst="rect">
            <a:avLst/>
          </a:prstGeom>
        </p:spPr>
        <p:txBody>
          <a:bodyPr/>
          <a:lstStyle>
            <a:lvl1pPr marL="0" indent="0">
              <a:buNone/>
              <a:defRPr sz="2800" b="1">
                <a:solidFill>
                  <a:srgbClr val="822327"/>
                </a:solidFill>
              </a:defRPr>
            </a:lvl1pPr>
          </a:lstStyle>
          <a:p>
            <a:pPr lvl="0"/>
            <a:r>
              <a:rPr lang="en-US" smtClean="0"/>
              <a:t>Click to edit Master text styles</a:t>
            </a:r>
          </a:p>
        </p:txBody>
      </p:sp>
      <p:sp>
        <p:nvSpPr>
          <p:cNvPr id="9" name="Text Placeholder 8"/>
          <p:cNvSpPr>
            <a:spLocks noGrp="1"/>
          </p:cNvSpPr>
          <p:nvPr>
            <p:ph type="body" sz="quarter" idx="11"/>
          </p:nvPr>
        </p:nvSpPr>
        <p:spPr>
          <a:xfrm>
            <a:off x="3563888" y="3645024"/>
            <a:ext cx="4825057" cy="575940"/>
          </a:xfrm>
          <a:prstGeom prst="rect">
            <a:avLst/>
          </a:prstGeom>
        </p:spPr>
        <p:txBody>
          <a:bodyPr/>
          <a:lstStyle>
            <a:lvl1pPr marL="0" indent="0">
              <a:buNone/>
              <a:defRPr sz="2000">
                <a:solidFill>
                  <a:srgbClr val="822327"/>
                </a:solidFill>
              </a:defRPr>
            </a:lvl1pPr>
          </a:lstStyle>
          <a:p>
            <a:pPr lvl="0"/>
            <a:r>
              <a:rPr lang="en-US" smtClean="0"/>
              <a:t>Click to edit Master text styles</a:t>
            </a:r>
          </a:p>
        </p:txBody>
      </p:sp>
      <p:sp>
        <p:nvSpPr>
          <p:cNvPr id="10" name="Text Placeholder 8"/>
          <p:cNvSpPr>
            <a:spLocks noGrp="1"/>
          </p:cNvSpPr>
          <p:nvPr>
            <p:ph type="body" sz="quarter" idx="12"/>
          </p:nvPr>
        </p:nvSpPr>
        <p:spPr>
          <a:xfrm>
            <a:off x="3563888" y="5085184"/>
            <a:ext cx="4825057" cy="575940"/>
          </a:xfrm>
          <a:prstGeom prst="rect">
            <a:avLst/>
          </a:prstGeom>
        </p:spPr>
        <p:txBody>
          <a:bodyPr/>
          <a:lstStyle>
            <a:lvl1pPr marL="0" indent="0">
              <a:buNone/>
              <a:defRPr sz="1400">
                <a:solidFill>
                  <a:schemeClr val="tx1"/>
                </a:solidFill>
              </a:defRPr>
            </a:lvl1pPr>
          </a:lstStyle>
          <a:p>
            <a:pPr lvl="0"/>
            <a:r>
              <a:rPr lang="en-US" smtClean="0"/>
              <a:t>Click to edit Master text styles</a:t>
            </a:r>
          </a:p>
        </p:txBody>
      </p:sp>
    </p:spTree>
    <p:extLst>
      <p:ext uri="{BB962C8B-B14F-4D97-AF65-F5344CB8AC3E}">
        <p14:creationId xmlns:p14="http://schemas.microsoft.com/office/powerpoint/2010/main" val="29789664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Slide + blank image right">
    <p:spTree>
      <p:nvGrpSpPr>
        <p:cNvPr id="1" name=""/>
        <p:cNvGrpSpPr/>
        <p:nvPr/>
      </p:nvGrpSpPr>
      <p:grpSpPr>
        <a:xfrm>
          <a:off x="0" y="0"/>
          <a:ext cx="0" cy="0"/>
          <a:chOff x="0" y="0"/>
          <a:chExt cx="0" cy="0"/>
        </a:xfrm>
      </p:grpSpPr>
      <p:sp>
        <p:nvSpPr>
          <p:cNvPr id="5" name="Rectangle 4"/>
          <p:cNvSpPr/>
          <p:nvPr/>
        </p:nvSpPr>
        <p:spPr>
          <a:xfrm flipV="1">
            <a:off x="539750" y="6453188"/>
            <a:ext cx="3203575" cy="71437"/>
          </a:xfrm>
          <a:prstGeom prst="rect">
            <a:avLst/>
          </a:prstGeom>
          <a:solidFill>
            <a:srgbClr val="822327"/>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a:p>
        </p:txBody>
      </p:sp>
      <p:sp>
        <p:nvSpPr>
          <p:cNvPr id="6" name="Rectangle 5"/>
          <p:cNvSpPr/>
          <p:nvPr/>
        </p:nvSpPr>
        <p:spPr>
          <a:xfrm flipV="1">
            <a:off x="4008438" y="6453188"/>
            <a:ext cx="4679950" cy="71437"/>
          </a:xfrm>
          <a:prstGeom prst="rect">
            <a:avLst/>
          </a:prstGeom>
          <a:solidFill>
            <a:srgbClr val="822327"/>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a:p>
        </p:txBody>
      </p:sp>
      <p:pic>
        <p:nvPicPr>
          <p:cNvPr id="9" name="Picture 2" descr="C:\Users\Rowan\Documents\Maynooth\Powerpoint Template\K7384 Maynooth University Logo_RGB_300dpi.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79388" y="115888"/>
            <a:ext cx="3143250" cy="1663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Text Placeholder 7"/>
          <p:cNvSpPr>
            <a:spLocks noGrp="1"/>
          </p:cNvSpPr>
          <p:nvPr>
            <p:ph type="body" sz="quarter" idx="10"/>
          </p:nvPr>
        </p:nvSpPr>
        <p:spPr>
          <a:xfrm>
            <a:off x="611560" y="3140968"/>
            <a:ext cx="3024336" cy="2232025"/>
          </a:xfrm>
          <a:prstGeom prst="rect">
            <a:avLst/>
          </a:prstGeom>
        </p:spPr>
        <p:txBody>
          <a:bodyPr/>
          <a:lstStyle>
            <a:lvl1pPr marL="0" indent="0">
              <a:buNone/>
              <a:defRPr sz="4000" b="1">
                <a:solidFill>
                  <a:srgbClr val="822327"/>
                </a:solidFill>
                <a:latin typeface="+mn-lt"/>
              </a:defRPr>
            </a:lvl1pPr>
            <a:lvl3pPr>
              <a:defRPr>
                <a:solidFill>
                  <a:srgbClr val="822327"/>
                </a:solidFill>
              </a:defRPr>
            </a:lvl3pPr>
            <a:lvl5pPr marL="1828800" indent="0">
              <a:buNone/>
              <a:defRPr/>
            </a:lvl5pPr>
          </a:lstStyle>
          <a:p>
            <a:pPr lvl="0"/>
            <a:r>
              <a:rPr lang="en-US" smtClean="0"/>
              <a:t>Click to edit Master text styles</a:t>
            </a:r>
          </a:p>
        </p:txBody>
      </p:sp>
      <p:sp>
        <p:nvSpPr>
          <p:cNvPr id="7" name="Text Placeholder 6"/>
          <p:cNvSpPr>
            <a:spLocks noGrp="1"/>
          </p:cNvSpPr>
          <p:nvPr>
            <p:ph type="body" sz="quarter" idx="11"/>
          </p:nvPr>
        </p:nvSpPr>
        <p:spPr>
          <a:xfrm>
            <a:off x="611189" y="5661025"/>
            <a:ext cx="3024708" cy="720725"/>
          </a:xfrm>
          <a:prstGeom prst="rect">
            <a:avLst/>
          </a:prstGeom>
        </p:spPr>
        <p:txBody>
          <a:bodyPr/>
          <a:lstStyle>
            <a:lvl1pPr marL="0" indent="0">
              <a:buNone/>
              <a:defRPr sz="2400">
                <a:solidFill>
                  <a:srgbClr val="822327"/>
                </a:solidFill>
              </a:defRPr>
            </a:lvl1pPr>
          </a:lstStyle>
          <a:p>
            <a:pPr lvl="0"/>
            <a:r>
              <a:rPr lang="en-US" smtClean="0"/>
              <a:t>Click to edit Master text styles</a:t>
            </a:r>
          </a:p>
        </p:txBody>
      </p:sp>
      <p:sp>
        <p:nvSpPr>
          <p:cNvPr id="3" name="Picture Placeholder 2"/>
          <p:cNvSpPr>
            <a:spLocks noGrp="1"/>
          </p:cNvSpPr>
          <p:nvPr>
            <p:ph type="pic" sz="quarter" idx="12"/>
          </p:nvPr>
        </p:nvSpPr>
        <p:spPr>
          <a:xfrm>
            <a:off x="4008438" y="549275"/>
            <a:ext cx="4679950" cy="5832475"/>
          </a:xfrm>
          <a:prstGeom prst="rect">
            <a:avLst/>
          </a:prstGeom>
        </p:spPr>
        <p:txBody>
          <a:bodyPr/>
          <a:lstStyle/>
          <a:p>
            <a:pPr lvl="0"/>
            <a:r>
              <a:rPr lang="en-US" noProof="0" smtClean="0"/>
              <a:t>Click icon to add picture</a:t>
            </a:r>
            <a:endParaRPr lang="en-GB" noProof="0"/>
          </a:p>
        </p:txBody>
      </p:sp>
    </p:spTree>
    <p:extLst>
      <p:ext uri="{BB962C8B-B14F-4D97-AF65-F5344CB8AC3E}">
        <p14:creationId xmlns:p14="http://schemas.microsoft.com/office/powerpoint/2010/main" val="169913268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Slide Research">
    <p:spTree>
      <p:nvGrpSpPr>
        <p:cNvPr id="1" name=""/>
        <p:cNvGrpSpPr/>
        <p:nvPr/>
      </p:nvGrpSpPr>
      <p:grpSpPr>
        <a:xfrm>
          <a:off x="0" y="0"/>
          <a:ext cx="0" cy="0"/>
          <a:chOff x="0" y="0"/>
          <a:chExt cx="0" cy="0"/>
        </a:xfrm>
      </p:grpSpPr>
      <p:sp>
        <p:nvSpPr>
          <p:cNvPr id="5" name="Rectangle 4"/>
          <p:cNvSpPr/>
          <p:nvPr/>
        </p:nvSpPr>
        <p:spPr>
          <a:xfrm flipV="1">
            <a:off x="539750" y="6453188"/>
            <a:ext cx="3203575" cy="71437"/>
          </a:xfrm>
          <a:prstGeom prst="rect">
            <a:avLst/>
          </a:prstGeom>
          <a:solidFill>
            <a:srgbClr val="822327"/>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a:p>
        </p:txBody>
      </p:sp>
      <p:sp>
        <p:nvSpPr>
          <p:cNvPr id="6" name="Rectangle 5"/>
          <p:cNvSpPr/>
          <p:nvPr/>
        </p:nvSpPr>
        <p:spPr>
          <a:xfrm flipV="1">
            <a:off x="4008438" y="6453188"/>
            <a:ext cx="4679950" cy="71437"/>
          </a:xfrm>
          <a:prstGeom prst="rect">
            <a:avLst/>
          </a:prstGeom>
          <a:solidFill>
            <a:srgbClr val="822327"/>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a:p>
        </p:txBody>
      </p:sp>
      <p:pic>
        <p:nvPicPr>
          <p:cNvPr id="9" name="Picture 2" descr="C:\Users\Rowan\Documents\Maynooth\Powerpoint Template\K7917 - Maynooth University_PowerPoint (Burgundy) Option 1-2-3.jpg"/>
          <p:cNvPicPr>
            <a:picLocks noChangeAspect="1" noChangeArrowheads="1"/>
          </p:cNvPicPr>
          <p:nvPr/>
        </p:nvPicPr>
        <p:blipFill>
          <a:blip r:embed="rId2" cstate="print">
            <a:extLst>
              <a:ext uri="{28A0092B-C50C-407E-A947-70E740481C1C}">
                <a14:useLocalDpi xmlns:a14="http://schemas.microsoft.com/office/drawing/2010/main" val="0"/>
              </a:ext>
            </a:extLst>
          </a:blip>
          <a:srcRect l="21201" r="25652"/>
          <a:stretch>
            <a:fillRect/>
          </a:stretch>
        </p:blipFill>
        <p:spPr bwMode="auto">
          <a:xfrm>
            <a:off x="4008438" y="536575"/>
            <a:ext cx="4679950" cy="5870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2" descr="C:\Users\Rowan\Documents\Maynooth\Powerpoint Template\K7384 Maynooth University Logo_RGB_300dpi.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79388" y="115888"/>
            <a:ext cx="3143250" cy="1663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Text Placeholder 7"/>
          <p:cNvSpPr>
            <a:spLocks noGrp="1"/>
          </p:cNvSpPr>
          <p:nvPr>
            <p:ph type="body" sz="quarter" idx="10"/>
          </p:nvPr>
        </p:nvSpPr>
        <p:spPr>
          <a:xfrm>
            <a:off x="611560" y="3140968"/>
            <a:ext cx="3024336" cy="2232025"/>
          </a:xfrm>
          <a:prstGeom prst="rect">
            <a:avLst/>
          </a:prstGeom>
        </p:spPr>
        <p:txBody>
          <a:bodyPr/>
          <a:lstStyle>
            <a:lvl1pPr marL="0" indent="0">
              <a:buNone/>
              <a:defRPr sz="4000" b="1">
                <a:solidFill>
                  <a:srgbClr val="822327"/>
                </a:solidFill>
                <a:latin typeface="+mn-lt"/>
              </a:defRPr>
            </a:lvl1pPr>
            <a:lvl3pPr>
              <a:defRPr>
                <a:solidFill>
                  <a:srgbClr val="822327"/>
                </a:solidFill>
              </a:defRPr>
            </a:lvl3pPr>
            <a:lvl5pPr marL="1828800" indent="0">
              <a:buNone/>
              <a:defRPr/>
            </a:lvl5pPr>
          </a:lstStyle>
          <a:p>
            <a:pPr lvl="0"/>
            <a:r>
              <a:rPr lang="en-US" smtClean="0"/>
              <a:t>Click to edit Master text styles</a:t>
            </a:r>
          </a:p>
        </p:txBody>
      </p:sp>
      <p:sp>
        <p:nvSpPr>
          <p:cNvPr id="7" name="Text Placeholder 6"/>
          <p:cNvSpPr>
            <a:spLocks noGrp="1"/>
          </p:cNvSpPr>
          <p:nvPr>
            <p:ph type="body" sz="quarter" idx="11"/>
          </p:nvPr>
        </p:nvSpPr>
        <p:spPr>
          <a:xfrm>
            <a:off x="611189" y="5661025"/>
            <a:ext cx="3024708" cy="720725"/>
          </a:xfrm>
          <a:prstGeom prst="rect">
            <a:avLst/>
          </a:prstGeom>
        </p:spPr>
        <p:txBody>
          <a:bodyPr/>
          <a:lstStyle>
            <a:lvl1pPr marL="0" indent="0">
              <a:buNone/>
              <a:defRPr sz="2400">
                <a:solidFill>
                  <a:srgbClr val="822327"/>
                </a:solidFill>
              </a:defRPr>
            </a:lvl1pPr>
          </a:lstStyle>
          <a:p>
            <a:pPr lvl="0"/>
            <a:r>
              <a:rPr lang="en-US" smtClean="0"/>
              <a:t>Click to edit Master text styles</a:t>
            </a:r>
          </a:p>
        </p:txBody>
      </p:sp>
    </p:spTree>
    <p:extLst>
      <p:ext uri="{BB962C8B-B14F-4D97-AF65-F5344CB8AC3E}">
        <p14:creationId xmlns:p14="http://schemas.microsoft.com/office/powerpoint/2010/main" val="142570324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Slide Books">
    <p:spTree>
      <p:nvGrpSpPr>
        <p:cNvPr id="1" name=""/>
        <p:cNvGrpSpPr/>
        <p:nvPr/>
      </p:nvGrpSpPr>
      <p:grpSpPr>
        <a:xfrm>
          <a:off x="0" y="0"/>
          <a:ext cx="0" cy="0"/>
          <a:chOff x="0" y="0"/>
          <a:chExt cx="0" cy="0"/>
        </a:xfrm>
      </p:grpSpPr>
      <p:sp>
        <p:nvSpPr>
          <p:cNvPr id="5" name="Rectangle 4"/>
          <p:cNvSpPr/>
          <p:nvPr/>
        </p:nvSpPr>
        <p:spPr>
          <a:xfrm flipV="1">
            <a:off x="539750" y="6453188"/>
            <a:ext cx="3203575" cy="71437"/>
          </a:xfrm>
          <a:prstGeom prst="rect">
            <a:avLst/>
          </a:prstGeom>
          <a:solidFill>
            <a:srgbClr val="822327"/>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a:p>
        </p:txBody>
      </p:sp>
      <p:sp>
        <p:nvSpPr>
          <p:cNvPr id="6" name="Rectangle 5"/>
          <p:cNvSpPr/>
          <p:nvPr/>
        </p:nvSpPr>
        <p:spPr>
          <a:xfrm flipV="1">
            <a:off x="4008438" y="6453188"/>
            <a:ext cx="4679950" cy="71437"/>
          </a:xfrm>
          <a:prstGeom prst="rect">
            <a:avLst/>
          </a:prstGeom>
          <a:solidFill>
            <a:srgbClr val="822327"/>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a:p>
        </p:txBody>
      </p:sp>
      <p:pic>
        <p:nvPicPr>
          <p:cNvPr id="9" name="Picture 4" descr="C:\Users\Rowan\Documents\Maynooth\Powerpoint Template\Library.jpg"/>
          <p:cNvPicPr>
            <a:picLocks noChangeAspect="1" noChangeArrowheads="1"/>
          </p:cNvPicPr>
          <p:nvPr/>
        </p:nvPicPr>
        <p:blipFill>
          <a:blip r:embed="rId2" cstate="print">
            <a:extLst>
              <a:ext uri="{28A0092B-C50C-407E-A947-70E740481C1C}">
                <a14:useLocalDpi xmlns:a14="http://schemas.microsoft.com/office/drawing/2010/main" val="0"/>
              </a:ext>
            </a:extLst>
          </a:blip>
          <a:srcRect l="52107" t="4469" r="53"/>
          <a:stretch>
            <a:fillRect/>
          </a:stretch>
        </p:blipFill>
        <p:spPr bwMode="auto">
          <a:xfrm>
            <a:off x="4008438" y="566738"/>
            <a:ext cx="4679950" cy="5856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2" descr="C:\Users\Rowan\Documents\Maynooth\Powerpoint Template\K7384 Maynooth University Logo_RGB_300dpi.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79388" y="115888"/>
            <a:ext cx="3143250" cy="1663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Text Placeholder 7"/>
          <p:cNvSpPr>
            <a:spLocks noGrp="1"/>
          </p:cNvSpPr>
          <p:nvPr>
            <p:ph type="body" sz="quarter" idx="10"/>
          </p:nvPr>
        </p:nvSpPr>
        <p:spPr>
          <a:xfrm>
            <a:off x="611560" y="3140968"/>
            <a:ext cx="3024336" cy="2232025"/>
          </a:xfrm>
          <a:prstGeom prst="rect">
            <a:avLst/>
          </a:prstGeom>
        </p:spPr>
        <p:txBody>
          <a:bodyPr/>
          <a:lstStyle>
            <a:lvl1pPr marL="0" indent="0">
              <a:buNone/>
              <a:defRPr sz="4000" b="1">
                <a:solidFill>
                  <a:srgbClr val="822327"/>
                </a:solidFill>
                <a:latin typeface="+mn-lt"/>
              </a:defRPr>
            </a:lvl1pPr>
            <a:lvl3pPr>
              <a:defRPr>
                <a:solidFill>
                  <a:srgbClr val="822327"/>
                </a:solidFill>
              </a:defRPr>
            </a:lvl3pPr>
            <a:lvl5pPr marL="1828800" indent="0">
              <a:buNone/>
              <a:defRPr/>
            </a:lvl5pPr>
          </a:lstStyle>
          <a:p>
            <a:pPr lvl="0"/>
            <a:r>
              <a:rPr lang="en-US" smtClean="0"/>
              <a:t>Click to edit Master text styles</a:t>
            </a:r>
          </a:p>
        </p:txBody>
      </p:sp>
      <p:sp>
        <p:nvSpPr>
          <p:cNvPr id="7" name="Text Placeholder 6"/>
          <p:cNvSpPr>
            <a:spLocks noGrp="1"/>
          </p:cNvSpPr>
          <p:nvPr>
            <p:ph type="body" sz="quarter" idx="11"/>
          </p:nvPr>
        </p:nvSpPr>
        <p:spPr>
          <a:xfrm>
            <a:off x="611189" y="5661025"/>
            <a:ext cx="3024708" cy="720725"/>
          </a:xfrm>
          <a:prstGeom prst="rect">
            <a:avLst/>
          </a:prstGeom>
        </p:spPr>
        <p:txBody>
          <a:bodyPr/>
          <a:lstStyle>
            <a:lvl1pPr marL="0" indent="0">
              <a:buNone/>
              <a:defRPr sz="2400">
                <a:solidFill>
                  <a:srgbClr val="822327"/>
                </a:solidFill>
              </a:defRPr>
            </a:lvl1pPr>
          </a:lstStyle>
          <a:p>
            <a:pPr lvl="0"/>
            <a:r>
              <a:rPr lang="en-US" smtClean="0"/>
              <a:t>Click to edit Master text styles</a:t>
            </a:r>
          </a:p>
        </p:txBody>
      </p:sp>
    </p:spTree>
    <p:extLst>
      <p:ext uri="{BB962C8B-B14F-4D97-AF65-F5344CB8AC3E}">
        <p14:creationId xmlns:p14="http://schemas.microsoft.com/office/powerpoint/2010/main" val="211397694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Slide Lab">
    <p:spTree>
      <p:nvGrpSpPr>
        <p:cNvPr id="1" name=""/>
        <p:cNvGrpSpPr/>
        <p:nvPr/>
      </p:nvGrpSpPr>
      <p:grpSpPr>
        <a:xfrm>
          <a:off x="0" y="0"/>
          <a:ext cx="0" cy="0"/>
          <a:chOff x="0" y="0"/>
          <a:chExt cx="0" cy="0"/>
        </a:xfrm>
      </p:grpSpPr>
      <p:pic>
        <p:nvPicPr>
          <p:cNvPr id="5" name="Picture 2" descr="C:\Users\Rowan\Documents\Maynooth\Powerpoint Template\K7384 Maynooth University Logo_RGB_300dpi.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79388" y="115888"/>
            <a:ext cx="3143250" cy="1663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5"/>
          <p:cNvSpPr/>
          <p:nvPr/>
        </p:nvSpPr>
        <p:spPr>
          <a:xfrm flipV="1">
            <a:off x="539750" y="6453188"/>
            <a:ext cx="3203575" cy="71437"/>
          </a:xfrm>
          <a:prstGeom prst="rect">
            <a:avLst/>
          </a:prstGeom>
          <a:solidFill>
            <a:srgbClr val="822327"/>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a:p>
        </p:txBody>
      </p:sp>
      <p:sp>
        <p:nvSpPr>
          <p:cNvPr id="9" name="Rectangle 8"/>
          <p:cNvSpPr/>
          <p:nvPr/>
        </p:nvSpPr>
        <p:spPr>
          <a:xfrm flipV="1">
            <a:off x="4008438" y="6453188"/>
            <a:ext cx="4679950" cy="71437"/>
          </a:xfrm>
          <a:prstGeom prst="rect">
            <a:avLst/>
          </a:prstGeom>
          <a:solidFill>
            <a:srgbClr val="822327"/>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a:p>
        </p:txBody>
      </p:sp>
      <p:pic>
        <p:nvPicPr>
          <p:cNvPr id="10" name="Picture 2" descr="C:\Users\Rowan\Documents\Maynooth\Powerpoint Template\K7917 - Maynooth University_PowerPoint (Burgundy) Option 1-2-1.jpg"/>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l="47182" r="-2"/>
          <a:stretch>
            <a:fillRect/>
          </a:stretch>
        </p:blipFill>
        <p:spPr bwMode="auto">
          <a:xfrm>
            <a:off x="4008438" y="515938"/>
            <a:ext cx="4679950" cy="5907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Text Placeholder 7"/>
          <p:cNvSpPr>
            <a:spLocks noGrp="1"/>
          </p:cNvSpPr>
          <p:nvPr>
            <p:ph type="body" sz="quarter" idx="10"/>
          </p:nvPr>
        </p:nvSpPr>
        <p:spPr>
          <a:xfrm>
            <a:off x="611560" y="3140968"/>
            <a:ext cx="3024336" cy="2232025"/>
          </a:xfrm>
          <a:prstGeom prst="rect">
            <a:avLst/>
          </a:prstGeom>
        </p:spPr>
        <p:txBody>
          <a:bodyPr/>
          <a:lstStyle>
            <a:lvl1pPr marL="0" indent="0">
              <a:buNone/>
              <a:defRPr sz="4000" b="1">
                <a:solidFill>
                  <a:srgbClr val="822327"/>
                </a:solidFill>
                <a:latin typeface="+mn-lt"/>
              </a:defRPr>
            </a:lvl1pPr>
            <a:lvl3pPr>
              <a:defRPr>
                <a:solidFill>
                  <a:srgbClr val="822327"/>
                </a:solidFill>
              </a:defRPr>
            </a:lvl3pPr>
            <a:lvl5pPr marL="1828800" indent="0">
              <a:buNone/>
              <a:defRPr/>
            </a:lvl5pPr>
          </a:lstStyle>
          <a:p>
            <a:pPr lvl="0"/>
            <a:r>
              <a:rPr lang="en-US" smtClean="0"/>
              <a:t>Click to edit Master text styles</a:t>
            </a:r>
          </a:p>
        </p:txBody>
      </p:sp>
      <p:sp>
        <p:nvSpPr>
          <p:cNvPr id="7" name="Text Placeholder 6"/>
          <p:cNvSpPr>
            <a:spLocks noGrp="1"/>
          </p:cNvSpPr>
          <p:nvPr>
            <p:ph type="body" sz="quarter" idx="11"/>
          </p:nvPr>
        </p:nvSpPr>
        <p:spPr>
          <a:xfrm>
            <a:off x="611189" y="5661025"/>
            <a:ext cx="3024708" cy="720725"/>
          </a:xfrm>
          <a:prstGeom prst="rect">
            <a:avLst/>
          </a:prstGeom>
        </p:spPr>
        <p:txBody>
          <a:bodyPr/>
          <a:lstStyle>
            <a:lvl1pPr marL="0" indent="0">
              <a:buNone/>
              <a:defRPr sz="2400">
                <a:solidFill>
                  <a:srgbClr val="822327"/>
                </a:solidFill>
              </a:defRPr>
            </a:lvl1pPr>
          </a:lstStyle>
          <a:p>
            <a:pPr lvl="0"/>
            <a:r>
              <a:rPr lang="en-US" smtClean="0"/>
              <a:t>Click to edit Master text styles</a:t>
            </a:r>
          </a:p>
        </p:txBody>
      </p:sp>
    </p:spTree>
    <p:extLst>
      <p:ext uri="{BB962C8B-B14F-4D97-AF65-F5344CB8AC3E}">
        <p14:creationId xmlns:p14="http://schemas.microsoft.com/office/powerpoint/2010/main" val="390041040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 and text colour background">
    <p:spTree>
      <p:nvGrpSpPr>
        <p:cNvPr id="1" name=""/>
        <p:cNvGrpSpPr/>
        <p:nvPr/>
      </p:nvGrpSpPr>
      <p:grpSpPr>
        <a:xfrm>
          <a:off x="0" y="0"/>
          <a:ext cx="0" cy="0"/>
          <a:chOff x="0" y="0"/>
          <a:chExt cx="0" cy="0"/>
        </a:xfrm>
      </p:grpSpPr>
      <p:sp>
        <p:nvSpPr>
          <p:cNvPr id="4" name="Rectangle 3"/>
          <p:cNvSpPr/>
          <p:nvPr/>
        </p:nvSpPr>
        <p:spPr>
          <a:xfrm>
            <a:off x="341313" y="404813"/>
            <a:ext cx="8370887" cy="5400675"/>
          </a:xfrm>
          <a:prstGeom prst="rect">
            <a:avLst/>
          </a:prstGeom>
          <a:solidFill>
            <a:srgbClr val="822327"/>
          </a:solidFill>
        </p:spPr>
        <p:style>
          <a:lnRef idx="2">
            <a:schemeClr val="accent2">
              <a:shade val="50000"/>
            </a:schemeClr>
          </a:lnRef>
          <a:fillRef idx="1">
            <a:schemeClr val="accent2"/>
          </a:fillRef>
          <a:effectRef idx="0">
            <a:schemeClr val="accent2"/>
          </a:effectRef>
          <a:fontRef idx="minor">
            <a:schemeClr val="lt1"/>
          </a:fontRef>
        </p:style>
        <p:txBody>
          <a:bodyPr anchor="ctr"/>
          <a:lstStyle/>
          <a:p>
            <a:pPr algn="ctr" fontAlgn="auto">
              <a:spcBef>
                <a:spcPts val="0"/>
              </a:spcBef>
              <a:spcAft>
                <a:spcPts val="0"/>
              </a:spcAft>
              <a:defRPr/>
            </a:pPr>
            <a:endParaRPr lang="en-GB"/>
          </a:p>
        </p:txBody>
      </p:sp>
      <p:sp>
        <p:nvSpPr>
          <p:cNvPr id="5" name="Rectangle 4"/>
          <p:cNvSpPr/>
          <p:nvPr/>
        </p:nvSpPr>
        <p:spPr>
          <a:xfrm flipV="1">
            <a:off x="395288" y="5884863"/>
            <a:ext cx="8316912" cy="71437"/>
          </a:xfrm>
          <a:prstGeom prst="rect">
            <a:avLst/>
          </a:prstGeom>
          <a:solidFill>
            <a:srgbClr val="822327"/>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a:p>
        </p:txBody>
      </p:sp>
      <p:pic>
        <p:nvPicPr>
          <p:cNvPr id="6" name="Picture 3" descr="C:\Users\Rowan\Desktop\K7384 Maynooth University Logo_RGB_300dpi.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95288" y="6092825"/>
            <a:ext cx="1476375" cy="669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ext Placeholder 6"/>
          <p:cNvSpPr>
            <a:spLocks noGrp="1"/>
          </p:cNvSpPr>
          <p:nvPr>
            <p:ph type="body" sz="quarter" idx="10"/>
          </p:nvPr>
        </p:nvSpPr>
        <p:spPr>
          <a:xfrm>
            <a:off x="746311" y="620688"/>
            <a:ext cx="7560890" cy="1008112"/>
          </a:xfrm>
          <a:prstGeom prst="rect">
            <a:avLst/>
          </a:prstGeom>
        </p:spPr>
        <p:txBody>
          <a:bodyPr/>
          <a:lstStyle>
            <a:lvl1pPr marL="0" indent="0">
              <a:buNone/>
              <a:defRPr sz="4000" b="1">
                <a:solidFill>
                  <a:schemeClr val="bg1"/>
                </a:solidFill>
                <a:latin typeface="+mn-lt"/>
              </a:defRPr>
            </a:lvl1pPr>
            <a:lvl3pPr>
              <a:defRPr>
                <a:solidFill>
                  <a:schemeClr val="bg1"/>
                </a:solidFill>
              </a:defRPr>
            </a:lvl3pPr>
          </a:lstStyle>
          <a:p>
            <a:pPr lvl="0"/>
            <a:r>
              <a:rPr lang="en-US" smtClean="0"/>
              <a:t>Click to edit Master text styles</a:t>
            </a:r>
          </a:p>
        </p:txBody>
      </p:sp>
      <p:sp>
        <p:nvSpPr>
          <p:cNvPr id="3" name="Content Placeholder 2"/>
          <p:cNvSpPr>
            <a:spLocks noGrp="1"/>
          </p:cNvSpPr>
          <p:nvPr>
            <p:ph sz="quarter" idx="11"/>
          </p:nvPr>
        </p:nvSpPr>
        <p:spPr>
          <a:xfrm>
            <a:off x="755650" y="1844675"/>
            <a:ext cx="7561263" cy="3816350"/>
          </a:xfrm>
          <a:prstGeom prst="rect">
            <a:avLst/>
          </a:prstGeom>
        </p:spPr>
        <p:txBody>
          <a:bodyPr/>
          <a:lstStyle>
            <a:lvl1pPr marL="342900" indent="-342900">
              <a:buFont typeface="Arial" panose="020B0604020202020204" pitchFamily="34" charset="0"/>
              <a:buChar char="•"/>
              <a:defRPr sz="2400">
                <a:solidFill>
                  <a:schemeClr val="bg1"/>
                </a:solidFill>
              </a:defRPr>
            </a:lvl1pPr>
          </a:lstStyle>
          <a:p>
            <a:pPr lvl="0"/>
            <a:r>
              <a:rPr lang="en-US" dirty="0" smtClean="0"/>
              <a:t>Click to edit Master text styles</a:t>
            </a:r>
          </a:p>
        </p:txBody>
      </p:sp>
      <p:sp>
        <p:nvSpPr>
          <p:cNvPr id="10" name="Text Placeholder 2"/>
          <p:cNvSpPr>
            <a:spLocks noGrp="1"/>
          </p:cNvSpPr>
          <p:nvPr>
            <p:ph type="body" sz="quarter" idx="13" hasCustomPrompt="1"/>
          </p:nvPr>
        </p:nvSpPr>
        <p:spPr>
          <a:xfrm>
            <a:off x="3707904" y="6427788"/>
            <a:ext cx="5112568" cy="334962"/>
          </a:xfrm>
          <a:prstGeom prst="rect">
            <a:avLst/>
          </a:prstGeom>
        </p:spPr>
        <p:txBody>
          <a:bodyPr/>
          <a:lstStyle>
            <a:lvl1pPr marL="0" indent="0" algn="r">
              <a:buNone/>
              <a:defRPr sz="1400" b="1" baseline="0"/>
            </a:lvl1pPr>
          </a:lstStyle>
          <a:p>
            <a:pPr lvl="0"/>
            <a:r>
              <a:rPr lang="en-US" dirty="0" smtClean="0"/>
              <a:t>Insert Department/Office name here</a:t>
            </a:r>
            <a:endParaRPr lang="en-IE" dirty="0"/>
          </a:p>
        </p:txBody>
      </p:sp>
    </p:spTree>
    <p:extLst>
      <p:ext uri="{BB962C8B-B14F-4D97-AF65-F5344CB8AC3E}">
        <p14:creationId xmlns:p14="http://schemas.microsoft.com/office/powerpoint/2010/main" val="206836101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le and text blank background">
    <p:spTree>
      <p:nvGrpSpPr>
        <p:cNvPr id="1" name=""/>
        <p:cNvGrpSpPr/>
        <p:nvPr/>
      </p:nvGrpSpPr>
      <p:grpSpPr>
        <a:xfrm>
          <a:off x="0" y="0"/>
          <a:ext cx="0" cy="0"/>
          <a:chOff x="0" y="0"/>
          <a:chExt cx="0" cy="0"/>
        </a:xfrm>
      </p:grpSpPr>
      <p:sp>
        <p:nvSpPr>
          <p:cNvPr id="4" name="Rectangle 3"/>
          <p:cNvSpPr/>
          <p:nvPr/>
        </p:nvSpPr>
        <p:spPr>
          <a:xfrm flipV="1">
            <a:off x="395288" y="5884863"/>
            <a:ext cx="8316912" cy="71437"/>
          </a:xfrm>
          <a:prstGeom prst="rect">
            <a:avLst/>
          </a:prstGeom>
          <a:solidFill>
            <a:srgbClr val="822327"/>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a:p>
        </p:txBody>
      </p:sp>
      <p:pic>
        <p:nvPicPr>
          <p:cNvPr id="5" name="Picture 3" descr="C:\Users\Rowan\Desktop\K7384 Maynooth University Logo_RGB_300dpi.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95288" y="6092825"/>
            <a:ext cx="1476375" cy="669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ext Placeholder 6"/>
          <p:cNvSpPr>
            <a:spLocks noGrp="1"/>
          </p:cNvSpPr>
          <p:nvPr>
            <p:ph type="body" sz="quarter" idx="10"/>
          </p:nvPr>
        </p:nvSpPr>
        <p:spPr>
          <a:xfrm>
            <a:off x="746311" y="620688"/>
            <a:ext cx="7560890" cy="1008112"/>
          </a:xfrm>
          <a:prstGeom prst="rect">
            <a:avLst/>
          </a:prstGeom>
        </p:spPr>
        <p:txBody>
          <a:bodyPr/>
          <a:lstStyle>
            <a:lvl1pPr marL="0" indent="0">
              <a:buNone/>
              <a:defRPr sz="4000" b="1">
                <a:solidFill>
                  <a:srgbClr val="822327"/>
                </a:solidFill>
                <a:latin typeface="+mn-lt"/>
              </a:defRPr>
            </a:lvl1pPr>
            <a:lvl3pPr>
              <a:defRPr>
                <a:solidFill>
                  <a:schemeClr val="bg1"/>
                </a:solidFill>
              </a:defRPr>
            </a:lvl3pPr>
          </a:lstStyle>
          <a:p>
            <a:pPr lvl="0"/>
            <a:r>
              <a:rPr lang="en-US" smtClean="0"/>
              <a:t>Click to edit Master text styles</a:t>
            </a:r>
          </a:p>
        </p:txBody>
      </p:sp>
      <p:sp>
        <p:nvSpPr>
          <p:cNvPr id="3" name="Content Placeholder 2"/>
          <p:cNvSpPr>
            <a:spLocks noGrp="1"/>
          </p:cNvSpPr>
          <p:nvPr>
            <p:ph sz="quarter" idx="11"/>
          </p:nvPr>
        </p:nvSpPr>
        <p:spPr>
          <a:xfrm>
            <a:off x="755650" y="1844675"/>
            <a:ext cx="7561263" cy="3816350"/>
          </a:xfrm>
          <a:prstGeom prst="rect">
            <a:avLst/>
          </a:prstGeom>
        </p:spPr>
        <p:txBody>
          <a:bodyPr/>
          <a:lstStyle>
            <a:lvl1pPr marL="342900" indent="-342900">
              <a:buFont typeface="Arial" panose="020B0604020202020204" pitchFamily="34" charset="0"/>
              <a:buChar char="•"/>
              <a:defRPr sz="2400"/>
            </a:lvl1pPr>
          </a:lstStyle>
          <a:p>
            <a:pPr lvl="0"/>
            <a:r>
              <a:rPr lang="en-US" dirty="0" smtClean="0"/>
              <a:t>Click to edit Master text styles</a:t>
            </a:r>
          </a:p>
        </p:txBody>
      </p:sp>
      <p:sp>
        <p:nvSpPr>
          <p:cNvPr id="8" name="Text Placeholder 2"/>
          <p:cNvSpPr>
            <a:spLocks noGrp="1"/>
          </p:cNvSpPr>
          <p:nvPr>
            <p:ph type="body" sz="quarter" idx="13" hasCustomPrompt="1"/>
          </p:nvPr>
        </p:nvSpPr>
        <p:spPr>
          <a:xfrm>
            <a:off x="3707904" y="6427788"/>
            <a:ext cx="5112568" cy="334962"/>
          </a:xfrm>
          <a:prstGeom prst="rect">
            <a:avLst/>
          </a:prstGeom>
        </p:spPr>
        <p:txBody>
          <a:bodyPr/>
          <a:lstStyle>
            <a:lvl1pPr marL="0" indent="0" algn="r">
              <a:buNone/>
              <a:defRPr sz="1400" b="1" baseline="0"/>
            </a:lvl1pPr>
          </a:lstStyle>
          <a:p>
            <a:pPr lvl="0"/>
            <a:r>
              <a:rPr lang="en-US" dirty="0" smtClean="0"/>
              <a:t>Insert Department/Office name here</a:t>
            </a:r>
            <a:endParaRPr lang="en-IE" dirty="0"/>
          </a:p>
        </p:txBody>
      </p:sp>
    </p:spTree>
    <p:extLst>
      <p:ext uri="{BB962C8B-B14F-4D97-AF65-F5344CB8AC3E}">
        <p14:creationId xmlns:p14="http://schemas.microsoft.com/office/powerpoint/2010/main" val="142348015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bwMode="gray">
      <p:bgPr>
        <a:solidFill>
          <a:schemeClr val="bg1"/>
        </a:solidFill>
        <a:effectLst/>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982" r:id="rId1"/>
    <p:sldLayoutId id="2147483979" r:id="rId2"/>
    <p:sldLayoutId id="2147483980" r:id="rId3"/>
    <p:sldLayoutId id="2147483978" r:id="rId4"/>
    <p:sldLayoutId id="2147483981" r:id="rId5"/>
    <p:sldLayoutId id="2147483983" r:id="rId6"/>
    <p:sldLayoutId id="2147483984" r:id="rId7"/>
    <p:sldLayoutId id="2147483985" r:id="rId8"/>
    <p:sldLayoutId id="2147483986" r:id="rId9"/>
    <p:sldLayoutId id="2147483987" r:id="rId10"/>
    <p:sldLayoutId id="2147483988" r:id="rId11"/>
    <p:sldLayoutId id="2147483989" r:id="rId12"/>
    <p:sldLayoutId id="2147483990" r:id="rId13"/>
    <p:sldLayoutId id="2147483991" r:id="rId14"/>
    <p:sldLayoutId id="2147483992" r:id="rId15"/>
    <p:sldLayoutId id="2147483993" r:id="rId16"/>
  </p:sldLayoutIdLst>
  <p:timing>
    <p:tnLst>
      <p:par>
        <p:cTn id="1" dur="indefinite" restart="never" nodeType="tmRoot"/>
      </p:par>
    </p:tnLst>
  </p:timing>
  <p:txStyles>
    <p:titleStyle>
      <a:lvl1pPr algn="ctr" rtl="0" eaLnBrk="1" fontAlgn="base" hangingPunct="1">
        <a:spcBef>
          <a:spcPct val="0"/>
        </a:spcBef>
        <a:spcAft>
          <a:spcPct val="0"/>
        </a:spcAft>
        <a:defRPr sz="4400" kern="1200">
          <a:solidFill>
            <a:schemeClr val="tx1"/>
          </a:solidFill>
          <a:latin typeface="+mj-lt"/>
          <a:ea typeface="+mj-ea"/>
          <a:cs typeface="+mj-cs"/>
        </a:defRPr>
      </a:lvl1pPr>
      <a:lvl2pPr algn="ctr" rtl="0" eaLnBrk="1" fontAlgn="base" hangingPunct="1">
        <a:spcBef>
          <a:spcPct val="0"/>
        </a:spcBef>
        <a:spcAft>
          <a:spcPct val="0"/>
        </a:spcAft>
        <a:defRPr sz="4400">
          <a:solidFill>
            <a:schemeClr val="tx1"/>
          </a:solidFill>
          <a:latin typeface="Calibri" pitchFamily="34" charset="0"/>
        </a:defRPr>
      </a:lvl2pPr>
      <a:lvl3pPr algn="ctr" rtl="0" eaLnBrk="1" fontAlgn="base" hangingPunct="1">
        <a:spcBef>
          <a:spcPct val="0"/>
        </a:spcBef>
        <a:spcAft>
          <a:spcPct val="0"/>
        </a:spcAft>
        <a:defRPr sz="4400">
          <a:solidFill>
            <a:schemeClr val="tx1"/>
          </a:solidFill>
          <a:latin typeface="Calibri" pitchFamily="34" charset="0"/>
        </a:defRPr>
      </a:lvl3pPr>
      <a:lvl4pPr algn="ctr" rtl="0" eaLnBrk="1" fontAlgn="base" hangingPunct="1">
        <a:spcBef>
          <a:spcPct val="0"/>
        </a:spcBef>
        <a:spcAft>
          <a:spcPct val="0"/>
        </a:spcAft>
        <a:defRPr sz="4400">
          <a:solidFill>
            <a:schemeClr val="tx1"/>
          </a:solidFill>
          <a:latin typeface="Calibri" pitchFamily="34" charset="0"/>
        </a:defRPr>
      </a:lvl4pPr>
      <a:lvl5pPr algn="ctr" rtl="0" eaLnBrk="1" fontAlgn="base" hangingPunct="1">
        <a:spcBef>
          <a:spcPct val="0"/>
        </a:spcBef>
        <a:spcAft>
          <a:spcPct val="0"/>
        </a:spcAft>
        <a:defRPr sz="4400">
          <a:solidFill>
            <a:schemeClr val="tx1"/>
          </a:solidFill>
          <a:latin typeface="Calibri" pitchFamily="34"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p:titleStyle>
    <p:bodyStyle>
      <a:lvl1pPr marL="342900" indent="-342900" algn="l" rtl="0" eaLnBrk="1" fontAlgn="base" hangingPunct="1">
        <a:spcBef>
          <a:spcPct val="20000"/>
        </a:spcBef>
        <a:spcAft>
          <a:spcPct val="0"/>
        </a:spcAft>
        <a:buFont typeface="Arial" charset="0"/>
        <a:buChar char="•"/>
        <a:defRPr lang="en-GB" sz="3200" kern="1200">
          <a:solidFill>
            <a:schemeClr val="tx1"/>
          </a:solidFill>
          <a:latin typeface="+mj-lt"/>
          <a:ea typeface="+mn-ea"/>
          <a:cs typeface="+mn-cs"/>
        </a:defRPr>
      </a:lvl1pPr>
      <a:lvl2pPr marL="742950" indent="-285750" algn="l" rtl="0" eaLnBrk="1" fontAlgn="base" hangingPunct="1">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1" fontAlgn="base" hangingPunct="1">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hyperlink" Target="http://www.luminafoundation.org/files/publications/ideas_summit/Redefining_College_Affordability.pdf" TargetMode="Externa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hyperlink" Target="https://www.researchgate.net/publication/281066622_An_Evaluation_of_the_HEAR_and_DARE_Supplementary_Admission_Routes_to_Higher_Education" TargetMode="Externa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hyperlink" Target="https://www.researchgate.net/publication/281066622_An_Evaluation_of_the_HEAR_and_DARE_Supplementary_Admission_Routes_to_Higher_Education" TargetMode="External"/><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r>
              <a:rPr lang="en-IE" sz="1800" dirty="0"/>
              <a:t>Future Funding of Higher Education: </a:t>
            </a:r>
            <a:r>
              <a:rPr lang="en-GB" sz="1800" i="1" dirty="0"/>
              <a:t>The Policy Framework for Higher Education and Implications for Access</a:t>
            </a:r>
            <a:endParaRPr lang="en-GB" sz="1800" dirty="0"/>
          </a:p>
        </p:txBody>
      </p:sp>
      <p:sp>
        <p:nvSpPr>
          <p:cNvPr id="3" name="Text Placeholder 2"/>
          <p:cNvSpPr>
            <a:spLocks noGrp="1"/>
          </p:cNvSpPr>
          <p:nvPr>
            <p:ph type="body" sz="quarter" idx="11"/>
          </p:nvPr>
        </p:nvSpPr>
        <p:spPr>
          <a:xfrm>
            <a:off x="611560" y="4941168"/>
            <a:ext cx="3024708" cy="1152128"/>
          </a:xfrm>
        </p:spPr>
        <p:txBody>
          <a:bodyPr/>
          <a:lstStyle/>
          <a:p>
            <a:r>
              <a:rPr lang="en-IE" sz="1600" dirty="0"/>
              <a:t>Delma </a:t>
            </a:r>
            <a:r>
              <a:rPr lang="en-IE" sz="1600" dirty="0" smtClean="0"/>
              <a:t>Byrne </a:t>
            </a:r>
            <a:endParaRPr lang="en-IE" sz="1600" dirty="0"/>
          </a:p>
          <a:p>
            <a:r>
              <a:rPr lang="en-IE" sz="1600" dirty="0" err="1"/>
              <a:t>Maynooth</a:t>
            </a:r>
            <a:r>
              <a:rPr lang="en-IE" sz="1600" dirty="0"/>
              <a:t> University, Ireland</a:t>
            </a:r>
          </a:p>
          <a:p>
            <a:r>
              <a:rPr lang="en-IE" sz="1600" dirty="0"/>
              <a:t>Paper prepared for </a:t>
            </a:r>
            <a:r>
              <a:rPr lang="en-IE" sz="1600" dirty="0" smtClean="0"/>
              <a:t>Higher Education Conference, 30</a:t>
            </a:r>
            <a:r>
              <a:rPr lang="en-IE" sz="1600" baseline="30000" dirty="0" smtClean="0"/>
              <a:t>th</a:t>
            </a:r>
            <a:r>
              <a:rPr lang="en-IE" sz="1600" dirty="0" smtClean="0"/>
              <a:t> Sep </a:t>
            </a:r>
            <a:r>
              <a:rPr lang="en-IE" sz="1600" dirty="0"/>
              <a:t>2015</a:t>
            </a:r>
          </a:p>
          <a:p>
            <a:endParaRPr lang="en-GB" dirty="0"/>
          </a:p>
        </p:txBody>
      </p:sp>
    </p:spTree>
    <p:extLst>
      <p:ext uri="{BB962C8B-B14F-4D97-AF65-F5344CB8AC3E}">
        <p14:creationId xmlns:p14="http://schemas.microsoft.com/office/powerpoint/2010/main" val="391929436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2"/>
          </p:nvPr>
        </p:nvSpPr>
        <p:spPr/>
        <p:txBody>
          <a:bodyPr/>
          <a:lstStyle/>
          <a:p>
            <a:r>
              <a:rPr lang="en-IE" sz="2400" dirty="0"/>
              <a:t>Proportion of students requiring HE grant support to pay the increased fee rose from 37% in 2008 to </a:t>
            </a:r>
            <a:r>
              <a:rPr lang="en-IE" sz="2400" u="sng" dirty="0"/>
              <a:t>51% in 2013</a:t>
            </a:r>
            <a:endParaRPr lang="en-IE" sz="2400" dirty="0"/>
          </a:p>
        </p:txBody>
      </p:sp>
      <p:pic>
        <p:nvPicPr>
          <p:cNvPr id="5" name="Content Placeholder 4"/>
          <p:cNvPicPr>
            <a:picLocks noGrp="1" noChangeAspect="1"/>
          </p:cNvPicPr>
          <p:nvPr>
            <p:ph sz="quarter" idx="11"/>
          </p:nvPr>
        </p:nvPicPr>
        <p:blipFill>
          <a:blip r:embed="rId3">
            <a:extLst>
              <a:ext uri="{28A0092B-C50C-407E-A947-70E740481C1C}">
                <a14:useLocalDpi xmlns:a14="http://schemas.microsoft.com/office/drawing/2010/main" val="0"/>
              </a:ext>
            </a:extLst>
          </a:blip>
          <a:stretch>
            <a:fillRect/>
          </a:stretch>
        </p:blipFill>
        <p:spPr>
          <a:xfrm>
            <a:off x="755650" y="1891616"/>
            <a:ext cx="7561263" cy="3722467"/>
          </a:xfrm>
        </p:spPr>
      </p:pic>
      <p:sp>
        <p:nvSpPr>
          <p:cNvPr id="4" name="Text Placeholder 3"/>
          <p:cNvSpPr>
            <a:spLocks noGrp="1"/>
          </p:cNvSpPr>
          <p:nvPr>
            <p:ph type="body" sz="quarter" idx="13"/>
          </p:nvPr>
        </p:nvSpPr>
        <p:spPr>
          <a:xfrm>
            <a:off x="2123728" y="6165304"/>
            <a:ext cx="6696744" cy="597446"/>
          </a:xfrm>
        </p:spPr>
        <p:txBody>
          <a:bodyPr/>
          <a:lstStyle/>
          <a:p>
            <a:r>
              <a:rPr lang="en-IE" dirty="0"/>
              <a:t>Expert Group on Future Funding for Higher Education: The Role, Value and Scale of Higher Education in Ireland</a:t>
            </a:r>
          </a:p>
          <a:p>
            <a:endParaRPr lang="en-IE" dirty="0"/>
          </a:p>
        </p:txBody>
      </p:sp>
    </p:spTree>
    <p:extLst>
      <p:ext uri="{BB962C8B-B14F-4D97-AF65-F5344CB8AC3E}">
        <p14:creationId xmlns:p14="http://schemas.microsoft.com/office/powerpoint/2010/main" val="298309860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2"/>
          </p:nvPr>
        </p:nvSpPr>
        <p:spPr/>
        <p:txBody>
          <a:bodyPr/>
          <a:lstStyle/>
          <a:p>
            <a:r>
              <a:rPr lang="en-IE" sz="2400" dirty="0"/>
              <a:t>Considerable Legacy Issues…Prior to mid 2000’s the grant system had been covering fewer students, and grant levels covering only part of the costs</a:t>
            </a:r>
          </a:p>
        </p:txBody>
      </p:sp>
      <p:sp>
        <p:nvSpPr>
          <p:cNvPr id="3" name="Content Placeholder 2"/>
          <p:cNvSpPr>
            <a:spLocks noGrp="1"/>
          </p:cNvSpPr>
          <p:nvPr>
            <p:ph sz="quarter" idx="11"/>
          </p:nvPr>
        </p:nvSpPr>
        <p:spPr/>
        <p:txBody>
          <a:bodyPr/>
          <a:lstStyle/>
          <a:p>
            <a:r>
              <a:rPr lang="en-IE" sz="1800" b="1" dirty="0"/>
              <a:t>% of full-time students in receipt of a grant fell by nearly a third between 1992 and 2004</a:t>
            </a:r>
            <a:r>
              <a:rPr lang="en-IE" sz="1800" dirty="0"/>
              <a:t>, a period which saw a growth in participation of students from lower socio-economic backgrounds in Higher Education (McCoy et al., 2009)</a:t>
            </a:r>
          </a:p>
          <a:p>
            <a:pPr marL="118872" indent="0">
              <a:buNone/>
            </a:pPr>
            <a:endParaRPr lang="en-IE" sz="1800" dirty="0"/>
          </a:p>
          <a:p>
            <a:r>
              <a:rPr lang="en-IE" sz="1800" dirty="0"/>
              <a:t>the higher education maintenance grant – had </a:t>
            </a:r>
            <a:r>
              <a:rPr lang="en-IE" sz="1800" b="1" dirty="0"/>
              <a:t>increased only marginally in real </a:t>
            </a:r>
            <a:r>
              <a:rPr lang="en-IE" sz="1800" dirty="0"/>
              <a:t>(as opposed to nominal) </a:t>
            </a:r>
            <a:r>
              <a:rPr lang="en-IE" sz="1800" b="1" dirty="0"/>
              <a:t>terms between 1973 and 2006 </a:t>
            </a:r>
            <a:r>
              <a:rPr lang="en-IE" sz="1800" dirty="0"/>
              <a:t>when inflation adjustment is taken into account (see McCoy et al., 2009). </a:t>
            </a:r>
          </a:p>
          <a:p>
            <a:pPr marL="118872" indent="0">
              <a:buNone/>
            </a:pPr>
            <a:endParaRPr lang="en-IE" sz="1800" dirty="0"/>
          </a:p>
          <a:p>
            <a:r>
              <a:rPr lang="en-IE" sz="1800" dirty="0"/>
              <a:t>Decline in grant receipt was greatest among the non manual group- only group to experience a decline in participation rates.</a:t>
            </a:r>
          </a:p>
          <a:p>
            <a:endParaRPr lang="en-IE" sz="1800" dirty="0"/>
          </a:p>
        </p:txBody>
      </p:sp>
      <p:sp>
        <p:nvSpPr>
          <p:cNvPr id="4" name="Text Placeholder 3"/>
          <p:cNvSpPr>
            <a:spLocks noGrp="1"/>
          </p:cNvSpPr>
          <p:nvPr>
            <p:ph type="body" sz="quarter" idx="13"/>
          </p:nvPr>
        </p:nvSpPr>
        <p:spPr/>
        <p:txBody>
          <a:bodyPr/>
          <a:lstStyle/>
          <a:p>
            <a:endParaRPr lang="en-IE"/>
          </a:p>
        </p:txBody>
      </p:sp>
    </p:spTree>
    <p:extLst>
      <p:ext uri="{BB962C8B-B14F-4D97-AF65-F5344CB8AC3E}">
        <p14:creationId xmlns:p14="http://schemas.microsoft.com/office/powerpoint/2010/main" val="28372023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2"/>
          </p:nvPr>
        </p:nvSpPr>
        <p:spPr/>
        <p:txBody>
          <a:bodyPr/>
          <a:lstStyle/>
          <a:p>
            <a:r>
              <a:rPr lang="en-IE" sz="2800" dirty="0"/>
              <a:t>Reduction in Grant Levels (Special rate and 100% rates) </a:t>
            </a:r>
          </a:p>
        </p:txBody>
      </p:sp>
      <p:sp>
        <p:nvSpPr>
          <p:cNvPr id="4" name="Text Placeholder 3"/>
          <p:cNvSpPr>
            <a:spLocks noGrp="1"/>
          </p:cNvSpPr>
          <p:nvPr>
            <p:ph type="body" sz="quarter" idx="13"/>
          </p:nvPr>
        </p:nvSpPr>
        <p:spPr/>
        <p:txBody>
          <a:bodyPr/>
          <a:lstStyle/>
          <a:p>
            <a:endParaRPr lang="en-IE"/>
          </a:p>
        </p:txBody>
      </p:sp>
      <p:graphicFrame>
        <p:nvGraphicFramePr>
          <p:cNvPr id="5" name="Content Placeholder 3"/>
          <p:cNvGraphicFramePr>
            <a:graphicFrameLocks noGrp="1"/>
          </p:cNvGraphicFramePr>
          <p:nvPr>
            <p:ph sz="quarter" idx="11"/>
            <p:extLst>
              <p:ext uri="{D42A27DB-BD31-4B8C-83A1-F6EECF244321}">
                <p14:modId xmlns:p14="http://schemas.microsoft.com/office/powerpoint/2010/main" val="2009563507"/>
              </p:ext>
            </p:extLst>
          </p:nvPr>
        </p:nvGraphicFramePr>
        <p:xfrm>
          <a:off x="755650" y="1844675"/>
          <a:ext cx="7561263" cy="381635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57084848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2"/>
          </p:nvPr>
        </p:nvSpPr>
        <p:spPr/>
        <p:txBody>
          <a:bodyPr/>
          <a:lstStyle/>
          <a:p>
            <a:r>
              <a:rPr lang="en-IE" sz="2400" dirty="0"/>
              <a:t>Costs of Attending HE: Monthly Expenditure (</a:t>
            </a:r>
            <a:r>
              <a:rPr lang="en-IE" sz="2400" dirty="0" err="1"/>
              <a:t>Eurostudent</a:t>
            </a:r>
            <a:r>
              <a:rPr lang="en-IE" sz="2400" dirty="0"/>
              <a:t> Survey, taken from HEA 2014)</a:t>
            </a:r>
          </a:p>
        </p:txBody>
      </p:sp>
      <p:graphicFrame>
        <p:nvGraphicFramePr>
          <p:cNvPr id="5" name="Content Placeholder 4"/>
          <p:cNvGraphicFramePr>
            <a:graphicFrameLocks noGrp="1"/>
          </p:cNvGraphicFramePr>
          <p:nvPr>
            <p:ph sz="quarter" idx="11"/>
            <p:extLst>
              <p:ext uri="{D42A27DB-BD31-4B8C-83A1-F6EECF244321}">
                <p14:modId xmlns:p14="http://schemas.microsoft.com/office/powerpoint/2010/main" val="1233024373"/>
              </p:ext>
            </p:extLst>
          </p:nvPr>
        </p:nvGraphicFramePr>
        <p:xfrm>
          <a:off x="971600" y="1772816"/>
          <a:ext cx="7632848" cy="3785616"/>
        </p:xfrm>
        <a:graphic>
          <a:graphicData uri="http://schemas.openxmlformats.org/drawingml/2006/table">
            <a:tbl>
              <a:tblPr firstRow="1" firstCol="1" bandRow="1">
                <a:tableStyleId>{21E4AEA4-8DFA-4A89-87EB-49C32662AFE0}</a:tableStyleId>
              </a:tblPr>
              <a:tblGrid>
                <a:gridCol w="3514122"/>
                <a:gridCol w="1456413"/>
                <a:gridCol w="1456413"/>
                <a:gridCol w="1205900"/>
              </a:tblGrid>
              <a:tr h="590953">
                <a:tc>
                  <a:txBody>
                    <a:bodyPr/>
                    <a:lstStyle/>
                    <a:p>
                      <a:pPr algn="ctr">
                        <a:lnSpc>
                          <a:spcPct val="115000"/>
                        </a:lnSpc>
                        <a:spcAft>
                          <a:spcPts val="0"/>
                        </a:spcAft>
                      </a:pPr>
                      <a:r>
                        <a:rPr lang="en-IE" sz="1800" dirty="0">
                          <a:effectLst/>
                        </a:rPr>
                        <a:t>Expenditure Item</a:t>
                      </a:r>
                      <a:endParaRPr lang="en-IE" sz="1800" dirty="0">
                        <a:solidFill>
                          <a:srgbClr val="000000"/>
                        </a:solidFill>
                        <a:effectLst/>
                        <a:latin typeface="Calibri"/>
                        <a:ea typeface="Times New Roman"/>
                        <a:cs typeface="Times New Roman"/>
                      </a:endParaRPr>
                    </a:p>
                  </a:txBody>
                  <a:tcPr marL="68580" marR="68580" marT="0" marB="0"/>
                </a:tc>
                <a:tc>
                  <a:txBody>
                    <a:bodyPr/>
                    <a:lstStyle/>
                    <a:p>
                      <a:pPr algn="ctr">
                        <a:lnSpc>
                          <a:spcPct val="115000"/>
                        </a:lnSpc>
                        <a:spcAft>
                          <a:spcPts val="0"/>
                        </a:spcAft>
                      </a:pPr>
                      <a:r>
                        <a:rPr lang="en-IE" sz="1800">
                          <a:effectLst/>
                        </a:rPr>
                        <a:t>Living with Parents </a:t>
                      </a:r>
                      <a:endParaRPr lang="en-IE" sz="1800">
                        <a:solidFill>
                          <a:srgbClr val="000000"/>
                        </a:solidFill>
                        <a:effectLst/>
                        <a:latin typeface="Calibri"/>
                        <a:ea typeface="Times New Roman"/>
                        <a:cs typeface="Times New Roman"/>
                      </a:endParaRPr>
                    </a:p>
                  </a:txBody>
                  <a:tcPr marL="68580" marR="68580" marT="0" marB="0"/>
                </a:tc>
                <a:tc>
                  <a:txBody>
                    <a:bodyPr/>
                    <a:lstStyle/>
                    <a:p>
                      <a:pPr algn="ctr">
                        <a:lnSpc>
                          <a:spcPct val="115000"/>
                        </a:lnSpc>
                        <a:spcAft>
                          <a:spcPts val="0"/>
                        </a:spcAft>
                      </a:pPr>
                      <a:r>
                        <a:rPr lang="en-IE" sz="1800">
                          <a:effectLst/>
                        </a:rPr>
                        <a:t>Not Living with Parents </a:t>
                      </a:r>
                      <a:endParaRPr lang="en-IE" sz="1800">
                        <a:solidFill>
                          <a:srgbClr val="000000"/>
                        </a:solidFill>
                        <a:effectLst/>
                        <a:latin typeface="Calibri"/>
                        <a:ea typeface="Times New Roman"/>
                        <a:cs typeface="Times New Roman"/>
                      </a:endParaRPr>
                    </a:p>
                  </a:txBody>
                  <a:tcPr marL="68580" marR="68580" marT="0" marB="0"/>
                </a:tc>
                <a:tc>
                  <a:txBody>
                    <a:bodyPr/>
                    <a:lstStyle/>
                    <a:p>
                      <a:pPr algn="ctr">
                        <a:lnSpc>
                          <a:spcPct val="115000"/>
                        </a:lnSpc>
                        <a:spcAft>
                          <a:spcPts val="0"/>
                        </a:spcAft>
                      </a:pPr>
                      <a:r>
                        <a:rPr lang="en-IE" sz="1800">
                          <a:effectLst/>
                        </a:rPr>
                        <a:t>All Students </a:t>
                      </a:r>
                      <a:endParaRPr lang="en-IE" sz="1800">
                        <a:solidFill>
                          <a:srgbClr val="000000"/>
                        </a:solidFill>
                        <a:effectLst/>
                        <a:latin typeface="Calibri"/>
                        <a:ea typeface="Times New Roman"/>
                        <a:cs typeface="Times New Roman"/>
                      </a:endParaRPr>
                    </a:p>
                  </a:txBody>
                  <a:tcPr marL="68580" marR="68580" marT="0" marB="0"/>
                </a:tc>
              </a:tr>
              <a:tr h="286543">
                <a:tc>
                  <a:txBody>
                    <a:bodyPr/>
                    <a:lstStyle/>
                    <a:p>
                      <a:pPr algn="just">
                        <a:lnSpc>
                          <a:spcPct val="115000"/>
                        </a:lnSpc>
                        <a:spcAft>
                          <a:spcPts val="0"/>
                        </a:spcAft>
                      </a:pPr>
                      <a:r>
                        <a:rPr lang="en-IE" sz="1800" dirty="0">
                          <a:effectLst/>
                        </a:rPr>
                        <a:t>Accommodation </a:t>
                      </a:r>
                      <a:endParaRPr lang="en-IE" sz="1800" dirty="0">
                        <a:solidFill>
                          <a:srgbClr val="000000"/>
                        </a:solidFill>
                        <a:effectLst/>
                        <a:latin typeface="Calibri"/>
                        <a:ea typeface="Times New Roman"/>
                        <a:cs typeface="Times New Roman"/>
                      </a:endParaRPr>
                    </a:p>
                  </a:txBody>
                  <a:tcPr marL="68580" marR="68580" marT="0" marB="0"/>
                </a:tc>
                <a:tc>
                  <a:txBody>
                    <a:bodyPr/>
                    <a:lstStyle/>
                    <a:p>
                      <a:pPr algn="ctr">
                        <a:lnSpc>
                          <a:spcPct val="115000"/>
                        </a:lnSpc>
                        <a:spcAft>
                          <a:spcPts val="0"/>
                        </a:spcAft>
                      </a:pPr>
                      <a:r>
                        <a:rPr lang="en-IE" sz="1800">
                          <a:effectLst/>
                        </a:rPr>
                        <a:t>107</a:t>
                      </a:r>
                      <a:endParaRPr lang="en-IE" sz="1800">
                        <a:solidFill>
                          <a:srgbClr val="000000"/>
                        </a:solidFill>
                        <a:effectLst/>
                        <a:latin typeface="Calibri"/>
                        <a:ea typeface="Times New Roman"/>
                        <a:cs typeface="Times New Roman"/>
                      </a:endParaRPr>
                    </a:p>
                  </a:txBody>
                  <a:tcPr marL="68580" marR="68580" marT="0" marB="0"/>
                </a:tc>
                <a:tc>
                  <a:txBody>
                    <a:bodyPr/>
                    <a:lstStyle/>
                    <a:p>
                      <a:pPr algn="ctr">
                        <a:lnSpc>
                          <a:spcPct val="115000"/>
                        </a:lnSpc>
                        <a:spcAft>
                          <a:spcPts val="0"/>
                        </a:spcAft>
                      </a:pPr>
                      <a:r>
                        <a:rPr lang="en-IE" sz="1800">
                          <a:effectLst/>
                        </a:rPr>
                        <a:t>443</a:t>
                      </a:r>
                      <a:endParaRPr lang="en-IE" sz="1800">
                        <a:solidFill>
                          <a:srgbClr val="000000"/>
                        </a:solidFill>
                        <a:effectLst/>
                        <a:latin typeface="Calibri"/>
                        <a:ea typeface="Times New Roman"/>
                        <a:cs typeface="Times New Roman"/>
                      </a:endParaRPr>
                    </a:p>
                  </a:txBody>
                  <a:tcPr marL="68580" marR="68580" marT="0" marB="0"/>
                </a:tc>
                <a:tc>
                  <a:txBody>
                    <a:bodyPr/>
                    <a:lstStyle/>
                    <a:p>
                      <a:pPr algn="ctr">
                        <a:lnSpc>
                          <a:spcPct val="115000"/>
                        </a:lnSpc>
                        <a:spcAft>
                          <a:spcPts val="0"/>
                        </a:spcAft>
                      </a:pPr>
                      <a:r>
                        <a:rPr lang="en-IE" sz="1800">
                          <a:effectLst/>
                        </a:rPr>
                        <a:t>334</a:t>
                      </a:r>
                      <a:endParaRPr lang="en-IE" sz="1800">
                        <a:solidFill>
                          <a:srgbClr val="000000"/>
                        </a:solidFill>
                        <a:effectLst/>
                        <a:latin typeface="Calibri"/>
                        <a:ea typeface="Times New Roman"/>
                        <a:cs typeface="Times New Roman"/>
                      </a:endParaRPr>
                    </a:p>
                  </a:txBody>
                  <a:tcPr marL="68580" marR="68580" marT="0" marB="0"/>
                </a:tc>
              </a:tr>
              <a:tr h="286543">
                <a:tc>
                  <a:txBody>
                    <a:bodyPr/>
                    <a:lstStyle/>
                    <a:p>
                      <a:pPr algn="just">
                        <a:lnSpc>
                          <a:spcPct val="115000"/>
                        </a:lnSpc>
                        <a:spcAft>
                          <a:spcPts val="0"/>
                        </a:spcAft>
                      </a:pPr>
                      <a:r>
                        <a:rPr lang="en-IE" sz="1800">
                          <a:effectLst/>
                        </a:rPr>
                        <a:t>Food </a:t>
                      </a:r>
                      <a:endParaRPr lang="en-IE" sz="1800">
                        <a:solidFill>
                          <a:srgbClr val="000000"/>
                        </a:solidFill>
                        <a:effectLst/>
                        <a:latin typeface="Calibri"/>
                        <a:ea typeface="Times New Roman"/>
                        <a:cs typeface="Times New Roman"/>
                      </a:endParaRPr>
                    </a:p>
                  </a:txBody>
                  <a:tcPr marL="68580" marR="68580" marT="0" marB="0"/>
                </a:tc>
                <a:tc>
                  <a:txBody>
                    <a:bodyPr/>
                    <a:lstStyle/>
                    <a:p>
                      <a:pPr algn="ctr">
                        <a:lnSpc>
                          <a:spcPct val="115000"/>
                        </a:lnSpc>
                        <a:spcAft>
                          <a:spcPts val="0"/>
                        </a:spcAft>
                      </a:pPr>
                      <a:r>
                        <a:rPr lang="en-IE" sz="1800" dirty="0">
                          <a:effectLst/>
                        </a:rPr>
                        <a:t>125</a:t>
                      </a:r>
                      <a:endParaRPr lang="en-IE" sz="1800" dirty="0">
                        <a:solidFill>
                          <a:srgbClr val="000000"/>
                        </a:solidFill>
                        <a:effectLst/>
                        <a:latin typeface="Calibri"/>
                        <a:ea typeface="Times New Roman"/>
                        <a:cs typeface="Times New Roman"/>
                      </a:endParaRPr>
                    </a:p>
                  </a:txBody>
                  <a:tcPr marL="68580" marR="68580" marT="0" marB="0"/>
                </a:tc>
                <a:tc>
                  <a:txBody>
                    <a:bodyPr/>
                    <a:lstStyle/>
                    <a:p>
                      <a:pPr algn="ctr">
                        <a:lnSpc>
                          <a:spcPct val="115000"/>
                        </a:lnSpc>
                        <a:spcAft>
                          <a:spcPts val="0"/>
                        </a:spcAft>
                      </a:pPr>
                      <a:r>
                        <a:rPr lang="en-IE" sz="1800">
                          <a:effectLst/>
                        </a:rPr>
                        <a:t>202</a:t>
                      </a:r>
                      <a:endParaRPr lang="en-IE" sz="1800">
                        <a:solidFill>
                          <a:srgbClr val="000000"/>
                        </a:solidFill>
                        <a:effectLst/>
                        <a:latin typeface="Calibri"/>
                        <a:ea typeface="Times New Roman"/>
                        <a:cs typeface="Times New Roman"/>
                      </a:endParaRPr>
                    </a:p>
                  </a:txBody>
                  <a:tcPr marL="68580" marR="68580" marT="0" marB="0"/>
                </a:tc>
                <a:tc>
                  <a:txBody>
                    <a:bodyPr/>
                    <a:lstStyle/>
                    <a:p>
                      <a:pPr algn="ctr">
                        <a:lnSpc>
                          <a:spcPct val="115000"/>
                        </a:lnSpc>
                        <a:spcAft>
                          <a:spcPts val="0"/>
                        </a:spcAft>
                      </a:pPr>
                      <a:r>
                        <a:rPr lang="en-IE" sz="1800">
                          <a:effectLst/>
                        </a:rPr>
                        <a:t>177</a:t>
                      </a:r>
                      <a:endParaRPr lang="en-IE" sz="1800">
                        <a:solidFill>
                          <a:srgbClr val="000000"/>
                        </a:solidFill>
                        <a:effectLst/>
                        <a:latin typeface="Calibri"/>
                        <a:ea typeface="Times New Roman"/>
                        <a:cs typeface="Times New Roman"/>
                      </a:endParaRPr>
                    </a:p>
                  </a:txBody>
                  <a:tcPr marL="68580" marR="68580" marT="0" marB="0"/>
                </a:tc>
              </a:tr>
              <a:tr h="286543">
                <a:tc>
                  <a:txBody>
                    <a:bodyPr/>
                    <a:lstStyle/>
                    <a:p>
                      <a:pPr algn="just">
                        <a:lnSpc>
                          <a:spcPct val="115000"/>
                        </a:lnSpc>
                        <a:spcAft>
                          <a:spcPts val="0"/>
                        </a:spcAft>
                      </a:pPr>
                      <a:r>
                        <a:rPr lang="en-IE" sz="1800">
                          <a:effectLst/>
                        </a:rPr>
                        <a:t>Transportation </a:t>
                      </a:r>
                      <a:endParaRPr lang="en-IE" sz="1800">
                        <a:solidFill>
                          <a:srgbClr val="000000"/>
                        </a:solidFill>
                        <a:effectLst/>
                        <a:latin typeface="Calibri"/>
                        <a:ea typeface="Times New Roman"/>
                        <a:cs typeface="Times New Roman"/>
                      </a:endParaRPr>
                    </a:p>
                  </a:txBody>
                  <a:tcPr marL="68580" marR="68580" marT="0" marB="0"/>
                </a:tc>
                <a:tc>
                  <a:txBody>
                    <a:bodyPr/>
                    <a:lstStyle/>
                    <a:p>
                      <a:pPr algn="ctr">
                        <a:lnSpc>
                          <a:spcPct val="115000"/>
                        </a:lnSpc>
                        <a:spcAft>
                          <a:spcPts val="0"/>
                        </a:spcAft>
                      </a:pPr>
                      <a:r>
                        <a:rPr lang="en-IE" sz="1800" dirty="0">
                          <a:effectLst/>
                        </a:rPr>
                        <a:t>110</a:t>
                      </a:r>
                      <a:endParaRPr lang="en-IE" sz="1800" dirty="0">
                        <a:solidFill>
                          <a:srgbClr val="000000"/>
                        </a:solidFill>
                        <a:effectLst/>
                        <a:latin typeface="Calibri"/>
                        <a:ea typeface="Times New Roman"/>
                        <a:cs typeface="Times New Roman"/>
                      </a:endParaRPr>
                    </a:p>
                  </a:txBody>
                  <a:tcPr marL="68580" marR="68580" marT="0" marB="0"/>
                </a:tc>
                <a:tc>
                  <a:txBody>
                    <a:bodyPr/>
                    <a:lstStyle/>
                    <a:p>
                      <a:pPr algn="ctr">
                        <a:lnSpc>
                          <a:spcPct val="115000"/>
                        </a:lnSpc>
                        <a:spcAft>
                          <a:spcPts val="0"/>
                        </a:spcAft>
                      </a:pPr>
                      <a:r>
                        <a:rPr lang="en-IE" sz="1800">
                          <a:effectLst/>
                        </a:rPr>
                        <a:t>94</a:t>
                      </a:r>
                      <a:endParaRPr lang="en-IE" sz="1800">
                        <a:solidFill>
                          <a:srgbClr val="000000"/>
                        </a:solidFill>
                        <a:effectLst/>
                        <a:latin typeface="Calibri"/>
                        <a:ea typeface="Times New Roman"/>
                        <a:cs typeface="Times New Roman"/>
                      </a:endParaRPr>
                    </a:p>
                  </a:txBody>
                  <a:tcPr marL="68580" marR="68580" marT="0" marB="0"/>
                </a:tc>
                <a:tc>
                  <a:txBody>
                    <a:bodyPr/>
                    <a:lstStyle/>
                    <a:p>
                      <a:pPr algn="ctr">
                        <a:lnSpc>
                          <a:spcPct val="115000"/>
                        </a:lnSpc>
                        <a:spcAft>
                          <a:spcPts val="0"/>
                        </a:spcAft>
                      </a:pPr>
                      <a:r>
                        <a:rPr lang="en-IE" sz="1800">
                          <a:effectLst/>
                        </a:rPr>
                        <a:t>99</a:t>
                      </a:r>
                      <a:endParaRPr lang="en-IE" sz="1800">
                        <a:solidFill>
                          <a:srgbClr val="000000"/>
                        </a:solidFill>
                        <a:effectLst/>
                        <a:latin typeface="Calibri"/>
                        <a:ea typeface="Times New Roman"/>
                        <a:cs typeface="Times New Roman"/>
                      </a:endParaRPr>
                    </a:p>
                  </a:txBody>
                  <a:tcPr marL="68580" marR="68580" marT="0" marB="0"/>
                </a:tc>
              </a:tr>
              <a:tr h="286543">
                <a:tc>
                  <a:txBody>
                    <a:bodyPr/>
                    <a:lstStyle/>
                    <a:p>
                      <a:pPr algn="just">
                        <a:lnSpc>
                          <a:spcPct val="115000"/>
                        </a:lnSpc>
                        <a:spcAft>
                          <a:spcPts val="0"/>
                        </a:spcAft>
                      </a:pPr>
                      <a:r>
                        <a:rPr lang="en-IE" sz="1800">
                          <a:effectLst/>
                        </a:rPr>
                        <a:t>Communication </a:t>
                      </a:r>
                      <a:endParaRPr lang="en-IE" sz="1800">
                        <a:solidFill>
                          <a:srgbClr val="000000"/>
                        </a:solidFill>
                        <a:effectLst/>
                        <a:latin typeface="Calibri"/>
                        <a:ea typeface="Times New Roman"/>
                        <a:cs typeface="Times New Roman"/>
                      </a:endParaRPr>
                    </a:p>
                  </a:txBody>
                  <a:tcPr marL="68580" marR="68580" marT="0" marB="0"/>
                </a:tc>
                <a:tc>
                  <a:txBody>
                    <a:bodyPr/>
                    <a:lstStyle/>
                    <a:p>
                      <a:pPr algn="ctr">
                        <a:lnSpc>
                          <a:spcPct val="115000"/>
                        </a:lnSpc>
                        <a:spcAft>
                          <a:spcPts val="0"/>
                        </a:spcAft>
                      </a:pPr>
                      <a:r>
                        <a:rPr lang="en-IE" sz="1800" dirty="0">
                          <a:effectLst/>
                        </a:rPr>
                        <a:t>28</a:t>
                      </a:r>
                      <a:endParaRPr lang="en-IE" sz="1800" dirty="0">
                        <a:solidFill>
                          <a:srgbClr val="000000"/>
                        </a:solidFill>
                        <a:effectLst/>
                        <a:latin typeface="Calibri"/>
                        <a:ea typeface="Times New Roman"/>
                        <a:cs typeface="Times New Roman"/>
                      </a:endParaRPr>
                    </a:p>
                  </a:txBody>
                  <a:tcPr marL="68580" marR="68580" marT="0" marB="0"/>
                </a:tc>
                <a:tc>
                  <a:txBody>
                    <a:bodyPr/>
                    <a:lstStyle/>
                    <a:p>
                      <a:pPr algn="ctr">
                        <a:lnSpc>
                          <a:spcPct val="115000"/>
                        </a:lnSpc>
                        <a:spcAft>
                          <a:spcPts val="0"/>
                        </a:spcAft>
                      </a:pPr>
                      <a:r>
                        <a:rPr lang="en-IE" sz="1800" dirty="0">
                          <a:effectLst/>
                        </a:rPr>
                        <a:t>35</a:t>
                      </a:r>
                      <a:endParaRPr lang="en-IE" sz="1800" dirty="0">
                        <a:solidFill>
                          <a:srgbClr val="000000"/>
                        </a:solidFill>
                        <a:effectLst/>
                        <a:latin typeface="Calibri"/>
                        <a:ea typeface="Times New Roman"/>
                        <a:cs typeface="Times New Roman"/>
                      </a:endParaRPr>
                    </a:p>
                  </a:txBody>
                  <a:tcPr marL="68580" marR="68580" marT="0" marB="0"/>
                </a:tc>
                <a:tc>
                  <a:txBody>
                    <a:bodyPr/>
                    <a:lstStyle/>
                    <a:p>
                      <a:pPr algn="ctr">
                        <a:lnSpc>
                          <a:spcPct val="115000"/>
                        </a:lnSpc>
                        <a:spcAft>
                          <a:spcPts val="0"/>
                        </a:spcAft>
                      </a:pPr>
                      <a:r>
                        <a:rPr lang="en-IE" sz="1800">
                          <a:effectLst/>
                        </a:rPr>
                        <a:t>33</a:t>
                      </a:r>
                      <a:endParaRPr lang="en-IE" sz="1800">
                        <a:solidFill>
                          <a:srgbClr val="000000"/>
                        </a:solidFill>
                        <a:effectLst/>
                        <a:latin typeface="Calibri"/>
                        <a:ea typeface="Times New Roman"/>
                        <a:cs typeface="Times New Roman"/>
                      </a:endParaRPr>
                    </a:p>
                  </a:txBody>
                  <a:tcPr marL="68580" marR="68580" marT="0" marB="0"/>
                </a:tc>
              </a:tr>
              <a:tr h="286543">
                <a:tc>
                  <a:txBody>
                    <a:bodyPr/>
                    <a:lstStyle/>
                    <a:p>
                      <a:pPr algn="just">
                        <a:lnSpc>
                          <a:spcPct val="115000"/>
                        </a:lnSpc>
                        <a:spcAft>
                          <a:spcPts val="0"/>
                        </a:spcAft>
                      </a:pPr>
                      <a:r>
                        <a:rPr lang="en-IE" sz="1800">
                          <a:effectLst/>
                        </a:rPr>
                        <a:t>Health Costs </a:t>
                      </a:r>
                      <a:endParaRPr lang="en-IE" sz="1800">
                        <a:solidFill>
                          <a:srgbClr val="000000"/>
                        </a:solidFill>
                        <a:effectLst/>
                        <a:latin typeface="Calibri"/>
                        <a:ea typeface="Times New Roman"/>
                        <a:cs typeface="Times New Roman"/>
                      </a:endParaRPr>
                    </a:p>
                  </a:txBody>
                  <a:tcPr marL="68580" marR="68580" marT="0" marB="0"/>
                </a:tc>
                <a:tc>
                  <a:txBody>
                    <a:bodyPr/>
                    <a:lstStyle/>
                    <a:p>
                      <a:pPr algn="ctr">
                        <a:lnSpc>
                          <a:spcPct val="115000"/>
                        </a:lnSpc>
                        <a:spcAft>
                          <a:spcPts val="0"/>
                        </a:spcAft>
                      </a:pPr>
                      <a:r>
                        <a:rPr lang="en-IE" sz="1800">
                          <a:effectLst/>
                        </a:rPr>
                        <a:t>15</a:t>
                      </a:r>
                      <a:endParaRPr lang="en-IE" sz="1800">
                        <a:solidFill>
                          <a:srgbClr val="000000"/>
                        </a:solidFill>
                        <a:effectLst/>
                        <a:latin typeface="Calibri"/>
                        <a:ea typeface="Times New Roman"/>
                        <a:cs typeface="Times New Roman"/>
                      </a:endParaRPr>
                    </a:p>
                  </a:txBody>
                  <a:tcPr marL="68580" marR="68580" marT="0" marB="0"/>
                </a:tc>
                <a:tc>
                  <a:txBody>
                    <a:bodyPr/>
                    <a:lstStyle/>
                    <a:p>
                      <a:pPr algn="ctr">
                        <a:lnSpc>
                          <a:spcPct val="115000"/>
                        </a:lnSpc>
                        <a:spcAft>
                          <a:spcPts val="0"/>
                        </a:spcAft>
                      </a:pPr>
                      <a:r>
                        <a:rPr lang="en-IE" sz="1800" dirty="0">
                          <a:effectLst/>
                        </a:rPr>
                        <a:t>19</a:t>
                      </a:r>
                      <a:endParaRPr lang="en-IE" sz="1800" dirty="0">
                        <a:solidFill>
                          <a:srgbClr val="000000"/>
                        </a:solidFill>
                        <a:effectLst/>
                        <a:latin typeface="Calibri"/>
                        <a:ea typeface="Times New Roman"/>
                        <a:cs typeface="Times New Roman"/>
                      </a:endParaRPr>
                    </a:p>
                  </a:txBody>
                  <a:tcPr marL="68580" marR="68580" marT="0" marB="0"/>
                </a:tc>
                <a:tc>
                  <a:txBody>
                    <a:bodyPr/>
                    <a:lstStyle/>
                    <a:p>
                      <a:pPr algn="ctr">
                        <a:lnSpc>
                          <a:spcPct val="115000"/>
                        </a:lnSpc>
                        <a:spcAft>
                          <a:spcPts val="0"/>
                        </a:spcAft>
                      </a:pPr>
                      <a:r>
                        <a:rPr lang="en-IE" sz="1800">
                          <a:effectLst/>
                        </a:rPr>
                        <a:t>18</a:t>
                      </a:r>
                      <a:endParaRPr lang="en-IE" sz="1800">
                        <a:solidFill>
                          <a:srgbClr val="000000"/>
                        </a:solidFill>
                        <a:effectLst/>
                        <a:latin typeface="Calibri"/>
                        <a:ea typeface="Times New Roman"/>
                        <a:cs typeface="Times New Roman"/>
                      </a:endParaRPr>
                    </a:p>
                  </a:txBody>
                  <a:tcPr marL="68580" marR="68580" marT="0" marB="0"/>
                </a:tc>
              </a:tr>
              <a:tr h="286543">
                <a:tc>
                  <a:txBody>
                    <a:bodyPr/>
                    <a:lstStyle/>
                    <a:p>
                      <a:pPr algn="just">
                        <a:lnSpc>
                          <a:spcPct val="115000"/>
                        </a:lnSpc>
                        <a:spcAft>
                          <a:spcPts val="0"/>
                        </a:spcAft>
                      </a:pPr>
                      <a:r>
                        <a:rPr lang="en-IE" sz="1800">
                          <a:effectLst/>
                        </a:rPr>
                        <a:t>Childcare </a:t>
                      </a:r>
                      <a:endParaRPr lang="en-IE" sz="1800">
                        <a:solidFill>
                          <a:srgbClr val="000000"/>
                        </a:solidFill>
                        <a:effectLst/>
                        <a:latin typeface="Calibri"/>
                        <a:ea typeface="Times New Roman"/>
                        <a:cs typeface="Times New Roman"/>
                      </a:endParaRPr>
                    </a:p>
                  </a:txBody>
                  <a:tcPr marL="68580" marR="68580" marT="0" marB="0"/>
                </a:tc>
                <a:tc>
                  <a:txBody>
                    <a:bodyPr/>
                    <a:lstStyle/>
                    <a:p>
                      <a:pPr algn="ctr">
                        <a:lnSpc>
                          <a:spcPct val="115000"/>
                        </a:lnSpc>
                        <a:spcAft>
                          <a:spcPts val="0"/>
                        </a:spcAft>
                      </a:pPr>
                      <a:r>
                        <a:rPr lang="en-IE" sz="1800">
                          <a:effectLst/>
                        </a:rPr>
                        <a:t>3</a:t>
                      </a:r>
                      <a:endParaRPr lang="en-IE" sz="1800">
                        <a:solidFill>
                          <a:srgbClr val="000000"/>
                        </a:solidFill>
                        <a:effectLst/>
                        <a:latin typeface="Calibri"/>
                        <a:ea typeface="Times New Roman"/>
                        <a:cs typeface="Times New Roman"/>
                      </a:endParaRPr>
                    </a:p>
                  </a:txBody>
                  <a:tcPr marL="68580" marR="68580" marT="0" marB="0"/>
                </a:tc>
                <a:tc>
                  <a:txBody>
                    <a:bodyPr/>
                    <a:lstStyle/>
                    <a:p>
                      <a:pPr algn="ctr">
                        <a:lnSpc>
                          <a:spcPct val="115000"/>
                        </a:lnSpc>
                        <a:spcAft>
                          <a:spcPts val="0"/>
                        </a:spcAft>
                      </a:pPr>
                      <a:r>
                        <a:rPr lang="en-IE" sz="1800" dirty="0">
                          <a:effectLst/>
                        </a:rPr>
                        <a:t>16</a:t>
                      </a:r>
                      <a:endParaRPr lang="en-IE" sz="1800" dirty="0">
                        <a:solidFill>
                          <a:srgbClr val="000000"/>
                        </a:solidFill>
                        <a:effectLst/>
                        <a:latin typeface="Calibri"/>
                        <a:ea typeface="Times New Roman"/>
                        <a:cs typeface="Times New Roman"/>
                      </a:endParaRPr>
                    </a:p>
                  </a:txBody>
                  <a:tcPr marL="68580" marR="68580" marT="0" marB="0"/>
                </a:tc>
                <a:tc>
                  <a:txBody>
                    <a:bodyPr/>
                    <a:lstStyle/>
                    <a:p>
                      <a:pPr algn="ctr">
                        <a:lnSpc>
                          <a:spcPct val="115000"/>
                        </a:lnSpc>
                        <a:spcAft>
                          <a:spcPts val="0"/>
                        </a:spcAft>
                      </a:pPr>
                      <a:r>
                        <a:rPr lang="en-IE" sz="1800">
                          <a:effectLst/>
                        </a:rPr>
                        <a:t>12</a:t>
                      </a:r>
                      <a:endParaRPr lang="en-IE" sz="1800">
                        <a:solidFill>
                          <a:srgbClr val="000000"/>
                        </a:solidFill>
                        <a:effectLst/>
                        <a:latin typeface="Calibri"/>
                        <a:ea typeface="Times New Roman"/>
                        <a:cs typeface="Times New Roman"/>
                      </a:endParaRPr>
                    </a:p>
                  </a:txBody>
                  <a:tcPr marL="68580" marR="68580" marT="0" marB="0"/>
                </a:tc>
              </a:tr>
              <a:tr h="286543">
                <a:tc>
                  <a:txBody>
                    <a:bodyPr/>
                    <a:lstStyle/>
                    <a:p>
                      <a:pPr algn="just">
                        <a:lnSpc>
                          <a:spcPct val="115000"/>
                        </a:lnSpc>
                        <a:spcAft>
                          <a:spcPts val="0"/>
                        </a:spcAft>
                      </a:pPr>
                      <a:r>
                        <a:rPr lang="en-IE" sz="1800">
                          <a:effectLst/>
                        </a:rPr>
                        <a:t>Debt Payment (except mortgage)</a:t>
                      </a:r>
                      <a:endParaRPr lang="en-IE" sz="1800">
                        <a:solidFill>
                          <a:srgbClr val="000000"/>
                        </a:solidFill>
                        <a:effectLst/>
                        <a:latin typeface="Calibri"/>
                        <a:ea typeface="Times New Roman"/>
                        <a:cs typeface="Times New Roman"/>
                      </a:endParaRPr>
                    </a:p>
                  </a:txBody>
                  <a:tcPr marL="68580" marR="68580" marT="0" marB="0"/>
                </a:tc>
                <a:tc>
                  <a:txBody>
                    <a:bodyPr/>
                    <a:lstStyle/>
                    <a:p>
                      <a:pPr algn="ctr">
                        <a:lnSpc>
                          <a:spcPct val="115000"/>
                        </a:lnSpc>
                        <a:spcAft>
                          <a:spcPts val="0"/>
                        </a:spcAft>
                      </a:pPr>
                      <a:r>
                        <a:rPr lang="en-IE" sz="1800">
                          <a:effectLst/>
                        </a:rPr>
                        <a:t>22</a:t>
                      </a:r>
                      <a:endParaRPr lang="en-IE" sz="1800">
                        <a:solidFill>
                          <a:srgbClr val="000000"/>
                        </a:solidFill>
                        <a:effectLst/>
                        <a:latin typeface="Calibri"/>
                        <a:ea typeface="Times New Roman"/>
                        <a:cs typeface="Times New Roman"/>
                      </a:endParaRPr>
                    </a:p>
                  </a:txBody>
                  <a:tcPr marL="68580" marR="68580" marT="0" marB="0"/>
                </a:tc>
                <a:tc>
                  <a:txBody>
                    <a:bodyPr/>
                    <a:lstStyle/>
                    <a:p>
                      <a:pPr algn="ctr">
                        <a:lnSpc>
                          <a:spcPct val="115000"/>
                        </a:lnSpc>
                        <a:spcAft>
                          <a:spcPts val="0"/>
                        </a:spcAft>
                      </a:pPr>
                      <a:r>
                        <a:rPr lang="en-IE" sz="1800" dirty="0">
                          <a:effectLst/>
                        </a:rPr>
                        <a:t>39</a:t>
                      </a:r>
                      <a:endParaRPr lang="en-IE" sz="1800" dirty="0">
                        <a:solidFill>
                          <a:srgbClr val="000000"/>
                        </a:solidFill>
                        <a:effectLst/>
                        <a:latin typeface="Calibri"/>
                        <a:ea typeface="Times New Roman"/>
                        <a:cs typeface="Times New Roman"/>
                      </a:endParaRPr>
                    </a:p>
                  </a:txBody>
                  <a:tcPr marL="68580" marR="68580" marT="0" marB="0"/>
                </a:tc>
                <a:tc>
                  <a:txBody>
                    <a:bodyPr/>
                    <a:lstStyle/>
                    <a:p>
                      <a:pPr algn="ctr">
                        <a:lnSpc>
                          <a:spcPct val="115000"/>
                        </a:lnSpc>
                        <a:spcAft>
                          <a:spcPts val="0"/>
                        </a:spcAft>
                      </a:pPr>
                      <a:r>
                        <a:rPr lang="en-IE" sz="1800">
                          <a:effectLst/>
                        </a:rPr>
                        <a:t>34</a:t>
                      </a:r>
                      <a:endParaRPr lang="en-IE" sz="1800">
                        <a:solidFill>
                          <a:srgbClr val="000000"/>
                        </a:solidFill>
                        <a:effectLst/>
                        <a:latin typeface="Calibri"/>
                        <a:ea typeface="Times New Roman"/>
                        <a:cs typeface="Times New Roman"/>
                      </a:endParaRPr>
                    </a:p>
                  </a:txBody>
                  <a:tcPr marL="68580" marR="68580" marT="0" marB="0"/>
                </a:tc>
              </a:tr>
              <a:tr h="286543">
                <a:tc>
                  <a:txBody>
                    <a:bodyPr/>
                    <a:lstStyle/>
                    <a:p>
                      <a:pPr algn="just">
                        <a:lnSpc>
                          <a:spcPct val="115000"/>
                        </a:lnSpc>
                        <a:spcAft>
                          <a:spcPts val="0"/>
                        </a:spcAft>
                      </a:pPr>
                      <a:r>
                        <a:rPr lang="en-IE" sz="1800">
                          <a:effectLst/>
                        </a:rPr>
                        <a:t>Social and Leisure activities </a:t>
                      </a:r>
                      <a:endParaRPr lang="en-IE" sz="1800">
                        <a:solidFill>
                          <a:srgbClr val="000000"/>
                        </a:solidFill>
                        <a:effectLst/>
                        <a:latin typeface="Calibri"/>
                        <a:ea typeface="Times New Roman"/>
                        <a:cs typeface="Times New Roman"/>
                      </a:endParaRPr>
                    </a:p>
                  </a:txBody>
                  <a:tcPr marL="68580" marR="68580" marT="0" marB="0"/>
                </a:tc>
                <a:tc>
                  <a:txBody>
                    <a:bodyPr/>
                    <a:lstStyle/>
                    <a:p>
                      <a:pPr algn="ctr">
                        <a:lnSpc>
                          <a:spcPct val="115000"/>
                        </a:lnSpc>
                        <a:spcAft>
                          <a:spcPts val="0"/>
                        </a:spcAft>
                      </a:pPr>
                      <a:r>
                        <a:rPr lang="en-IE" sz="1800">
                          <a:effectLst/>
                        </a:rPr>
                        <a:t>69</a:t>
                      </a:r>
                      <a:endParaRPr lang="en-IE" sz="1800">
                        <a:solidFill>
                          <a:srgbClr val="000000"/>
                        </a:solidFill>
                        <a:effectLst/>
                        <a:latin typeface="Calibri"/>
                        <a:ea typeface="Times New Roman"/>
                        <a:cs typeface="Times New Roman"/>
                      </a:endParaRPr>
                    </a:p>
                  </a:txBody>
                  <a:tcPr marL="68580" marR="68580" marT="0" marB="0"/>
                </a:tc>
                <a:tc>
                  <a:txBody>
                    <a:bodyPr/>
                    <a:lstStyle/>
                    <a:p>
                      <a:pPr algn="ctr">
                        <a:lnSpc>
                          <a:spcPct val="115000"/>
                        </a:lnSpc>
                        <a:spcAft>
                          <a:spcPts val="0"/>
                        </a:spcAft>
                      </a:pPr>
                      <a:r>
                        <a:rPr lang="en-IE" sz="1800" dirty="0">
                          <a:effectLst/>
                        </a:rPr>
                        <a:t>72</a:t>
                      </a:r>
                      <a:endParaRPr lang="en-IE" sz="1800" dirty="0">
                        <a:solidFill>
                          <a:srgbClr val="000000"/>
                        </a:solidFill>
                        <a:effectLst/>
                        <a:latin typeface="Calibri"/>
                        <a:ea typeface="Times New Roman"/>
                        <a:cs typeface="Times New Roman"/>
                      </a:endParaRPr>
                    </a:p>
                  </a:txBody>
                  <a:tcPr marL="68580" marR="68580" marT="0" marB="0"/>
                </a:tc>
                <a:tc>
                  <a:txBody>
                    <a:bodyPr/>
                    <a:lstStyle/>
                    <a:p>
                      <a:pPr algn="ctr">
                        <a:lnSpc>
                          <a:spcPct val="115000"/>
                        </a:lnSpc>
                        <a:spcAft>
                          <a:spcPts val="0"/>
                        </a:spcAft>
                      </a:pPr>
                      <a:r>
                        <a:rPr lang="en-IE" sz="1800">
                          <a:effectLst/>
                        </a:rPr>
                        <a:t>71</a:t>
                      </a:r>
                      <a:endParaRPr lang="en-IE" sz="1800">
                        <a:solidFill>
                          <a:srgbClr val="000000"/>
                        </a:solidFill>
                        <a:effectLst/>
                        <a:latin typeface="Calibri"/>
                        <a:ea typeface="Times New Roman"/>
                        <a:cs typeface="Times New Roman"/>
                      </a:endParaRPr>
                    </a:p>
                  </a:txBody>
                  <a:tcPr marL="68580" marR="68580" marT="0" marB="0"/>
                </a:tc>
              </a:tr>
              <a:tr h="286543">
                <a:tc>
                  <a:txBody>
                    <a:bodyPr/>
                    <a:lstStyle/>
                    <a:p>
                      <a:pPr algn="just">
                        <a:lnSpc>
                          <a:spcPct val="115000"/>
                        </a:lnSpc>
                        <a:spcAft>
                          <a:spcPts val="0"/>
                        </a:spcAft>
                      </a:pPr>
                      <a:r>
                        <a:rPr lang="en-IE" sz="1800">
                          <a:effectLst/>
                        </a:rPr>
                        <a:t>Other regular living costs </a:t>
                      </a:r>
                      <a:endParaRPr lang="en-IE" sz="1800">
                        <a:solidFill>
                          <a:srgbClr val="000000"/>
                        </a:solidFill>
                        <a:effectLst/>
                        <a:latin typeface="Calibri"/>
                        <a:ea typeface="Times New Roman"/>
                        <a:cs typeface="Times New Roman"/>
                      </a:endParaRPr>
                    </a:p>
                  </a:txBody>
                  <a:tcPr marL="68580" marR="68580" marT="0" marB="0"/>
                </a:tc>
                <a:tc>
                  <a:txBody>
                    <a:bodyPr/>
                    <a:lstStyle/>
                    <a:p>
                      <a:pPr algn="ctr">
                        <a:lnSpc>
                          <a:spcPct val="115000"/>
                        </a:lnSpc>
                        <a:spcAft>
                          <a:spcPts val="0"/>
                        </a:spcAft>
                      </a:pPr>
                      <a:r>
                        <a:rPr lang="en-IE" sz="1800">
                          <a:effectLst/>
                        </a:rPr>
                        <a:t>55</a:t>
                      </a:r>
                      <a:endParaRPr lang="en-IE" sz="1800">
                        <a:solidFill>
                          <a:srgbClr val="000000"/>
                        </a:solidFill>
                        <a:effectLst/>
                        <a:latin typeface="Calibri"/>
                        <a:ea typeface="Times New Roman"/>
                        <a:cs typeface="Times New Roman"/>
                      </a:endParaRPr>
                    </a:p>
                  </a:txBody>
                  <a:tcPr marL="68580" marR="68580" marT="0" marB="0"/>
                </a:tc>
                <a:tc>
                  <a:txBody>
                    <a:bodyPr/>
                    <a:lstStyle/>
                    <a:p>
                      <a:pPr algn="ctr">
                        <a:lnSpc>
                          <a:spcPct val="115000"/>
                        </a:lnSpc>
                        <a:spcAft>
                          <a:spcPts val="0"/>
                        </a:spcAft>
                      </a:pPr>
                      <a:r>
                        <a:rPr lang="en-IE" sz="1800" dirty="0">
                          <a:effectLst/>
                        </a:rPr>
                        <a:t>71</a:t>
                      </a:r>
                      <a:endParaRPr lang="en-IE" sz="1800" dirty="0">
                        <a:solidFill>
                          <a:srgbClr val="000000"/>
                        </a:solidFill>
                        <a:effectLst/>
                        <a:latin typeface="Calibri"/>
                        <a:ea typeface="Times New Roman"/>
                        <a:cs typeface="Times New Roman"/>
                      </a:endParaRPr>
                    </a:p>
                  </a:txBody>
                  <a:tcPr marL="68580" marR="68580" marT="0" marB="0"/>
                </a:tc>
                <a:tc>
                  <a:txBody>
                    <a:bodyPr/>
                    <a:lstStyle/>
                    <a:p>
                      <a:pPr algn="ctr">
                        <a:lnSpc>
                          <a:spcPct val="115000"/>
                        </a:lnSpc>
                        <a:spcAft>
                          <a:spcPts val="0"/>
                        </a:spcAft>
                      </a:pPr>
                      <a:r>
                        <a:rPr lang="en-IE" sz="1800">
                          <a:effectLst/>
                        </a:rPr>
                        <a:t>66</a:t>
                      </a:r>
                      <a:endParaRPr lang="en-IE" sz="1800">
                        <a:solidFill>
                          <a:srgbClr val="000000"/>
                        </a:solidFill>
                        <a:effectLst/>
                        <a:latin typeface="Calibri"/>
                        <a:ea typeface="Times New Roman"/>
                        <a:cs typeface="Times New Roman"/>
                      </a:endParaRPr>
                    </a:p>
                  </a:txBody>
                  <a:tcPr marL="68580" marR="68580" marT="0" marB="0"/>
                </a:tc>
              </a:tr>
              <a:tr h="286543">
                <a:tc>
                  <a:txBody>
                    <a:bodyPr/>
                    <a:lstStyle/>
                    <a:p>
                      <a:pPr algn="just">
                        <a:lnSpc>
                          <a:spcPct val="115000"/>
                        </a:lnSpc>
                        <a:spcAft>
                          <a:spcPts val="0"/>
                        </a:spcAft>
                      </a:pPr>
                      <a:r>
                        <a:rPr lang="en-IE" sz="1800">
                          <a:effectLst/>
                        </a:rPr>
                        <a:t>Total </a:t>
                      </a:r>
                      <a:endParaRPr lang="en-IE" sz="1800">
                        <a:solidFill>
                          <a:srgbClr val="000000"/>
                        </a:solidFill>
                        <a:effectLst/>
                        <a:latin typeface="Calibri"/>
                        <a:ea typeface="Times New Roman"/>
                        <a:cs typeface="Times New Roman"/>
                      </a:endParaRPr>
                    </a:p>
                  </a:txBody>
                  <a:tcPr marL="68580" marR="68580" marT="0" marB="0"/>
                </a:tc>
                <a:tc>
                  <a:txBody>
                    <a:bodyPr/>
                    <a:lstStyle/>
                    <a:p>
                      <a:pPr algn="ctr">
                        <a:lnSpc>
                          <a:spcPct val="115000"/>
                        </a:lnSpc>
                        <a:spcAft>
                          <a:spcPts val="0"/>
                        </a:spcAft>
                      </a:pPr>
                      <a:r>
                        <a:rPr lang="en-IE" sz="1800" b="1" dirty="0">
                          <a:effectLst/>
                        </a:rPr>
                        <a:t>535</a:t>
                      </a:r>
                      <a:endParaRPr lang="en-IE" sz="1800" b="1" dirty="0">
                        <a:solidFill>
                          <a:srgbClr val="000000"/>
                        </a:solidFill>
                        <a:effectLst/>
                        <a:latin typeface="Calibri"/>
                        <a:ea typeface="Times New Roman"/>
                        <a:cs typeface="Times New Roman"/>
                      </a:endParaRPr>
                    </a:p>
                  </a:txBody>
                  <a:tcPr marL="68580" marR="68580" marT="0" marB="0"/>
                </a:tc>
                <a:tc>
                  <a:txBody>
                    <a:bodyPr/>
                    <a:lstStyle/>
                    <a:p>
                      <a:pPr algn="ctr">
                        <a:lnSpc>
                          <a:spcPct val="115000"/>
                        </a:lnSpc>
                        <a:spcAft>
                          <a:spcPts val="0"/>
                        </a:spcAft>
                      </a:pPr>
                      <a:r>
                        <a:rPr lang="en-IE" sz="1800" b="1" dirty="0">
                          <a:effectLst/>
                        </a:rPr>
                        <a:t>992</a:t>
                      </a:r>
                      <a:endParaRPr lang="en-IE" sz="1800" b="1" dirty="0">
                        <a:solidFill>
                          <a:srgbClr val="000000"/>
                        </a:solidFill>
                        <a:effectLst/>
                        <a:latin typeface="Calibri"/>
                        <a:ea typeface="Times New Roman"/>
                        <a:cs typeface="Times New Roman"/>
                      </a:endParaRPr>
                    </a:p>
                  </a:txBody>
                  <a:tcPr marL="68580" marR="68580" marT="0" marB="0"/>
                </a:tc>
                <a:tc>
                  <a:txBody>
                    <a:bodyPr/>
                    <a:lstStyle/>
                    <a:p>
                      <a:pPr algn="ctr">
                        <a:lnSpc>
                          <a:spcPct val="115000"/>
                        </a:lnSpc>
                        <a:spcAft>
                          <a:spcPts val="0"/>
                        </a:spcAft>
                      </a:pPr>
                      <a:r>
                        <a:rPr lang="en-IE" sz="1800" b="1" dirty="0">
                          <a:effectLst/>
                        </a:rPr>
                        <a:t>843</a:t>
                      </a:r>
                      <a:endParaRPr lang="en-IE" sz="1800" b="1" dirty="0">
                        <a:solidFill>
                          <a:srgbClr val="000000"/>
                        </a:solidFill>
                        <a:effectLst/>
                        <a:latin typeface="Calibri"/>
                        <a:ea typeface="Times New Roman"/>
                        <a:cs typeface="Times New Roman"/>
                      </a:endParaRPr>
                    </a:p>
                  </a:txBody>
                  <a:tcPr marL="68580" marR="68580" marT="0" marB="0"/>
                </a:tc>
              </a:tr>
            </a:tbl>
          </a:graphicData>
        </a:graphic>
      </p:graphicFrame>
      <p:sp>
        <p:nvSpPr>
          <p:cNvPr id="4" name="Text Placeholder 3"/>
          <p:cNvSpPr>
            <a:spLocks noGrp="1"/>
          </p:cNvSpPr>
          <p:nvPr>
            <p:ph type="body" sz="quarter" idx="13"/>
          </p:nvPr>
        </p:nvSpPr>
        <p:spPr/>
        <p:txBody>
          <a:bodyPr/>
          <a:lstStyle/>
          <a:p>
            <a:endParaRPr lang="en-IE"/>
          </a:p>
        </p:txBody>
      </p:sp>
    </p:spTree>
    <p:extLst>
      <p:ext uri="{BB962C8B-B14F-4D97-AF65-F5344CB8AC3E}">
        <p14:creationId xmlns:p14="http://schemas.microsoft.com/office/powerpoint/2010/main" val="337198660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2"/>
          </p:nvPr>
        </p:nvSpPr>
        <p:spPr/>
        <p:txBody>
          <a:bodyPr/>
          <a:lstStyle/>
          <a:p>
            <a:r>
              <a:rPr lang="en-IE" dirty="0"/>
              <a:t>Student Perspectives </a:t>
            </a:r>
          </a:p>
        </p:txBody>
      </p:sp>
      <p:sp>
        <p:nvSpPr>
          <p:cNvPr id="3" name="Content Placeholder 2"/>
          <p:cNvSpPr>
            <a:spLocks noGrp="1"/>
          </p:cNvSpPr>
          <p:nvPr>
            <p:ph sz="quarter" idx="11"/>
          </p:nvPr>
        </p:nvSpPr>
        <p:spPr/>
        <p:txBody>
          <a:bodyPr/>
          <a:lstStyle/>
          <a:p>
            <a:r>
              <a:rPr lang="en-IE" sz="1800" dirty="0"/>
              <a:t>39% of students estimated that their family household gross annual income was less than the average industrial wage, approximately €35,000 (</a:t>
            </a:r>
            <a:r>
              <a:rPr lang="en-IE" sz="1800" dirty="0" err="1"/>
              <a:t>Eurostudent</a:t>
            </a:r>
            <a:r>
              <a:rPr lang="en-IE" sz="1800" dirty="0"/>
              <a:t> survey 2013)</a:t>
            </a:r>
          </a:p>
          <a:p>
            <a:r>
              <a:rPr lang="en-IE" sz="1800" dirty="0"/>
              <a:t>The level of financial difficulty increases in line with lower income levels. Overall approximately 18% of students indicated that they are in serious financial difficulty. </a:t>
            </a:r>
          </a:p>
          <a:p>
            <a:pPr lvl="1"/>
            <a:r>
              <a:rPr lang="en-IE" sz="1800" dirty="0"/>
              <a:t>25% for students from families whose household family income is between 20,000-35,0000,</a:t>
            </a:r>
          </a:p>
          <a:p>
            <a:pPr lvl="1"/>
            <a:r>
              <a:rPr lang="en-IE" sz="1800" dirty="0"/>
              <a:t>36% for students whose household income is less than 20,000 per year.</a:t>
            </a:r>
          </a:p>
          <a:p>
            <a:pPr marL="457200" lvl="1" indent="0">
              <a:buNone/>
            </a:pPr>
            <a:r>
              <a:rPr lang="en-IE" sz="1800" dirty="0"/>
              <a:t>A clear social gradient was also evident between social class and the extent to which students feel they have sufficient funds to cover monthly costs, with students from the manual social classes indicating a higher level of difficulty than those from the non-manual or professional groups. </a:t>
            </a:r>
          </a:p>
          <a:p>
            <a:endParaRPr lang="en-IE" dirty="0"/>
          </a:p>
        </p:txBody>
      </p:sp>
      <p:sp>
        <p:nvSpPr>
          <p:cNvPr id="4" name="Text Placeholder 3"/>
          <p:cNvSpPr>
            <a:spLocks noGrp="1"/>
          </p:cNvSpPr>
          <p:nvPr>
            <p:ph type="body" sz="quarter" idx="13"/>
          </p:nvPr>
        </p:nvSpPr>
        <p:spPr/>
        <p:txBody>
          <a:bodyPr/>
          <a:lstStyle/>
          <a:p>
            <a:endParaRPr lang="en-IE"/>
          </a:p>
        </p:txBody>
      </p:sp>
    </p:spTree>
    <p:extLst>
      <p:ext uri="{BB962C8B-B14F-4D97-AF65-F5344CB8AC3E}">
        <p14:creationId xmlns:p14="http://schemas.microsoft.com/office/powerpoint/2010/main" val="219657898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2"/>
          </p:nvPr>
        </p:nvSpPr>
        <p:spPr/>
        <p:txBody>
          <a:bodyPr/>
          <a:lstStyle/>
          <a:p>
            <a:r>
              <a:rPr lang="en-IE" dirty="0"/>
              <a:t>Purchasing Power </a:t>
            </a:r>
          </a:p>
        </p:txBody>
      </p:sp>
      <p:sp>
        <p:nvSpPr>
          <p:cNvPr id="3" name="Content Placeholder 2"/>
          <p:cNvSpPr>
            <a:spLocks noGrp="1"/>
          </p:cNvSpPr>
          <p:nvPr>
            <p:ph sz="quarter" idx="11"/>
          </p:nvPr>
        </p:nvSpPr>
        <p:spPr/>
        <p:txBody>
          <a:bodyPr/>
          <a:lstStyle/>
          <a:p>
            <a:r>
              <a:rPr lang="en-IE" dirty="0"/>
              <a:t>the ‘purchasing power’ or ‘bang for your buck’ that the grant offers is likely to have declined, as the costs of attending college rise and grant levels fall. </a:t>
            </a:r>
          </a:p>
          <a:p>
            <a:pPr lvl="1"/>
            <a:r>
              <a:rPr lang="en-IE" dirty="0"/>
              <a:t>Using </a:t>
            </a:r>
            <a:r>
              <a:rPr lang="en-IE" dirty="0" err="1"/>
              <a:t>Eurostudent</a:t>
            </a:r>
            <a:r>
              <a:rPr lang="en-IE" dirty="0"/>
              <a:t> survey: estimates of the costs of attending college, against means-tested income thresholds for grant receipt</a:t>
            </a:r>
          </a:p>
          <a:p>
            <a:endParaRPr lang="en-IE" dirty="0"/>
          </a:p>
        </p:txBody>
      </p:sp>
      <p:sp>
        <p:nvSpPr>
          <p:cNvPr id="4" name="Text Placeholder 3"/>
          <p:cNvSpPr>
            <a:spLocks noGrp="1"/>
          </p:cNvSpPr>
          <p:nvPr>
            <p:ph type="body" sz="quarter" idx="13"/>
          </p:nvPr>
        </p:nvSpPr>
        <p:spPr/>
        <p:txBody>
          <a:bodyPr/>
          <a:lstStyle/>
          <a:p>
            <a:endParaRPr lang="en-IE" dirty="0"/>
          </a:p>
        </p:txBody>
      </p:sp>
    </p:spTree>
    <p:extLst>
      <p:ext uri="{BB962C8B-B14F-4D97-AF65-F5344CB8AC3E}">
        <p14:creationId xmlns:p14="http://schemas.microsoft.com/office/powerpoint/2010/main" val="159773610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2"/>
          </p:nvPr>
        </p:nvSpPr>
        <p:spPr/>
        <p:txBody>
          <a:bodyPr/>
          <a:lstStyle/>
          <a:p>
            <a:r>
              <a:rPr lang="en-IE" dirty="0"/>
              <a:t>% of college costs that are covered by the grant </a:t>
            </a:r>
          </a:p>
        </p:txBody>
      </p:sp>
      <p:sp>
        <p:nvSpPr>
          <p:cNvPr id="4" name="Text Placeholder 3"/>
          <p:cNvSpPr>
            <a:spLocks noGrp="1"/>
          </p:cNvSpPr>
          <p:nvPr>
            <p:ph type="body" sz="quarter" idx="13"/>
          </p:nvPr>
        </p:nvSpPr>
        <p:spPr/>
        <p:txBody>
          <a:bodyPr/>
          <a:lstStyle/>
          <a:p>
            <a:r>
              <a:rPr lang="en-IE" dirty="0" smtClean="0"/>
              <a:t>Byrne, D., and Byrne, J.P.</a:t>
            </a:r>
            <a:endParaRPr lang="en-IE" dirty="0"/>
          </a:p>
        </p:txBody>
      </p:sp>
      <p:graphicFrame>
        <p:nvGraphicFramePr>
          <p:cNvPr id="5" name="Content Placeholder 4"/>
          <p:cNvGraphicFramePr>
            <a:graphicFrameLocks noGrp="1"/>
          </p:cNvGraphicFramePr>
          <p:nvPr>
            <p:ph sz="quarter" idx="11"/>
            <p:extLst>
              <p:ext uri="{D42A27DB-BD31-4B8C-83A1-F6EECF244321}">
                <p14:modId xmlns:p14="http://schemas.microsoft.com/office/powerpoint/2010/main" val="4182187798"/>
              </p:ext>
            </p:extLst>
          </p:nvPr>
        </p:nvGraphicFramePr>
        <p:xfrm>
          <a:off x="755650" y="1844675"/>
          <a:ext cx="7561263" cy="381635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83508968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2"/>
          </p:nvPr>
        </p:nvSpPr>
        <p:spPr/>
        <p:txBody>
          <a:bodyPr/>
          <a:lstStyle/>
          <a:p>
            <a:r>
              <a:rPr lang="en-IE" dirty="0"/>
              <a:t>Implication of limited purchasing power…</a:t>
            </a:r>
          </a:p>
        </p:txBody>
      </p:sp>
      <p:sp>
        <p:nvSpPr>
          <p:cNvPr id="3" name="Content Placeholder 2"/>
          <p:cNvSpPr>
            <a:spLocks noGrp="1"/>
          </p:cNvSpPr>
          <p:nvPr>
            <p:ph sz="quarter" idx="11"/>
          </p:nvPr>
        </p:nvSpPr>
        <p:spPr/>
        <p:txBody>
          <a:bodyPr/>
          <a:lstStyle/>
          <a:p>
            <a:pPr marL="118872" indent="0">
              <a:buNone/>
            </a:pPr>
            <a:r>
              <a:rPr lang="en-IE" sz="1800" dirty="0"/>
              <a:t>‘At the same time that the purchasing power of financial student support is limited, real family income has eroded for many families living in Ireland. We suggest that a college education may be increasingly out of financial reach for low income families given that the special rate maintenance grant covers just 27% of the costs for those who live within the 45km threshold distance between parental home and college, but who do not live with their parents (and even less for all those at lower maintenance level thresholds). This trend is not unique to Ireland. In the American context, research suggests that the leading needs-based aid programme, the Pell Grant, has diminished substantially over time from covering almost 80% of the costs of going to college in the early 1970s to barely 30% more recently (</a:t>
            </a:r>
            <a:r>
              <a:rPr lang="en-IE" sz="1800" dirty="0" err="1"/>
              <a:t>Goldrick</a:t>
            </a:r>
            <a:r>
              <a:rPr lang="en-IE" sz="1800" dirty="0"/>
              <a:t> </a:t>
            </a:r>
            <a:r>
              <a:rPr lang="en-IE" sz="1800" dirty="0" err="1"/>
              <a:t>Rab</a:t>
            </a:r>
            <a:r>
              <a:rPr lang="en-IE" sz="1800" dirty="0"/>
              <a:t> and Kendall 2014)’ </a:t>
            </a:r>
          </a:p>
          <a:p>
            <a:pPr marL="118872" indent="0">
              <a:buNone/>
            </a:pPr>
            <a:r>
              <a:rPr lang="en-IE" sz="1800" dirty="0"/>
              <a:t>Taken from Byrne and Byrne, working draft in progress</a:t>
            </a:r>
          </a:p>
          <a:p>
            <a:endParaRPr lang="en-IE" dirty="0"/>
          </a:p>
          <a:p>
            <a:pPr marL="0" indent="0">
              <a:buNone/>
            </a:pPr>
            <a:endParaRPr lang="en-IE" dirty="0"/>
          </a:p>
        </p:txBody>
      </p:sp>
      <p:sp>
        <p:nvSpPr>
          <p:cNvPr id="4" name="Text Placeholder 3"/>
          <p:cNvSpPr>
            <a:spLocks noGrp="1"/>
          </p:cNvSpPr>
          <p:nvPr>
            <p:ph type="body" sz="quarter" idx="13"/>
          </p:nvPr>
        </p:nvSpPr>
        <p:spPr/>
        <p:txBody>
          <a:bodyPr/>
          <a:lstStyle/>
          <a:p>
            <a:r>
              <a:rPr lang="en-IE" dirty="0" smtClean="0"/>
              <a:t>Byrne, D. and Byrne, J.P</a:t>
            </a:r>
            <a:endParaRPr lang="en-IE" dirty="0"/>
          </a:p>
        </p:txBody>
      </p:sp>
    </p:spTree>
    <p:extLst>
      <p:ext uri="{BB962C8B-B14F-4D97-AF65-F5344CB8AC3E}">
        <p14:creationId xmlns:p14="http://schemas.microsoft.com/office/powerpoint/2010/main" val="44466226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2"/>
          </p:nvPr>
        </p:nvSpPr>
        <p:spPr/>
        <p:txBody>
          <a:bodyPr/>
          <a:lstStyle/>
          <a:p>
            <a:r>
              <a:rPr lang="en-IE" sz="2800" dirty="0"/>
              <a:t>% of Annual Household Income that needs to be used/borrowed to pay for every year of college </a:t>
            </a:r>
          </a:p>
        </p:txBody>
      </p:sp>
      <p:sp>
        <p:nvSpPr>
          <p:cNvPr id="4" name="Text Placeholder 3"/>
          <p:cNvSpPr>
            <a:spLocks noGrp="1"/>
          </p:cNvSpPr>
          <p:nvPr>
            <p:ph type="body" sz="quarter" idx="13"/>
          </p:nvPr>
        </p:nvSpPr>
        <p:spPr/>
        <p:txBody>
          <a:bodyPr/>
          <a:lstStyle/>
          <a:p>
            <a:r>
              <a:rPr lang="en-IE" dirty="0" smtClean="0"/>
              <a:t>Byrne, D., and Byrne, J.P. </a:t>
            </a:r>
            <a:endParaRPr lang="en-IE" dirty="0"/>
          </a:p>
        </p:txBody>
      </p:sp>
      <p:graphicFrame>
        <p:nvGraphicFramePr>
          <p:cNvPr id="5" name="Content Placeholder 4"/>
          <p:cNvGraphicFramePr>
            <a:graphicFrameLocks noGrp="1"/>
          </p:cNvGraphicFramePr>
          <p:nvPr>
            <p:ph sz="quarter" idx="11"/>
            <p:extLst>
              <p:ext uri="{D42A27DB-BD31-4B8C-83A1-F6EECF244321}">
                <p14:modId xmlns:p14="http://schemas.microsoft.com/office/powerpoint/2010/main" val="750476868"/>
              </p:ext>
            </p:extLst>
          </p:nvPr>
        </p:nvGraphicFramePr>
        <p:xfrm>
          <a:off x="755650" y="1844675"/>
          <a:ext cx="7561263" cy="381635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77218012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2"/>
          </p:nvPr>
        </p:nvSpPr>
        <p:spPr/>
        <p:txBody>
          <a:bodyPr/>
          <a:lstStyle/>
          <a:p>
            <a:r>
              <a:rPr lang="en-IE" sz="2800" dirty="0"/>
              <a:t>% of Annual Household Income that needs to be used/borrowed to pay for every year of college </a:t>
            </a:r>
          </a:p>
        </p:txBody>
      </p:sp>
      <p:sp>
        <p:nvSpPr>
          <p:cNvPr id="4" name="Text Placeholder 3"/>
          <p:cNvSpPr>
            <a:spLocks noGrp="1"/>
          </p:cNvSpPr>
          <p:nvPr>
            <p:ph type="body" sz="quarter" idx="13"/>
          </p:nvPr>
        </p:nvSpPr>
        <p:spPr/>
        <p:txBody>
          <a:bodyPr/>
          <a:lstStyle/>
          <a:p>
            <a:r>
              <a:rPr lang="en-IE" dirty="0" smtClean="0"/>
              <a:t>Byrne, D., and Byrne, J.P. </a:t>
            </a:r>
            <a:endParaRPr lang="en-IE" dirty="0"/>
          </a:p>
        </p:txBody>
      </p:sp>
      <p:graphicFrame>
        <p:nvGraphicFramePr>
          <p:cNvPr id="5" name="Content Placeholder 4"/>
          <p:cNvGraphicFramePr>
            <a:graphicFrameLocks noGrp="1"/>
          </p:cNvGraphicFramePr>
          <p:nvPr>
            <p:ph sz="quarter" idx="11"/>
            <p:extLst>
              <p:ext uri="{D42A27DB-BD31-4B8C-83A1-F6EECF244321}">
                <p14:modId xmlns:p14="http://schemas.microsoft.com/office/powerpoint/2010/main" val="1676067540"/>
              </p:ext>
            </p:extLst>
          </p:nvPr>
        </p:nvGraphicFramePr>
        <p:xfrm>
          <a:off x="755650" y="1844675"/>
          <a:ext cx="7561263" cy="381635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414366930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2"/>
          </p:nvPr>
        </p:nvSpPr>
        <p:spPr/>
        <p:txBody>
          <a:bodyPr/>
          <a:lstStyle/>
          <a:p>
            <a:r>
              <a:rPr lang="en-IE" dirty="0" smtClean="0"/>
              <a:t>Access</a:t>
            </a:r>
            <a:endParaRPr lang="en-IE" dirty="0"/>
          </a:p>
        </p:txBody>
      </p:sp>
      <p:sp>
        <p:nvSpPr>
          <p:cNvPr id="3" name="Content Placeholder 2"/>
          <p:cNvSpPr>
            <a:spLocks noGrp="1"/>
          </p:cNvSpPr>
          <p:nvPr>
            <p:ph sz="quarter" idx="11"/>
          </p:nvPr>
        </p:nvSpPr>
        <p:spPr/>
        <p:txBody>
          <a:bodyPr/>
          <a:lstStyle/>
          <a:p>
            <a:r>
              <a:rPr lang="en-IE" dirty="0"/>
              <a:t>Two key policy instruments</a:t>
            </a:r>
          </a:p>
          <a:p>
            <a:pPr lvl="1"/>
            <a:r>
              <a:rPr lang="en-IE" dirty="0"/>
              <a:t>Entry schemes (HEAR, DARE, Mature Student Route) and reduction in LC points </a:t>
            </a:r>
          </a:p>
          <a:p>
            <a:pPr lvl="1"/>
            <a:r>
              <a:rPr lang="en-IE" dirty="0"/>
              <a:t>Grant system (financial aid) </a:t>
            </a:r>
          </a:p>
          <a:p>
            <a:endParaRPr lang="en-IE" dirty="0"/>
          </a:p>
          <a:p>
            <a:r>
              <a:rPr lang="en-IE" dirty="0"/>
              <a:t>What measures are necessary to further advance the access to higher education of less represented social groups? </a:t>
            </a:r>
            <a:r>
              <a:rPr lang="en-IE" dirty="0" smtClean="0"/>
              <a:t>(Expert Group, Discussion </a:t>
            </a:r>
            <a:r>
              <a:rPr lang="en-IE" dirty="0"/>
              <a:t>Paper, Jan 2015)</a:t>
            </a:r>
          </a:p>
          <a:p>
            <a:endParaRPr lang="en-IE" dirty="0"/>
          </a:p>
        </p:txBody>
      </p:sp>
      <p:sp>
        <p:nvSpPr>
          <p:cNvPr id="4" name="Text Placeholder 3"/>
          <p:cNvSpPr>
            <a:spLocks noGrp="1"/>
          </p:cNvSpPr>
          <p:nvPr>
            <p:ph type="body" sz="quarter" idx="13"/>
          </p:nvPr>
        </p:nvSpPr>
        <p:spPr/>
        <p:txBody>
          <a:bodyPr/>
          <a:lstStyle/>
          <a:p>
            <a:endParaRPr lang="en-IE"/>
          </a:p>
        </p:txBody>
      </p:sp>
    </p:spTree>
    <p:extLst>
      <p:ext uri="{BB962C8B-B14F-4D97-AF65-F5344CB8AC3E}">
        <p14:creationId xmlns:p14="http://schemas.microsoft.com/office/powerpoint/2010/main" val="237379142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2"/>
          </p:nvPr>
        </p:nvSpPr>
        <p:spPr/>
        <p:txBody>
          <a:bodyPr/>
          <a:lstStyle/>
          <a:p>
            <a:r>
              <a:rPr lang="en-IE" sz="2800" dirty="0" smtClean="0"/>
              <a:t>Implications for the experience of being a student</a:t>
            </a:r>
            <a:endParaRPr lang="en-IE" sz="2800" dirty="0"/>
          </a:p>
        </p:txBody>
      </p:sp>
      <p:sp>
        <p:nvSpPr>
          <p:cNvPr id="3" name="Content Placeholder 2"/>
          <p:cNvSpPr>
            <a:spLocks noGrp="1"/>
          </p:cNvSpPr>
          <p:nvPr>
            <p:ph sz="quarter" idx="11"/>
          </p:nvPr>
        </p:nvSpPr>
        <p:spPr/>
        <p:txBody>
          <a:bodyPr/>
          <a:lstStyle/>
          <a:p>
            <a:pPr marL="0" indent="0">
              <a:buNone/>
            </a:pPr>
            <a:r>
              <a:rPr lang="en-IE" sz="2000" dirty="0"/>
              <a:t>Irish and international research indicates that inadequate finances to cover the costs of higher education is likely to impinge substantially on the higher education experience, with the result that there is pressure on students (both with and without </a:t>
            </a:r>
            <a:r>
              <a:rPr lang="en-IE" sz="2000" dirty="0" smtClean="0"/>
              <a:t>a grant) </a:t>
            </a:r>
            <a:r>
              <a:rPr lang="en-IE" sz="2000" dirty="0"/>
              <a:t>to work part-time and borrow money from family members. This need to work part time affects participation and educational outcomes as the student struggles with the multiple demands on his or her time (Lynch and </a:t>
            </a:r>
            <a:r>
              <a:rPr lang="en-IE" sz="2000" dirty="0" err="1"/>
              <a:t>O’Riordan</a:t>
            </a:r>
            <a:r>
              <a:rPr lang="en-IE" sz="2000" dirty="0"/>
              <a:t> 1998; Darmody and Smyth 2008). As a result, a decreasing proportion of students are gaining the skills and knowledge and experience that the higher education experience can offer</a:t>
            </a:r>
            <a:r>
              <a:rPr lang="en-IE" dirty="0"/>
              <a:t>. </a:t>
            </a:r>
          </a:p>
          <a:p>
            <a:pPr marL="0" indent="0">
              <a:buNone/>
            </a:pPr>
            <a:endParaRPr lang="en-IE" dirty="0"/>
          </a:p>
        </p:txBody>
      </p:sp>
      <p:sp>
        <p:nvSpPr>
          <p:cNvPr id="4" name="Text Placeholder 3"/>
          <p:cNvSpPr>
            <a:spLocks noGrp="1"/>
          </p:cNvSpPr>
          <p:nvPr>
            <p:ph type="body" sz="quarter" idx="13"/>
          </p:nvPr>
        </p:nvSpPr>
        <p:spPr>
          <a:xfrm>
            <a:off x="1907704" y="5373216"/>
            <a:ext cx="6912768" cy="1245518"/>
          </a:xfrm>
        </p:spPr>
        <p:txBody>
          <a:bodyPr/>
          <a:lstStyle/>
          <a:p>
            <a:endParaRPr lang="en-IE" dirty="0" smtClean="0"/>
          </a:p>
          <a:p>
            <a:endParaRPr lang="en-IE" dirty="0"/>
          </a:p>
          <a:p>
            <a:r>
              <a:rPr lang="en-IE" dirty="0" smtClean="0"/>
              <a:t>Lynch</a:t>
            </a:r>
            <a:r>
              <a:rPr lang="en-IE" dirty="0"/>
              <a:t>, K and C. </a:t>
            </a:r>
            <a:r>
              <a:rPr lang="en-IE" dirty="0" err="1"/>
              <a:t>O'Riordan</a:t>
            </a:r>
            <a:r>
              <a:rPr lang="en-IE" dirty="0"/>
              <a:t>; (1998) Inequality in Higher Education: A Study of Class Barriers. </a:t>
            </a:r>
            <a:r>
              <a:rPr lang="en-IE" i="1" dirty="0"/>
              <a:t>British Journal of Sociology of Education</a:t>
            </a:r>
            <a:r>
              <a:rPr lang="en-IE" dirty="0"/>
              <a:t>, 19 (4):</a:t>
            </a:r>
            <a:r>
              <a:rPr lang="en-IE" dirty="0" smtClean="0"/>
              <a:t>445-478</a:t>
            </a:r>
          </a:p>
          <a:p>
            <a:r>
              <a:rPr lang="en-IE" dirty="0" smtClean="0"/>
              <a:t>Darmody, M., and Smyth (2008) ‘Full-time students? Term-time employment among Higher Education Students in Ireland’, Journal of Education and Work, 21(4): 349-362</a:t>
            </a:r>
          </a:p>
          <a:p>
            <a:r>
              <a:rPr lang="en-IE" dirty="0" smtClean="0"/>
              <a:t>, </a:t>
            </a:r>
            <a:endParaRPr lang="en-IE" dirty="0"/>
          </a:p>
          <a:p>
            <a:endParaRPr lang="en-IE" dirty="0"/>
          </a:p>
        </p:txBody>
      </p:sp>
    </p:spTree>
    <p:extLst>
      <p:ext uri="{BB962C8B-B14F-4D97-AF65-F5344CB8AC3E}">
        <p14:creationId xmlns:p14="http://schemas.microsoft.com/office/powerpoint/2010/main" val="140751536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2"/>
          </p:nvPr>
        </p:nvSpPr>
        <p:spPr/>
        <p:txBody>
          <a:bodyPr/>
          <a:lstStyle/>
          <a:p>
            <a:r>
              <a:rPr lang="en-IE" sz="2800" dirty="0"/>
              <a:t>Student Contribution should not be subsidising capital expenditure needs !</a:t>
            </a:r>
          </a:p>
        </p:txBody>
      </p:sp>
      <p:sp>
        <p:nvSpPr>
          <p:cNvPr id="3" name="Content Placeholder 2"/>
          <p:cNvSpPr>
            <a:spLocks noGrp="1"/>
          </p:cNvSpPr>
          <p:nvPr>
            <p:ph sz="quarter" idx="11"/>
          </p:nvPr>
        </p:nvSpPr>
        <p:spPr/>
        <p:txBody>
          <a:bodyPr/>
          <a:lstStyle/>
          <a:p>
            <a:pPr marL="0" indent="0">
              <a:buNone/>
            </a:pPr>
            <a:r>
              <a:rPr lang="en-IE" sz="2000" dirty="0" smtClean="0"/>
              <a:t>‘Research </a:t>
            </a:r>
            <a:r>
              <a:rPr lang="en-IE" sz="2000" dirty="0"/>
              <a:t>in the US indicates that the quality of students’ experiences on campuses is being compromised by incentives that institutions face to cater to wealthy students. Absent the ability to charge tuition and fees, institutions will be hard pressed to do this. This change may have positive ripple effects for all: studies have found that all students’ success is enhanced when schools focus on creating community rather than dividing students according to what they can </a:t>
            </a:r>
            <a:r>
              <a:rPr lang="en-IE" sz="2000" dirty="0" smtClean="0"/>
              <a:t>afford,’ </a:t>
            </a:r>
            <a:r>
              <a:rPr lang="en-IE" sz="2000" dirty="0" smtClean="0"/>
              <a:t>from </a:t>
            </a:r>
            <a:r>
              <a:rPr lang="en-IE" sz="2000" dirty="0"/>
              <a:t>Goldrick-Rab and Kendall, 2014</a:t>
            </a:r>
          </a:p>
          <a:p>
            <a:pPr marL="0" indent="0">
              <a:buNone/>
            </a:pPr>
            <a:endParaRPr lang="en-IE" dirty="0"/>
          </a:p>
        </p:txBody>
      </p:sp>
      <p:sp>
        <p:nvSpPr>
          <p:cNvPr id="4" name="Text Placeholder 3"/>
          <p:cNvSpPr>
            <a:spLocks noGrp="1"/>
          </p:cNvSpPr>
          <p:nvPr>
            <p:ph type="body" sz="quarter" idx="13"/>
          </p:nvPr>
        </p:nvSpPr>
        <p:spPr>
          <a:xfrm>
            <a:off x="1907704" y="4725144"/>
            <a:ext cx="6840760" cy="813470"/>
          </a:xfrm>
        </p:spPr>
        <p:txBody>
          <a:bodyPr/>
          <a:lstStyle/>
          <a:p>
            <a:r>
              <a:rPr lang="en-IE" dirty="0" smtClean="0"/>
              <a:t>Goldrick-Rab, S., and Kendall, N. (2014) Redefining College Affordability: Securing America’s Future with a Free Two Year College Option</a:t>
            </a:r>
          </a:p>
          <a:p>
            <a:r>
              <a:rPr lang="en-IE" dirty="0">
                <a:hlinkClick r:id="rId2"/>
              </a:rPr>
              <a:t>http://</a:t>
            </a:r>
            <a:r>
              <a:rPr lang="en-IE" dirty="0" smtClean="0">
                <a:hlinkClick r:id="rId2"/>
              </a:rPr>
              <a:t>www.luminafoundation.org/files/publications/ideas_summit/Redefining_College_Affordability.pdf</a:t>
            </a:r>
            <a:r>
              <a:rPr lang="en-IE" dirty="0" smtClean="0"/>
              <a:t>  </a:t>
            </a:r>
            <a:endParaRPr lang="en-IE" dirty="0"/>
          </a:p>
        </p:txBody>
      </p:sp>
    </p:spTree>
    <p:extLst>
      <p:ext uri="{BB962C8B-B14F-4D97-AF65-F5344CB8AC3E}">
        <p14:creationId xmlns:p14="http://schemas.microsoft.com/office/powerpoint/2010/main" val="395216859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2"/>
          </p:nvPr>
        </p:nvSpPr>
        <p:spPr/>
        <p:txBody>
          <a:bodyPr/>
          <a:lstStyle/>
          <a:p>
            <a:r>
              <a:rPr lang="en-IE" dirty="0"/>
              <a:t>Conclusion</a:t>
            </a:r>
          </a:p>
        </p:txBody>
      </p:sp>
      <p:sp>
        <p:nvSpPr>
          <p:cNvPr id="3" name="Content Placeholder 2"/>
          <p:cNvSpPr>
            <a:spLocks noGrp="1"/>
          </p:cNvSpPr>
          <p:nvPr>
            <p:ph sz="quarter" idx="11"/>
          </p:nvPr>
        </p:nvSpPr>
        <p:spPr/>
        <p:txBody>
          <a:bodyPr/>
          <a:lstStyle/>
          <a:p>
            <a:r>
              <a:rPr lang="en-IE" dirty="0"/>
              <a:t>2 key policy instruments that seek to facilitate access are clearly compromised </a:t>
            </a:r>
          </a:p>
          <a:p>
            <a:pPr lvl="1"/>
            <a:r>
              <a:rPr lang="en-IE" dirty="0" smtClean="0"/>
              <a:t>Alternative entry routes</a:t>
            </a:r>
            <a:endParaRPr lang="en-IE" dirty="0"/>
          </a:p>
          <a:p>
            <a:pPr lvl="1"/>
            <a:r>
              <a:rPr lang="en-IE" dirty="0"/>
              <a:t>Affordability </a:t>
            </a:r>
          </a:p>
          <a:p>
            <a:pPr lvl="1"/>
            <a:endParaRPr lang="en-IE" dirty="0"/>
          </a:p>
          <a:p>
            <a:pPr lvl="1"/>
            <a:r>
              <a:rPr lang="en-IE" dirty="0"/>
              <a:t>These should be key considerations in any discussion about student contribution </a:t>
            </a:r>
          </a:p>
          <a:p>
            <a:endParaRPr lang="en-IE" dirty="0"/>
          </a:p>
        </p:txBody>
      </p:sp>
      <p:sp>
        <p:nvSpPr>
          <p:cNvPr id="4" name="Text Placeholder 3"/>
          <p:cNvSpPr>
            <a:spLocks noGrp="1"/>
          </p:cNvSpPr>
          <p:nvPr>
            <p:ph type="body" sz="quarter" idx="13"/>
          </p:nvPr>
        </p:nvSpPr>
        <p:spPr/>
        <p:txBody>
          <a:bodyPr/>
          <a:lstStyle/>
          <a:p>
            <a:endParaRPr lang="en-IE"/>
          </a:p>
        </p:txBody>
      </p:sp>
    </p:spTree>
    <p:extLst>
      <p:ext uri="{BB962C8B-B14F-4D97-AF65-F5344CB8AC3E}">
        <p14:creationId xmlns:p14="http://schemas.microsoft.com/office/powerpoint/2010/main" val="378529655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2"/>
          </p:nvPr>
        </p:nvSpPr>
        <p:spPr/>
        <p:txBody>
          <a:bodyPr/>
          <a:lstStyle/>
          <a:p>
            <a:r>
              <a:rPr lang="en-IE" dirty="0"/>
              <a:t>Alternative Entry Routes to Higher Education</a:t>
            </a:r>
          </a:p>
        </p:txBody>
      </p:sp>
      <p:sp>
        <p:nvSpPr>
          <p:cNvPr id="3" name="Content Placeholder 2"/>
          <p:cNvSpPr>
            <a:spLocks noGrp="1"/>
          </p:cNvSpPr>
          <p:nvPr>
            <p:ph sz="quarter" idx="11"/>
          </p:nvPr>
        </p:nvSpPr>
        <p:spPr/>
        <p:txBody>
          <a:bodyPr/>
          <a:lstStyle/>
          <a:p>
            <a:r>
              <a:rPr lang="en-IE" dirty="0"/>
              <a:t>Strong and increasing demand for the schemes </a:t>
            </a:r>
          </a:p>
          <a:p>
            <a:pPr lvl="1"/>
            <a:r>
              <a:rPr lang="en-IE" dirty="0"/>
              <a:t>88% of mainstream second level schools had submitted applications to HEAR in 2012.</a:t>
            </a:r>
          </a:p>
          <a:p>
            <a:pPr lvl="1"/>
            <a:r>
              <a:rPr lang="en-IE" dirty="0"/>
              <a:t>78% of mainstream second level schools had submitted applications to DARE in 2012. </a:t>
            </a:r>
          </a:p>
          <a:p>
            <a:r>
              <a:rPr lang="en-IE" dirty="0"/>
              <a:t>Under-representation in accessing the schemes</a:t>
            </a:r>
          </a:p>
          <a:p>
            <a:r>
              <a:rPr lang="en-IE" dirty="0"/>
              <a:t>Vocational schools in applications to the HEAR scheme, </a:t>
            </a:r>
          </a:p>
          <a:p>
            <a:r>
              <a:rPr lang="en-IE" dirty="0"/>
              <a:t>DEIS schools in applications to the DARE scheme  </a:t>
            </a:r>
            <a:r>
              <a:rPr lang="en-IE" dirty="0" smtClean="0"/>
              <a:t>(</a:t>
            </a:r>
            <a:r>
              <a:rPr lang="en-IE" dirty="0"/>
              <a:t>Byrne et al., 2013)</a:t>
            </a:r>
          </a:p>
          <a:p>
            <a:endParaRPr lang="en-IE" dirty="0"/>
          </a:p>
        </p:txBody>
      </p:sp>
      <p:sp>
        <p:nvSpPr>
          <p:cNvPr id="4" name="Text Placeholder 3"/>
          <p:cNvSpPr>
            <a:spLocks noGrp="1"/>
          </p:cNvSpPr>
          <p:nvPr>
            <p:ph type="body" sz="quarter" idx="13"/>
          </p:nvPr>
        </p:nvSpPr>
        <p:spPr>
          <a:xfrm>
            <a:off x="1979712" y="6165304"/>
            <a:ext cx="6840760" cy="597446"/>
          </a:xfrm>
        </p:spPr>
        <p:txBody>
          <a:bodyPr/>
          <a:lstStyle/>
          <a:p>
            <a:r>
              <a:rPr lang="en-IE" dirty="0" smtClean="0"/>
              <a:t>Byrne, D., Doris, A., </a:t>
            </a:r>
            <a:r>
              <a:rPr lang="en-IE" dirty="0" err="1" smtClean="0"/>
              <a:t>Sweetman</a:t>
            </a:r>
            <a:r>
              <a:rPr lang="en-IE" dirty="0" smtClean="0"/>
              <a:t>, O</a:t>
            </a:r>
            <a:r>
              <a:rPr lang="en-IE" dirty="0" smtClean="0"/>
              <a:t>., Casey, R., and </a:t>
            </a:r>
            <a:r>
              <a:rPr lang="en-IE" dirty="0" err="1" smtClean="0"/>
              <a:t>Raffe</a:t>
            </a:r>
            <a:r>
              <a:rPr lang="en-IE" dirty="0" smtClean="0"/>
              <a:t>, D. 2013. </a:t>
            </a:r>
            <a:r>
              <a:rPr lang="en-IE" dirty="0">
                <a:hlinkClick r:id="rId2"/>
              </a:rPr>
              <a:t>https://</a:t>
            </a:r>
            <a:r>
              <a:rPr lang="en-IE" dirty="0" smtClean="0">
                <a:hlinkClick r:id="rId2"/>
              </a:rPr>
              <a:t>www.researchgate.net/publication/281066622_An_Evaluation_of_the_HEAR_and_DARE_Supplementary_Admission_Routes_to_Higher_Education</a:t>
            </a:r>
            <a:r>
              <a:rPr lang="en-IE" dirty="0" smtClean="0"/>
              <a:t> </a:t>
            </a:r>
            <a:endParaRPr lang="en-IE" dirty="0"/>
          </a:p>
        </p:txBody>
      </p:sp>
    </p:spTree>
    <p:extLst>
      <p:ext uri="{BB962C8B-B14F-4D97-AF65-F5344CB8AC3E}">
        <p14:creationId xmlns:p14="http://schemas.microsoft.com/office/powerpoint/2010/main" val="193778116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2"/>
          </p:nvPr>
        </p:nvSpPr>
        <p:spPr/>
        <p:txBody>
          <a:bodyPr/>
          <a:lstStyle/>
          <a:p>
            <a:r>
              <a:rPr lang="en-IE" dirty="0"/>
              <a:t>Alternative Entry Routes to Higher Education </a:t>
            </a:r>
          </a:p>
        </p:txBody>
      </p:sp>
      <p:sp>
        <p:nvSpPr>
          <p:cNvPr id="3" name="Content Placeholder 2"/>
          <p:cNvSpPr>
            <a:spLocks noGrp="1"/>
          </p:cNvSpPr>
          <p:nvPr>
            <p:ph sz="quarter" idx="11"/>
          </p:nvPr>
        </p:nvSpPr>
        <p:spPr/>
        <p:txBody>
          <a:bodyPr/>
          <a:lstStyle/>
          <a:p>
            <a:pPr lvl="0"/>
            <a:endParaRPr lang="en-IE" sz="2000" dirty="0" smtClean="0"/>
          </a:p>
          <a:p>
            <a:pPr lvl="0"/>
            <a:r>
              <a:rPr lang="en-IE" sz="2000" dirty="0" smtClean="0"/>
              <a:t>Limited </a:t>
            </a:r>
            <a:r>
              <a:rPr lang="en-IE" sz="2000" dirty="0"/>
              <a:t>effective use of the reduced points mechanism offered by the HEAR and DARE schemes on the part of HEIs.</a:t>
            </a:r>
          </a:p>
          <a:p>
            <a:pPr lvl="0"/>
            <a:r>
              <a:rPr lang="en-IE" sz="2000" dirty="0"/>
              <a:t>The total number of students accessing higher education via reduced point mechanism has increased between 2010 and 2012, </a:t>
            </a:r>
          </a:p>
          <a:p>
            <a:pPr lvl="1"/>
            <a:r>
              <a:rPr lang="en-IE" sz="2000" dirty="0"/>
              <a:t>HEAR reduced point applicants accounted for just 44% of HEAR eligible entrants in 2010 and 33% in 2012. </a:t>
            </a:r>
          </a:p>
          <a:p>
            <a:pPr lvl="1"/>
            <a:r>
              <a:rPr lang="en-IE" sz="2000" dirty="0"/>
              <a:t>DARE reduced point applicants accounted for just 45% of DARE eligible applicants in 2010 and 36% in 2012. (Byrne et al., 2013)</a:t>
            </a:r>
          </a:p>
          <a:p>
            <a:endParaRPr lang="en-IE" sz="2000" dirty="0"/>
          </a:p>
        </p:txBody>
      </p:sp>
      <p:sp>
        <p:nvSpPr>
          <p:cNvPr id="5" name="Text Placeholder 3"/>
          <p:cNvSpPr>
            <a:spLocks noGrp="1"/>
          </p:cNvSpPr>
          <p:nvPr>
            <p:ph type="body" sz="quarter" idx="13"/>
          </p:nvPr>
        </p:nvSpPr>
        <p:spPr>
          <a:xfrm>
            <a:off x="2051720" y="6093296"/>
            <a:ext cx="6912768" cy="550986"/>
          </a:xfrm>
        </p:spPr>
        <p:txBody>
          <a:bodyPr/>
          <a:lstStyle/>
          <a:p>
            <a:r>
              <a:rPr lang="en-IE" dirty="0" smtClean="0"/>
              <a:t>Byrne, D., Doris, A., </a:t>
            </a:r>
            <a:r>
              <a:rPr lang="en-IE" dirty="0" err="1" smtClean="0"/>
              <a:t>Sweetman</a:t>
            </a:r>
            <a:r>
              <a:rPr lang="en-IE" dirty="0" smtClean="0"/>
              <a:t>, O</a:t>
            </a:r>
            <a:r>
              <a:rPr lang="en-IE" dirty="0" smtClean="0"/>
              <a:t>., Casey, R., and </a:t>
            </a:r>
            <a:r>
              <a:rPr lang="en-IE" dirty="0" err="1" smtClean="0"/>
              <a:t>Raffe</a:t>
            </a:r>
            <a:r>
              <a:rPr lang="en-IE" dirty="0" smtClean="0"/>
              <a:t>, D. 2013. </a:t>
            </a:r>
            <a:r>
              <a:rPr lang="en-IE" dirty="0">
                <a:hlinkClick r:id="rId3"/>
              </a:rPr>
              <a:t>https://</a:t>
            </a:r>
            <a:r>
              <a:rPr lang="en-IE" dirty="0" smtClean="0">
                <a:hlinkClick r:id="rId3"/>
              </a:rPr>
              <a:t>www.researchgate.net/publication/281066622_An_Evaluation_of_the_HEAR_and_DARE_Supplementary_Admission_Routes_to_Higher_Education</a:t>
            </a:r>
            <a:r>
              <a:rPr lang="en-IE" dirty="0" smtClean="0"/>
              <a:t> </a:t>
            </a:r>
            <a:endParaRPr lang="en-IE" dirty="0"/>
          </a:p>
        </p:txBody>
      </p:sp>
    </p:spTree>
    <p:extLst>
      <p:ext uri="{BB962C8B-B14F-4D97-AF65-F5344CB8AC3E}">
        <p14:creationId xmlns:p14="http://schemas.microsoft.com/office/powerpoint/2010/main" val="350404081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2"/>
          </p:nvPr>
        </p:nvSpPr>
        <p:spPr/>
        <p:txBody>
          <a:bodyPr/>
          <a:lstStyle/>
          <a:p>
            <a:r>
              <a:rPr lang="en-IE" dirty="0" smtClean="0"/>
              <a:t>Grant</a:t>
            </a:r>
            <a:endParaRPr lang="en-IE" dirty="0"/>
          </a:p>
        </p:txBody>
      </p:sp>
      <p:sp>
        <p:nvSpPr>
          <p:cNvPr id="3" name="Content Placeholder 2"/>
          <p:cNvSpPr>
            <a:spLocks noGrp="1"/>
          </p:cNvSpPr>
          <p:nvPr>
            <p:ph sz="quarter" idx="11"/>
          </p:nvPr>
        </p:nvSpPr>
        <p:spPr/>
        <p:txBody>
          <a:bodyPr/>
          <a:lstStyle/>
          <a:p>
            <a:r>
              <a:rPr lang="en-IE" dirty="0"/>
              <a:t>Free Fees introduced in 1995/96</a:t>
            </a:r>
          </a:p>
          <a:p>
            <a:pPr lvl="1"/>
            <a:r>
              <a:rPr lang="en-IE" dirty="0"/>
              <a:t>Standard Registration charge to cover costs of examination, provision of student services €190</a:t>
            </a:r>
          </a:p>
          <a:p>
            <a:pPr lvl="1"/>
            <a:r>
              <a:rPr lang="en-IE" dirty="0"/>
              <a:t>2011/12 Student Contribution Charge €2,000</a:t>
            </a:r>
          </a:p>
          <a:p>
            <a:pPr lvl="1"/>
            <a:r>
              <a:rPr lang="en-IE" dirty="0"/>
              <a:t>2015/16 Student Contribution Charge €3,000</a:t>
            </a:r>
          </a:p>
          <a:p>
            <a:pPr lvl="1"/>
            <a:endParaRPr lang="en-IE" dirty="0"/>
          </a:p>
          <a:p>
            <a:endParaRPr lang="en-IE" dirty="0"/>
          </a:p>
        </p:txBody>
      </p:sp>
      <p:sp>
        <p:nvSpPr>
          <p:cNvPr id="4" name="Text Placeholder 3"/>
          <p:cNvSpPr>
            <a:spLocks noGrp="1"/>
          </p:cNvSpPr>
          <p:nvPr>
            <p:ph type="body" sz="quarter" idx="13"/>
          </p:nvPr>
        </p:nvSpPr>
        <p:spPr/>
        <p:txBody>
          <a:bodyPr/>
          <a:lstStyle/>
          <a:p>
            <a:endParaRPr lang="en-IE"/>
          </a:p>
        </p:txBody>
      </p:sp>
    </p:spTree>
    <p:extLst>
      <p:ext uri="{BB962C8B-B14F-4D97-AF65-F5344CB8AC3E}">
        <p14:creationId xmlns:p14="http://schemas.microsoft.com/office/powerpoint/2010/main" val="99579281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2"/>
          </p:nvPr>
        </p:nvSpPr>
        <p:spPr/>
        <p:txBody>
          <a:bodyPr/>
          <a:lstStyle/>
          <a:p>
            <a:r>
              <a:rPr lang="en-IE" dirty="0"/>
              <a:t>Means Tested Grant System </a:t>
            </a:r>
          </a:p>
        </p:txBody>
      </p:sp>
      <p:sp>
        <p:nvSpPr>
          <p:cNvPr id="3" name="Content Placeholder 2"/>
          <p:cNvSpPr>
            <a:spLocks noGrp="1"/>
          </p:cNvSpPr>
          <p:nvPr>
            <p:ph sz="quarter" idx="11"/>
          </p:nvPr>
        </p:nvSpPr>
        <p:spPr/>
        <p:txBody>
          <a:bodyPr/>
          <a:lstStyle/>
          <a:p>
            <a:r>
              <a:rPr lang="en-IE" dirty="0"/>
              <a:t>Student support funding, otherwise known as student grants, is made up of two components—a maintenance element and a grant to cover the student contribution charge. </a:t>
            </a:r>
          </a:p>
          <a:p>
            <a:r>
              <a:rPr lang="en-IE" dirty="0"/>
              <a:t>The level of grant available depends on the means of the student’s family. </a:t>
            </a:r>
          </a:p>
          <a:p>
            <a:r>
              <a:rPr lang="en-IE" dirty="0"/>
              <a:t>Rates of grant support: Special rate, 100%, 75%, 50% and 25% and of course 0%</a:t>
            </a:r>
          </a:p>
          <a:p>
            <a:endParaRPr lang="en-IE" dirty="0"/>
          </a:p>
          <a:p>
            <a:endParaRPr lang="en-IE" dirty="0"/>
          </a:p>
        </p:txBody>
      </p:sp>
      <p:sp>
        <p:nvSpPr>
          <p:cNvPr id="4" name="Text Placeholder 3"/>
          <p:cNvSpPr>
            <a:spLocks noGrp="1"/>
          </p:cNvSpPr>
          <p:nvPr>
            <p:ph type="body" sz="quarter" idx="13"/>
          </p:nvPr>
        </p:nvSpPr>
        <p:spPr/>
        <p:txBody>
          <a:bodyPr/>
          <a:lstStyle/>
          <a:p>
            <a:endParaRPr lang="en-IE"/>
          </a:p>
        </p:txBody>
      </p:sp>
    </p:spTree>
    <p:extLst>
      <p:ext uri="{BB962C8B-B14F-4D97-AF65-F5344CB8AC3E}">
        <p14:creationId xmlns:p14="http://schemas.microsoft.com/office/powerpoint/2010/main" val="154381971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2"/>
          </p:nvPr>
        </p:nvSpPr>
        <p:spPr/>
        <p:txBody>
          <a:bodyPr/>
          <a:lstStyle/>
          <a:p>
            <a:r>
              <a:rPr lang="en-IE" sz="2800" dirty="0"/>
              <a:t>Financial barrier to applying to go to college (McCoy, Byrne et al., 2010)</a:t>
            </a:r>
          </a:p>
        </p:txBody>
      </p:sp>
      <p:sp>
        <p:nvSpPr>
          <p:cNvPr id="3" name="Content Placeholder 2"/>
          <p:cNvSpPr>
            <a:spLocks noGrp="1"/>
          </p:cNvSpPr>
          <p:nvPr>
            <p:ph sz="quarter" idx="11"/>
          </p:nvPr>
        </p:nvSpPr>
        <p:spPr/>
        <p:txBody>
          <a:bodyPr/>
          <a:lstStyle/>
          <a:p>
            <a:r>
              <a:rPr lang="en-IE" dirty="0"/>
              <a:t>90% and 86% of those from professional and farming backgrounds respectively applied to the CAO in 2004/05, this was true for just approximately 66% of those from other non manual, skilled manual and unskilled manual groups</a:t>
            </a:r>
            <a:r>
              <a:rPr lang="en-IE" dirty="0" smtClean="0"/>
              <a:t>.</a:t>
            </a:r>
            <a:endParaRPr lang="en-IE" dirty="0"/>
          </a:p>
          <a:p>
            <a:r>
              <a:rPr lang="en-IE" dirty="0"/>
              <a:t>Non-application was predominately driven by perceptions of HE as being ‘not for me’, or alternatively, the pull of working and earning or low academic self-image and low performance expectations, 15% indicated issues relating to lack of affordability</a:t>
            </a:r>
          </a:p>
          <a:p>
            <a:endParaRPr lang="en-IE" dirty="0"/>
          </a:p>
        </p:txBody>
      </p:sp>
      <p:sp>
        <p:nvSpPr>
          <p:cNvPr id="4" name="Text Placeholder 3"/>
          <p:cNvSpPr>
            <a:spLocks noGrp="1"/>
          </p:cNvSpPr>
          <p:nvPr>
            <p:ph type="body" sz="quarter" idx="13"/>
          </p:nvPr>
        </p:nvSpPr>
        <p:spPr>
          <a:xfrm>
            <a:off x="2051720" y="6021288"/>
            <a:ext cx="6768752" cy="741462"/>
          </a:xfrm>
        </p:spPr>
        <p:txBody>
          <a:bodyPr/>
          <a:lstStyle/>
          <a:p>
            <a:r>
              <a:rPr lang="en-IE" dirty="0"/>
              <a:t>McCoy, S., Byrne, D., O’Connell, P.J., Kelly, E. and Doherty, C. (2010) </a:t>
            </a:r>
            <a:r>
              <a:rPr lang="en-IE" i="1" dirty="0"/>
              <a:t>Hidden Disadvantage? A Study of the Low Participation in Higher Education by the Non Manual Group, </a:t>
            </a:r>
            <a:r>
              <a:rPr lang="en-IE" dirty="0"/>
              <a:t>Dublin: Higher Education Authority </a:t>
            </a:r>
            <a:endParaRPr lang="en-IE" dirty="0"/>
          </a:p>
          <a:p>
            <a:endParaRPr lang="en-IE" dirty="0"/>
          </a:p>
        </p:txBody>
      </p:sp>
    </p:spTree>
    <p:extLst>
      <p:ext uri="{BB962C8B-B14F-4D97-AF65-F5344CB8AC3E}">
        <p14:creationId xmlns:p14="http://schemas.microsoft.com/office/powerpoint/2010/main" val="267301679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2"/>
          </p:nvPr>
        </p:nvSpPr>
        <p:spPr/>
        <p:txBody>
          <a:bodyPr/>
          <a:lstStyle/>
          <a:p>
            <a:r>
              <a:rPr lang="en-IE" sz="3200" dirty="0"/>
              <a:t>Financial barrier to applying to go to college (McCoy, Byrne et al., 2010)</a:t>
            </a:r>
          </a:p>
        </p:txBody>
      </p:sp>
      <p:sp>
        <p:nvSpPr>
          <p:cNvPr id="3" name="Content Placeholder 2"/>
          <p:cNvSpPr>
            <a:spLocks noGrp="1"/>
          </p:cNvSpPr>
          <p:nvPr>
            <p:ph sz="quarter" idx="11"/>
          </p:nvPr>
        </p:nvSpPr>
        <p:spPr/>
        <p:txBody>
          <a:bodyPr/>
          <a:lstStyle/>
          <a:p>
            <a:r>
              <a:rPr lang="en-IE" dirty="0"/>
              <a:t>Financial concerns surface for all groups, either in the sense of a priority to secure earnings or concern over being able to afford to attend higher education. </a:t>
            </a:r>
            <a:endParaRPr lang="en-IE" dirty="0" smtClean="0"/>
          </a:p>
          <a:p>
            <a:r>
              <a:rPr lang="en-IE" dirty="0" smtClean="0"/>
              <a:t>When </a:t>
            </a:r>
            <a:r>
              <a:rPr lang="en-IE" dirty="0"/>
              <a:t>it comes to accepting a CAO offer, the intermediate non-manual group and the skilled/unskilled manual groups financial concerns were at the fore, suggesting that this group are more likely to seriously consider HE but fall at the final hurdle owing to financial pressures or ineligibility for state financial support. </a:t>
            </a:r>
          </a:p>
          <a:p>
            <a:endParaRPr lang="en-IE" dirty="0"/>
          </a:p>
        </p:txBody>
      </p:sp>
      <p:sp>
        <p:nvSpPr>
          <p:cNvPr id="4" name="Text Placeholder 3"/>
          <p:cNvSpPr>
            <a:spLocks noGrp="1"/>
          </p:cNvSpPr>
          <p:nvPr>
            <p:ph type="body" sz="quarter" idx="13"/>
          </p:nvPr>
        </p:nvSpPr>
        <p:spPr>
          <a:xfrm>
            <a:off x="1907704" y="6093296"/>
            <a:ext cx="6912768" cy="669454"/>
          </a:xfrm>
        </p:spPr>
        <p:txBody>
          <a:bodyPr/>
          <a:lstStyle/>
          <a:p>
            <a:r>
              <a:rPr lang="en-IE" dirty="0"/>
              <a:t>McCoy, S., Byrne, D., O’Connell, P.J., Kelly, E. and Doherty, C. (2010) </a:t>
            </a:r>
            <a:r>
              <a:rPr lang="en-IE" i="1" dirty="0"/>
              <a:t>Hidden Disadvantage? A Study of the Low Participation in Higher Education by the Non Manual Group, </a:t>
            </a:r>
            <a:r>
              <a:rPr lang="en-IE" dirty="0"/>
              <a:t>Dublin: Higher Education Authority </a:t>
            </a:r>
            <a:endParaRPr lang="en-IE" dirty="0"/>
          </a:p>
          <a:p>
            <a:endParaRPr lang="en-IE" dirty="0"/>
          </a:p>
        </p:txBody>
      </p:sp>
    </p:spTree>
    <p:extLst>
      <p:ext uri="{BB962C8B-B14F-4D97-AF65-F5344CB8AC3E}">
        <p14:creationId xmlns:p14="http://schemas.microsoft.com/office/powerpoint/2010/main" val="202239635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2"/>
          </p:nvPr>
        </p:nvSpPr>
        <p:spPr/>
        <p:txBody>
          <a:bodyPr/>
          <a:lstStyle/>
          <a:p>
            <a:r>
              <a:rPr lang="en-IE" sz="2800" dirty="0"/>
              <a:t>The Overall Level of Funding of Public HEIs has declined since  2007/08</a:t>
            </a:r>
          </a:p>
        </p:txBody>
      </p:sp>
      <p:pic>
        <p:nvPicPr>
          <p:cNvPr id="5" name="Content Placeholder 4"/>
          <p:cNvPicPr>
            <a:picLocks noGrp="1" noChangeAspect="1"/>
          </p:cNvPicPr>
          <p:nvPr>
            <p:ph sz="quarter" idx="11"/>
          </p:nvPr>
        </p:nvPicPr>
        <p:blipFill>
          <a:blip r:embed="rId2">
            <a:extLst>
              <a:ext uri="{28A0092B-C50C-407E-A947-70E740481C1C}">
                <a14:useLocalDpi xmlns:a14="http://schemas.microsoft.com/office/drawing/2010/main" val="0"/>
              </a:ext>
            </a:extLst>
          </a:blip>
          <a:stretch>
            <a:fillRect/>
          </a:stretch>
        </p:blipFill>
        <p:spPr>
          <a:xfrm>
            <a:off x="1012853" y="1844675"/>
            <a:ext cx="7046856" cy="3816350"/>
          </a:xfrm>
        </p:spPr>
      </p:pic>
      <p:sp>
        <p:nvSpPr>
          <p:cNvPr id="4" name="Text Placeholder 3"/>
          <p:cNvSpPr>
            <a:spLocks noGrp="1"/>
          </p:cNvSpPr>
          <p:nvPr>
            <p:ph type="body" sz="quarter" idx="13"/>
          </p:nvPr>
        </p:nvSpPr>
        <p:spPr>
          <a:xfrm>
            <a:off x="2123728" y="6237312"/>
            <a:ext cx="6696744" cy="525438"/>
          </a:xfrm>
        </p:spPr>
        <p:txBody>
          <a:bodyPr/>
          <a:lstStyle/>
          <a:p>
            <a:r>
              <a:rPr lang="en-IE" dirty="0" smtClean="0"/>
              <a:t>Expert Group on Future Funding for Higher Education: The Role, Value and Scale of Higher Education in Ireland</a:t>
            </a:r>
            <a:endParaRPr lang="en-IE" dirty="0"/>
          </a:p>
        </p:txBody>
      </p:sp>
    </p:spTree>
    <p:extLst>
      <p:ext uri="{BB962C8B-B14F-4D97-AF65-F5344CB8AC3E}">
        <p14:creationId xmlns:p14="http://schemas.microsoft.com/office/powerpoint/2010/main" val="4032223299"/>
      </p:ext>
    </p:extLst>
  </p:cSld>
  <p:clrMapOvr>
    <a:masterClrMapping/>
  </p:clrMapOvr>
</p:sld>
</file>

<file path=ppt/theme/theme1.xml><?xml version="1.0" encoding="utf-8"?>
<a:theme xmlns:a="http://schemas.openxmlformats.org/drawingml/2006/main" name="Maynooth University PowerPoint Template - Burgundy - Copy">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Maynooth University PowerPoint Template - Burgundy - Copy</Template>
  <TotalTime>290</TotalTime>
  <Words>2176</Words>
  <Application>Microsoft Office PowerPoint</Application>
  <PresentationFormat>On-screen Show (4:3)</PresentationFormat>
  <Paragraphs>155</Paragraphs>
  <Slides>22</Slides>
  <Notes>10</Notes>
  <HiddenSlides>0</HiddenSlides>
  <MMClips>0</MMClips>
  <ScaleCrop>false</ScaleCrop>
  <HeadingPairs>
    <vt:vector size="4" baseType="variant">
      <vt:variant>
        <vt:lpstr>Theme</vt:lpstr>
      </vt:variant>
      <vt:variant>
        <vt:i4>1</vt:i4>
      </vt:variant>
      <vt:variant>
        <vt:lpstr>Slide Titles</vt:lpstr>
      </vt:variant>
      <vt:variant>
        <vt:i4>22</vt:i4>
      </vt:variant>
    </vt:vector>
  </HeadingPairs>
  <TitlesOfParts>
    <vt:vector size="23" baseType="lpstr">
      <vt:lpstr>Maynooth University PowerPoint Template - Burgundy - Copy</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Rowan</dc:creator>
  <cp:lastModifiedBy>Computer Centre</cp:lastModifiedBy>
  <cp:revision>38</cp:revision>
  <dcterms:created xsi:type="dcterms:W3CDTF">2014-08-26T15:32:33Z</dcterms:created>
  <dcterms:modified xsi:type="dcterms:W3CDTF">2015-10-02T15:27:38Z</dcterms:modified>
</cp:coreProperties>
</file>