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74" r:id="rId3"/>
    <p:sldId id="294" r:id="rId4"/>
    <p:sldId id="275" r:id="rId5"/>
    <p:sldId id="280" r:id="rId6"/>
    <p:sldId id="284" r:id="rId7"/>
    <p:sldId id="282" r:id="rId8"/>
    <p:sldId id="296" r:id="rId9"/>
    <p:sldId id="292" r:id="rId10"/>
    <p:sldId id="291" r:id="rId11"/>
    <p:sldId id="288" r:id="rId12"/>
    <p:sldId id="259" r:id="rId13"/>
    <p:sldId id="260" r:id="rId14"/>
    <p:sldId id="261" r:id="rId15"/>
    <p:sldId id="293" r:id="rId16"/>
    <p:sldId id="267" r:id="rId17"/>
    <p:sldId id="269" r:id="rId18"/>
    <p:sldId id="285" r:id="rId19"/>
    <p:sldId id="286" r:id="rId20"/>
  </p:sldIdLst>
  <p:sldSz cx="9144000" cy="6858000" type="screen4x3"/>
  <p:notesSz cx="6799263" cy="9929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47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ruce\RepaymentSchedulesNewVers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ruce\RepaymentSchedulesNewVersion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umburekuraya:Documents:Chapman:Irish_RepaymentSchedules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E" sz="2400" b="0" dirty="0">
                <a:latin typeface="Times New Roman" pitchFamily="18" charset="0"/>
                <a:cs typeface="Times New Roman" pitchFamily="18" charset="0"/>
              </a:rPr>
              <a:t>Real and Nominal Repayments: €6000 </a:t>
            </a:r>
            <a:r>
              <a:rPr lang="en-IE" sz="2400" b="0" dirty="0" smtClean="0">
                <a:latin typeface="Times New Roman" pitchFamily="18" charset="0"/>
                <a:cs typeface="Times New Roman" pitchFamily="18" charset="0"/>
              </a:rPr>
              <a:t>fees pa,</a:t>
            </a:r>
            <a:r>
              <a:rPr lang="en-IE" sz="24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E" sz="2400" b="0" baseline="0" dirty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IE" sz="2400" b="0" baseline="0" dirty="0" smtClean="0">
                <a:latin typeface="Times New Roman" pitchFamily="18" charset="0"/>
                <a:cs typeface="Times New Roman" pitchFamily="18" charset="0"/>
              </a:rPr>
              <a:t>maintenance, 10 years repayment</a:t>
            </a:r>
            <a:endParaRPr lang="en-IE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'€6000'!$B$1</c:f>
              <c:strCache>
                <c:ptCount val="1"/>
                <c:pt idx="0">
                  <c:v>Nominal </c:v>
                </c:pt>
              </c:strCache>
            </c:strRef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'€6000'!$B$2:$B$20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2840.2799999999997</c:v>
                </c:pt>
                <c:pt idx="5">
                  <c:v>2840.2799999999997</c:v>
                </c:pt>
                <c:pt idx="6">
                  <c:v>2840.2799999999997</c:v>
                </c:pt>
                <c:pt idx="7">
                  <c:v>2840.2799999999997</c:v>
                </c:pt>
                <c:pt idx="8">
                  <c:v>2840.2799999999997</c:v>
                </c:pt>
                <c:pt idx="9">
                  <c:v>2840.2799999999997</c:v>
                </c:pt>
                <c:pt idx="10">
                  <c:v>2840.2799999999997</c:v>
                </c:pt>
                <c:pt idx="11">
                  <c:v>2840.2799999999997</c:v>
                </c:pt>
                <c:pt idx="12">
                  <c:v>2840.2799999999997</c:v>
                </c:pt>
                <c:pt idx="13">
                  <c:v>2840.2799999999997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1"/>
          <c:order val="1"/>
          <c:tx>
            <c:strRef>
              <c:f>'€6000'!$C$1</c:f>
              <c:strCache>
                <c:ptCount val="1"/>
                <c:pt idx="0">
                  <c:v>Real</c:v>
                </c:pt>
              </c:strCache>
            </c:strRef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2840.2799999999997</c:v>
                </c:pt>
                <c:pt idx="5">
                  <c:v>2784.588235294118</c:v>
                </c:pt>
                <c:pt idx="6">
                  <c:v>2729.9884659746185</c:v>
                </c:pt>
                <c:pt idx="7">
                  <c:v>2676.4592803672799</c:v>
                </c:pt>
                <c:pt idx="8">
                  <c:v>2623.9796866345928</c:v>
                </c:pt>
                <c:pt idx="9">
                  <c:v>2572.5291045437152</c:v>
                </c:pt>
                <c:pt idx="10">
                  <c:v>2522.087357395797</c:v>
                </c:pt>
                <c:pt idx="11">
                  <c:v>2472.6346641135247</c:v>
                </c:pt>
                <c:pt idx="12">
                  <c:v>2424.15163148385</c:v>
                </c:pt>
                <c:pt idx="13">
                  <c:v>2376.6192465527952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axId val="67733760"/>
        <c:axId val="69702784"/>
      </c:scatterChart>
      <c:valAx>
        <c:axId val="67733760"/>
        <c:scaling>
          <c:orientation val="minMax"/>
          <c:max val="36"/>
          <c:min val="18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/>
                  <a:t>Age</a:t>
                </a:r>
              </a:p>
            </c:rich>
          </c:tx>
          <c:layout/>
        </c:title>
        <c:numFmt formatCode="General" sourceLinked="1"/>
        <c:tickLblPos val="nextTo"/>
        <c:crossAx val="69702784"/>
        <c:crosses val="autoZero"/>
        <c:crossBetween val="midCat"/>
        <c:majorUnit val="1"/>
      </c:valAx>
      <c:valAx>
        <c:axId val="69702784"/>
        <c:scaling>
          <c:orientation val="minMax"/>
          <c:max val="7000"/>
        </c:scaling>
        <c:axPos val="l"/>
        <c:majorGridlines/>
        <c:numFmt formatCode="General" sourceLinked="1"/>
        <c:tickLblPos val="nextTo"/>
        <c:crossAx val="67733760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E" sz="1400"/>
              <a:t>Repayment Burden as Proportion of Earnings: €12,000pa</a:t>
            </a:r>
          </a:p>
        </c:rich>
      </c:tx>
      <c:layout/>
    </c:title>
    <c:plotArea>
      <c:layout/>
      <c:scatterChart>
        <c:scatterStyle val="smoothMarker"/>
        <c:ser>
          <c:idx val="3"/>
          <c:order val="0"/>
          <c:tx>
            <c:v>Male, Q25</c:v>
          </c:tx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0.67287281847633096</c:v>
                </c:pt>
                <c:pt idx="5">
                  <c:v>0.45423261050840374</c:v>
                </c:pt>
                <c:pt idx="6">
                  <c:v>0.3800476943707104</c:v>
                </c:pt>
                <c:pt idx="7">
                  <c:v>0.28770210355610693</c:v>
                </c:pt>
                <c:pt idx="8">
                  <c:v>0.23254034485791436</c:v>
                </c:pt>
                <c:pt idx="9">
                  <c:v>0.22476478377661599</c:v>
                </c:pt>
                <c:pt idx="10">
                  <c:v>0.21044607987006336</c:v>
                </c:pt>
                <c:pt idx="11">
                  <c:v>0.19589338202435799</c:v>
                </c:pt>
                <c:pt idx="12">
                  <c:v>0.18599423010861724</c:v>
                </c:pt>
                <c:pt idx="13">
                  <c:v>0.16780243764536126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5"/>
          <c:order val="1"/>
          <c:tx>
            <c:v>Male, Q50</c:v>
          </c:tx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0.35523972413793076</c:v>
                </c:pt>
                <c:pt idx="5">
                  <c:v>0.26547525394210197</c:v>
                </c:pt>
                <c:pt idx="6">
                  <c:v>0.26053282205660699</c:v>
                </c:pt>
                <c:pt idx="7">
                  <c:v>0.19669172567493587</c:v>
                </c:pt>
                <c:pt idx="8">
                  <c:v>0.171670476809969</c:v>
                </c:pt>
                <c:pt idx="9">
                  <c:v>0.16099569554890716</c:v>
                </c:pt>
                <c:pt idx="10">
                  <c:v>0.14802711003287816</c:v>
                </c:pt>
                <c:pt idx="11">
                  <c:v>0.14268641770809901</c:v>
                </c:pt>
                <c:pt idx="12">
                  <c:v>0.12841786093027399</c:v>
                </c:pt>
                <c:pt idx="13">
                  <c:v>0.110467959760505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7"/>
          <c:order val="2"/>
          <c:tx>
            <c:v>Female, Q25</c:v>
          </c:tx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0.49635522664199799</c:v>
                </c:pt>
                <c:pt idx="5">
                  <c:v>0.38123388019297633</c:v>
                </c:pt>
                <c:pt idx="6">
                  <c:v>0.32527576238477079</c:v>
                </c:pt>
                <c:pt idx="7">
                  <c:v>0.32048117799993486</c:v>
                </c:pt>
                <c:pt idx="8">
                  <c:v>0.24158809282208726</c:v>
                </c:pt>
                <c:pt idx="9">
                  <c:v>0.23804992570283623</c:v>
                </c:pt>
                <c:pt idx="10">
                  <c:v>0.25475199830280598</c:v>
                </c:pt>
                <c:pt idx="11">
                  <c:v>0.24852767727431788</c:v>
                </c:pt>
                <c:pt idx="12">
                  <c:v>0.22207166906931181</c:v>
                </c:pt>
                <c:pt idx="13">
                  <c:v>0.19940163830932317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9"/>
          <c:order val="3"/>
          <c:tx>
            <c:v>Female, Q50</c:v>
          </c:tx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'€12000'!$K$2:$K$20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0.32327760204850098</c:v>
                </c:pt>
                <c:pt idx="5">
                  <c:v>0.26039396865915698</c:v>
                </c:pt>
                <c:pt idx="6">
                  <c:v>0.22746707300079499</c:v>
                </c:pt>
                <c:pt idx="7">
                  <c:v>0.21122927384398901</c:v>
                </c:pt>
                <c:pt idx="8">
                  <c:v>0.16243977228939699</c:v>
                </c:pt>
                <c:pt idx="9">
                  <c:v>0.16732890737599199</c:v>
                </c:pt>
                <c:pt idx="10">
                  <c:v>0.165981510129184</c:v>
                </c:pt>
                <c:pt idx="11">
                  <c:v>0.16717746527617797</c:v>
                </c:pt>
                <c:pt idx="12">
                  <c:v>0.15878028092427626</c:v>
                </c:pt>
                <c:pt idx="13">
                  <c:v>0.13713874829403888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axId val="70199168"/>
        <c:axId val="70200704"/>
      </c:scatterChart>
      <c:valAx>
        <c:axId val="70199168"/>
        <c:scaling>
          <c:orientation val="minMax"/>
          <c:max val="31"/>
          <c:min val="22"/>
        </c:scaling>
        <c:axPos val="b"/>
        <c:numFmt formatCode="General" sourceLinked="1"/>
        <c:tickLblPos val="nextTo"/>
        <c:crossAx val="70200704"/>
        <c:crosses val="autoZero"/>
        <c:crossBetween val="midCat"/>
        <c:majorUnit val="1"/>
      </c:valAx>
      <c:valAx>
        <c:axId val="7020070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0199168"/>
        <c:crosses val="autoZero"/>
        <c:crossBetween val="midCat"/>
        <c:majorUnit val="0.1"/>
      </c:valAx>
    </c:plotArea>
    <c:legend>
      <c:legendPos val="r"/>
      <c:layout/>
    </c:legend>
    <c:plotVisOnly val="1"/>
    <c:dispBlanksAs val="gap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E" sz="1400"/>
              <a:t>Real and Nominal Repayments: €4500 fees, no maintenance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'€4500'!$B$1</c:f>
              <c:strCache>
                <c:ptCount val="1"/>
                <c:pt idx="0">
                  <c:v>Nominal </c:v>
                </c:pt>
              </c:strCache>
            </c:strRef>
          </c:tx>
          <c:spPr>
            <a:ln w="19050"/>
          </c:spPr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'€4500'!$B$2:$B$20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2130.12</c:v>
                </c:pt>
                <c:pt idx="5">
                  <c:v>2130.12</c:v>
                </c:pt>
                <c:pt idx="6">
                  <c:v>2130.12</c:v>
                </c:pt>
                <c:pt idx="7">
                  <c:v>2130.12</c:v>
                </c:pt>
                <c:pt idx="8">
                  <c:v>2130.12</c:v>
                </c:pt>
                <c:pt idx="9">
                  <c:v>2130.12</c:v>
                </c:pt>
                <c:pt idx="10">
                  <c:v>2130.12</c:v>
                </c:pt>
                <c:pt idx="11">
                  <c:v>2130.12</c:v>
                </c:pt>
                <c:pt idx="12">
                  <c:v>2130.12</c:v>
                </c:pt>
                <c:pt idx="13">
                  <c:v>2130.12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1"/>
          <c:order val="1"/>
          <c:tx>
            <c:strRef>
              <c:f>'€4500'!$C$1</c:f>
              <c:strCache>
                <c:ptCount val="1"/>
                <c:pt idx="0">
                  <c:v>Real</c:v>
                </c:pt>
              </c:strCache>
            </c:strRef>
          </c:tx>
          <c:spPr>
            <a:ln w="19050"/>
          </c:spPr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2130.12</c:v>
                </c:pt>
                <c:pt idx="5">
                  <c:v>2088.3529411764712</c:v>
                </c:pt>
                <c:pt idx="6">
                  <c:v>2047.4048442906558</c:v>
                </c:pt>
                <c:pt idx="7">
                  <c:v>2007.2596512653511</c:v>
                </c:pt>
                <c:pt idx="8">
                  <c:v>1967.901618887598</c:v>
                </c:pt>
                <c:pt idx="9">
                  <c:v>1929.3153126348998</c:v>
                </c:pt>
                <c:pt idx="10">
                  <c:v>1891.4856006224511</c:v>
                </c:pt>
                <c:pt idx="11">
                  <c:v>1854.39764766907</c:v>
                </c:pt>
                <c:pt idx="12">
                  <c:v>1818.036909479481</c:v>
                </c:pt>
                <c:pt idx="13">
                  <c:v>1782.389126940667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axId val="70242688"/>
        <c:axId val="70244224"/>
      </c:scatterChart>
      <c:valAx>
        <c:axId val="70242688"/>
        <c:scaling>
          <c:orientation val="minMax"/>
          <c:max val="36"/>
          <c:min val="18"/>
        </c:scaling>
        <c:axPos val="b"/>
        <c:numFmt formatCode="General" sourceLinked="1"/>
        <c:tickLblPos val="nextTo"/>
        <c:crossAx val="70244224"/>
        <c:crosses val="autoZero"/>
        <c:crossBetween val="midCat"/>
        <c:majorUnit val="1"/>
      </c:valAx>
      <c:valAx>
        <c:axId val="70244224"/>
        <c:scaling>
          <c:orientation val="minMax"/>
          <c:max val="7000"/>
        </c:scaling>
        <c:axPos val="l"/>
        <c:majorGridlines/>
        <c:numFmt formatCode="General" sourceLinked="1"/>
        <c:tickLblPos val="nextTo"/>
        <c:crossAx val="7024268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Repayment Burden as Proportion of Earnings: €4500</a:t>
            </a:r>
            <a:r>
              <a:rPr lang="en-US" sz="1400" baseline="0"/>
              <a:t>pa</a:t>
            </a:r>
            <a:endParaRPr lang="en-US" sz="1400"/>
          </a:p>
        </c:rich>
      </c:tx>
      <c:layout/>
    </c:title>
    <c:plotArea>
      <c:layout/>
      <c:scatterChart>
        <c:scatterStyle val="smoothMarker"/>
        <c:ser>
          <c:idx val="3"/>
          <c:order val="0"/>
          <c:tx>
            <c:v>Male, Q25</c:v>
          </c:tx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0.222606332950152</c:v>
                </c:pt>
                <c:pt idx="5">
                  <c:v>0.15027365195196599</c:v>
                </c:pt>
                <c:pt idx="6">
                  <c:v>0.12573107616621601</c:v>
                </c:pt>
                <c:pt idx="7">
                  <c:v>9.5180409278076208E-2</c:v>
                </c:pt>
                <c:pt idx="8">
                  <c:v>7.6931259534308002E-2</c:v>
                </c:pt>
                <c:pt idx="9">
                  <c:v>7.4358872760151906E-2</c:v>
                </c:pt>
                <c:pt idx="10">
                  <c:v>6.9621819810897004E-2</c:v>
                </c:pt>
                <c:pt idx="11">
                  <c:v>6.480735470989972E-2</c:v>
                </c:pt>
                <c:pt idx="12">
                  <c:v>6.1532420953072604E-2</c:v>
                </c:pt>
                <c:pt idx="13">
                  <c:v>5.5514035161823502E-2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5"/>
          <c:order val="1"/>
          <c:tx>
            <c:v>Male, Q50</c:v>
          </c:tx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0.11752386206896499</c:v>
                </c:pt>
                <c:pt idx="5">
                  <c:v>8.7827106618574693E-2</c:v>
                </c:pt>
                <c:pt idx="6">
                  <c:v>8.6192003211697343E-2</c:v>
                </c:pt>
                <c:pt idx="7">
                  <c:v>6.5071470524373495E-2</c:v>
                </c:pt>
                <c:pt idx="8">
                  <c:v>5.6793697514793795E-2</c:v>
                </c:pt>
                <c:pt idx="9">
                  <c:v>5.3262162510970885E-2</c:v>
                </c:pt>
                <c:pt idx="10">
                  <c:v>4.8971768864500075E-2</c:v>
                </c:pt>
                <c:pt idx="11">
                  <c:v>4.7204909063971796E-2</c:v>
                </c:pt>
                <c:pt idx="12">
                  <c:v>4.2484446275780602E-2</c:v>
                </c:pt>
                <c:pt idx="13">
                  <c:v>3.6546085315877601E-2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7"/>
          <c:order val="2"/>
          <c:tx>
            <c:v>Female, Q25</c:v>
          </c:tx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0.16420906567992599</c:v>
                </c:pt>
                <c:pt idx="5">
                  <c:v>0.12612350170168266</c:v>
                </c:pt>
                <c:pt idx="6">
                  <c:v>0.107610892688461</c:v>
                </c:pt>
                <c:pt idx="7">
                  <c:v>0.10602470163032711</c:v>
                </c:pt>
                <c:pt idx="8">
                  <c:v>7.9924523551604232E-2</c:v>
                </c:pt>
                <c:pt idx="9">
                  <c:v>7.8753992678377793E-2</c:v>
                </c:pt>
                <c:pt idx="10">
                  <c:v>8.4279534849282703E-2</c:v>
                </c:pt>
                <c:pt idx="11">
                  <c:v>8.2220344403168749E-2</c:v>
                </c:pt>
                <c:pt idx="12">
                  <c:v>7.3467910348318205E-2</c:v>
                </c:pt>
                <c:pt idx="13">
                  <c:v>6.5967990189891204E-2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9"/>
          <c:order val="3"/>
          <c:tx>
            <c:v>Female, Q50</c:v>
          </c:tx>
          <c:xVal>
            <c:numRef>
              <c:f>'€4500'!$A$2:$A$20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'€4500'!$K$2:$K$20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0.10694984184365111</c:v>
                </c:pt>
                <c:pt idx="5">
                  <c:v>8.6146066379691216E-2</c:v>
                </c:pt>
                <c:pt idx="6">
                  <c:v>7.5252870374927699E-2</c:v>
                </c:pt>
                <c:pt idx="7">
                  <c:v>6.988092366193252E-2</c:v>
                </c:pt>
                <c:pt idx="8">
                  <c:v>5.3739906029318177E-2</c:v>
                </c:pt>
                <c:pt idx="9">
                  <c:v>5.5357377270598501E-2</c:v>
                </c:pt>
                <c:pt idx="10">
                  <c:v>5.4911618203055512E-2</c:v>
                </c:pt>
                <c:pt idx="11">
                  <c:v>5.5307275721586432E-2</c:v>
                </c:pt>
                <c:pt idx="12">
                  <c:v>5.2529237488572099E-2</c:v>
                </c:pt>
                <c:pt idx="13">
                  <c:v>4.5369575088852698E-2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axId val="70361472"/>
        <c:axId val="70363392"/>
      </c:scatterChart>
      <c:valAx>
        <c:axId val="70361472"/>
        <c:scaling>
          <c:orientation val="minMax"/>
          <c:max val="31"/>
          <c:min val="2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/>
        </c:title>
        <c:numFmt formatCode="General" sourceLinked="1"/>
        <c:tickLblPos val="nextTo"/>
        <c:crossAx val="70363392"/>
        <c:crosses val="autoZero"/>
        <c:crossBetween val="midCat"/>
        <c:majorUnit val="1"/>
      </c:valAx>
      <c:valAx>
        <c:axId val="70363392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0361472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Real and Nominal Repayments: </a:t>
            </a:r>
            <a:r>
              <a:rPr lang="en-US" sz="1400" baseline="0"/>
              <a:t>€6000 fees + €6000 maintenance</a:t>
            </a:r>
            <a:endParaRPr lang="en-US" sz="1400"/>
          </a:p>
        </c:rich>
      </c:tx>
      <c:layout>
        <c:manualLayout>
          <c:xMode val="edge"/>
          <c:yMode val="edge"/>
          <c:x val="0.10036811023622012"/>
          <c:y val="4.1666666666666699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'€12000'!$B$1</c:f>
              <c:strCache>
                <c:ptCount val="1"/>
                <c:pt idx="0">
                  <c:v>Nominal </c:v>
                </c:pt>
              </c:strCache>
            </c:strRef>
          </c:tx>
          <c:spPr>
            <a:ln w="19050"/>
          </c:spPr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'€12000'!$B$2:$B$20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6438.72</c:v>
                </c:pt>
                <c:pt idx="5">
                  <c:v>6438.72</c:v>
                </c:pt>
                <c:pt idx="6">
                  <c:v>6438.72</c:v>
                </c:pt>
                <c:pt idx="7">
                  <c:v>6438.72</c:v>
                </c:pt>
                <c:pt idx="8">
                  <c:v>6438.72</c:v>
                </c:pt>
                <c:pt idx="9">
                  <c:v>6438.72</c:v>
                </c:pt>
                <c:pt idx="10">
                  <c:v>6438.72</c:v>
                </c:pt>
                <c:pt idx="11">
                  <c:v>6438.72</c:v>
                </c:pt>
                <c:pt idx="12">
                  <c:v>6438.72</c:v>
                </c:pt>
                <c:pt idx="13">
                  <c:v>6438.72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1"/>
          <c:order val="1"/>
          <c:tx>
            <c:strRef>
              <c:f>'€12000'!$C$1</c:f>
              <c:strCache>
                <c:ptCount val="1"/>
                <c:pt idx="0">
                  <c:v>Real</c:v>
                </c:pt>
              </c:strCache>
            </c:strRef>
          </c:tx>
          <c:spPr>
            <a:ln w="19050"/>
          </c:spPr>
          <c:xVal>
            <c:numRef>
              <c:f>'€12000'!$A$2:$A$20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'€12000'!$C$2:$C$20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6438.72</c:v>
                </c:pt>
                <c:pt idx="5">
                  <c:v>6312.4705882352846</c:v>
                </c:pt>
                <c:pt idx="6">
                  <c:v>6188.6966551326414</c:v>
                </c:pt>
                <c:pt idx="7">
                  <c:v>6067.3496618947584</c:v>
                </c:pt>
                <c:pt idx="8">
                  <c:v>5948.3820214654643</c:v>
                </c:pt>
                <c:pt idx="9">
                  <c:v>5831.7470798680761</c:v>
                </c:pt>
                <c:pt idx="10">
                  <c:v>5717.3990979098844</c:v>
                </c:pt>
                <c:pt idx="11">
                  <c:v>5605.29323324498</c:v>
                </c:pt>
                <c:pt idx="12">
                  <c:v>5495.3855227891954</c:v>
                </c:pt>
                <c:pt idx="13">
                  <c:v>5387.632865479618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axId val="69625728"/>
        <c:axId val="69627264"/>
      </c:scatterChart>
      <c:valAx>
        <c:axId val="69625728"/>
        <c:scaling>
          <c:orientation val="minMax"/>
          <c:max val="36"/>
          <c:min val="18"/>
        </c:scaling>
        <c:axPos val="b"/>
        <c:numFmt formatCode="General" sourceLinked="1"/>
        <c:tickLblPos val="nextTo"/>
        <c:crossAx val="69627264"/>
        <c:crosses val="autoZero"/>
        <c:crossBetween val="midCat"/>
        <c:majorUnit val="1"/>
      </c:valAx>
      <c:valAx>
        <c:axId val="69627264"/>
        <c:scaling>
          <c:orientation val="minMax"/>
        </c:scaling>
        <c:axPos val="l"/>
        <c:majorGridlines/>
        <c:numFmt formatCode="General" sourceLinked="1"/>
        <c:tickLblPos val="nextTo"/>
        <c:crossAx val="6962572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MaleEarnings!$B$18</c:f>
              <c:strCache>
                <c:ptCount val="1"/>
                <c:pt idx="0">
                  <c:v>Q10</c:v>
                </c:pt>
              </c:strCache>
            </c:strRef>
          </c:tx>
          <c:xVal>
            <c:numRef>
              <c:f>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MaleEarnings!$B$19:$B$38</c:f>
              <c:numCache>
                <c:formatCode>General</c:formatCode>
                <c:ptCount val="20"/>
                <c:pt idx="0">
                  <c:v>4605</c:v>
                </c:pt>
                <c:pt idx="1">
                  <c:v>7261</c:v>
                </c:pt>
                <c:pt idx="2">
                  <c:v>7215</c:v>
                </c:pt>
                <c:pt idx="3">
                  <c:v>10974</c:v>
                </c:pt>
                <c:pt idx="4">
                  <c:v>19599</c:v>
                </c:pt>
                <c:pt idx="5">
                  <c:v>17825</c:v>
                </c:pt>
                <c:pt idx="6">
                  <c:v>16988</c:v>
                </c:pt>
                <c:pt idx="7">
                  <c:v>18838</c:v>
                </c:pt>
                <c:pt idx="8">
                  <c:v>20394</c:v>
                </c:pt>
                <c:pt idx="9">
                  <c:v>23660</c:v>
                </c:pt>
                <c:pt idx="10">
                  <c:v>24216</c:v>
                </c:pt>
                <c:pt idx="11">
                  <c:v>20424</c:v>
                </c:pt>
                <c:pt idx="12">
                  <c:v>24063</c:v>
                </c:pt>
                <c:pt idx="13">
                  <c:v>21047</c:v>
                </c:pt>
                <c:pt idx="14">
                  <c:v>26595</c:v>
                </c:pt>
                <c:pt idx="15">
                  <c:v>29145</c:v>
                </c:pt>
                <c:pt idx="16">
                  <c:v>28821</c:v>
                </c:pt>
                <c:pt idx="17">
                  <c:v>17221</c:v>
                </c:pt>
                <c:pt idx="18">
                  <c:v>22855</c:v>
                </c:pt>
                <c:pt idx="19">
                  <c:v>23462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MaleEarnings!$C$18</c:f>
              <c:strCache>
                <c:ptCount val="1"/>
                <c:pt idx="0">
                  <c:v>Q25</c:v>
                </c:pt>
              </c:strCache>
            </c:strRef>
          </c:tx>
          <c:xVal>
            <c:numRef>
              <c:f>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MaleEarnings!$C$19:$C$38</c:f>
              <c:numCache>
                <c:formatCode>General</c:formatCode>
                <c:ptCount val="20"/>
                <c:pt idx="0">
                  <c:v>9569</c:v>
                </c:pt>
                <c:pt idx="1">
                  <c:v>13897</c:v>
                </c:pt>
                <c:pt idx="2">
                  <c:v>16284</c:v>
                </c:pt>
                <c:pt idx="3">
                  <c:v>21089</c:v>
                </c:pt>
                <c:pt idx="4">
                  <c:v>25580</c:v>
                </c:pt>
                <c:pt idx="5">
                  <c:v>25946</c:v>
                </c:pt>
                <c:pt idx="6">
                  <c:v>27168</c:v>
                </c:pt>
                <c:pt idx="7">
                  <c:v>28614</c:v>
                </c:pt>
                <c:pt idx="8">
                  <c:v>29546</c:v>
                </c:pt>
                <c:pt idx="9">
                  <c:v>32107</c:v>
                </c:pt>
                <c:pt idx="10">
                  <c:v>35692</c:v>
                </c:pt>
                <c:pt idx="11">
                  <c:v>34743</c:v>
                </c:pt>
                <c:pt idx="12">
                  <c:v>38259</c:v>
                </c:pt>
                <c:pt idx="13">
                  <c:v>34607</c:v>
                </c:pt>
                <c:pt idx="14">
                  <c:v>41368</c:v>
                </c:pt>
                <c:pt idx="15">
                  <c:v>40084</c:v>
                </c:pt>
                <c:pt idx="16">
                  <c:v>46314</c:v>
                </c:pt>
                <c:pt idx="17">
                  <c:v>41355</c:v>
                </c:pt>
                <c:pt idx="18">
                  <c:v>43071</c:v>
                </c:pt>
                <c:pt idx="19">
                  <c:v>39554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MaleEarnings!$D$18</c:f>
              <c:strCache>
                <c:ptCount val="1"/>
                <c:pt idx="0">
                  <c:v>Q50</c:v>
                </c:pt>
              </c:strCache>
            </c:strRef>
          </c:tx>
          <c:xVal>
            <c:numRef>
              <c:f>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MaleEarnings!$D$19:$D$38</c:f>
              <c:numCache>
                <c:formatCode>General</c:formatCode>
                <c:ptCount val="20"/>
                <c:pt idx="0">
                  <c:v>18125</c:v>
                </c:pt>
                <c:pt idx="1">
                  <c:v>23778</c:v>
                </c:pt>
                <c:pt idx="2">
                  <c:v>23754</c:v>
                </c:pt>
                <c:pt idx="3">
                  <c:v>30847</c:v>
                </c:pt>
                <c:pt idx="4">
                  <c:v>34650</c:v>
                </c:pt>
                <c:pt idx="5">
                  <c:v>36223</c:v>
                </c:pt>
                <c:pt idx="6">
                  <c:v>38624</c:v>
                </c:pt>
                <c:pt idx="7">
                  <c:v>39284</c:v>
                </c:pt>
                <c:pt idx="8">
                  <c:v>42793</c:v>
                </c:pt>
                <c:pt idx="9">
                  <c:v>48771</c:v>
                </c:pt>
                <c:pt idx="10">
                  <c:v>48953</c:v>
                </c:pt>
                <c:pt idx="11">
                  <c:v>47819</c:v>
                </c:pt>
                <c:pt idx="12">
                  <c:v>53228</c:v>
                </c:pt>
                <c:pt idx="13">
                  <c:v>50871</c:v>
                </c:pt>
                <c:pt idx="14">
                  <c:v>53968</c:v>
                </c:pt>
                <c:pt idx="15">
                  <c:v>53749</c:v>
                </c:pt>
                <c:pt idx="16">
                  <c:v>61941</c:v>
                </c:pt>
                <c:pt idx="17">
                  <c:v>60073</c:v>
                </c:pt>
                <c:pt idx="18">
                  <c:v>58364</c:v>
                </c:pt>
                <c:pt idx="19">
                  <c:v>57444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MaleEarnings!$E$18</c:f>
              <c:strCache>
                <c:ptCount val="1"/>
                <c:pt idx="0">
                  <c:v>Q75</c:v>
                </c:pt>
              </c:strCache>
            </c:strRef>
          </c:tx>
          <c:xVal>
            <c:numRef>
              <c:f>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MaleEarnings!$E$19:$E$38</c:f>
              <c:numCache>
                <c:formatCode>General</c:formatCode>
                <c:ptCount val="20"/>
                <c:pt idx="0">
                  <c:v>23523</c:v>
                </c:pt>
                <c:pt idx="1">
                  <c:v>31432</c:v>
                </c:pt>
                <c:pt idx="2">
                  <c:v>31690</c:v>
                </c:pt>
                <c:pt idx="3">
                  <c:v>38742</c:v>
                </c:pt>
                <c:pt idx="4">
                  <c:v>44403</c:v>
                </c:pt>
                <c:pt idx="5">
                  <c:v>46714</c:v>
                </c:pt>
                <c:pt idx="6">
                  <c:v>47907</c:v>
                </c:pt>
                <c:pt idx="7">
                  <c:v>50314</c:v>
                </c:pt>
                <c:pt idx="8">
                  <c:v>57070</c:v>
                </c:pt>
                <c:pt idx="9">
                  <c:v>63742</c:v>
                </c:pt>
                <c:pt idx="10">
                  <c:v>61169</c:v>
                </c:pt>
                <c:pt idx="11">
                  <c:v>68388</c:v>
                </c:pt>
                <c:pt idx="12">
                  <c:v>71144</c:v>
                </c:pt>
                <c:pt idx="13">
                  <c:v>70627</c:v>
                </c:pt>
                <c:pt idx="14">
                  <c:v>77590</c:v>
                </c:pt>
                <c:pt idx="15">
                  <c:v>78657</c:v>
                </c:pt>
                <c:pt idx="16">
                  <c:v>79936</c:v>
                </c:pt>
                <c:pt idx="17">
                  <c:v>88023</c:v>
                </c:pt>
                <c:pt idx="18">
                  <c:v>85007</c:v>
                </c:pt>
                <c:pt idx="19">
                  <c:v>84543</c:v>
                </c:pt>
              </c:numCache>
            </c:numRef>
          </c:yVal>
          <c:smooth val="1"/>
        </c:ser>
        <c:axId val="69658112"/>
        <c:axId val="69659648"/>
      </c:scatterChart>
      <c:valAx>
        <c:axId val="69658112"/>
        <c:scaling>
          <c:orientation val="minMax"/>
        </c:scaling>
        <c:axPos val="b"/>
        <c:numFmt formatCode="General" sourceLinked="1"/>
        <c:tickLblPos val="nextTo"/>
        <c:crossAx val="69659648"/>
        <c:crosses val="autoZero"/>
        <c:crossBetween val="midCat"/>
      </c:valAx>
      <c:valAx>
        <c:axId val="69659648"/>
        <c:scaling>
          <c:orientation val="minMax"/>
        </c:scaling>
        <c:axPos val="l"/>
        <c:majorGridlines/>
        <c:numFmt formatCode="General" sourceLinked="1"/>
        <c:tickLblPos val="nextTo"/>
        <c:crossAx val="69658112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FemaleEarnings!$B$18</c:f>
              <c:strCache>
                <c:ptCount val="1"/>
                <c:pt idx="0">
                  <c:v>Q10</c:v>
                </c:pt>
              </c:strCache>
            </c:strRef>
          </c:tx>
          <c:xVal>
            <c:numRef>
              <c:f>FemaleEarnings!$A$19:$A$38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FemaleEarnings!$B$19:$B$38</c:f>
              <c:numCache>
                <c:formatCode>General</c:formatCode>
                <c:ptCount val="20"/>
                <c:pt idx="0">
                  <c:v>5999</c:v>
                </c:pt>
                <c:pt idx="1">
                  <c:v>8789</c:v>
                </c:pt>
                <c:pt idx="2">
                  <c:v>12690</c:v>
                </c:pt>
                <c:pt idx="3">
                  <c:v>11186</c:v>
                </c:pt>
                <c:pt idx="4">
                  <c:v>17136</c:v>
                </c:pt>
                <c:pt idx="5">
                  <c:v>16549</c:v>
                </c:pt>
                <c:pt idx="6">
                  <c:v>11085</c:v>
                </c:pt>
                <c:pt idx="7">
                  <c:v>13163</c:v>
                </c:pt>
                <c:pt idx="8">
                  <c:v>15174</c:v>
                </c:pt>
                <c:pt idx="9">
                  <c:v>16172</c:v>
                </c:pt>
                <c:pt idx="10">
                  <c:v>17128</c:v>
                </c:pt>
                <c:pt idx="11">
                  <c:v>13061</c:v>
                </c:pt>
                <c:pt idx="12">
                  <c:v>11741</c:v>
                </c:pt>
                <c:pt idx="13">
                  <c:v>10301</c:v>
                </c:pt>
                <c:pt idx="14">
                  <c:v>17265</c:v>
                </c:pt>
                <c:pt idx="15">
                  <c:v>10060</c:v>
                </c:pt>
                <c:pt idx="16">
                  <c:v>10214</c:v>
                </c:pt>
                <c:pt idx="17">
                  <c:v>15667</c:v>
                </c:pt>
                <c:pt idx="18">
                  <c:v>9236</c:v>
                </c:pt>
                <c:pt idx="19">
                  <c:v>13927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FemaleEarnings!$C$18</c:f>
              <c:strCache>
                <c:ptCount val="1"/>
                <c:pt idx="0">
                  <c:v>Q25</c:v>
                </c:pt>
              </c:strCache>
            </c:strRef>
          </c:tx>
          <c:xVal>
            <c:numRef>
              <c:f>FemaleEarnings!$A$19:$A$38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FemaleEarnings!$C$19:$C$38</c:f>
              <c:numCache>
                <c:formatCode>General</c:formatCode>
                <c:ptCount val="20"/>
                <c:pt idx="0">
                  <c:v>12972</c:v>
                </c:pt>
                <c:pt idx="1">
                  <c:v>16558</c:v>
                </c:pt>
                <c:pt idx="2">
                  <c:v>19026</c:v>
                </c:pt>
                <c:pt idx="3">
                  <c:v>18932</c:v>
                </c:pt>
                <c:pt idx="4">
                  <c:v>24622</c:v>
                </c:pt>
                <c:pt idx="5">
                  <c:v>24498</c:v>
                </c:pt>
                <c:pt idx="6">
                  <c:v>22443</c:v>
                </c:pt>
                <c:pt idx="7">
                  <c:v>22554</c:v>
                </c:pt>
                <c:pt idx="8">
                  <c:v>24746</c:v>
                </c:pt>
                <c:pt idx="9">
                  <c:v>27019</c:v>
                </c:pt>
                <c:pt idx="10">
                  <c:v>27264</c:v>
                </c:pt>
                <c:pt idx="11">
                  <c:v>24749</c:v>
                </c:pt>
                <c:pt idx="12">
                  <c:v>23799</c:v>
                </c:pt>
                <c:pt idx="13">
                  <c:v>26087</c:v>
                </c:pt>
                <c:pt idx="14">
                  <c:v>27972</c:v>
                </c:pt>
                <c:pt idx="15">
                  <c:v>27142</c:v>
                </c:pt>
                <c:pt idx="16">
                  <c:v>26066</c:v>
                </c:pt>
                <c:pt idx="17">
                  <c:v>24285</c:v>
                </c:pt>
                <c:pt idx="18">
                  <c:v>25266</c:v>
                </c:pt>
                <c:pt idx="19">
                  <c:v>27676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FemaleEarnings!$D$18</c:f>
              <c:strCache>
                <c:ptCount val="1"/>
                <c:pt idx="0">
                  <c:v>Q50</c:v>
                </c:pt>
              </c:strCache>
            </c:strRef>
          </c:tx>
          <c:xVal>
            <c:numRef>
              <c:f>FemaleEarnings!$A$19:$A$38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FemaleEarnings!$D$19:$D$38</c:f>
              <c:numCache>
                <c:formatCode>General</c:formatCode>
                <c:ptCount val="20"/>
                <c:pt idx="0">
                  <c:v>19917</c:v>
                </c:pt>
                <c:pt idx="1">
                  <c:v>24242</c:v>
                </c:pt>
                <c:pt idx="2">
                  <c:v>27207</c:v>
                </c:pt>
                <c:pt idx="3">
                  <c:v>28724</c:v>
                </c:pt>
                <c:pt idx="4">
                  <c:v>36619</c:v>
                </c:pt>
                <c:pt idx="5">
                  <c:v>34852</c:v>
                </c:pt>
                <c:pt idx="6">
                  <c:v>34446</c:v>
                </c:pt>
                <c:pt idx="7">
                  <c:v>33529</c:v>
                </c:pt>
                <c:pt idx="8">
                  <c:v>34610</c:v>
                </c:pt>
                <c:pt idx="9">
                  <c:v>39286</c:v>
                </c:pt>
                <c:pt idx="10">
                  <c:v>43568</c:v>
                </c:pt>
                <c:pt idx="11">
                  <c:v>39615</c:v>
                </c:pt>
                <c:pt idx="12">
                  <c:v>41119</c:v>
                </c:pt>
                <c:pt idx="13">
                  <c:v>39635</c:v>
                </c:pt>
                <c:pt idx="14">
                  <c:v>41935</c:v>
                </c:pt>
                <c:pt idx="15">
                  <c:v>38495</c:v>
                </c:pt>
                <c:pt idx="16">
                  <c:v>38842</c:v>
                </c:pt>
                <c:pt idx="17">
                  <c:v>45556</c:v>
                </c:pt>
                <c:pt idx="18">
                  <c:v>40579</c:v>
                </c:pt>
                <c:pt idx="19">
                  <c:v>40748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FemaleEarnings!$E$18</c:f>
              <c:strCache>
                <c:ptCount val="1"/>
                <c:pt idx="0">
                  <c:v>Q75</c:v>
                </c:pt>
              </c:strCache>
            </c:strRef>
          </c:tx>
          <c:xVal>
            <c:numRef>
              <c:f>FemaleEarnings!$A$19:$A$38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FemaleEarnings!$E$19:$E$38</c:f>
              <c:numCache>
                <c:formatCode>General</c:formatCode>
                <c:ptCount val="20"/>
                <c:pt idx="0">
                  <c:v>26710</c:v>
                </c:pt>
                <c:pt idx="1">
                  <c:v>29839</c:v>
                </c:pt>
                <c:pt idx="2">
                  <c:v>34557</c:v>
                </c:pt>
                <c:pt idx="3">
                  <c:v>38074</c:v>
                </c:pt>
                <c:pt idx="4">
                  <c:v>41841</c:v>
                </c:pt>
                <c:pt idx="5">
                  <c:v>43323</c:v>
                </c:pt>
                <c:pt idx="6">
                  <c:v>43150</c:v>
                </c:pt>
                <c:pt idx="7">
                  <c:v>45935</c:v>
                </c:pt>
                <c:pt idx="8">
                  <c:v>46837</c:v>
                </c:pt>
                <c:pt idx="9">
                  <c:v>48451</c:v>
                </c:pt>
                <c:pt idx="10">
                  <c:v>51607</c:v>
                </c:pt>
                <c:pt idx="11">
                  <c:v>51123</c:v>
                </c:pt>
                <c:pt idx="12">
                  <c:v>53326</c:v>
                </c:pt>
                <c:pt idx="13">
                  <c:v>49038</c:v>
                </c:pt>
                <c:pt idx="14">
                  <c:v>51931</c:v>
                </c:pt>
                <c:pt idx="15">
                  <c:v>50748</c:v>
                </c:pt>
                <c:pt idx="16">
                  <c:v>53095</c:v>
                </c:pt>
                <c:pt idx="17">
                  <c:v>54335</c:v>
                </c:pt>
                <c:pt idx="18">
                  <c:v>54301</c:v>
                </c:pt>
                <c:pt idx="19">
                  <c:v>54483</c:v>
                </c:pt>
              </c:numCache>
            </c:numRef>
          </c:yVal>
          <c:smooth val="1"/>
        </c:ser>
        <c:axId val="69309568"/>
        <c:axId val="69311104"/>
      </c:scatterChart>
      <c:valAx>
        <c:axId val="69309568"/>
        <c:scaling>
          <c:orientation val="minMax"/>
        </c:scaling>
        <c:axPos val="b"/>
        <c:numFmt formatCode="General" sourceLinked="1"/>
        <c:tickLblPos val="nextTo"/>
        <c:crossAx val="69311104"/>
        <c:crosses val="autoZero"/>
        <c:crossBetween val="midCat"/>
      </c:valAx>
      <c:valAx>
        <c:axId val="69311104"/>
        <c:scaling>
          <c:orientation val="minMax"/>
        </c:scaling>
        <c:axPos val="l"/>
        <c:majorGridlines/>
        <c:numFmt formatCode="General" sourceLinked="1"/>
        <c:tickLblPos val="nextTo"/>
        <c:crossAx val="6930956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style val="1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4"/>
          <c:order val="0"/>
          <c:tx>
            <c:strRef>
              <c:f>'€6000Male'!$E$1</c:f>
              <c:strCache>
                <c:ptCount val="1"/>
                <c:pt idx="0">
                  <c:v>Male, Q10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ln>
                <a:solidFill>
                  <a:srgbClr val="0000FF"/>
                </a:solidFill>
              </a:ln>
            </c:spPr>
          </c:marker>
          <c:cat>
            <c:numRef>
              <c:f>'€6000Male'!$A$2:$A$20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'€6000Male'!$E$2:$E$20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0.61678175895765497</c:v>
                </c:pt>
                <c:pt idx="5">
                  <c:v>0.3834992749337725</c:v>
                </c:pt>
                <c:pt idx="6">
                  <c:v>0.37837677976086453</c:v>
                </c:pt>
                <c:pt idx="7">
                  <c:v>0.24389094955050822</c:v>
                </c:pt>
                <c:pt idx="8">
                  <c:v>0.13388334540714325</c:v>
                </c:pt>
                <c:pt idx="9">
                  <c:v>0.14432140838954888</c:v>
                </c:pt>
                <c:pt idx="10">
                  <c:v>0.14846287717187429</c:v>
                </c:pt>
                <c:pt idx="11">
                  <c:v>0.13125781208798801</c:v>
                </c:pt>
                <c:pt idx="12">
                  <c:v>0.11886592289319704</c:v>
                </c:pt>
                <c:pt idx="13">
                  <c:v>0.100448826988706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6"/>
          <c:order val="1"/>
          <c:tx>
            <c:strRef>
              <c:f>'€6000Male'!$G$1</c:f>
              <c:strCache>
                <c:ptCount val="1"/>
                <c:pt idx="0">
                  <c:v>Male, Q25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'€6000Male'!$A$2:$A$20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'€6000Male'!$G$2:$G$20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0.29682098442888588</c:v>
                </c:pt>
                <c:pt idx="5">
                  <c:v>0.20037333491358675</c:v>
                </c:pt>
                <c:pt idx="6">
                  <c:v>0.16764851793015387</c:v>
                </c:pt>
                <c:pt idx="7">
                  <c:v>0.12691257434526401</c:v>
                </c:pt>
                <c:pt idx="8">
                  <c:v>0.102579346623713</c:v>
                </c:pt>
                <c:pt idx="9">
                  <c:v>9.9149352676471111E-2</c:v>
                </c:pt>
                <c:pt idx="10">
                  <c:v>9.2833015216276502E-2</c:v>
                </c:pt>
                <c:pt idx="11">
                  <c:v>8.6413457192756213E-2</c:v>
                </c:pt>
                <c:pt idx="12">
                  <c:v>8.2046694357403693E-2</c:v>
                </c:pt>
                <c:pt idx="13">
                  <c:v>7.4021840924184595E-2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8"/>
          <c:order val="2"/>
          <c:tx>
            <c:strRef>
              <c:f>'€6000Male'!$I$1</c:f>
              <c:strCache>
                <c:ptCount val="1"/>
                <c:pt idx="0">
                  <c:v>Male, Q50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numRef>
              <c:f>'€6000Male'!$A$2:$A$20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'€6000Male'!$I$2:$I$20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0.15670510344827632</c:v>
                </c:pt>
                <c:pt idx="5">
                  <c:v>0.11710775655202804</c:v>
                </c:pt>
                <c:pt idx="6">
                  <c:v>0.11492752656287909</c:v>
                </c:pt>
                <c:pt idx="7">
                  <c:v>8.6765626490980741E-2</c:v>
                </c:pt>
                <c:pt idx="8">
                  <c:v>7.5728129484403744E-2</c:v>
                </c:pt>
                <c:pt idx="9">
                  <c:v>7.1019217197463388E-2</c:v>
                </c:pt>
                <c:pt idx="10">
                  <c:v>6.5298450636800912E-2</c:v>
                </c:pt>
                <c:pt idx="11">
                  <c:v>6.2942538033640444E-2</c:v>
                </c:pt>
                <c:pt idx="12">
                  <c:v>5.6648321722801577E-2</c:v>
                </c:pt>
                <c:pt idx="13">
                  <c:v>4.8730172572897697E-2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marker val="1"/>
        <c:axId val="69336448"/>
        <c:axId val="69957504"/>
      </c:lineChart>
      <c:catAx>
        <c:axId val="693364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 g e</a:t>
                </a:r>
              </a:p>
            </c:rich>
          </c:tx>
          <c:layout/>
        </c:title>
        <c:numFmt formatCode="General" sourceLinked="1"/>
        <c:tickLblPos val="nextTo"/>
        <c:crossAx val="69957504"/>
        <c:crosses val="autoZero"/>
        <c:auto val="1"/>
        <c:lblAlgn val="ctr"/>
        <c:lblOffset val="100"/>
      </c:catAx>
      <c:valAx>
        <c:axId val="69957504"/>
        <c:scaling>
          <c:orientation val="minMax"/>
        </c:scaling>
        <c:axPos val="l"/>
        <c:majorGridlines/>
        <c:numFmt formatCode="General" sourceLinked="1"/>
        <c:tickLblPos val="nextTo"/>
        <c:crossAx val="6933644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style val="1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11"/>
          <c:order val="0"/>
          <c:tx>
            <c:strRef>
              <c:f>'€6000Female'!$L$1</c:f>
              <c:strCache>
                <c:ptCount val="1"/>
                <c:pt idx="0">
                  <c:v>Female, Q10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numRef>
              <c:f>'€6000Female'!$A$2:$A$20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'€6000Female'!$L$2:$L$20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0.47345890981830346</c:v>
                </c:pt>
                <c:pt idx="5">
                  <c:v>0.31682651442645654</c:v>
                </c:pt>
                <c:pt idx="6">
                  <c:v>0.215129114734013</c:v>
                </c:pt>
                <c:pt idx="7">
                  <c:v>0.23926866443476499</c:v>
                </c:pt>
                <c:pt idx="8">
                  <c:v>0.15312673241331601</c:v>
                </c:pt>
                <c:pt idx="9">
                  <c:v>0.15544921774993736</c:v>
                </c:pt>
                <c:pt idx="10">
                  <c:v>0.227522540134939</c:v>
                </c:pt>
                <c:pt idx="11">
                  <c:v>0.18784734970094427</c:v>
                </c:pt>
                <c:pt idx="12">
                  <c:v>0.15975692839619424</c:v>
                </c:pt>
                <c:pt idx="13">
                  <c:v>0.14695889479055099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3"/>
          <c:order val="1"/>
          <c:tx>
            <c:strRef>
              <c:f>'€6000Female'!$N$1</c:f>
              <c:strCache>
                <c:ptCount val="1"/>
                <c:pt idx="0">
                  <c:v>Female, Q25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'€6000Female'!$A$2:$A$20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'€6000Female'!$N$2:$N$20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0.21895467160036999</c:v>
                </c:pt>
                <c:pt idx="5">
                  <c:v>0.16817177408467868</c:v>
                </c:pt>
                <c:pt idx="6">
                  <c:v>0.14348725249525027</c:v>
                </c:pt>
                <c:pt idx="7">
                  <c:v>0.14137224172656199</c:v>
                </c:pt>
                <c:pt idx="8">
                  <c:v>0.10657053393853413</c:v>
                </c:pt>
                <c:pt idx="9">
                  <c:v>0.10500976016587908</c:v>
                </c:pt>
                <c:pt idx="10">
                  <c:v>0.11237746100769901</c:v>
                </c:pt>
                <c:pt idx="11">
                  <c:v>0.10963175774202016</c:v>
                </c:pt>
                <c:pt idx="12">
                  <c:v>9.796135260178819E-2</c:v>
                </c:pt>
                <c:pt idx="13">
                  <c:v>8.7961036550308708E-2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5"/>
          <c:order val="2"/>
          <c:tx>
            <c:strRef>
              <c:f>'€6000Female'!$P$1</c:f>
              <c:strCache>
                <c:ptCount val="1"/>
                <c:pt idx="0">
                  <c:v>Female, Q50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numRef>
              <c:f>'€6000Female'!$A$2:$A$20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'€6000Female'!$P$2:$P$20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0.14260581412863388</c:v>
                </c:pt>
                <c:pt idx="5">
                  <c:v>0.11486627486569312</c:v>
                </c:pt>
                <c:pt idx="6">
                  <c:v>0.10034139985939683</c:v>
                </c:pt>
                <c:pt idx="7">
                  <c:v>9.3178501614234799E-2</c:v>
                </c:pt>
                <c:pt idx="8">
                  <c:v>7.1656235468870996E-2</c:v>
                </c:pt>
                <c:pt idx="9">
                  <c:v>7.3812954910585343E-2</c:v>
                </c:pt>
                <c:pt idx="10">
                  <c:v>7.3218584375422294E-2</c:v>
                </c:pt>
                <c:pt idx="11">
                  <c:v>7.37461500227721E-2</c:v>
                </c:pt>
                <c:pt idx="12">
                  <c:v>7.0041942545040495E-2</c:v>
                </c:pt>
                <c:pt idx="13">
                  <c:v>6.0495322673542601E-2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marker val="1"/>
        <c:axId val="70027904"/>
        <c:axId val="70034560"/>
      </c:lineChart>
      <c:catAx>
        <c:axId val="70027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 g e</a:t>
                </a:r>
              </a:p>
            </c:rich>
          </c:tx>
          <c:layout/>
        </c:title>
        <c:numFmt formatCode="General" sourceLinked="1"/>
        <c:tickLblPos val="nextTo"/>
        <c:crossAx val="70034560"/>
        <c:crossesAt val="0"/>
        <c:auto val="1"/>
        <c:lblAlgn val="ctr"/>
        <c:lblOffset val="100"/>
      </c:catAx>
      <c:valAx>
        <c:axId val="70034560"/>
        <c:scaling>
          <c:orientation val="minMax"/>
          <c:max val="0.5"/>
          <c:min val="0"/>
        </c:scaling>
        <c:axPos val="l"/>
        <c:majorGridlines/>
        <c:numFmt formatCode="General" sourceLinked="1"/>
        <c:tickLblPos val="nextTo"/>
        <c:crossAx val="70027904"/>
        <c:crosses val="autoZero"/>
        <c:crossBetween val="between"/>
      </c:valAx>
      <c:spPr>
        <a:ln>
          <a:solidFill>
            <a:schemeClr val="tx2"/>
          </a:solidFill>
        </a:ln>
      </c:spPr>
    </c:plotArea>
    <c:legend>
      <c:legendPos val="r"/>
      <c:layout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E" sz="1800" b="1" i="0" u="none" strike="noStrike" baseline="0" dirty="0">
                <a:effectLst/>
              </a:rPr>
              <a:t>Repayment Burden as Proportion of Earnings: </a:t>
            </a:r>
            <a:endParaRPr lang="en-IE" sz="1800" b="1" i="0" u="none" strike="noStrike" baseline="0" dirty="0" smtClean="0">
              <a:effectLst/>
            </a:endParaRPr>
          </a:p>
          <a:p>
            <a:pPr>
              <a:defRPr/>
            </a:pPr>
            <a:r>
              <a:rPr lang="en-IE" sz="1800" b="1" i="0" u="none" strike="noStrike" baseline="0" dirty="0" smtClean="0">
                <a:effectLst/>
              </a:rPr>
              <a:t>€</a:t>
            </a:r>
            <a:r>
              <a:rPr lang="en-IE" sz="1800" b="1" i="0" u="none" strike="noStrike" baseline="0" dirty="0">
                <a:effectLst/>
              </a:rPr>
              <a:t>12,000pa, </a:t>
            </a:r>
            <a:r>
              <a:rPr lang="en-IE" sz="1800" b="1" i="0" u="none" strike="noStrike" baseline="0" dirty="0" smtClean="0">
                <a:effectLst/>
              </a:rPr>
              <a:t>males</a:t>
            </a:r>
            <a:r>
              <a:rPr lang="en-IE" sz="1800" b="1" i="0" u="none" strike="noStrike" baseline="0" dirty="0" smtClean="0"/>
              <a:t> </a:t>
            </a:r>
            <a:endParaRPr lang="en-US" dirty="0"/>
          </a:p>
        </c:rich>
      </c:tx>
      <c:layout>
        <c:manualLayout>
          <c:xMode val="edge"/>
          <c:yMode val="edge"/>
          <c:x val="0.17572588294759223"/>
          <c:y val="3.4591194968553542E-2"/>
        </c:manualLayout>
      </c:layout>
    </c:title>
    <c:plotArea>
      <c:layout/>
      <c:lineChart>
        <c:grouping val="standard"/>
        <c:ser>
          <c:idx val="4"/>
          <c:order val="0"/>
          <c:tx>
            <c:strRef>
              <c:f>'€12000Male'!$E$1</c:f>
              <c:strCache>
                <c:ptCount val="1"/>
                <c:pt idx="0">
                  <c:v>Male, Q10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ln>
                <a:solidFill>
                  <a:srgbClr val="0000FF"/>
                </a:solidFill>
              </a:ln>
            </c:spPr>
          </c:marker>
          <c:cat>
            <c:numRef>
              <c:f>'€12000Male'!$A$2:$A$20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'€12000Male'!$E$2:$E$20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1.398201954397394</c:v>
                </c:pt>
                <c:pt idx="5">
                  <c:v>0.86936655945948105</c:v>
                </c:pt>
                <c:pt idx="6">
                  <c:v>0.8577542141555996</c:v>
                </c:pt>
                <c:pt idx="7">
                  <c:v>0.55288405885682002</c:v>
                </c:pt>
                <c:pt idx="8">
                  <c:v>0.30350436356270466</c:v>
                </c:pt>
                <c:pt idx="9">
                  <c:v>0.32716673659848933</c:v>
                </c:pt>
                <c:pt idx="10">
                  <c:v>0.33655516234458954</c:v>
                </c:pt>
                <c:pt idx="11">
                  <c:v>0.29755245956285148</c:v>
                </c:pt>
                <c:pt idx="12">
                  <c:v>0.26946089647882698</c:v>
                </c:pt>
                <c:pt idx="13">
                  <c:v>0.22771060293658488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6"/>
          <c:order val="1"/>
          <c:tx>
            <c:strRef>
              <c:f>'€12000Male'!$G$1</c:f>
              <c:strCache>
                <c:ptCount val="1"/>
                <c:pt idx="0">
                  <c:v>Male, Q25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'€12000Male'!$A$2:$A$20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'€12000Male'!$G$2:$G$20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0.67287281847633096</c:v>
                </c:pt>
                <c:pt idx="5">
                  <c:v>0.45423261050840374</c:v>
                </c:pt>
                <c:pt idx="6">
                  <c:v>0.3800476943707104</c:v>
                </c:pt>
                <c:pt idx="7">
                  <c:v>0.28770210355610693</c:v>
                </c:pt>
                <c:pt idx="8">
                  <c:v>0.23254034485791436</c:v>
                </c:pt>
                <c:pt idx="9">
                  <c:v>0.22476478377661599</c:v>
                </c:pt>
                <c:pt idx="10">
                  <c:v>0.21044607987006336</c:v>
                </c:pt>
                <c:pt idx="11">
                  <c:v>0.19589338202435799</c:v>
                </c:pt>
                <c:pt idx="12">
                  <c:v>0.18599423010861724</c:v>
                </c:pt>
                <c:pt idx="13">
                  <c:v>0.16780243764536126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8"/>
          <c:order val="2"/>
          <c:tx>
            <c:strRef>
              <c:f>'€12000Male'!$I$1</c:f>
              <c:strCache>
                <c:ptCount val="1"/>
                <c:pt idx="0">
                  <c:v>Male, Q50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numRef>
              <c:f>'€12000Male'!$A$2:$A$20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'€12000Male'!$I$2:$I$20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0.35523972413793076</c:v>
                </c:pt>
                <c:pt idx="5">
                  <c:v>0.26547525394210197</c:v>
                </c:pt>
                <c:pt idx="6">
                  <c:v>0.26053282205660699</c:v>
                </c:pt>
                <c:pt idx="7">
                  <c:v>0.19669172567493587</c:v>
                </c:pt>
                <c:pt idx="8">
                  <c:v>0.171670476809969</c:v>
                </c:pt>
                <c:pt idx="9">
                  <c:v>0.16099569554890716</c:v>
                </c:pt>
                <c:pt idx="10">
                  <c:v>0.14802711003287816</c:v>
                </c:pt>
                <c:pt idx="11">
                  <c:v>0.14268641770809901</c:v>
                </c:pt>
                <c:pt idx="12">
                  <c:v>0.12841786093027399</c:v>
                </c:pt>
                <c:pt idx="13">
                  <c:v>0.110467959760505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marker val="1"/>
        <c:axId val="70052096"/>
        <c:axId val="69919488"/>
      </c:lineChart>
      <c:catAx>
        <c:axId val="700520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</a:t>
                </a:r>
                <a:r>
                  <a:rPr lang="en-US" baseline="0"/>
                  <a:t> g 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69919488"/>
        <c:crosses val="autoZero"/>
        <c:auto val="1"/>
        <c:lblAlgn val="ctr"/>
        <c:lblOffset val="100"/>
      </c:catAx>
      <c:valAx>
        <c:axId val="69919488"/>
        <c:scaling>
          <c:orientation val="minMax"/>
        </c:scaling>
        <c:axPos val="l"/>
        <c:majorGridlines/>
        <c:numFmt formatCode="General" sourceLinked="1"/>
        <c:tickLblPos val="nextTo"/>
        <c:crossAx val="700520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11"/>
          <c:order val="0"/>
          <c:tx>
            <c:strRef>
              <c:f>'€12000Female'!$L$1</c:f>
              <c:strCache>
                <c:ptCount val="1"/>
                <c:pt idx="0">
                  <c:v>Female, Q10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numRef>
              <c:f>'€12000Female'!$A$2:$A$20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'€12000Female'!$L$2:$L$20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1.0732988831471895</c:v>
                </c:pt>
                <c:pt idx="5">
                  <c:v>0.71822398318754099</c:v>
                </c:pt>
                <c:pt idx="6">
                  <c:v>0.4876829515470954</c:v>
                </c:pt>
                <c:pt idx="7">
                  <c:v>0.54240565545277664</c:v>
                </c:pt>
                <c:pt idx="8">
                  <c:v>0.34712780237309998</c:v>
                </c:pt>
                <c:pt idx="9">
                  <c:v>0.35239271737676447</c:v>
                </c:pt>
                <c:pt idx="10">
                  <c:v>0.51577799710508665</c:v>
                </c:pt>
                <c:pt idx="11">
                  <c:v>0.42583706094697132</c:v>
                </c:pt>
                <c:pt idx="12">
                  <c:v>0.36215800202907633</c:v>
                </c:pt>
                <c:pt idx="13">
                  <c:v>0.33314573741526132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3"/>
          <c:order val="1"/>
          <c:tx>
            <c:strRef>
              <c:f>'€12000Female'!$N$1</c:f>
              <c:strCache>
                <c:ptCount val="1"/>
                <c:pt idx="0">
                  <c:v>Female, Q25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numRef>
              <c:f>'€12000Female'!$A$2:$A$20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'€12000Female'!$N$2:$N$20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0.49635522664199799</c:v>
                </c:pt>
                <c:pt idx="5">
                  <c:v>0.38123388019297633</c:v>
                </c:pt>
                <c:pt idx="6">
                  <c:v>0.32527576238477079</c:v>
                </c:pt>
                <c:pt idx="7">
                  <c:v>0.32048117799993486</c:v>
                </c:pt>
                <c:pt idx="8">
                  <c:v>0.24158809282208726</c:v>
                </c:pt>
                <c:pt idx="9">
                  <c:v>0.23804992570283623</c:v>
                </c:pt>
                <c:pt idx="10">
                  <c:v>0.25475199830280598</c:v>
                </c:pt>
                <c:pt idx="11">
                  <c:v>0.24852767727431788</c:v>
                </c:pt>
                <c:pt idx="12">
                  <c:v>0.22207166906931181</c:v>
                </c:pt>
                <c:pt idx="13">
                  <c:v>0.19940163830932317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5"/>
          <c:order val="2"/>
          <c:tx>
            <c:strRef>
              <c:f>'€12000Female'!$P$1</c:f>
              <c:strCache>
                <c:ptCount val="1"/>
                <c:pt idx="0">
                  <c:v>Female, Q50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numRef>
              <c:f>'€12000Female'!$A$2:$A$20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cat>
          <c:val>
            <c:numRef>
              <c:f>'€12000Female'!$P$2:$P$20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0.32327760204850098</c:v>
                </c:pt>
                <c:pt idx="5">
                  <c:v>0.26039396865915698</c:v>
                </c:pt>
                <c:pt idx="6">
                  <c:v>0.22746707300079499</c:v>
                </c:pt>
                <c:pt idx="7">
                  <c:v>0.21122927384398901</c:v>
                </c:pt>
                <c:pt idx="8">
                  <c:v>0.16243977228939699</c:v>
                </c:pt>
                <c:pt idx="9">
                  <c:v>0.16732890737599199</c:v>
                </c:pt>
                <c:pt idx="10">
                  <c:v>0.165981510129184</c:v>
                </c:pt>
                <c:pt idx="11">
                  <c:v>0.16717746527617797</c:v>
                </c:pt>
                <c:pt idx="12">
                  <c:v>0.15878028092427626</c:v>
                </c:pt>
                <c:pt idx="13">
                  <c:v>0.13713874829403888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marker val="1"/>
        <c:axId val="70092672"/>
        <c:axId val="70103424"/>
      </c:lineChart>
      <c:catAx>
        <c:axId val="70092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 g e</a:t>
                </a:r>
              </a:p>
            </c:rich>
          </c:tx>
          <c:layout/>
        </c:title>
        <c:numFmt formatCode="General" sourceLinked="1"/>
        <c:tickLblPos val="nextTo"/>
        <c:crossAx val="70103424"/>
        <c:crosses val="autoZero"/>
        <c:auto val="1"/>
        <c:lblAlgn val="ctr"/>
        <c:lblOffset val="100"/>
      </c:catAx>
      <c:valAx>
        <c:axId val="70103424"/>
        <c:scaling>
          <c:orientation val="minMax"/>
        </c:scaling>
        <c:axPos val="l"/>
        <c:majorGridlines/>
        <c:numFmt formatCode="General" sourceLinked="1"/>
        <c:tickLblPos val="nextTo"/>
        <c:crossAx val="7009267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E" sz="1400"/>
              <a:t>Repayment Burden as Proportion of Earnings: €6000pa</a:t>
            </a:r>
          </a:p>
        </c:rich>
      </c:tx>
      <c:layout/>
    </c:title>
    <c:plotArea>
      <c:layout/>
      <c:scatterChart>
        <c:scatterStyle val="smoothMarker"/>
        <c:ser>
          <c:idx val="3"/>
          <c:order val="0"/>
          <c:tx>
            <c:v>Male, Q25</c:v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0.29682098442888566</c:v>
                </c:pt>
                <c:pt idx="5">
                  <c:v>0.2003733349135868</c:v>
                </c:pt>
                <c:pt idx="6">
                  <c:v>0.16764851793015387</c:v>
                </c:pt>
                <c:pt idx="7">
                  <c:v>0.12691257434526401</c:v>
                </c:pt>
                <c:pt idx="8">
                  <c:v>0.102579346623713</c:v>
                </c:pt>
                <c:pt idx="9">
                  <c:v>9.9149352676471056E-2</c:v>
                </c:pt>
                <c:pt idx="10">
                  <c:v>9.2833015216276446E-2</c:v>
                </c:pt>
                <c:pt idx="11">
                  <c:v>8.6413457192756213E-2</c:v>
                </c:pt>
                <c:pt idx="12">
                  <c:v>8.2046694357403693E-2</c:v>
                </c:pt>
                <c:pt idx="13">
                  <c:v>7.4021840924184595E-2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5"/>
          <c:order val="1"/>
          <c:tx>
            <c:v>Male, Q50</c:v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0.15670510344827626</c:v>
                </c:pt>
                <c:pt idx="5">
                  <c:v>0.117107756552028</c:v>
                </c:pt>
                <c:pt idx="6">
                  <c:v>0.11492752656287902</c:v>
                </c:pt>
                <c:pt idx="7">
                  <c:v>8.6765626490980727E-2</c:v>
                </c:pt>
                <c:pt idx="8">
                  <c:v>7.5728129484403703E-2</c:v>
                </c:pt>
                <c:pt idx="9">
                  <c:v>7.1019217197463319E-2</c:v>
                </c:pt>
                <c:pt idx="10">
                  <c:v>6.5298450636800898E-2</c:v>
                </c:pt>
                <c:pt idx="11">
                  <c:v>6.2942538033640402E-2</c:v>
                </c:pt>
                <c:pt idx="12">
                  <c:v>5.6648321722801577E-2</c:v>
                </c:pt>
                <c:pt idx="13">
                  <c:v>4.8730172572897697E-2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7"/>
          <c:order val="2"/>
          <c:tx>
            <c:v>Female, Q25</c:v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0.21895467160036999</c:v>
                </c:pt>
                <c:pt idx="5">
                  <c:v>0.16817177408467868</c:v>
                </c:pt>
                <c:pt idx="6">
                  <c:v>0.14348725249525027</c:v>
                </c:pt>
                <c:pt idx="7">
                  <c:v>0.14137224172656199</c:v>
                </c:pt>
                <c:pt idx="8">
                  <c:v>0.10657053393853413</c:v>
                </c:pt>
                <c:pt idx="9">
                  <c:v>0.10500976016587908</c:v>
                </c:pt>
                <c:pt idx="10">
                  <c:v>0.11237746100769901</c:v>
                </c:pt>
                <c:pt idx="11">
                  <c:v>0.10963175774202016</c:v>
                </c:pt>
                <c:pt idx="12">
                  <c:v>9.796135260178819E-2</c:v>
                </c:pt>
                <c:pt idx="13">
                  <c:v>8.7961036550308708E-2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ser>
          <c:idx val="9"/>
          <c:order val="3"/>
          <c:tx>
            <c:v>Female, Q50</c:v>
          </c:tx>
          <c:spPr>
            <a:ln w="19050"/>
          </c:spPr>
          <c:xVal>
            <c:numRef>
              <c:f>'€6000'!$A$2:$A$20</c:f>
              <c:numCache>
                <c:formatCode>General</c:formatCode>
                <c:ptCount val="19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</c:numCache>
            </c:numRef>
          </c:xVal>
          <c:yVal>
            <c:numRef>
              <c:f>'€6000'!$K$2:$K$20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0.14260581412863388</c:v>
                </c:pt>
                <c:pt idx="5">
                  <c:v>0.11486627486569312</c:v>
                </c:pt>
                <c:pt idx="6">
                  <c:v>0.10034139985939683</c:v>
                </c:pt>
                <c:pt idx="7">
                  <c:v>9.3178501614234799E-2</c:v>
                </c:pt>
                <c:pt idx="8">
                  <c:v>7.1656235468870996E-2</c:v>
                </c:pt>
                <c:pt idx="9">
                  <c:v>7.3812954910585343E-2</c:v>
                </c:pt>
                <c:pt idx="10">
                  <c:v>7.3218584375422294E-2</c:v>
                </c:pt>
                <c:pt idx="11">
                  <c:v>7.37461500227721E-2</c:v>
                </c:pt>
                <c:pt idx="12">
                  <c:v>7.0041942545040495E-2</c:v>
                </c:pt>
                <c:pt idx="13">
                  <c:v>6.0495322673542601E-2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  <c:smooth val="1"/>
        </c:ser>
        <c:axId val="70141440"/>
        <c:axId val="70143360"/>
      </c:scatterChart>
      <c:valAx>
        <c:axId val="70141440"/>
        <c:scaling>
          <c:orientation val="minMax"/>
          <c:max val="31"/>
          <c:min val="2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/>
                  <a:t>Age</a:t>
                </a:r>
              </a:p>
            </c:rich>
          </c:tx>
          <c:layout/>
        </c:title>
        <c:numFmt formatCode="General" sourceLinked="1"/>
        <c:tickLblPos val="nextTo"/>
        <c:crossAx val="70143360"/>
        <c:crosses val="autoZero"/>
        <c:crossBetween val="midCat"/>
        <c:majorUnit val="1"/>
      </c:valAx>
      <c:valAx>
        <c:axId val="7014336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0141440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30EFC660-EEAD-42FD-9EBA-3B03CDE306FA}" type="datetimeFigureOut">
              <a:rPr lang="en-IE" smtClean="0"/>
              <a:pPr/>
              <a:t>29/09/2015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77184EB8-946B-44AE-9D0A-5DED3CDE60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84EB8-946B-44AE-9D0A-5DED3CDE6010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BE74-8AC9-41CC-AC42-C4D29EABF7BE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86857-190E-4C57-A2B4-5A74F1F566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29FD5-9E9D-4940-94EA-E7B0D9939FF3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7F07-6D4B-44BF-B5C3-B652FF41C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783E-BA26-448A-A8D6-312C385F12A7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12BB-8F06-494D-992C-7AAC11938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12AEC-E0E2-4477-9BA0-5C65CE8E15DE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47464-5ADA-40CC-ABE3-E5DDC4F02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1475C-9F4E-45AE-A655-CD9453C343A8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11A4-E2B7-485C-9299-3DCAFF9D2E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E1AF2-0B9A-4CB6-ADF1-34ECC7728147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E2D3-69E8-4709-A869-BAA85667E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B8DAA-156C-4922-BCC4-ADD055B32609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7B183-55DF-4209-A363-F5EF417E4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F9D78-5F45-47A8-B235-EA272B0FF7EB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6293-3E5F-4459-8CDE-D02A42D6E8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2E1E-D9DF-4F0F-89A0-429F63C84095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45F3-2ED7-48A8-BCF9-42C54DEBE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BB03-EBFF-4AEF-B851-20CA6665F71E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46B73-3386-4D20-8F22-1F2250BB54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EC6E-019D-409D-80B6-BC9F64A9B624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28D7-BC2E-4A88-BFF2-D4D1DFBA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9007E3-C932-475C-8757-98897B2E0379}" type="datetimeFigureOut">
              <a:rPr lang="en-US" altLang="en-US"/>
              <a:pPr>
                <a:defRPr/>
              </a:pPr>
              <a:t>9/29/2015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5D1108-D27C-4244-B609-71D32F05BE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16163"/>
          </a:xfrm>
        </p:spPr>
        <p:txBody>
          <a:bodyPr/>
          <a:lstStyle/>
          <a:p>
            <a:pPr eaLnBrk="1" hangingPunct="1"/>
            <a: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alt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3200" b="1" i="1" dirty="0" smtClean="0">
                <a:latin typeface="Times New Roman" pitchFamily="18" charset="0"/>
                <a:cs typeface="Times New Roman" pitchFamily="18" charset="0"/>
              </a:rPr>
              <a:t>Higher Education Financing</a:t>
            </a:r>
            <a:br>
              <a:rPr lang="en-AU" alt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alt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3200" dirty="0" smtClean="0">
                <a:latin typeface="Times New Roman" pitchFamily="18" charset="0"/>
                <a:cs typeface="Times New Roman" pitchFamily="18" charset="0"/>
              </a:rPr>
              <a:t>International Experience: Loan Repayment Burden Lessons for Ireland </a:t>
            </a:r>
            <a:br>
              <a:rPr lang="en-AU" alt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altLang="en-US" sz="5400" b="1" dirty="0" smtClean="0"/>
              <a:t/>
            </a:r>
            <a:br>
              <a:rPr lang="en-AU" altLang="en-US" sz="5400" b="1" dirty="0" smtClean="0"/>
            </a:br>
            <a:endParaRPr lang="en-US" alt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2112963"/>
            <a:ext cx="8229600" cy="40132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altLang="en-US" smtClean="0"/>
          </a:p>
          <a:p>
            <a:pPr algn="ctr" eaLnBrk="1" hangingPunct="1">
              <a:buFont typeface="Arial" charset="0"/>
              <a:buNone/>
            </a:pPr>
            <a:endParaRPr lang="en-US" altLang="en-US" smtClean="0"/>
          </a:p>
          <a:p>
            <a:pPr algn="ctr" eaLnBrk="1" hangingPunct="1">
              <a:buFont typeface="Arial" charset="0"/>
              <a:buNone/>
            </a:pPr>
            <a:endParaRPr lang="en-US" altLang="en-US" smtClean="0"/>
          </a:p>
          <a:p>
            <a:pPr algn="ctr" eaLnBrk="1" hangingPunct="1">
              <a:buFont typeface="Arial" charset="0"/>
              <a:buNone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Bruce Chapman</a:t>
            </a:r>
          </a:p>
          <a:p>
            <a:pPr algn="ctr" eaLnBrk="1" hangingPunct="1">
              <a:buFont typeface="Arial" charset="0"/>
              <a:buNone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Australian National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>
                <a:latin typeface="Times New Roman" pitchFamily="18" charset="0"/>
                <a:cs typeface="Times New Roman" pitchFamily="18" charset="0"/>
              </a:rPr>
              <a:t>Irish graduate female age-earnings profiles by </a:t>
            </a:r>
            <a:r>
              <a:rPr lang="en-IE" sz="3200" dirty="0" err="1" smtClean="0">
                <a:latin typeface="Times New Roman" pitchFamily="18" charset="0"/>
                <a:cs typeface="Times New Roman" pitchFamily="18" charset="0"/>
              </a:rPr>
              <a:t>quantile</a:t>
            </a:r>
            <a:endParaRPr lang="en-IE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RBs for Ireland</a:t>
            </a:r>
            <a:b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Male graduates: E6000pa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295092" y="1417638"/>
          <a:ext cx="6409267" cy="465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RBs for Ireland</a:t>
            </a:r>
            <a:b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Female graduates: E6000pa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367366" y="1417638"/>
          <a:ext cx="6409267" cy="465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RBs for Ireland</a:t>
            </a:r>
            <a:b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Male graduates, E12000 pa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999091" y="1574891"/>
          <a:ext cx="6982066" cy="445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RBs for Ireland</a:t>
            </a:r>
            <a:b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Female graduates: </a:t>
            </a:r>
            <a:r>
              <a:rPr lang="en-IE" sz="3200" dirty="0" smtClean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12000 pa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125416" y="1562179"/>
          <a:ext cx="6824766" cy="4529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1"/>
            <a:ext cx="7772400" cy="1036319"/>
          </a:xfrm>
        </p:spPr>
        <p:txBody>
          <a:bodyPr/>
          <a:lstStyle/>
          <a:p>
            <a:r>
              <a:rPr lang="en-IE" sz="3600" dirty="0" smtClean="0">
                <a:latin typeface="Times New Roman" pitchFamily="18" charset="0"/>
                <a:cs typeface="Times New Roman" pitchFamily="18" charset="0"/>
              </a:rPr>
              <a:t>RBs and an Irish mortgage loan system: Results and some reflections</a:t>
            </a:r>
            <a:endParaRPr lang="en-I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20" y="1737360"/>
            <a:ext cx="7574280" cy="4470400"/>
          </a:xfrm>
        </p:spPr>
        <p:txBody>
          <a:bodyPr/>
          <a:lstStyle/>
          <a:p>
            <a:pPr algn="just"/>
            <a:r>
              <a:rPr lang="en-IE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As with other countries an Irish mortgage-loan systems will have very low RBs for low income graduates (upwards of 60%+ for many graduates);</a:t>
            </a:r>
          </a:p>
          <a:p>
            <a:pPr algn="just"/>
            <a:endParaRPr lang="en-IE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E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An ICL could be designed with maximum RBs of 8-10%;</a:t>
            </a:r>
          </a:p>
          <a:p>
            <a:pPr algn="just"/>
            <a:endParaRPr lang="en-IE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E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Policy issues with an Irish ICL: rates of interest; prices; IRS collection; graduates leaving Ireland with debts.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95018" y="1620935"/>
          <a:ext cx="7227437" cy="4418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56968" y="1693207"/>
          <a:ext cx="7093214" cy="4439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980867" y="1775801"/>
          <a:ext cx="6855741" cy="411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74369" y="1755152"/>
          <a:ext cx="7165488" cy="429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2725"/>
            <a:ext cx="7772400" cy="996950"/>
          </a:xfrm>
        </p:spPr>
        <p:txBody>
          <a:bodyPr/>
          <a:lstStyle/>
          <a:p>
            <a:r>
              <a:rPr lang="en-IE" smtClean="0"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34963" y="1422400"/>
            <a:ext cx="8647112" cy="5435600"/>
          </a:xfrm>
        </p:spPr>
        <p:txBody>
          <a:bodyPr/>
          <a:lstStyle/>
          <a:p>
            <a:pPr algn="just" eaLnBrk="1" hangingPunct="1"/>
            <a:r>
              <a:rPr lang="en-AU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Reminder: basic difference between GGBLs and ICL is collection rules: time OR income contingent;</a:t>
            </a:r>
          </a:p>
          <a:p>
            <a:pPr algn="just" eaLnBrk="1" hangingPunct="1"/>
            <a:endParaRPr lang="en-AU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Repayment burdens of bank loans: meaning, 	importance and research 	history (Colombia 2005);</a:t>
            </a:r>
          </a:p>
          <a:p>
            <a:pPr algn="just" eaLnBrk="1" hangingPunct="1"/>
            <a:endParaRPr lang="en-AU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Examples: The US, Vietnam and Thailand;</a:t>
            </a:r>
          </a:p>
          <a:p>
            <a:pPr algn="just" eaLnBrk="1" hangingPunct="1"/>
            <a:endParaRPr lang="en-AU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The Irish hypothetical illustration explained;</a:t>
            </a:r>
          </a:p>
          <a:p>
            <a:pPr algn="just" eaLnBrk="1" hangingPunct="1"/>
            <a:endParaRPr lang="en-AU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RBs for Ireland: Policy issues.</a:t>
            </a:r>
          </a:p>
          <a:p>
            <a:pPr algn="just" eaLnBrk="1" hangingPunct="1"/>
            <a:endParaRPr lang="en-AU" alt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AU" alt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881"/>
            <a:ext cx="7772400" cy="1778000"/>
          </a:xfrm>
        </p:spPr>
        <p:txBody>
          <a:bodyPr/>
          <a:lstStyle/>
          <a:p>
            <a:pPr algn="just"/>
            <a:r>
              <a:rPr lang="en-IE" sz="2400" dirty="0" smtClean="0">
                <a:latin typeface="Times New Roman" pitchFamily="18" charset="0"/>
                <a:cs typeface="Times New Roman" pitchFamily="18" charset="0"/>
              </a:rPr>
              <a:t>		Repayment burden = (Loan Repayment)</a:t>
            </a:r>
            <a:r>
              <a:rPr lang="en-IE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E" sz="2400" b="1" dirty="0" smtClean="0">
                <a:latin typeface="Times New Roman" pitchFamily="18" charset="0"/>
                <a:cs typeface="Times New Roman" pitchFamily="18" charset="0"/>
              </a:rPr>
              <a:t>/(</a:t>
            </a:r>
            <a:r>
              <a:rPr lang="en-IE" sz="2400" dirty="0" smtClean="0">
                <a:latin typeface="Times New Roman" pitchFamily="18" charset="0"/>
                <a:cs typeface="Times New Roman" pitchFamily="18" charset="0"/>
              </a:rPr>
              <a:t>Income)</a:t>
            </a:r>
            <a:r>
              <a:rPr lang="en-IE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IE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24480"/>
            <a:ext cx="7772400" cy="3728720"/>
          </a:xfrm>
        </p:spPr>
        <p:txBody>
          <a:bodyPr/>
          <a:lstStyle/>
          <a:p>
            <a:pPr algn="just"/>
            <a:r>
              <a:rPr lang="en-I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Why do RBs matter: consumption hardship and defaults;</a:t>
            </a:r>
          </a:p>
          <a:p>
            <a:pPr algn="just"/>
            <a:r>
              <a:rPr lang="en-I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What are ICL RBs (max by law: 10% Australia 9% England);</a:t>
            </a:r>
          </a:p>
          <a:p>
            <a:pPr algn="just"/>
            <a:r>
              <a:rPr lang="en-I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	Where did all this come from (Colombia)?</a:t>
            </a:r>
            <a:endParaRPr lang="en-IE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Screen Shot 2012-06-06 at 8.34.23 A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36987" b="-136987"/>
          <a:stretch>
            <a:fillRect/>
          </a:stretch>
        </p:blipFill>
        <p:spPr>
          <a:xfrm>
            <a:off x="685800" y="-629920"/>
            <a:ext cx="8229600" cy="42303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925" y="1960563"/>
            <a:ext cx="7234238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09713" y="-131763"/>
            <a:ext cx="6124575" cy="209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US RBs for Low Income Borrowers (10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25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Quantiles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IE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en-A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AU" sz="2000" b="1" dirty="0">
                <a:latin typeface="Times New Roman" pitchFamily="18" charset="0"/>
                <a:cs typeface="Times New Roman" pitchFamily="18" charset="0"/>
              </a:rPr>
              <a:t>Males</a:t>
            </a:r>
            <a:endParaRPr lang="en-IE" sz="20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IE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5953125"/>
            <a:ext cx="9144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IE" sz="900"/>
          </a:p>
          <a:p>
            <a:pPr eaLnBrk="0" hangingPunct="0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108075"/>
          </a:xfrm>
        </p:spPr>
        <p:txBody>
          <a:bodyPr/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US RBs for Low Income Borrowers (10</a:t>
            </a:r>
            <a:r>
              <a:rPr lang="en-US" sz="2400" b="1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and 25</a:t>
            </a:r>
            <a:r>
              <a:rPr lang="en-US" sz="2400" b="1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Quantiles)</a:t>
            </a:r>
            <a:r>
              <a:rPr lang="en-IE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sz="2800" smtClean="0">
                <a:latin typeface="Times New Roman" pitchFamily="18" charset="0"/>
                <a:cs typeface="Times New Roman" pitchFamily="18" charset="0"/>
              </a:rPr>
            </a:br>
            <a:r>
              <a:rPr lang="en-IE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sz="2800" smtClean="0">
                <a:latin typeface="Times New Roman" pitchFamily="18" charset="0"/>
                <a:cs typeface="Times New Roman" pitchFamily="18" charset="0"/>
              </a:rPr>
            </a:br>
            <a:r>
              <a:rPr lang="en-AU" sz="2000" b="1" smtClean="0">
                <a:latin typeface="Times New Roman" pitchFamily="18" charset="0"/>
                <a:cs typeface="Times New Roman" pitchFamily="18" charset="0"/>
              </a:rPr>
              <a:t>Females</a:t>
            </a:r>
            <a:r>
              <a:rPr lang="en-IE" sz="4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sz="4000" smtClean="0">
                <a:latin typeface="Times New Roman" pitchFamily="18" charset="0"/>
                <a:cs typeface="Times New Roman" pitchFamily="18" charset="0"/>
              </a:rPr>
            </a:br>
            <a:endParaRPr lang="en-IE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IE" dirty="0"/>
          </a:p>
        </p:txBody>
      </p:sp>
      <p:pic>
        <p:nvPicPr>
          <p:cNvPr id="614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6638" y="1808163"/>
            <a:ext cx="7243762" cy="454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IE" sz="3200" dirty="0" smtClean="0"/>
              <a:t>Data: EU-SILC</a:t>
            </a:r>
            <a:endParaRPr lang="en-IE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IE" dirty="0" smtClean="0"/>
              <a:t>Data for the calculation of Earnings Profiles and Repayment Burdens come from the EU Survey of Income and Living Conditions</a:t>
            </a:r>
          </a:p>
          <a:p>
            <a:pPr>
              <a:lnSpc>
                <a:spcPct val="120000"/>
              </a:lnSpc>
            </a:pPr>
            <a:r>
              <a:rPr lang="en-IE" dirty="0" smtClean="0"/>
              <a:t>This is an annual survey collected by the Central Statistics Office</a:t>
            </a:r>
          </a:p>
          <a:p>
            <a:pPr lvl="1">
              <a:lnSpc>
                <a:spcPct val="120000"/>
              </a:lnSpc>
            </a:pPr>
            <a:endParaRPr lang="en-IE" dirty="0" smtClean="0"/>
          </a:p>
          <a:p>
            <a:pPr lvl="1">
              <a:lnSpc>
                <a:spcPct val="120000"/>
              </a:lnSpc>
            </a:pPr>
            <a:r>
              <a:rPr lang="en-IE" dirty="0" smtClean="0"/>
              <a:t>Earnings data are high quality due to administrative checks carried out by the CSO</a:t>
            </a:r>
          </a:p>
          <a:p>
            <a:pPr lvl="1">
              <a:lnSpc>
                <a:spcPct val="120000"/>
              </a:lnSpc>
              <a:buNone/>
            </a:pPr>
            <a:endParaRPr lang="en-IE" dirty="0" smtClean="0"/>
          </a:p>
          <a:p>
            <a:pPr lvl="1">
              <a:lnSpc>
                <a:spcPct val="120000"/>
              </a:lnSpc>
              <a:buNone/>
            </a:pPr>
            <a:r>
              <a:rPr lang="en-IE" dirty="0" smtClean="0"/>
              <a:t>However, graduates seem to be under-represented in the survey (about 10% of sample, compared to 26% of workers in the QNHS)</a:t>
            </a:r>
          </a:p>
          <a:p>
            <a:pPr lvl="1">
              <a:lnSpc>
                <a:spcPct val="120000"/>
              </a:lnSpc>
            </a:pPr>
            <a:r>
              <a:rPr lang="en-IE" dirty="0" smtClean="0"/>
              <a:t>So needed to pool data for 2004-2011 to improve sample sizes</a:t>
            </a:r>
          </a:p>
          <a:p>
            <a:pPr lvl="1">
              <a:lnSpc>
                <a:spcPct val="120000"/>
              </a:lnSpc>
              <a:buNone/>
            </a:pPr>
            <a:endParaRPr lang="en-IE" dirty="0" smtClean="0"/>
          </a:p>
          <a:p>
            <a:pPr>
              <a:lnSpc>
                <a:spcPct val="120000"/>
              </a:lnSpc>
            </a:pPr>
            <a:r>
              <a:rPr lang="en-IE" dirty="0" smtClean="0"/>
              <a:t>Annual earnings were converted into 2015 values using quarterly CPI inflation figures</a:t>
            </a:r>
          </a:p>
          <a:p>
            <a:pPr>
              <a:lnSpc>
                <a:spcPct val="120000"/>
              </a:lnSpc>
            </a:pPr>
            <a:r>
              <a:rPr lang="en-IE" dirty="0" smtClean="0"/>
              <a:t>For each possible number of years of labour market experience, various quantiles of the real earnings distribution were calculated </a:t>
            </a:r>
          </a:p>
          <a:p>
            <a:pPr lvl="1">
              <a:lnSpc>
                <a:spcPct val="120000"/>
              </a:lnSpc>
            </a:pPr>
            <a:r>
              <a:rPr lang="en-IE" dirty="0" smtClean="0"/>
              <a:t>the 10</a:t>
            </a:r>
            <a:r>
              <a:rPr lang="en-IE" baseline="30000" dirty="0" smtClean="0"/>
              <a:t>th</a:t>
            </a:r>
            <a:r>
              <a:rPr lang="en-IE" dirty="0" smtClean="0"/>
              <a:t>, 25</a:t>
            </a:r>
            <a:r>
              <a:rPr lang="en-IE" baseline="30000" dirty="0" smtClean="0"/>
              <a:t>th</a:t>
            </a:r>
            <a:r>
              <a:rPr lang="en-IE" dirty="0" smtClean="0"/>
              <a:t>, 50</a:t>
            </a:r>
            <a:r>
              <a:rPr lang="en-IE" baseline="30000" dirty="0" smtClean="0"/>
              <a:t>th</a:t>
            </a:r>
            <a:r>
              <a:rPr lang="en-IE" dirty="0" smtClean="0"/>
              <a:t>, 75</a:t>
            </a:r>
            <a:r>
              <a:rPr lang="en-IE" baseline="30000" dirty="0" smtClean="0"/>
              <a:t>th</a:t>
            </a:r>
            <a:r>
              <a:rPr lang="en-IE" dirty="0" smtClean="0"/>
              <a:t> and 90th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2983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427038"/>
            <a:ext cx="7772400" cy="1563687"/>
          </a:xfrm>
        </p:spPr>
        <p:txBody>
          <a:bodyPr/>
          <a:lstStyle/>
          <a:p>
            <a:r>
              <a:rPr lang="en-IE" sz="3200" dirty="0" smtClean="0">
                <a:latin typeface="Times New Roman" pitchFamily="18" charset="0"/>
                <a:cs typeface="Times New Roman" pitchFamily="18" charset="0"/>
              </a:rPr>
              <a:t>An Irish Hypothetical Loan Scheme Described and Illustrated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IE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87942" y="1806775"/>
          <a:ext cx="7217114" cy="50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sz="3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E" sz="3200" b="0" dirty="0" smtClean="0">
                <a:latin typeface="Times New Roman" pitchFamily="18" charset="0"/>
                <a:cs typeface="Times New Roman" pitchFamily="18" charset="0"/>
              </a:rPr>
              <a:t>Real and Nominal Repayments: €6000 fees pa, €6000</a:t>
            </a:r>
            <a:r>
              <a:rPr lang="en-IE" sz="3200" b="0" baseline="0" dirty="0" smtClean="0">
                <a:latin typeface="Times New Roman" pitchFamily="18" charset="0"/>
                <a:cs typeface="Times New Roman" pitchFamily="18" charset="0"/>
              </a:rPr>
              <a:t> maintenance pa, 10 years repayment</a:t>
            </a:r>
            <a:r>
              <a:rPr lang="en-IE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sz="3200" b="0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sz="32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115090" y="1579638"/>
          <a:ext cx="7351337" cy="4418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>
                <a:latin typeface="Times New Roman" pitchFamily="18" charset="0"/>
                <a:cs typeface="Times New Roman" pitchFamily="18" charset="0"/>
              </a:rPr>
              <a:t>Irish graduate male age-earnings profiles by </a:t>
            </a:r>
            <a:r>
              <a:rPr lang="en-IE" sz="3200" dirty="0" err="1" smtClean="0">
                <a:latin typeface="Times New Roman" pitchFamily="18" charset="0"/>
                <a:cs typeface="Times New Roman" pitchFamily="18" charset="0"/>
              </a:rPr>
              <a:t>quantile</a:t>
            </a:r>
            <a:endParaRPr lang="en-IE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289</Words>
  <Application>Microsoft Office PowerPoint</Application>
  <PresentationFormat>On-screen Show (4:3)</PresentationFormat>
  <Paragraphs>68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Higher Education Financing  International Experience: Loan Repayment Burden Lessons for Ireland   </vt:lpstr>
      <vt:lpstr>Overview</vt:lpstr>
      <vt:lpstr>  Repayment burden = (Loan Repayment)i/(Income)i</vt:lpstr>
      <vt:lpstr>Slide 4</vt:lpstr>
      <vt:lpstr>   US RBs for Low Income Borrowers (10th and 25th Quantiles)  Females </vt:lpstr>
      <vt:lpstr>Data: EU-SILC</vt:lpstr>
      <vt:lpstr>An Irish Hypothetical Loan Scheme Described and Illustrated</vt:lpstr>
      <vt:lpstr> Real and Nominal Repayments: €6000 fees pa, €6000 maintenance pa, 10 years repayment </vt:lpstr>
      <vt:lpstr>Irish graduate male age-earnings profiles by quantile</vt:lpstr>
      <vt:lpstr>Irish graduate female age-earnings profiles by quantile</vt:lpstr>
      <vt:lpstr>RBs for Ireland Male graduates: E6000pa</vt:lpstr>
      <vt:lpstr>RBs for Ireland Female graduates: E6000pa</vt:lpstr>
      <vt:lpstr>RBs for Ireland Male graduates, E12000 pa</vt:lpstr>
      <vt:lpstr>RBs for Ireland Female graduates: €12000 pa</vt:lpstr>
      <vt:lpstr>RBs and an Irish mortgage loan system: Results and some reflections</vt:lpstr>
      <vt:lpstr>Slide 16</vt:lpstr>
      <vt:lpstr>Slide 17</vt:lpstr>
      <vt:lpstr>Slide 18</vt:lpstr>
      <vt:lpstr>Slide 19</vt:lpstr>
    </vt:vector>
  </TitlesOfParts>
  <Company>Australian National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Umbu Reku Raya</dc:creator>
  <cp:lastModifiedBy>madderley</cp:lastModifiedBy>
  <cp:revision>33</cp:revision>
  <dcterms:created xsi:type="dcterms:W3CDTF">2015-09-25T05:38:39Z</dcterms:created>
  <dcterms:modified xsi:type="dcterms:W3CDTF">2015-09-29T16:45:44Z</dcterms:modified>
</cp:coreProperties>
</file>