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43"/>
  </p:notesMasterIdLst>
  <p:sldIdLst>
    <p:sldId id="312" r:id="rId2"/>
    <p:sldId id="342" r:id="rId3"/>
    <p:sldId id="330" r:id="rId4"/>
    <p:sldId id="331" r:id="rId5"/>
    <p:sldId id="335" r:id="rId6"/>
    <p:sldId id="332" r:id="rId7"/>
    <p:sldId id="343" r:id="rId8"/>
    <p:sldId id="334" r:id="rId9"/>
    <p:sldId id="333" r:id="rId10"/>
    <p:sldId id="328" r:id="rId11"/>
    <p:sldId id="320" r:id="rId12"/>
    <p:sldId id="336" r:id="rId13"/>
    <p:sldId id="329" r:id="rId14"/>
    <p:sldId id="321" r:id="rId15"/>
    <p:sldId id="322" r:id="rId16"/>
    <p:sldId id="337" r:id="rId17"/>
    <p:sldId id="339" r:id="rId18"/>
    <p:sldId id="338" r:id="rId19"/>
    <p:sldId id="311" r:id="rId20"/>
    <p:sldId id="319" r:id="rId21"/>
    <p:sldId id="286" r:id="rId22"/>
    <p:sldId id="318" r:id="rId23"/>
    <p:sldId id="327" r:id="rId24"/>
    <p:sldId id="313" r:id="rId25"/>
    <p:sldId id="314" r:id="rId26"/>
    <p:sldId id="315" r:id="rId27"/>
    <p:sldId id="316" r:id="rId28"/>
    <p:sldId id="346" r:id="rId29"/>
    <p:sldId id="317" r:id="rId30"/>
    <p:sldId id="324" r:id="rId31"/>
    <p:sldId id="344" r:id="rId32"/>
    <p:sldId id="323" r:id="rId33"/>
    <p:sldId id="325" r:id="rId34"/>
    <p:sldId id="257" r:id="rId35"/>
    <p:sldId id="279" r:id="rId36"/>
    <p:sldId id="285" r:id="rId37"/>
    <p:sldId id="290" r:id="rId38"/>
    <p:sldId id="326" r:id="rId39"/>
    <p:sldId id="340" r:id="rId40"/>
    <p:sldId id="341" r:id="rId41"/>
    <p:sldId id="28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gus Ryan" initials="FR" lastIdx="1" clrIdx="0"/>
  <p:cmAuthor id="2" name="Fergus Ryan" initials="FR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72" autoAdjust="0"/>
    <p:restoredTop sz="94660"/>
  </p:normalViewPr>
  <p:slideViewPr>
    <p:cSldViewPr snapToGrid="0">
      <p:cViewPr varScale="1">
        <p:scale>
          <a:sx n="123" d="100"/>
          <a:sy n="123" d="100"/>
        </p:scale>
        <p:origin x="4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0.xml.rels><?xml version="1.0" encoding="UTF-8" standalone="yes"?>
<Relationships xmlns="http://schemas.openxmlformats.org/package/2006/relationships"><Relationship Id="rId2" Type="http://schemas.openxmlformats.org/officeDocument/2006/relationships/hyperlink" Target="mailto:nua.ghaeilge@mu.ie" TargetMode="External"/><Relationship Id="rId1" Type="http://schemas.openxmlformats.org/officeDocument/2006/relationships/hyperlink" Target="mailto:smllc@mu.ie"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0.xml.rels><?xml version="1.0" encoding="UTF-8" standalone="yes"?>
<Relationships xmlns="http://schemas.openxmlformats.org/package/2006/relationships"><Relationship Id="rId2" Type="http://schemas.openxmlformats.org/officeDocument/2006/relationships/hyperlink" Target="mailto:nua.ghaeilge@mu.ie" TargetMode="External"/><Relationship Id="rId1" Type="http://schemas.openxmlformats.org/officeDocument/2006/relationships/hyperlink" Target="mailto:smllc@mu.ie"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DA424-7E2F-4F15-8697-DB589690B719}"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6358F144-4216-4FFC-BA16-AFD333942D7B}">
      <dgm:prSet/>
      <dgm:spPr/>
      <dgm:t>
        <a:bodyPr/>
        <a:lstStyle/>
        <a:p>
          <a:r>
            <a:rPr lang="en-US" dirty="0"/>
            <a:t>First year is a big adjustment – we </a:t>
          </a:r>
          <a:r>
            <a:rPr lang="en-US" dirty="0" err="1"/>
            <a:t>realise</a:t>
          </a:r>
          <a:r>
            <a:rPr lang="en-US" dirty="0"/>
            <a:t> this! We were once first years too!</a:t>
          </a:r>
        </a:p>
      </dgm:t>
    </dgm:pt>
    <dgm:pt modelId="{50287CE5-1A56-4FC4-9AD8-E3B887F0AAA5}" type="parTrans" cxnId="{459E8E08-EE3B-4D84-8C1A-9ECE7A5D9C98}">
      <dgm:prSet/>
      <dgm:spPr/>
      <dgm:t>
        <a:bodyPr/>
        <a:lstStyle/>
        <a:p>
          <a:endParaRPr lang="en-US"/>
        </a:p>
      </dgm:t>
    </dgm:pt>
    <dgm:pt modelId="{9304F8E7-7C8E-4042-A717-352DCA980CB7}" type="sibTrans" cxnId="{459E8E08-EE3B-4D84-8C1A-9ECE7A5D9C98}">
      <dgm:prSet/>
      <dgm:spPr/>
      <dgm:t>
        <a:bodyPr/>
        <a:lstStyle/>
        <a:p>
          <a:endParaRPr lang="en-US"/>
        </a:p>
      </dgm:t>
    </dgm:pt>
    <dgm:pt modelId="{50235073-DAF7-40E9-AD43-5F0DBAA7488E}">
      <dgm:prSet/>
      <dgm:spPr/>
      <dgm:t>
        <a:bodyPr/>
        <a:lstStyle/>
        <a:p>
          <a:r>
            <a:rPr lang="en-US" dirty="0"/>
            <a:t>It’s particularly challenging given that these are anxious times</a:t>
          </a:r>
        </a:p>
      </dgm:t>
    </dgm:pt>
    <dgm:pt modelId="{AD732A2B-CDD5-4723-AE46-EDF7B3A8F993}" type="parTrans" cxnId="{D5F42F22-2A46-4CCC-98D1-B343D01C9F3F}">
      <dgm:prSet/>
      <dgm:spPr/>
      <dgm:t>
        <a:bodyPr/>
        <a:lstStyle/>
        <a:p>
          <a:endParaRPr lang="en-US"/>
        </a:p>
      </dgm:t>
    </dgm:pt>
    <dgm:pt modelId="{657F4302-8407-4E11-AB91-3A47C1586F64}" type="sibTrans" cxnId="{D5F42F22-2A46-4CCC-98D1-B343D01C9F3F}">
      <dgm:prSet/>
      <dgm:spPr/>
      <dgm:t>
        <a:bodyPr/>
        <a:lstStyle/>
        <a:p>
          <a:endParaRPr lang="en-US"/>
        </a:p>
      </dgm:t>
    </dgm:pt>
    <dgm:pt modelId="{D8C95A61-1466-4C13-B2EC-597B8B92157A}">
      <dgm:prSet/>
      <dgm:spPr/>
      <dgm:t>
        <a:bodyPr/>
        <a:lstStyle/>
        <a:p>
          <a:r>
            <a:rPr lang="en-US" dirty="0"/>
            <a:t>Sometimes anxiety freezes us into inaction</a:t>
          </a:r>
        </a:p>
      </dgm:t>
    </dgm:pt>
    <dgm:pt modelId="{E3A9A073-E13A-4653-BE33-0D7FFAC22FC0}" type="parTrans" cxnId="{ED64613B-CD35-462A-99B8-AAFA33A05A71}">
      <dgm:prSet/>
      <dgm:spPr/>
      <dgm:t>
        <a:bodyPr/>
        <a:lstStyle/>
        <a:p>
          <a:endParaRPr lang="en-US"/>
        </a:p>
      </dgm:t>
    </dgm:pt>
    <dgm:pt modelId="{E7092FFF-4803-4966-A8A0-0ACC5BEAF976}" type="sibTrans" cxnId="{ED64613B-CD35-462A-99B8-AAFA33A05A71}">
      <dgm:prSet/>
      <dgm:spPr/>
      <dgm:t>
        <a:bodyPr/>
        <a:lstStyle/>
        <a:p>
          <a:endParaRPr lang="en-US"/>
        </a:p>
      </dgm:t>
    </dgm:pt>
    <dgm:pt modelId="{A2617045-4866-48C6-9643-366C25A44476}">
      <dgm:prSet/>
      <dgm:spPr/>
      <dgm:t>
        <a:bodyPr/>
        <a:lstStyle/>
        <a:p>
          <a:r>
            <a:rPr lang="en-US"/>
            <a:t>A good start is half the work – rip off the bandage!</a:t>
          </a:r>
        </a:p>
      </dgm:t>
    </dgm:pt>
    <dgm:pt modelId="{933E23BC-DE6A-487B-ABAD-0A2A3F22FA40}" type="parTrans" cxnId="{2A4EC3B2-5661-4233-939E-C40AC4A46340}">
      <dgm:prSet/>
      <dgm:spPr/>
      <dgm:t>
        <a:bodyPr/>
        <a:lstStyle/>
        <a:p>
          <a:endParaRPr lang="en-US"/>
        </a:p>
      </dgm:t>
    </dgm:pt>
    <dgm:pt modelId="{F9D0A920-FE53-4EEF-BA8C-740E0B1F767D}" type="sibTrans" cxnId="{2A4EC3B2-5661-4233-939E-C40AC4A46340}">
      <dgm:prSet/>
      <dgm:spPr/>
      <dgm:t>
        <a:bodyPr/>
        <a:lstStyle/>
        <a:p>
          <a:endParaRPr lang="en-US"/>
        </a:p>
      </dgm:t>
    </dgm:pt>
    <dgm:pt modelId="{911A80AF-C7D2-4B18-B1DA-475D56625A6A}">
      <dgm:prSet/>
      <dgm:spPr/>
      <dgm:t>
        <a:bodyPr/>
        <a:lstStyle/>
        <a:p>
          <a:r>
            <a:rPr lang="en-US"/>
            <a:t>Better to try and not succeed than not to try at all.</a:t>
          </a:r>
        </a:p>
      </dgm:t>
    </dgm:pt>
    <dgm:pt modelId="{5D8BF010-E6B4-4ACE-9B33-3D9ACD98B491}" type="parTrans" cxnId="{976C92B0-9B16-40F8-9F7B-01A04E7501C8}">
      <dgm:prSet/>
      <dgm:spPr/>
      <dgm:t>
        <a:bodyPr/>
        <a:lstStyle/>
        <a:p>
          <a:endParaRPr lang="en-US"/>
        </a:p>
      </dgm:t>
    </dgm:pt>
    <dgm:pt modelId="{D3ADF535-3A4C-4FB5-A042-7500F59C97BE}" type="sibTrans" cxnId="{976C92B0-9B16-40F8-9F7B-01A04E7501C8}">
      <dgm:prSet/>
      <dgm:spPr/>
      <dgm:t>
        <a:bodyPr/>
        <a:lstStyle/>
        <a:p>
          <a:endParaRPr lang="en-US"/>
        </a:p>
      </dgm:t>
    </dgm:pt>
    <dgm:pt modelId="{EE79662C-3872-499E-9369-61A9C71D6EF8}">
      <dgm:prSet/>
      <dgm:spPr/>
      <dgm:t>
        <a:bodyPr/>
        <a:lstStyle/>
        <a:p>
          <a:r>
            <a:rPr lang="en-US"/>
            <a:t>A submitted essay is better than no essay</a:t>
          </a:r>
        </a:p>
      </dgm:t>
    </dgm:pt>
    <dgm:pt modelId="{633CD746-3BA6-4F12-BB97-3934A282068E}" type="parTrans" cxnId="{B889DE5C-BD1B-44F3-870C-9C59EBD621C8}">
      <dgm:prSet/>
      <dgm:spPr/>
      <dgm:t>
        <a:bodyPr/>
        <a:lstStyle/>
        <a:p>
          <a:endParaRPr lang="en-US"/>
        </a:p>
      </dgm:t>
    </dgm:pt>
    <dgm:pt modelId="{3C8739B1-FD0A-47BA-82BF-E814B1E9005E}" type="sibTrans" cxnId="{B889DE5C-BD1B-44F3-870C-9C59EBD621C8}">
      <dgm:prSet/>
      <dgm:spPr/>
      <dgm:t>
        <a:bodyPr/>
        <a:lstStyle/>
        <a:p>
          <a:endParaRPr lang="en-US"/>
        </a:p>
      </dgm:t>
    </dgm:pt>
    <dgm:pt modelId="{83696272-CABA-D344-A331-FE52883F3ED2}" type="pres">
      <dgm:prSet presAssocID="{B19DA424-7E2F-4F15-8697-DB589690B719}" presName="Name0" presStyleCnt="0">
        <dgm:presLayoutVars>
          <dgm:dir/>
          <dgm:resizeHandles val="exact"/>
        </dgm:presLayoutVars>
      </dgm:prSet>
      <dgm:spPr/>
    </dgm:pt>
    <dgm:pt modelId="{6AFEBCD8-AD64-7D4D-9A5A-C3F582418B36}" type="pres">
      <dgm:prSet presAssocID="{6358F144-4216-4FFC-BA16-AFD333942D7B}" presName="node" presStyleLbl="node1" presStyleIdx="0" presStyleCnt="6">
        <dgm:presLayoutVars>
          <dgm:bulletEnabled val="1"/>
        </dgm:presLayoutVars>
      </dgm:prSet>
      <dgm:spPr/>
    </dgm:pt>
    <dgm:pt modelId="{EA8681CF-1E21-DC40-8F33-B3995ABD63FF}" type="pres">
      <dgm:prSet presAssocID="{9304F8E7-7C8E-4042-A717-352DCA980CB7}" presName="sibTrans" presStyleLbl="sibTrans1D1" presStyleIdx="0" presStyleCnt="5"/>
      <dgm:spPr/>
    </dgm:pt>
    <dgm:pt modelId="{60DD739C-2554-F14F-8C09-A56404490855}" type="pres">
      <dgm:prSet presAssocID="{9304F8E7-7C8E-4042-A717-352DCA980CB7}" presName="connectorText" presStyleLbl="sibTrans1D1" presStyleIdx="0" presStyleCnt="5"/>
      <dgm:spPr/>
    </dgm:pt>
    <dgm:pt modelId="{25322DBF-517F-7B48-A6FA-ABEC8E754163}" type="pres">
      <dgm:prSet presAssocID="{50235073-DAF7-40E9-AD43-5F0DBAA7488E}" presName="node" presStyleLbl="node1" presStyleIdx="1" presStyleCnt="6">
        <dgm:presLayoutVars>
          <dgm:bulletEnabled val="1"/>
        </dgm:presLayoutVars>
      </dgm:prSet>
      <dgm:spPr/>
    </dgm:pt>
    <dgm:pt modelId="{D19B34CD-B139-2943-A90B-D0B3175263ED}" type="pres">
      <dgm:prSet presAssocID="{657F4302-8407-4E11-AB91-3A47C1586F64}" presName="sibTrans" presStyleLbl="sibTrans1D1" presStyleIdx="1" presStyleCnt="5"/>
      <dgm:spPr/>
    </dgm:pt>
    <dgm:pt modelId="{A3B83322-5BC9-9743-808A-71EFB194D138}" type="pres">
      <dgm:prSet presAssocID="{657F4302-8407-4E11-AB91-3A47C1586F64}" presName="connectorText" presStyleLbl="sibTrans1D1" presStyleIdx="1" presStyleCnt="5"/>
      <dgm:spPr/>
    </dgm:pt>
    <dgm:pt modelId="{7EAB2EB4-03BA-874E-B3ED-DADFA32049A5}" type="pres">
      <dgm:prSet presAssocID="{D8C95A61-1466-4C13-B2EC-597B8B92157A}" presName="node" presStyleLbl="node1" presStyleIdx="2" presStyleCnt="6">
        <dgm:presLayoutVars>
          <dgm:bulletEnabled val="1"/>
        </dgm:presLayoutVars>
      </dgm:prSet>
      <dgm:spPr/>
    </dgm:pt>
    <dgm:pt modelId="{9BF79287-1623-D543-B708-153A601B4484}" type="pres">
      <dgm:prSet presAssocID="{E7092FFF-4803-4966-A8A0-0ACC5BEAF976}" presName="sibTrans" presStyleLbl="sibTrans1D1" presStyleIdx="2" presStyleCnt="5"/>
      <dgm:spPr/>
    </dgm:pt>
    <dgm:pt modelId="{0BA6B4E4-738A-2E47-BADC-BD279BCAB45A}" type="pres">
      <dgm:prSet presAssocID="{E7092FFF-4803-4966-A8A0-0ACC5BEAF976}" presName="connectorText" presStyleLbl="sibTrans1D1" presStyleIdx="2" presStyleCnt="5"/>
      <dgm:spPr/>
    </dgm:pt>
    <dgm:pt modelId="{70C331BC-2B03-F84A-9703-210730FB00B3}" type="pres">
      <dgm:prSet presAssocID="{A2617045-4866-48C6-9643-366C25A44476}" presName="node" presStyleLbl="node1" presStyleIdx="3" presStyleCnt="6">
        <dgm:presLayoutVars>
          <dgm:bulletEnabled val="1"/>
        </dgm:presLayoutVars>
      </dgm:prSet>
      <dgm:spPr/>
    </dgm:pt>
    <dgm:pt modelId="{25A03014-C3D5-0C42-A99D-93F99F72C570}" type="pres">
      <dgm:prSet presAssocID="{F9D0A920-FE53-4EEF-BA8C-740E0B1F767D}" presName="sibTrans" presStyleLbl="sibTrans1D1" presStyleIdx="3" presStyleCnt="5"/>
      <dgm:spPr/>
    </dgm:pt>
    <dgm:pt modelId="{C193B824-C331-FA48-95F5-7D28793815A0}" type="pres">
      <dgm:prSet presAssocID="{F9D0A920-FE53-4EEF-BA8C-740E0B1F767D}" presName="connectorText" presStyleLbl="sibTrans1D1" presStyleIdx="3" presStyleCnt="5"/>
      <dgm:spPr/>
    </dgm:pt>
    <dgm:pt modelId="{E8BAF500-015A-0C41-B586-FD93F7BD3A52}" type="pres">
      <dgm:prSet presAssocID="{911A80AF-C7D2-4B18-B1DA-475D56625A6A}" presName="node" presStyleLbl="node1" presStyleIdx="4" presStyleCnt="6">
        <dgm:presLayoutVars>
          <dgm:bulletEnabled val="1"/>
        </dgm:presLayoutVars>
      </dgm:prSet>
      <dgm:spPr/>
    </dgm:pt>
    <dgm:pt modelId="{BA78CBB4-0D00-A94A-B575-1E3B36F0A126}" type="pres">
      <dgm:prSet presAssocID="{D3ADF535-3A4C-4FB5-A042-7500F59C97BE}" presName="sibTrans" presStyleLbl="sibTrans1D1" presStyleIdx="4" presStyleCnt="5"/>
      <dgm:spPr/>
    </dgm:pt>
    <dgm:pt modelId="{8D8C3DB0-A4C8-BC47-A2DA-FC9BC69D7CA2}" type="pres">
      <dgm:prSet presAssocID="{D3ADF535-3A4C-4FB5-A042-7500F59C97BE}" presName="connectorText" presStyleLbl="sibTrans1D1" presStyleIdx="4" presStyleCnt="5"/>
      <dgm:spPr/>
    </dgm:pt>
    <dgm:pt modelId="{6AECA89F-49D2-874A-993D-C6BCA8C033F5}" type="pres">
      <dgm:prSet presAssocID="{EE79662C-3872-499E-9369-61A9C71D6EF8}" presName="node" presStyleLbl="node1" presStyleIdx="5" presStyleCnt="6">
        <dgm:presLayoutVars>
          <dgm:bulletEnabled val="1"/>
        </dgm:presLayoutVars>
      </dgm:prSet>
      <dgm:spPr/>
    </dgm:pt>
  </dgm:ptLst>
  <dgm:cxnLst>
    <dgm:cxn modelId="{459E8E08-EE3B-4D84-8C1A-9ECE7A5D9C98}" srcId="{B19DA424-7E2F-4F15-8697-DB589690B719}" destId="{6358F144-4216-4FFC-BA16-AFD333942D7B}" srcOrd="0" destOrd="0" parTransId="{50287CE5-1A56-4FC4-9AD8-E3B887F0AAA5}" sibTransId="{9304F8E7-7C8E-4042-A717-352DCA980CB7}"/>
    <dgm:cxn modelId="{60D1790F-95DB-C341-825C-6DEB43C30396}" type="presOf" srcId="{657F4302-8407-4E11-AB91-3A47C1586F64}" destId="{A3B83322-5BC9-9743-808A-71EFB194D138}" srcOrd="1" destOrd="0" presId="urn:microsoft.com/office/officeart/2016/7/layout/RepeatingBendingProcessNew"/>
    <dgm:cxn modelId="{D5F42F22-2A46-4CCC-98D1-B343D01C9F3F}" srcId="{B19DA424-7E2F-4F15-8697-DB589690B719}" destId="{50235073-DAF7-40E9-AD43-5F0DBAA7488E}" srcOrd="1" destOrd="0" parTransId="{AD732A2B-CDD5-4723-AE46-EDF7B3A8F993}" sibTransId="{657F4302-8407-4E11-AB91-3A47C1586F64}"/>
    <dgm:cxn modelId="{A7ECCE23-EA21-2343-9377-79341EBC23EA}" type="presOf" srcId="{657F4302-8407-4E11-AB91-3A47C1586F64}" destId="{D19B34CD-B139-2943-A90B-D0B3175263ED}" srcOrd="0" destOrd="0" presId="urn:microsoft.com/office/officeart/2016/7/layout/RepeatingBendingProcessNew"/>
    <dgm:cxn modelId="{D30C0735-C372-AD4A-8961-C51AF01BC4B2}" type="presOf" srcId="{F9D0A920-FE53-4EEF-BA8C-740E0B1F767D}" destId="{C193B824-C331-FA48-95F5-7D28793815A0}" srcOrd="1" destOrd="0" presId="urn:microsoft.com/office/officeart/2016/7/layout/RepeatingBendingProcessNew"/>
    <dgm:cxn modelId="{ED64613B-CD35-462A-99B8-AAFA33A05A71}" srcId="{B19DA424-7E2F-4F15-8697-DB589690B719}" destId="{D8C95A61-1466-4C13-B2EC-597B8B92157A}" srcOrd="2" destOrd="0" parTransId="{E3A9A073-E13A-4653-BE33-0D7FFAC22FC0}" sibTransId="{E7092FFF-4803-4966-A8A0-0ACC5BEAF976}"/>
    <dgm:cxn modelId="{545AC74C-E2D8-A24C-B8EE-40922789FD7E}" type="presOf" srcId="{D3ADF535-3A4C-4FB5-A042-7500F59C97BE}" destId="{8D8C3DB0-A4C8-BC47-A2DA-FC9BC69D7CA2}" srcOrd="1" destOrd="0" presId="urn:microsoft.com/office/officeart/2016/7/layout/RepeatingBendingProcessNew"/>
    <dgm:cxn modelId="{2A07AB5C-97D8-A342-9F59-82C0DD05446E}" type="presOf" srcId="{D8C95A61-1466-4C13-B2EC-597B8B92157A}" destId="{7EAB2EB4-03BA-874E-B3ED-DADFA32049A5}" srcOrd="0" destOrd="0" presId="urn:microsoft.com/office/officeart/2016/7/layout/RepeatingBendingProcessNew"/>
    <dgm:cxn modelId="{B889DE5C-BD1B-44F3-870C-9C59EBD621C8}" srcId="{B19DA424-7E2F-4F15-8697-DB589690B719}" destId="{EE79662C-3872-499E-9369-61A9C71D6EF8}" srcOrd="5" destOrd="0" parTransId="{633CD746-3BA6-4F12-BB97-3934A282068E}" sibTransId="{3C8739B1-FD0A-47BA-82BF-E814B1E9005E}"/>
    <dgm:cxn modelId="{B83E9969-D78E-C44E-9EB4-E8B7A9285038}" type="presOf" srcId="{E7092FFF-4803-4966-A8A0-0ACC5BEAF976}" destId="{9BF79287-1623-D543-B708-153A601B4484}" srcOrd="0" destOrd="0" presId="urn:microsoft.com/office/officeart/2016/7/layout/RepeatingBendingProcessNew"/>
    <dgm:cxn modelId="{06FEAB6E-27CA-DF4C-ABF0-32858CCF6467}" type="presOf" srcId="{6358F144-4216-4FFC-BA16-AFD333942D7B}" destId="{6AFEBCD8-AD64-7D4D-9A5A-C3F582418B36}" srcOrd="0" destOrd="0" presId="urn:microsoft.com/office/officeart/2016/7/layout/RepeatingBendingProcessNew"/>
    <dgm:cxn modelId="{0003F672-17BC-5A40-8C03-27937995522A}" type="presOf" srcId="{E7092FFF-4803-4966-A8A0-0ACC5BEAF976}" destId="{0BA6B4E4-738A-2E47-BADC-BD279BCAB45A}" srcOrd="1" destOrd="0" presId="urn:microsoft.com/office/officeart/2016/7/layout/RepeatingBendingProcessNew"/>
    <dgm:cxn modelId="{1E1F0578-510C-144B-9B72-508C08C5FCB2}" type="presOf" srcId="{B19DA424-7E2F-4F15-8697-DB589690B719}" destId="{83696272-CABA-D344-A331-FE52883F3ED2}" srcOrd="0" destOrd="0" presId="urn:microsoft.com/office/officeart/2016/7/layout/RepeatingBendingProcessNew"/>
    <dgm:cxn modelId="{F185F67C-6FC8-BC4D-B8B9-98F0B5CE0A0E}" type="presOf" srcId="{9304F8E7-7C8E-4042-A717-352DCA980CB7}" destId="{EA8681CF-1E21-DC40-8F33-B3995ABD63FF}" srcOrd="0" destOrd="0" presId="urn:microsoft.com/office/officeart/2016/7/layout/RepeatingBendingProcessNew"/>
    <dgm:cxn modelId="{1063C1AC-4092-1F49-938C-57A79E18EDAD}" type="presOf" srcId="{A2617045-4866-48C6-9643-366C25A44476}" destId="{70C331BC-2B03-F84A-9703-210730FB00B3}" srcOrd="0" destOrd="0" presId="urn:microsoft.com/office/officeart/2016/7/layout/RepeatingBendingProcessNew"/>
    <dgm:cxn modelId="{FF8070AE-15C2-8048-8A55-D0C9C456ACFC}" type="presOf" srcId="{50235073-DAF7-40E9-AD43-5F0DBAA7488E}" destId="{25322DBF-517F-7B48-A6FA-ABEC8E754163}" srcOrd="0" destOrd="0" presId="urn:microsoft.com/office/officeart/2016/7/layout/RepeatingBendingProcessNew"/>
    <dgm:cxn modelId="{74FE8DAE-6B34-F84A-A283-C3075BC62D56}" type="presOf" srcId="{F9D0A920-FE53-4EEF-BA8C-740E0B1F767D}" destId="{25A03014-C3D5-0C42-A99D-93F99F72C570}" srcOrd="0" destOrd="0" presId="urn:microsoft.com/office/officeart/2016/7/layout/RepeatingBendingProcessNew"/>
    <dgm:cxn modelId="{976C92B0-9B16-40F8-9F7B-01A04E7501C8}" srcId="{B19DA424-7E2F-4F15-8697-DB589690B719}" destId="{911A80AF-C7D2-4B18-B1DA-475D56625A6A}" srcOrd="4" destOrd="0" parTransId="{5D8BF010-E6B4-4ACE-9B33-3D9ACD98B491}" sibTransId="{D3ADF535-3A4C-4FB5-A042-7500F59C97BE}"/>
    <dgm:cxn modelId="{2A4EC3B2-5661-4233-939E-C40AC4A46340}" srcId="{B19DA424-7E2F-4F15-8697-DB589690B719}" destId="{A2617045-4866-48C6-9643-366C25A44476}" srcOrd="3" destOrd="0" parTransId="{933E23BC-DE6A-487B-ABAD-0A2A3F22FA40}" sibTransId="{F9D0A920-FE53-4EEF-BA8C-740E0B1F767D}"/>
    <dgm:cxn modelId="{18A5E6BD-9905-D946-80DD-BE36ACF91ADC}" type="presOf" srcId="{D3ADF535-3A4C-4FB5-A042-7500F59C97BE}" destId="{BA78CBB4-0D00-A94A-B575-1E3B36F0A126}" srcOrd="0" destOrd="0" presId="urn:microsoft.com/office/officeart/2016/7/layout/RepeatingBendingProcessNew"/>
    <dgm:cxn modelId="{1BAFB3C2-4481-2D47-8FD9-F85CE28B3F80}" type="presOf" srcId="{EE79662C-3872-499E-9369-61A9C71D6EF8}" destId="{6AECA89F-49D2-874A-993D-C6BCA8C033F5}" srcOrd="0" destOrd="0" presId="urn:microsoft.com/office/officeart/2016/7/layout/RepeatingBendingProcessNew"/>
    <dgm:cxn modelId="{AEE45FCB-C04F-8C46-8580-FE1FEDB50540}" type="presOf" srcId="{911A80AF-C7D2-4B18-B1DA-475D56625A6A}" destId="{E8BAF500-015A-0C41-B586-FD93F7BD3A52}" srcOrd="0" destOrd="0" presId="urn:microsoft.com/office/officeart/2016/7/layout/RepeatingBendingProcessNew"/>
    <dgm:cxn modelId="{8532C1F2-FF73-5D46-989C-E415C7F202AF}" type="presOf" srcId="{9304F8E7-7C8E-4042-A717-352DCA980CB7}" destId="{60DD739C-2554-F14F-8C09-A56404490855}" srcOrd="1" destOrd="0" presId="urn:microsoft.com/office/officeart/2016/7/layout/RepeatingBendingProcessNew"/>
    <dgm:cxn modelId="{A67F192B-AA57-E848-B154-44BEDA603A6C}" type="presParOf" srcId="{83696272-CABA-D344-A331-FE52883F3ED2}" destId="{6AFEBCD8-AD64-7D4D-9A5A-C3F582418B36}" srcOrd="0" destOrd="0" presId="urn:microsoft.com/office/officeart/2016/7/layout/RepeatingBendingProcessNew"/>
    <dgm:cxn modelId="{9A002999-21CC-3D49-AE35-9B2198B9F9A3}" type="presParOf" srcId="{83696272-CABA-D344-A331-FE52883F3ED2}" destId="{EA8681CF-1E21-DC40-8F33-B3995ABD63FF}" srcOrd="1" destOrd="0" presId="urn:microsoft.com/office/officeart/2016/7/layout/RepeatingBendingProcessNew"/>
    <dgm:cxn modelId="{98624811-DFE9-C240-8CC1-AAB7BB4657DA}" type="presParOf" srcId="{EA8681CF-1E21-DC40-8F33-B3995ABD63FF}" destId="{60DD739C-2554-F14F-8C09-A56404490855}" srcOrd="0" destOrd="0" presId="urn:microsoft.com/office/officeart/2016/7/layout/RepeatingBendingProcessNew"/>
    <dgm:cxn modelId="{932330A3-8638-D54D-8593-9635CC90F5F5}" type="presParOf" srcId="{83696272-CABA-D344-A331-FE52883F3ED2}" destId="{25322DBF-517F-7B48-A6FA-ABEC8E754163}" srcOrd="2" destOrd="0" presId="urn:microsoft.com/office/officeart/2016/7/layout/RepeatingBendingProcessNew"/>
    <dgm:cxn modelId="{4FA17ACE-7870-394A-A571-D4D99E214DA6}" type="presParOf" srcId="{83696272-CABA-D344-A331-FE52883F3ED2}" destId="{D19B34CD-B139-2943-A90B-D0B3175263ED}" srcOrd="3" destOrd="0" presId="urn:microsoft.com/office/officeart/2016/7/layout/RepeatingBendingProcessNew"/>
    <dgm:cxn modelId="{03D65B66-3B0C-3D4B-BF2B-9A06484575B5}" type="presParOf" srcId="{D19B34CD-B139-2943-A90B-D0B3175263ED}" destId="{A3B83322-5BC9-9743-808A-71EFB194D138}" srcOrd="0" destOrd="0" presId="urn:microsoft.com/office/officeart/2016/7/layout/RepeatingBendingProcessNew"/>
    <dgm:cxn modelId="{11D880F7-E80F-AE44-8B80-55D898BB832A}" type="presParOf" srcId="{83696272-CABA-D344-A331-FE52883F3ED2}" destId="{7EAB2EB4-03BA-874E-B3ED-DADFA32049A5}" srcOrd="4" destOrd="0" presId="urn:microsoft.com/office/officeart/2016/7/layout/RepeatingBendingProcessNew"/>
    <dgm:cxn modelId="{8A2F8E23-97F9-0B4E-8C8E-239006B36957}" type="presParOf" srcId="{83696272-CABA-D344-A331-FE52883F3ED2}" destId="{9BF79287-1623-D543-B708-153A601B4484}" srcOrd="5" destOrd="0" presId="urn:microsoft.com/office/officeart/2016/7/layout/RepeatingBendingProcessNew"/>
    <dgm:cxn modelId="{0D0EEAA4-B28E-634A-8D6F-E03E79DC9190}" type="presParOf" srcId="{9BF79287-1623-D543-B708-153A601B4484}" destId="{0BA6B4E4-738A-2E47-BADC-BD279BCAB45A}" srcOrd="0" destOrd="0" presId="urn:microsoft.com/office/officeart/2016/7/layout/RepeatingBendingProcessNew"/>
    <dgm:cxn modelId="{77E0E8C6-AEB6-FE4D-84D1-F9F2AF659A6C}" type="presParOf" srcId="{83696272-CABA-D344-A331-FE52883F3ED2}" destId="{70C331BC-2B03-F84A-9703-210730FB00B3}" srcOrd="6" destOrd="0" presId="urn:microsoft.com/office/officeart/2016/7/layout/RepeatingBendingProcessNew"/>
    <dgm:cxn modelId="{3F34CC82-FBE0-5C44-BEB3-C8F6803EF2E5}" type="presParOf" srcId="{83696272-CABA-D344-A331-FE52883F3ED2}" destId="{25A03014-C3D5-0C42-A99D-93F99F72C570}" srcOrd="7" destOrd="0" presId="urn:microsoft.com/office/officeart/2016/7/layout/RepeatingBendingProcessNew"/>
    <dgm:cxn modelId="{B2634FE8-8E47-B44E-A393-CFC9F4D2EF72}" type="presParOf" srcId="{25A03014-C3D5-0C42-A99D-93F99F72C570}" destId="{C193B824-C331-FA48-95F5-7D28793815A0}" srcOrd="0" destOrd="0" presId="urn:microsoft.com/office/officeart/2016/7/layout/RepeatingBendingProcessNew"/>
    <dgm:cxn modelId="{E6B7F55E-7E67-B642-AAA2-F22AFA8FAD9D}" type="presParOf" srcId="{83696272-CABA-D344-A331-FE52883F3ED2}" destId="{E8BAF500-015A-0C41-B586-FD93F7BD3A52}" srcOrd="8" destOrd="0" presId="urn:microsoft.com/office/officeart/2016/7/layout/RepeatingBendingProcessNew"/>
    <dgm:cxn modelId="{CCD91B72-BF4D-124D-831E-CB90F326F1DF}" type="presParOf" srcId="{83696272-CABA-D344-A331-FE52883F3ED2}" destId="{BA78CBB4-0D00-A94A-B575-1E3B36F0A126}" srcOrd="9" destOrd="0" presId="urn:microsoft.com/office/officeart/2016/7/layout/RepeatingBendingProcessNew"/>
    <dgm:cxn modelId="{230C5FA5-28C2-8444-A039-C910DCFAC3F9}" type="presParOf" srcId="{BA78CBB4-0D00-A94A-B575-1E3B36F0A126}" destId="{8D8C3DB0-A4C8-BC47-A2DA-FC9BC69D7CA2}" srcOrd="0" destOrd="0" presId="urn:microsoft.com/office/officeart/2016/7/layout/RepeatingBendingProcessNew"/>
    <dgm:cxn modelId="{06B031C3-AA0E-6D43-BC1B-64CED2F6E445}" type="presParOf" srcId="{83696272-CABA-D344-A331-FE52883F3ED2}" destId="{6AECA89F-49D2-874A-993D-C6BCA8C033F5}"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FA68CA-0C2E-4979-9EFB-666AE0FDB3C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6800E61-69C2-45CA-827D-17ECFB24D601}">
      <dgm:prSet/>
      <dgm:spPr/>
      <dgm:t>
        <a:bodyPr/>
        <a:lstStyle/>
        <a:p>
          <a:r>
            <a:rPr lang="en-IE" dirty="0"/>
            <a:t>To transfer into year 2 of BCL (Law and Languages), </a:t>
          </a:r>
          <a:r>
            <a:rPr lang="en-IE" b="1" dirty="0"/>
            <a:t>students must take 30 credits of Law and at least 15 credits of the relevant language (Irish, French, German or Spanish) </a:t>
          </a:r>
          <a:r>
            <a:rPr lang="en-IE" dirty="0"/>
            <a:t>in first year. </a:t>
          </a:r>
          <a:endParaRPr lang="en-US" dirty="0"/>
        </a:p>
      </dgm:t>
    </dgm:pt>
    <dgm:pt modelId="{DC170958-E373-476B-8361-F9CA23D46A9E}" type="parTrans" cxnId="{CF514C84-BF4B-4952-B02E-40DCE9788B71}">
      <dgm:prSet/>
      <dgm:spPr/>
      <dgm:t>
        <a:bodyPr/>
        <a:lstStyle/>
        <a:p>
          <a:endParaRPr lang="en-US"/>
        </a:p>
      </dgm:t>
    </dgm:pt>
    <dgm:pt modelId="{FDE05134-12D6-4761-8234-30CE4B734E55}" type="sibTrans" cxnId="{CF514C84-BF4B-4952-B02E-40DCE9788B71}">
      <dgm:prSet/>
      <dgm:spPr/>
      <dgm:t>
        <a:bodyPr/>
        <a:lstStyle/>
        <a:p>
          <a:endParaRPr lang="en-US"/>
        </a:p>
      </dgm:t>
    </dgm:pt>
    <dgm:pt modelId="{E6DA6EEE-6486-413B-AAF3-13E0AD38408F}">
      <dgm:prSet/>
      <dgm:spPr/>
      <dgm:t>
        <a:bodyPr/>
        <a:lstStyle/>
        <a:p>
          <a:r>
            <a:rPr lang="en-IE" dirty="0"/>
            <a:t>There may be additional requirements imposed by the relevant language School. To discuss further, please contact the relevant language School – </a:t>
          </a:r>
          <a:r>
            <a:rPr lang="en-IE" dirty="0">
              <a:hlinkClick xmlns:r="http://schemas.openxmlformats.org/officeDocument/2006/relationships" r:id="rId1"/>
            </a:rPr>
            <a:t>smllc@mu.ie</a:t>
          </a:r>
          <a:r>
            <a:rPr lang="en-IE" dirty="0"/>
            <a:t> for French, German and Spanish and </a:t>
          </a:r>
          <a:r>
            <a:rPr lang="en-IE" dirty="0">
              <a:hlinkClick xmlns:r="http://schemas.openxmlformats.org/officeDocument/2006/relationships" r:id="rId2"/>
            </a:rPr>
            <a:t>nua.ghaeilge@mu.ie</a:t>
          </a:r>
          <a:r>
            <a:rPr lang="en-IE" dirty="0"/>
            <a:t> for Irish.</a:t>
          </a:r>
          <a:endParaRPr lang="en-US" dirty="0"/>
        </a:p>
      </dgm:t>
    </dgm:pt>
    <dgm:pt modelId="{F48F768B-E7AD-45DD-B8F2-B9F52E982CB3}" type="parTrans" cxnId="{D9A04532-8374-46DA-A2EB-D2BCDF49FF1C}">
      <dgm:prSet/>
      <dgm:spPr/>
      <dgm:t>
        <a:bodyPr/>
        <a:lstStyle/>
        <a:p>
          <a:endParaRPr lang="en-US"/>
        </a:p>
      </dgm:t>
    </dgm:pt>
    <dgm:pt modelId="{1E7D0DE5-F570-4C5A-80B8-33CFE12458B5}" type="sibTrans" cxnId="{D9A04532-8374-46DA-A2EB-D2BCDF49FF1C}">
      <dgm:prSet/>
      <dgm:spPr/>
      <dgm:t>
        <a:bodyPr/>
        <a:lstStyle/>
        <a:p>
          <a:endParaRPr lang="en-US"/>
        </a:p>
      </dgm:t>
    </dgm:pt>
    <dgm:pt modelId="{EAF68CAA-A571-48C2-A821-E736962D1AB0}" type="pres">
      <dgm:prSet presAssocID="{96FA68CA-0C2E-4979-9EFB-666AE0FDB3CD}" presName="linear" presStyleCnt="0">
        <dgm:presLayoutVars>
          <dgm:animLvl val="lvl"/>
          <dgm:resizeHandles val="exact"/>
        </dgm:presLayoutVars>
      </dgm:prSet>
      <dgm:spPr/>
    </dgm:pt>
    <dgm:pt modelId="{C57FB8D0-1D34-498B-A998-20BFDE53699E}" type="pres">
      <dgm:prSet presAssocID="{C6800E61-69C2-45CA-827D-17ECFB24D601}" presName="parentText" presStyleLbl="node1" presStyleIdx="0" presStyleCnt="2">
        <dgm:presLayoutVars>
          <dgm:chMax val="0"/>
          <dgm:bulletEnabled val="1"/>
        </dgm:presLayoutVars>
      </dgm:prSet>
      <dgm:spPr/>
    </dgm:pt>
    <dgm:pt modelId="{AB598255-479D-4A97-B84B-FBD4EF6AD6A7}" type="pres">
      <dgm:prSet presAssocID="{FDE05134-12D6-4761-8234-30CE4B734E55}" presName="spacer" presStyleCnt="0"/>
      <dgm:spPr/>
    </dgm:pt>
    <dgm:pt modelId="{10F43FBF-6AA6-4681-A08D-7C2D4A957549}" type="pres">
      <dgm:prSet presAssocID="{E6DA6EEE-6486-413B-AAF3-13E0AD38408F}" presName="parentText" presStyleLbl="node1" presStyleIdx="1" presStyleCnt="2">
        <dgm:presLayoutVars>
          <dgm:chMax val="0"/>
          <dgm:bulletEnabled val="1"/>
        </dgm:presLayoutVars>
      </dgm:prSet>
      <dgm:spPr/>
    </dgm:pt>
  </dgm:ptLst>
  <dgm:cxnLst>
    <dgm:cxn modelId="{AA7FBA05-3AEC-4728-BF0B-F2511C4E61E2}" type="presOf" srcId="{C6800E61-69C2-45CA-827D-17ECFB24D601}" destId="{C57FB8D0-1D34-498B-A998-20BFDE53699E}" srcOrd="0" destOrd="0" presId="urn:microsoft.com/office/officeart/2005/8/layout/vList2"/>
    <dgm:cxn modelId="{D9A04532-8374-46DA-A2EB-D2BCDF49FF1C}" srcId="{96FA68CA-0C2E-4979-9EFB-666AE0FDB3CD}" destId="{E6DA6EEE-6486-413B-AAF3-13E0AD38408F}" srcOrd="1" destOrd="0" parTransId="{F48F768B-E7AD-45DD-B8F2-B9F52E982CB3}" sibTransId="{1E7D0DE5-F570-4C5A-80B8-33CFE12458B5}"/>
    <dgm:cxn modelId="{CF514C84-BF4B-4952-B02E-40DCE9788B71}" srcId="{96FA68CA-0C2E-4979-9EFB-666AE0FDB3CD}" destId="{C6800E61-69C2-45CA-827D-17ECFB24D601}" srcOrd="0" destOrd="0" parTransId="{DC170958-E373-476B-8361-F9CA23D46A9E}" sibTransId="{FDE05134-12D6-4761-8234-30CE4B734E55}"/>
    <dgm:cxn modelId="{FAB06BAE-B3F0-46DF-9908-28AF8B58CE58}" type="presOf" srcId="{96FA68CA-0C2E-4979-9EFB-666AE0FDB3CD}" destId="{EAF68CAA-A571-48C2-A821-E736962D1AB0}" srcOrd="0" destOrd="0" presId="urn:microsoft.com/office/officeart/2005/8/layout/vList2"/>
    <dgm:cxn modelId="{56E864C0-A0C7-411F-8ACA-EE33FE1F9867}" type="presOf" srcId="{E6DA6EEE-6486-413B-AAF3-13E0AD38408F}" destId="{10F43FBF-6AA6-4681-A08D-7C2D4A957549}" srcOrd="0" destOrd="0" presId="urn:microsoft.com/office/officeart/2005/8/layout/vList2"/>
    <dgm:cxn modelId="{910CF30E-2D36-4551-AAAD-CF03069138FD}" type="presParOf" srcId="{EAF68CAA-A571-48C2-A821-E736962D1AB0}" destId="{C57FB8D0-1D34-498B-A998-20BFDE53699E}" srcOrd="0" destOrd="0" presId="urn:microsoft.com/office/officeart/2005/8/layout/vList2"/>
    <dgm:cxn modelId="{3676FE06-18C0-4A53-B90E-72184E9BD4A7}" type="presParOf" srcId="{EAF68CAA-A571-48C2-A821-E736962D1AB0}" destId="{AB598255-479D-4A97-B84B-FBD4EF6AD6A7}" srcOrd="1" destOrd="0" presId="urn:microsoft.com/office/officeart/2005/8/layout/vList2"/>
    <dgm:cxn modelId="{B8F6D032-54A1-4085-BE86-10002EDEDC9B}" type="presParOf" srcId="{EAF68CAA-A571-48C2-A821-E736962D1AB0}" destId="{10F43FBF-6AA6-4681-A08D-7C2D4A95754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81419B-78BC-415B-9DD6-2E0F744AB8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85B5ADC-5245-45D8-8002-D88DFBB46398}">
      <dgm:prSet/>
      <dgm:spPr/>
      <dgm:t>
        <a:bodyPr/>
        <a:lstStyle/>
        <a:p>
          <a:pPr rtl="0"/>
          <a:r>
            <a:rPr lang="en-IE" b="0" i="0" dirty="0"/>
            <a:t>Arts (MH101) students who complete at least </a:t>
          </a:r>
          <a:r>
            <a:rPr lang="en-IE" b="1" i="0" dirty="0"/>
            <a:t>15 ECTS of Law </a:t>
          </a:r>
          <a:r>
            <a:rPr lang="en-IE" b="0" i="0" dirty="0"/>
            <a:t>in first year may transfer into the </a:t>
          </a:r>
          <a:r>
            <a:rPr lang="en-IE" b="1" i="0" dirty="0"/>
            <a:t>BCL (Law and Arts)</a:t>
          </a:r>
          <a:r>
            <a:rPr lang="en-IE" b="1" i="0" dirty="0">
              <a:latin typeface="Century Gothic" panose="020B0502020202020204"/>
            </a:rPr>
            <a:t> or the BCL (Law and Criminology) or the LLB.</a:t>
          </a:r>
          <a:endParaRPr lang="en-US" b="1" dirty="0"/>
        </a:p>
      </dgm:t>
    </dgm:pt>
    <dgm:pt modelId="{9AB0576B-2A32-49B6-8B88-A76DC77652FF}" type="parTrans" cxnId="{6BE02EFB-EE2E-4E75-A058-B0D9051EE0E3}">
      <dgm:prSet/>
      <dgm:spPr/>
      <dgm:t>
        <a:bodyPr/>
        <a:lstStyle/>
        <a:p>
          <a:endParaRPr lang="en-US"/>
        </a:p>
      </dgm:t>
    </dgm:pt>
    <dgm:pt modelId="{AD55B2C3-53AF-4524-BF91-F71B5C2934BF}" type="sibTrans" cxnId="{6BE02EFB-EE2E-4E75-A058-B0D9051EE0E3}">
      <dgm:prSet/>
      <dgm:spPr/>
      <dgm:t>
        <a:bodyPr/>
        <a:lstStyle/>
        <a:p>
          <a:endParaRPr lang="en-US"/>
        </a:p>
      </dgm:t>
    </dgm:pt>
    <dgm:pt modelId="{7750917A-7914-4543-8A77-60793239874D}">
      <dgm:prSet/>
      <dgm:spPr/>
      <dgm:t>
        <a:bodyPr/>
        <a:lstStyle/>
        <a:p>
          <a:r>
            <a:rPr lang="en-IE" b="0" i="0" dirty="0"/>
            <a:t>Students with just 15 or 22.5 credits of law from year 1 who transfer to the BCL </a:t>
          </a:r>
          <a:r>
            <a:rPr lang="en-IE" b="1" i="0" dirty="0"/>
            <a:t>must major in Law (40 credits of Law each year) </a:t>
          </a:r>
          <a:r>
            <a:rPr lang="en-IE" b="0" i="0" dirty="0"/>
            <a:t>in years 2 and 3 in order to graduate with a BCL</a:t>
          </a:r>
          <a:endParaRPr lang="en-US" dirty="0"/>
        </a:p>
      </dgm:t>
    </dgm:pt>
    <dgm:pt modelId="{99A8D591-A4D4-4538-9064-E9A40C185D89}" type="parTrans" cxnId="{B8711784-5BF2-4085-AE84-BAB8AD086616}">
      <dgm:prSet/>
      <dgm:spPr/>
      <dgm:t>
        <a:bodyPr/>
        <a:lstStyle/>
        <a:p>
          <a:endParaRPr lang="en-US"/>
        </a:p>
      </dgm:t>
    </dgm:pt>
    <dgm:pt modelId="{5B9B91F8-CA50-44DA-BF4F-945DB6497130}" type="sibTrans" cxnId="{B8711784-5BF2-4085-AE84-BAB8AD086616}">
      <dgm:prSet/>
      <dgm:spPr/>
      <dgm:t>
        <a:bodyPr/>
        <a:lstStyle/>
        <a:p>
          <a:endParaRPr lang="en-US"/>
        </a:p>
      </dgm:t>
    </dgm:pt>
    <dgm:pt modelId="{F7AB91CA-4EEE-4678-A107-61410E920162}">
      <dgm:prSet/>
      <dgm:spPr/>
      <dgm:t>
        <a:bodyPr/>
        <a:lstStyle/>
        <a:p>
          <a:r>
            <a:rPr lang="en-IE" b="0" i="0" dirty="0"/>
            <a:t>If students who did fewer than 30 credits of law in year 1 do not want to major in Law in year 2, they can instead </a:t>
          </a:r>
          <a:r>
            <a:rPr lang="en-IE" b="1" i="0" dirty="0"/>
            <a:t>undertake a BA Double Major, which is not an approved Law degree for the purpose of becoming a Barrister (the BCL and LLB are both approved law degrees)</a:t>
          </a:r>
          <a:endParaRPr lang="en-US" dirty="0"/>
        </a:p>
      </dgm:t>
    </dgm:pt>
    <dgm:pt modelId="{2F039220-B0E0-45D2-9724-CC7D49EC5EC7}" type="parTrans" cxnId="{8B89F0EB-A167-4764-969C-2F65FF09E014}">
      <dgm:prSet/>
      <dgm:spPr/>
      <dgm:t>
        <a:bodyPr/>
        <a:lstStyle/>
        <a:p>
          <a:endParaRPr lang="en-US"/>
        </a:p>
      </dgm:t>
    </dgm:pt>
    <dgm:pt modelId="{5AA4491B-016F-4F7E-BB12-ADF3533DBEFB}" type="sibTrans" cxnId="{8B89F0EB-A167-4764-969C-2F65FF09E014}">
      <dgm:prSet/>
      <dgm:spPr/>
      <dgm:t>
        <a:bodyPr/>
        <a:lstStyle/>
        <a:p>
          <a:endParaRPr lang="en-US"/>
        </a:p>
      </dgm:t>
    </dgm:pt>
    <dgm:pt modelId="{A178A591-4164-4480-8541-1C43D5D85190}">
      <dgm:prSet/>
      <dgm:spPr/>
      <dgm:t>
        <a:bodyPr/>
        <a:lstStyle/>
        <a:p>
          <a:r>
            <a:rPr lang="en-IE" b="0" i="0" dirty="0"/>
            <a:t>BA students </a:t>
          </a:r>
          <a:r>
            <a:rPr lang="en-IE" b="1" i="0" dirty="0"/>
            <a:t>may take law as a Minor </a:t>
          </a:r>
          <a:r>
            <a:rPr lang="en-IE" b="0" i="0" dirty="0"/>
            <a:t>in year 2 (20 credits)</a:t>
          </a:r>
          <a:endParaRPr lang="en-US" dirty="0"/>
        </a:p>
      </dgm:t>
    </dgm:pt>
    <dgm:pt modelId="{D1AF6222-1A61-47BF-86F1-3AC075502B36}" type="parTrans" cxnId="{90D7FDD7-5177-4423-98F5-B0B8F82D3FB4}">
      <dgm:prSet/>
      <dgm:spPr/>
      <dgm:t>
        <a:bodyPr/>
        <a:lstStyle/>
        <a:p>
          <a:endParaRPr lang="en-US"/>
        </a:p>
      </dgm:t>
    </dgm:pt>
    <dgm:pt modelId="{57E55D36-7059-4614-A6C4-B426B0634F7C}" type="sibTrans" cxnId="{90D7FDD7-5177-4423-98F5-B0B8F82D3FB4}">
      <dgm:prSet/>
      <dgm:spPr/>
      <dgm:t>
        <a:bodyPr/>
        <a:lstStyle/>
        <a:p>
          <a:endParaRPr lang="en-US"/>
        </a:p>
      </dgm:t>
    </dgm:pt>
    <dgm:pt modelId="{415FA6A7-ADBD-428A-A5C8-DF4075A76781}" type="pres">
      <dgm:prSet presAssocID="{0881419B-78BC-415B-9DD6-2E0F744AB862}" presName="root" presStyleCnt="0">
        <dgm:presLayoutVars>
          <dgm:dir/>
          <dgm:resizeHandles val="exact"/>
        </dgm:presLayoutVars>
      </dgm:prSet>
      <dgm:spPr/>
    </dgm:pt>
    <dgm:pt modelId="{7CEE2ECF-EEB6-4E38-9286-D2815BDFDAEE}" type="pres">
      <dgm:prSet presAssocID="{485B5ADC-5245-45D8-8002-D88DFBB46398}" presName="compNode" presStyleCnt="0"/>
      <dgm:spPr/>
    </dgm:pt>
    <dgm:pt modelId="{9F223D38-1FC7-4E6E-9B3E-5B0439350FB6}" type="pres">
      <dgm:prSet presAssocID="{485B5ADC-5245-45D8-8002-D88DFBB46398}" presName="bgRect" presStyleLbl="bgShp" presStyleIdx="0" presStyleCnt="4"/>
      <dgm:spPr/>
    </dgm:pt>
    <dgm:pt modelId="{BB87511A-A9E7-45A5-BA45-61C72C68F980}" type="pres">
      <dgm:prSet presAssocID="{485B5ADC-5245-45D8-8002-D88DFBB463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ducation"/>
        </a:ext>
      </dgm:extLst>
    </dgm:pt>
    <dgm:pt modelId="{68B8C547-B13C-4503-B89F-E97DF5243AD6}" type="pres">
      <dgm:prSet presAssocID="{485B5ADC-5245-45D8-8002-D88DFBB46398}" presName="spaceRect" presStyleCnt="0"/>
      <dgm:spPr/>
    </dgm:pt>
    <dgm:pt modelId="{654E4A15-5014-4D10-921E-5AB379B1E41E}" type="pres">
      <dgm:prSet presAssocID="{485B5ADC-5245-45D8-8002-D88DFBB46398}" presName="parTx" presStyleLbl="revTx" presStyleIdx="0" presStyleCnt="4">
        <dgm:presLayoutVars>
          <dgm:chMax val="0"/>
          <dgm:chPref val="0"/>
        </dgm:presLayoutVars>
      </dgm:prSet>
      <dgm:spPr/>
    </dgm:pt>
    <dgm:pt modelId="{A7C097DC-B066-4DF7-A98B-CCA193573D48}" type="pres">
      <dgm:prSet presAssocID="{AD55B2C3-53AF-4524-BF91-F71B5C2934BF}" presName="sibTrans" presStyleCnt="0"/>
      <dgm:spPr/>
    </dgm:pt>
    <dgm:pt modelId="{0ED3E4B5-D380-4DE6-949F-3226DEEF6E6D}" type="pres">
      <dgm:prSet presAssocID="{7750917A-7914-4543-8A77-60793239874D}" presName="compNode" presStyleCnt="0"/>
      <dgm:spPr/>
    </dgm:pt>
    <dgm:pt modelId="{C24C4EAF-87D3-4ADB-9611-AE02C0B5D851}" type="pres">
      <dgm:prSet presAssocID="{7750917A-7914-4543-8A77-60793239874D}" presName="bgRect" presStyleLbl="bgShp" presStyleIdx="1" presStyleCnt="4"/>
      <dgm:spPr/>
    </dgm:pt>
    <dgm:pt modelId="{585642F2-D886-418C-8C29-6B149BB3C638}" type="pres">
      <dgm:prSet presAssocID="{7750917A-7914-4543-8A77-6079323987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ertificate"/>
        </a:ext>
      </dgm:extLst>
    </dgm:pt>
    <dgm:pt modelId="{E9EE47DA-D245-4B1C-BAE5-D5A1CD7615A1}" type="pres">
      <dgm:prSet presAssocID="{7750917A-7914-4543-8A77-60793239874D}" presName="spaceRect" presStyleCnt="0"/>
      <dgm:spPr/>
    </dgm:pt>
    <dgm:pt modelId="{B6B5D684-A939-4973-8C5D-77D0C6144925}" type="pres">
      <dgm:prSet presAssocID="{7750917A-7914-4543-8A77-60793239874D}" presName="parTx" presStyleLbl="revTx" presStyleIdx="1" presStyleCnt="4">
        <dgm:presLayoutVars>
          <dgm:chMax val="0"/>
          <dgm:chPref val="0"/>
        </dgm:presLayoutVars>
      </dgm:prSet>
      <dgm:spPr/>
    </dgm:pt>
    <dgm:pt modelId="{D4B4FC97-9D2E-4B3E-B2E2-8400B7E191AD}" type="pres">
      <dgm:prSet presAssocID="{5B9B91F8-CA50-44DA-BF4F-945DB6497130}" presName="sibTrans" presStyleCnt="0"/>
      <dgm:spPr/>
    </dgm:pt>
    <dgm:pt modelId="{B7BBAA6B-3FAE-413C-B2DA-17ED8ECCD523}" type="pres">
      <dgm:prSet presAssocID="{F7AB91CA-4EEE-4678-A107-61410E920162}" presName="compNode" presStyleCnt="0"/>
      <dgm:spPr/>
    </dgm:pt>
    <dgm:pt modelId="{6CDF6AF0-8356-4D10-A25F-0A5017835EB2}" type="pres">
      <dgm:prSet presAssocID="{F7AB91CA-4EEE-4678-A107-61410E920162}" presName="bgRect" presStyleLbl="bgShp" presStyleIdx="2" presStyleCnt="4"/>
      <dgm:spPr/>
    </dgm:pt>
    <dgm:pt modelId="{FF5CE3C1-8EA2-4B25-B25E-B70ABE2187A5}" type="pres">
      <dgm:prSet presAssocID="{F7AB91CA-4EEE-4678-A107-61410E92016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DC09CBFC-435A-405A-AD62-76FE00A7C65B}" type="pres">
      <dgm:prSet presAssocID="{F7AB91CA-4EEE-4678-A107-61410E920162}" presName="spaceRect" presStyleCnt="0"/>
      <dgm:spPr/>
    </dgm:pt>
    <dgm:pt modelId="{24176D55-BC2E-43FA-91BE-D291463CFEBB}" type="pres">
      <dgm:prSet presAssocID="{F7AB91CA-4EEE-4678-A107-61410E920162}" presName="parTx" presStyleLbl="revTx" presStyleIdx="2" presStyleCnt="4">
        <dgm:presLayoutVars>
          <dgm:chMax val="0"/>
          <dgm:chPref val="0"/>
        </dgm:presLayoutVars>
      </dgm:prSet>
      <dgm:spPr/>
    </dgm:pt>
    <dgm:pt modelId="{F18D04DA-D468-4DE2-AFC1-08470B8C55C4}" type="pres">
      <dgm:prSet presAssocID="{5AA4491B-016F-4F7E-BB12-ADF3533DBEFB}" presName="sibTrans" presStyleCnt="0"/>
      <dgm:spPr/>
    </dgm:pt>
    <dgm:pt modelId="{75B137CF-4AD3-490D-BE5A-25E4F575726A}" type="pres">
      <dgm:prSet presAssocID="{A178A591-4164-4480-8541-1C43D5D85190}" presName="compNode" presStyleCnt="0"/>
      <dgm:spPr/>
    </dgm:pt>
    <dgm:pt modelId="{CE177C58-C2DC-4D63-9444-FF187DA1EEEC}" type="pres">
      <dgm:prSet presAssocID="{A178A591-4164-4480-8541-1C43D5D85190}" presName="bgRect" presStyleLbl="bgShp" presStyleIdx="3" presStyleCnt="4"/>
      <dgm:spPr/>
    </dgm:pt>
    <dgm:pt modelId="{F18C62C7-5CE8-40EE-B97F-DDE63F6C7FD9}" type="pres">
      <dgm:prSet presAssocID="{A178A591-4164-4480-8541-1C43D5D851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ctionary Remove"/>
        </a:ext>
      </dgm:extLst>
    </dgm:pt>
    <dgm:pt modelId="{6D6912F0-72CD-4EB4-A2DF-FD0598ABE335}" type="pres">
      <dgm:prSet presAssocID="{A178A591-4164-4480-8541-1C43D5D85190}" presName="spaceRect" presStyleCnt="0"/>
      <dgm:spPr/>
    </dgm:pt>
    <dgm:pt modelId="{F2E0ECC8-BA87-46F7-8E0B-1FC52323BBDB}" type="pres">
      <dgm:prSet presAssocID="{A178A591-4164-4480-8541-1C43D5D85190}" presName="parTx" presStyleLbl="revTx" presStyleIdx="3" presStyleCnt="4">
        <dgm:presLayoutVars>
          <dgm:chMax val="0"/>
          <dgm:chPref val="0"/>
        </dgm:presLayoutVars>
      </dgm:prSet>
      <dgm:spPr/>
    </dgm:pt>
  </dgm:ptLst>
  <dgm:cxnLst>
    <dgm:cxn modelId="{C5C7C917-DEB9-45AC-BE40-80C2E6610CD9}" type="presOf" srcId="{7750917A-7914-4543-8A77-60793239874D}" destId="{B6B5D684-A939-4973-8C5D-77D0C6144925}" srcOrd="0" destOrd="0" presId="urn:microsoft.com/office/officeart/2018/2/layout/IconVerticalSolidList"/>
    <dgm:cxn modelId="{05ED6F30-14A1-4A73-8826-3266262CEC3C}" type="presOf" srcId="{0881419B-78BC-415B-9DD6-2E0F744AB862}" destId="{415FA6A7-ADBD-428A-A5C8-DF4075A76781}" srcOrd="0" destOrd="0" presId="urn:microsoft.com/office/officeart/2018/2/layout/IconVerticalSolidList"/>
    <dgm:cxn modelId="{84838B3D-313F-41A0-8070-BA8EB43058BF}" type="presOf" srcId="{F7AB91CA-4EEE-4678-A107-61410E920162}" destId="{24176D55-BC2E-43FA-91BE-D291463CFEBB}" srcOrd="0" destOrd="0" presId="urn:microsoft.com/office/officeart/2018/2/layout/IconVerticalSolidList"/>
    <dgm:cxn modelId="{B8711784-5BF2-4085-AE84-BAB8AD086616}" srcId="{0881419B-78BC-415B-9DD6-2E0F744AB862}" destId="{7750917A-7914-4543-8A77-60793239874D}" srcOrd="1" destOrd="0" parTransId="{99A8D591-A4D4-4538-9064-E9A40C185D89}" sibTransId="{5B9B91F8-CA50-44DA-BF4F-945DB6497130}"/>
    <dgm:cxn modelId="{36040899-29A3-476B-BF02-BE2A5DEFEFC1}" type="presOf" srcId="{485B5ADC-5245-45D8-8002-D88DFBB46398}" destId="{654E4A15-5014-4D10-921E-5AB379B1E41E}" srcOrd="0" destOrd="0" presId="urn:microsoft.com/office/officeart/2018/2/layout/IconVerticalSolidList"/>
    <dgm:cxn modelId="{FC552EC2-9967-4B10-963A-4348D75DD837}" type="presOf" srcId="{A178A591-4164-4480-8541-1C43D5D85190}" destId="{F2E0ECC8-BA87-46F7-8E0B-1FC52323BBDB}" srcOrd="0" destOrd="0" presId="urn:microsoft.com/office/officeart/2018/2/layout/IconVerticalSolidList"/>
    <dgm:cxn modelId="{90D7FDD7-5177-4423-98F5-B0B8F82D3FB4}" srcId="{0881419B-78BC-415B-9DD6-2E0F744AB862}" destId="{A178A591-4164-4480-8541-1C43D5D85190}" srcOrd="3" destOrd="0" parTransId="{D1AF6222-1A61-47BF-86F1-3AC075502B36}" sibTransId="{57E55D36-7059-4614-A6C4-B426B0634F7C}"/>
    <dgm:cxn modelId="{8B89F0EB-A167-4764-969C-2F65FF09E014}" srcId="{0881419B-78BC-415B-9DD6-2E0F744AB862}" destId="{F7AB91CA-4EEE-4678-A107-61410E920162}" srcOrd="2" destOrd="0" parTransId="{2F039220-B0E0-45D2-9724-CC7D49EC5EC7}" sibTransId="{5AA4491B-016F-4F7E-BB12-ADF3533DBEFB}"/>
    <dgm:cxn modelId="{6BE02EFB-EE2E-4E75-A058-B0D9051EE0E3}" srcId="{0881419B-78BC-415B-9DD6-2E0F744AB862}" destId="{485B5ADC-5245-45D8-8002-D88DFBB46398}" srcOrd="0" destOrd="0" parTransId="{9AB0576B-2A32-49B6-8B88-A76DC77652FF}" sibTransId="{AD55B2C3-53AF-4524-BF91-F71B5C2934BF}"/>
    <dgm:cxn modelId="{84C39607-5217-4A61-B408-FEE446E5E2E8}" type="presParOf" srcId="{415FA6A7-ADBD-428A-A5C8-DF4075A76781}" destId="{7CEE2ECF-EEB6-4E38-9286-D2815BDFDAEE}" srcOrd="0" destOrd="0" presId="urn:microsoft.com/office/officeart/2018/2/layout/IconVerticalSolidList"/>
    <dgm:cxn modelId="{FE81D239-8386-4EC6-B8F7-ABD6A851179E}" type="presParOf" srcId="{7CEE2ECF-EEB6-4E38-9286-D2815BDFDAEE}" destId="{9F223D38-1FC7-4E6E-9B3E-5B0439350FB6}" srcOrd="0" destOrd="0" presId="urn:microsoft.com/office/officeart/2018/2/layout/IconVerticalSolidList"/>
    <dgm:cxn modelId="{EEE36C10-8CB3-4873-B286-A9CBCD9CA513}" type="presParOf" srcId="{7CEE2ECF-EEB6-4E38-9286-D2815BDFDAEE}" destId="{BB87511A-A9E7-45A5-BA45-61C72C68F980}" srcOrd="1" destOrd="0" presId="urn:microsoft.com/office/officeart/2018/2/layout/IconVerticalSolidList"/>
    <dgm:cxn modelId="{51D7D3DE-BB0D-4C62-B671-55A14095CF11}" type="presParOf" srcId="{7CEE2ECF-EEB6-4E38-9286-D2815BDFDAEE}" destId="{68B8C547-B13C-4503-B89F-E97DF5243AD6}" srcOrd="2" destOrd="0" presId="urn:microsoft.com/office/officeart/2018/2/layout/IconVerticalSolidList"/>
    <dgm:cxn modelId="{04D9E82B-AAB4-46E6-A53F-C503797B25D1}" type="presParOf" srcId="{7CEE2ECF-EEB6-4E38-9286-D2815BDFDAEE}" destId="{654E4A15-5014-4D10-921E-5AB379B1E41E}" srcOrd="3" destOrd="0" presId="urn:microsoft.com/office/officeart/2018/2/layout/IconVerticalSolidList"/>
    <dgm:cxn modelId="{3E8AB713-A89D-4614-B55F-E9E49653D98F}" type="presParOf" srcId="{415FA6A7-ADBD-428A-A5C8-DF4075A76781}" destId="{A7C097DC-B066-4DF7-A98B-CCA193573D48}" srcOrd="1" destOrd="0" presId="urn:microsoft.com/office/officeart/2018/2/layout/IconVerticalSolidList"/>
    <dgm:cxn modelId="{FDA73901-9E19-456C-AE95-F0A4AF651EFA}" type="presParOf" srcId="{415FA6A7-ADBD-428A-A5C8-DF4075A76781}" destId="{0ED3E4B5-D380-4DE6-949F-3226DEEF6E6D}" srcOrd="2" destOrd="0" presId="urn:microsoft.com/office/officeart/2018/2/layout/IconVerticalSolidList"/>
    <dgm:cxn modelId="{C3A8DC1A-267F-4781-BA7F-EB94B8616C68}" type="presParOf" srcId="{0ED3E4B5-D380-4DE6-949F-3226DEEF6E6D}" destId="{C24C4EAF-87D3-4ADB-9611-AE02C0B5D851}" srcOrd="0" destOrd="0" presId="urn:microsoft.com/office/officeart/2018/2/layout/IconVerticalSolidList"/>
    <dgm:cxn modelId="{2E20BA64-64A5-4FF3-AE42-6761C9CFD417}" type="presParOf" srcId="{0ED3E4B5-D380-4DE6-949F-3226DEEF6E6D}" destId="{585642F2-D886-418C-8C29-6B149BB3C638}" srcOrd="1" destOrd="0" presId="urn:microsoft.com/office/officeart/2018/2/layout/IconVerticalSolidList"/>
    <dgm:cxn modelId="{2740F04C-FDEC-4FF9-AD88-9C193F494B50}" type="presParOf" srcId="{0ED3E4B5-D380-4DE6-949F-3226DEEF6E6D}" destId="{E9EE47DA-D245-4B1C-BAE5-D5A1CD7615A1}" srcOrd="2" destOrd="0" presId="urn:microsoft.com/office/officeart/2018/2/layout/IconVerticalSolidList"/>
    <dgm:cxn modelId="{D3D5AAB0-51FE-44F5-B6B9-AEAF92196EEA}" type="presParOf" srcId="{0ED3E4B5-D380-4DE6-949F-3226DEEF6E6D}" destId="{B6B5D684-A939-4973-8C5D-77D0C6144925}" srcOrd="3" destOrd="0" presId="urn:microsoft.com/office/officeart/2018/2/layout/IconVerticalSolidList"/>
    <dgm:cxn modelId="{CB6F97B6-6807-4D68-95ED-A8D6FC22DA4B}" type="presParOf" srcId="{415FA6A7-ADBD-428A-A5C8-DF4075A76781}" destId="{D4B4FC97-9D2E-4B3E-B2E2-8400B7E191AD}" srcOrd="3" destOrd="0" presId="urn:microsoft.com/office/officeart/2018/2/layout/IconVerticalSolidList"/>
    <dgm:cxn modelId="{0BF996CF-6FFE-4326-9CC5-4CF36637E7F7}" type="presParOf" srcId="{415FA6A7-ADBD-428A-A5C8-DF4075A76781}" destId="{B7BBAA6B-3FAE-413C-B2DA-17ED8ECCD523}" srcOrd="4" destOrd="0" presId="urn:microsoft.com/office/officeart/2018/2/layout/IconVerticalSolidList"/>
    <dgm:cxn modelId="{18E54FA0-A651-4E5E-8965-F892DFA50AA1}" type="presParOf" srcId="{B7BBAA6B-3FAE-413C-B2DA-17ED8ECCD523}" destId="{6CDF6AF0-8356-4D10-A25F-0A5017835EB2}" srcOrd="0" destOrd="0" presId="urn:microsoft.com/office/officeart/2018/2/layout/IconVerticalSolidList"/>
    <dgm:cxn modelId="{B6A91794-32E1-4A9D-8EF7-098AC1A34F6C}" type="presParOf" srcId="{B7BBAA6B-3FAE-413C-B2DA-17ED8ECCD523}" destId="{FF5CE3C1-8EA2-4B25-B25E-B70ABE2187A5}" srcOrd="1" destOrd="0" presId="urn:microsoft.com/office/officeart/2018/2/layout/IconVerticalSolidList"/>
    <dgm:cxn modelId="{91E6784E-8905-4FE8-B75B-8D0D934C3BD3}" type="presParOf" srcId="{B7BBAA6B-3FAE-413C-B2DA-17ED8ECCD523}" destId="{DC09CBFC-435A-405A-AD62-76FE00A7C65B}" srcOrd="2" destOrd="0" presId="urn:microsoft.com/office/officeart/2018/2/layout/IconVerticalSolidList"/>
    <dgm:cxn modelId="{72F930C9-8236-4C4D-8332-CEFA48DAD40B}" type="presParOf" srcId="{B7BBAA6B-3FAE-413C-B2DA-17ED8ECCD523}" destId="{24176D55-BC2E-43FA-91BE-D291463CFEBB}" srcOrd="3" destOrd="0" presId="urn:microsoft.com/office/officeart/2018/2/layout/IconVerticalSolidList"/>
    <dgm:cxn modelId="{FA4378C5-FDD9-4060-AC02-8AF907699D23}" type="presParOf" srcId="{415FA6A7-ADBD-428A-A5C8-DF4075A76781}" destId="{F18D04DA-D468-4DE2-AFC1-08470B8C55C4}" srcOrd="5" destOrd="0" presId="urn:microsoft.com/office/officeart/2018/2/layout/IconVerticalSolidList"/>
    <dgm:cxn modelId="{35B2252A-580A-41A2-9A58-90A0FB92B513}" type="presParOf" srcId="{415FA6A7-ADBD-428A-A5C8-DF4075A76781}" destId="{75B137CF-4AD3-490D-BE5A-25E4F575726A}" srcOrd="6" destOrd="0" presId="urn:microsoft.com/office/officeart/2018/2/layout/IconVerticalSolidList"/>
    <dgm:cxn modelId="{28ECF9C9-E3A9-47DD-96A8-68AA6DD55900}" type="presParOf" srcId="{75B137CF-4AD3-490D-BE5A-25E4F575726A}" destId="{CE177C58-C2DC-4D63-9444-FF187DA1EEEC}" srcOrd="0" destOrd="0" presId="urn:microsoft.com/office/officeart/2018/2/layout/IconVerticalSolidList"/>
    <dgm:cxn modelId="{C3FFEE0A-7172-4604-923A-3F570FD41C6A}" type="presParOf" srcId="{75B137CF-4AD3-490D-BE5A-25E4F575726A}" destId="{F18C62C7-5CE8-40EE-B97F-DDE63F6C7FD9}" srcOrd="1" destOrd="0" presId="urn:microsoft.com/office/officeart/2018/2/layout/IconVerticalSolidList"/>
    <dgm:cxn modelId="{224300E0-F10A-4216-A60E-4D4A786137E5}" type="presParOf" srcId="{75B137CF-4AD3-490D-BE5A-25E4F575726A}" destId="{6D6912F0-72CD-4EB4-A2DF-FD0598ABE335}" srcOrd="2" destOrd="0" presId="urn:microsoft.com/office/officeart/2018/2/layout/IconVerticalSolidList"/>
    <dgm:cxn modelId="{E36B125D-92EA-4155-ABC1-704E219ABAB0}" type="presParOf" srcId="{75B137CF-4AD3-490D-BE5A-25E4F575726A}" destId="{F2E0ECC8-BA87-46F7-8E0B-1FC52323BB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9F531E-82F0-4BB8-A860-FC985210A4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AAEA559-1CAD-406B-9AAD-28FD2A3E148D}">
      <dgm:prSet/>
      <dgm:spPr/>
      <dgm:t>
        <a:bodyPr/>
        <a:lstStyle/>
        <a:p>
          <a:r>
            <a:rPr lang="en-GB" b="1" i="0"/>
            <a:t>To be eligible to transfer, it doesn’t matter whether you hav</a:t>
          </a:r>
          <a:r>
            <a:rPr lang="en-GB" b="1"/>
            <a:t>e passed what you need to pass in January and May, or whether you pass the remaining modules as part of the Supplementals</a:t>
          </a:r>
          <a:endParaRPr lang="en-US"/>
        </a:p>
      </dgm:t>
    </dgm:pt>
    <dgm:pt modelId="{A55BBFA3-2285-4A84-8CE3-15C39E301AEC}" type="parTrans" cxnId="{15134C85-8C2D-4F8C-B14F-5E24444F8756}">
      <dgm:prSet/>
      <dgm:spPr/>
      <dgm:t>
        <a:bodyPr/>
        <a:lstStyle/>
        <a:p>
          <a:endParaRPr lang="en-US"/>
        </a:p>
      </dgm:t>
    </dgm:pt>
    <dgm:pt modelId="{B27A91C6-0796-48D3-B64F-AD4CDF294E5F}" type="sibTrans" cxnId="{15134C85-8C2D-4F8C-B14F-5E24444F8756}">
      <dgm:prSet/>
      <dgm:spPr/>
      <dgm:t>
        <a:bodyPr/>
        <a:lstStyle/>
        <a:p>
          <a:endParaRPr lang="en-US"/>
        </a:p>
      </dgm:t>
    </dgm:pt>
    <dgm:pt modelId="{09176A8B-C8C4-4AC2-B070-3488B5DCC704}">
      <dgm:prSet/>
      <dgm:spPr/>
      <dgm:t>
        <a:bodyPr/>
        <a:lstStyle/>
        <a:p>
          <a:r>
            <a:rPr lang="en-GB" b="0" i="0" dirty="0"/>
            <a:t>To be eligible to transfer, it doesn't matter whether you meet the requirements after the first sitting exams (in January and May) or after the re-sits. A student can still transfer if they meet the requirements following the re-sits. </a:t>
          </a:r>
          <a:endParaRPr lang="en-US" dirty="0"/>
        </a:p>
      </dgm:t>
    </dgm:pt>
    <dgm:pt modelId="{0D98198D-988F-452A-9BA4-018A0678F5B5}" type="parTrans" cxnId="{35B0A5BA-E0B1-4E8E-A805-2479FC9CFA22}">
      <dgm:prSet/>
      <dgm:spPr/>
      <dgm:t>
        <a:bodyPr/>
        <a:lstStyle/>
        <a:p>
          <a:endParaRPr lang="en-US"/>
        </a:p>
      </dgm:t>
    </dgm:pt>
    <dgm:pt modelId="{DECB5DBE-1A97-432A-A3FD-E18F1D7AD67C}" type="sibTrans" cxnId="{35B0A5BA-E0B1-4E8E-A805-2479FC9CFA22}">
      <dgm:prSet/>
      <dgm:spPr/>
      <dgm:t>
        <a:bodyPr/>
        <a:lstStyle/>
        <a:p>
          <a:endParaRPr lang="en-US"/>
        </a:p>
      </dgm:t>
    </dgm:pt>
    <dgm:pt modelId="{D6579E84-EEDD-4274-B967-BB1CA54A6D76}">
      <dgm:prSet/>
      <dgm:spPr/>
      <dgm:t>
        <a:bodyPr/>
        <a:lstStyle/>
        <a:p>
          <a:r>
            <a:rPr lang="en-GB" b="0" i="0"/>
            <a:t>Therefore, if you have to re-sit a module and then pass it over the Summer, you should be eligible to transfer (once you have passed law and passed year 1 by the end of the supplementals.)</a:t>
          </a:r>
          <a:endParaRPr lang="en-US"/>
        </a:p>
      </dgm:t>
    </dgm:pt>
    <dgm:pt modelId="{445BBFE0-A3C8-4A13-9802-8B61FF03DAE0}" type="parTrans" cxnId="{8BEFCFD3-EE45-4B00-ACC8-0BA2AEAE4DFB}">
      <dgm:prSet/>
      <dgm:spPr/>
      <dgm:t>
        <a:bodyPr/>
        <a:lstStyle/>
        <a:p>
          <a:endParaRPr lang="en-US"/>
        </a:p>
      </dgm:t>
    </dgm:pt>
    <dgm:pt modelId="{283A2AB3-78A3-461D-A4ED-4CFE0C6CC029}" type="sibTrans" cxnId="{8BEFCFD3-EE45-4B00-ACC8-0BA2AEAE4DFB}">
      <dgm:prSet/>
      <dgm:spPr/>
      <dgm:t>
        <a:bodyPr/>
        <a:lstStyle/>
        <a:p>
          <a:endParaRPr lang="en-US"/>
        </a:p>
      </dgm:t>
    </dgm:pt>
    <dgm:pt modelId="{F3F3A55A-F226-472E-8CDE-E1D589D4C92A}" type="pres">
      <dgm:prSet presAssocID="{469F531E-82F0-4BB8-A860-FC985210A47A}" presName="root" presStyleCnt="0">
        <dgm:presLayoutVars>
          <dgm:dir/>
          <dgm:resizeHandles val="exact"/>
        </dgm:presLayoutVars>
      </dgm:prSet>
      <dgm:spPr/>
    </dgm:pt>
    <dgm:pt modelId="{E4159E5A-219C-45C2-AF29-544F92BAD3F2}" type="pres">
      <dgm:prSet presAssocID="{3AAEA559-1CAD-406B-9AAD-28FD2A3E148D}" presName="compNode" presStyleCnt="0"/>
      <dgm:spPr/>
    </dgm:pt>
    <dgm:pt modelId="{783A05F9-B59C-461F-8AD8-8C2EEED4429F}" type="pres">
      <dgm:prSet presAssocID="{3AAEA559-1CAD-406B-9AAD-28FD2A3E148D}" presName="bgRect" presStyleLbl="bgShp" presStyleIdx="0" presStyleCnt="3"/>
      <dgm:spPr/>
    </dgm:pt>
    <dgm:pt modelId="{CD63AD61-F410-44B1-BA05-3325DF973415}" type="pres">
      <dgm:prSet presAssocID="{3AAEA559-1CAD-406B-9AAD-28FD2A3E14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3A92E662-A276-441D-8D7F-2DDA8E6D16C8}" type="pres">
      <dgm:prSet presAssocID="{3AAEA559-1CAD-406B-9AAD-28FD2A3E148D}" presName="spaceRect" presStyleCnt="0"/>
      <dgm:spPr/>
    </dgm:pt>
    <dgm:pt modelId="{2C04ACE1-EDEF-48E3-9958-88A7AB7F7AC6}" type="pres">
      <dgm:prSet presAssocID="{3AAEA559-1CAD-406B-9AAD-28FD2A3E148D}" presName="parTx" presStyleLbl="revTx" presStyleIdx="0" presStyleCnt="3">
        <dgm:presLayoutVars>
          <dgm:chMax val="0"/>
          <dgm:chPref val="0"/>
        </dgm:presLayoutVars>
      </dgm:prSet>
      <dgm:spPr/>
    </dgm:pt>
    <dgm:pt modelId="{E8A7F6E6-0407-40F6-B3DF-565ADA6C63E6}" type="pres">
      <dgm:prSet presAssocID="{B27A91C6-0796-48D3-B64F-AD4CDF294E5F}" presName="sibTrans" presStyleCnt="0"/>
      <dgm:spPr/>
    </dgm:pt>
    <dgm:pt modelId="{53434410-52D2-4EC8-8B32-E39716A43FE3}" type="pres">
      <dgm:prSet presAssocID="{09176A8B-C8C4-4AC2-B070-3488B5DCC704}" presName="compNode" presStyleCnt="0"/>
      <dgm:spPr/>
    </dgm:pt>
    <dgm:pt modelId="{C3DB4890-AA58-4444-89FB-59A1ACFEBF35}" type="pres">
      <dgm:prSet presAssocID="{09176A8B-C8C4-4AC2-B070-3488B5DCC704}" presName="bgRect" presStyleLbl="bgShp" presStyleIdx="1" presStyleCnt="3"/>
      <dgm:spPr/>
    </dgm:pt>
    <dgm:pt modelId="{1AD75541-0EFC-419C-B125-0271FAC6AEAE}" type="pres">
      <dgm:prSet presAssocID="{09176A8B-C8C4-4AC2-B070-3488B5DCC7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9AEDC55E-D94F-4D33-BAA5-31DF63A8F356}" type="pres">
      <dgm:prSet presAssocID="{09176A8B-C8C4-4AC2-B070-3488B5DCC704}" presName="spaceRect" presStyleCnt="0"/>
      <dgm:spPr/>
    </dgm:pt>
    <dgm:pt modelId="{7EEBAB5F-C4E4-4749-82B4-AB1BF7A5508A}" type="pres">
      <dgm:prSet presAssocID="{09176A8B-C8C4-4AC2-B070-3488B5DCC704}" presName="parTx" presStyleLbl="revTx" presStyleIdx="1" presStyleCnt="3">
        <dgm:presLayoutVars>
          <dgm:chMax val="0"/>
          <dgm:chPref val="0"/>
        </dgm:presLayoutVars>
      </dgm:prSet>
      <dgm:spPr/>
    </dgm:pt>
    <dgm:pt modelId="{11FE6872-9BFD-4FD9-97A3-1B7970F28B69}" type="pres">
      <dgm:prSet presAssocID="{DECB5DBE-1A97-432A-A3FD-E18F1D7AD67C}" presName="sibTrans" presStyleCnt="0"/>
      <dgm:spPr/>
    </dgm:pt>
    <dgm:pt modelId="{3D0D83F6-3562-4E82-9E80-926D6B8F761A}" type="pres">
      <dgm:prSet presAssocID="{D6579E84-EEDD-4274-B967-BB1CA54A6D76}" presName="compNode" presStyleCnt="0"/>
      <dgm:spPr/>
    </dgm:pt>
    <dgm:pt modelId="{A9E342E8-9B13-4C64-AB90-68BD67F8A395}" type="pres">
      <dgm:prSet presAssocID="{D6579E84-EEDD-4274-B967-BB1CA54A6D76}" presName="bgRect" presStyleLbl="bgShp" presStyleIdx="2" presStyleCnt="3"/>
      <dgm:spPr/>
    </dgm:pt>
    <dgm:pt modelId="{AB30E8B1-CC27-4EF4-AA8E-BBBA046AAE63}" type="pres">
      <dgm:prSet presAssocID="{D6579E84-EEDD-4274-B967-BB1CA54A6D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glasses"/>
        </a:ext>
      </dgm:extLst>
    </dgm:pt>
    <dgm:pt modelId="{A9B1FF0C-7A48-4F73-82C9-4C1D518702C2}" type="pres">
      <dgm:prSet presAssocID="{D6579E84-EEDD-4274-B967-BB1CA54A6D76}" presName="spaceRect" presStyleCnt="0"/>
      <dgm:spPr/>
    </dgm:pt>
    <dgm:pt modelId="{2AABD4D8-B262-4958-842D-5A4302F7D3CA}" type="pres">
      <dgm:prSet presAssocID="{D6579E84-EEDD-4274-B967-BB1CA54A6D76}" presName="parTx" presStyleLbl="revTx" presStyleIdx="2" presStyleCnt="3">
        <dgm:presLayoutVars>
          <dgm:chMax val="0"/>
          <dgm:chPref val="0"/>
        </dgm:presLayoutVars>
      </dgm:prSet>
      <dgm:spPr/>
    </dgm:pt>
  </dgm:ptLst>
  <dgm:cxnLst>
    <dgm:cxn modelId="{14524904-F4AE-4DC4-A1C6-EF0B6C2C8424}" type="presOf" srcId="{3AAEA559-1CAD-406B-9AAD-28FD2A3E148D}" destId="{2C04ACE1-EDEF-48E3-9958-88A7AB7F7AC6}" srcOrd="0" destOrd="0" presId="urn:microsoft.com/office/officeart/2018/2/layout/IconVerticalSolidList"/>
    <dgm:cxn modelId="{D8531509-D74F-4C3F-9024-CD58C511D724}" type="presOf" srcId="{D6579E84-EEDD-4274-B967-BB1CA54A6D76}" destId="{2AABD4D8-B262-4958-842D-5A4302F7D3CA}" srcOrd="0" destOrd="0" presId="urn:microsoft.com/office/officeart/2018/2/layout/IconVerticalSolidList"/>
    <dgm:cxn modelId="{CBF2340F-A2FA-421A-9108-70B9820049FE}" type="presOf" srcId="{469F531E-82F0-4BB8-A860-FC985210A47A}" destId="{F3F3A55A-F226-472E-8CDE-E1D589D4C92A}" srcOrd="0" destOrd="0" presId="urn:microsoft.com/office/officeart/2018/2/layout/IconVerticalSolidList"/>
    <dgm:cxn modelId="{15134C85-8C2D-4F8C-B14F-5E24444F8756}" srcId="{469F531E-82F0-4BB8-A860-FC985210A47A}" destId="{3AAEA559-1CAD-406B-9AAD-28FD2A3E148D}" srcOrd="0" destOrd="0" parTransId="{A55BBFA3-2285-4A84-8CE3-15C39E301AEC}" sibTransId="{B27A91C6-0796-48D3-B64F-AD4CDF294E5F}"/>
    <dgm:cxn modelId="{35B0A5BA-E0B1-4E8E-A805-2479FC9CFA22}" srcId="{469F531E-82F0-4BB8-A860-FC985210A47A}" destId="{09176A8B-C8C4-4AC2-B070-3488B5DCC704}" srcOrd="1" destOrd="0" parTransId="{0D98198D-988F-452A-9BA4-018A0678F5B5}" sibTransId="{DECB5DBE-1A97-432A-A3FD-E18F1D7AD67C}"/>
    <dgm:cxn modelId="{E8BB14CA-D1DA-4E71-A9FE-4EF696B9E93D}" type="presOf" srcId="{09176A8B-C8C4-4AC2-B070-3488B5DCC704}" destId="{7EEBAB5F-C4E4-4749-82B4-AB1BF7A5508A}" srcOrd="0" destOrd="0" presId="urn:microsoft.com/office/officeart/2018/2/layout/IconVerticalSolidList"/>
    <dgm:cxn modelId="{8BEFCFD3-EE45-4B00-ACC8-0BA2AEAE4DFB}" srcId="{469F531E-82F0-4BB8-A860-FC985210A47A}" destId="{D6579E84-EEDD-4274-B967-BB1CA54A6D76}" srcOrd="2" destOrd="0" parTransId="{445BBFE0-A3C8-4A13-9802-8B61FF03DAE0}" sibTransId="{283A2AB3-78A3-461D-A4ED-4CFE0C6CC029}"/>
    <dgm:cxn modelId="{FF0C0541-CF5F-4988-9E2A-BD7163ADCA1F}" type="presParOf" srcId="{F3F3A55A-F226-472E-8CDE-E1D589D4C92A}" destId="{E4159E5A-219C-45C2-AF29-544F92BAD3F2}" srcOrd="0" destOrd="0" presId="urn:microsoft.com/office/officeart/2018/2/layout/IconVerticalSolidList"/>
    <dgm:cxn modelId="{21914939-A442-45C7-82CA-C9F8DC9DCB02}" type="presParOf" srcId="{E4159E5A-219C-45C2-AF29-544F92BAD3F2}" destId="{783A05F9-B59C-461F-8AD8-8C2EEED4429F}" srcOrd="0" destOrd="0" presId="urn:microsoft.com/office/officeart/2018/2/layout/IconVerticalSolidList"/>
    <dgm:cxn modelId="{141ABAD3-32DA-4D4A-8BD5-54152BD363FB}" type="presParOf" srcId="{E4159E5A-219C-45C2-AF29-544F92BAD3F2}" destId="{CD63AD61-F410-44B1-BA05-3325DF973415}" srcOrd="1" destOrd="0" presId="urn:microsoft.com/office/officeart/2018/2/layout/IconVerticalSolidList"/>
    <dgm:cxn modelId="{7444FA4E-23E7-490F-9D7F-C7DA7546D7EE}" type="presParOf" srcId="{E4159E5A-219C-45C2-AF29-544F92BAD3F2}" destId="{3A92E662-A276-441D-8D7F-2DDA8E6D16C8}" srcOrd="2" destOrd="0" presId="urn:microsoft.com/office/officeart/2018/2/layout/IconVerticalSolidList"/>
    <dgm:cxn modelId="{DD4D1283-C3EC-4593-83F1-5F57A1A69A61}" type="presParOf" srcId="{E4159E5A-219C-45C2-AF29-544F92BAD3F2}" destId="{2C04ACE1-EDEF-48E3-9958-88A7AB7F7AC6}" srcOrd="3" destOrd="0" presId="urn:microsoft.com/office/officeart/2018/2/layout/IconVerticalSolidList"/>
    <dgm:cxn modelId="{4D9A081A-2720-4C70-94E3-F7A1B9A81E1C}" type="presParOf" srcId="{F3F3A55A-F226-472E-8CDE-E1D589D4C92A}" destId="{E8A7F6E6-0407-40F6-B3DF-565ADA6C63E6}" srcOrd="1" destOrd="0" presId="urn:microsoft.com/office/officeart/2018/2/layout/IconVerticalSolidList"/>
    <dgm:cxn modelId="{7A93537C-4176-4508-9DD8-E860E929BCFA}" type="presParOf" srcId="{F3F3A55A-F226-472E-8CDE-E1D589D4C92A}" destId="{53434410-52D2-4EC8-8B32-E39716A43FE3}" srcOrd="2" destOrd="0" presId="urn:microsoft.com/office/officeart/2018/2/layout/IconVerticalSolidList"/>
    <dgm:cxn modelId="{BDF9AE55-A2D9-4114-870F-F229E9470166}" type="presParOf" srcId="{53434410-52D2-4EC8-8B32-E39716A43FE3}" destId="{C3DB4890-AA58-4444-89FB-59A1ACFEBF35}" srcOrd="0" destOrd="0" presId="urn:microsoft.com/office/officeart/2018/2/layout/IconVerticalSolidList"/>
    <dgm:cxn modelId="{2530F138-C2FB-4F71-A6E5-2B2F4FDF2110}" type="presParOf" srcId="{53434410-52D2-4EC8-8B32-E39716A43FE3}" destId="{1AD75541-0EFC-419C-B125-0271FAC6AEAE}" srcOrd="1" destOrd="0" presId="urn:microsoft.com/office/officeart/2018/2/layout/IconVerticalSolidList"/>
    <dgm:cxn modelId="{F66F94D4-1A2E-4BB5-A1F3-BF2ED79E36F1}" type="presParOf" srcId="{53434410-52D2-4EC8-8B32-E39716A43FE3}" destId="{9AEDC55E-D94F-4D33-BAA5-31DF63A8F356}" srcOrd="2" destOrd="0" presId="urn:microsoft.com/office/officeart/2018/2/layout/IconVerticalSolidList"/>
    <dgm:cxn modelId="{D82BAF13-5526-4DDE-917F-A39097B449F0}" type="presParOf" srcId="{53434410-52D2-4EC8-8B32-E39716A43FE3}" destId="{7EEBAB5F-C4E4-4749-82B4-AB1BF7A5508A}" srcOrd="3" destOrd="0" presId="urn:microsoft.com/office/officeart/2018/2/layout/IconVerticalSolidList"/>
    <dgm:cxn modelId="{2CE94904-9BAD-4345-AC00-5791D40C4718}" type="presParOf" srcId="{F3F3A55A-F226-472E-8CDE-E1D589D4C92A}" destId="{11FE6872-9BFD-4FD9-97A3-1B7970F28B69}" srcOrd="3" destOrd="0" presId="urn:microsoft.com/office/officeart/2018/2/layout/IconVerticalSolidList"/>
    <dgm:cxn modelId="{7B511BBE-68B5-4DF6-9F85-F45E3941CF57}" type="presParOf" srcId="{F3F3A55A-F226-472E-8CDE-E1D589D4C92A}" destId="{3D0D83F6-3562-4E82-9E80-926D6B8F761A}" srcOrd="4" destOrd="0" presId="urn:microsoft.com/office/officeart/2018/2/layout/IconVerticalSolidList"/>
    <dgm:cxn modelId="{42D787C9-9242-4C9B-AC1F-B443AE967ACC}" type="presParOf" srcId="{3D0D83F6-3562-4E82-9E80-926D6B8F761A}" destId="{A9E342E8-9B13-4C64-AB90-68BD67F8A395}" srcOrd="0" destOrd="0" presId="urn:microsoft.com/office/officeart/2018/2/layout/IconVerticalSolidList"/>
    <dgm:cxn modelId="{8BFB1008-3D83-4F0E-8F5B-05B5C5C531AC}" type="presParOf" srcId="{3D0D83F6-3562-4E82-9E80-926D6B8F761A}" destId="{AB30E8B1-CC27-4EF4-AA8E-BBBA046AAE63}" srcOrd="1" destOrd="0" presId="urn:microsoft.com/office/officeart/2018/2/layout/IconVerticalSolidList"/>
    <dgm:cxn modelId="{3E928ED7-F67B-497B-B2EA-27D34F4B73D8}" type="presParOf" srcId="{3D0D83F6-3562-4E82-9E80-926D6B8F761A}" destId="{A9B1FF0C-7A48-4F73-82C9-4C1D518702C2}" srcOrd="2" destOrd="0" presId="urn:microsoft.com/office/officeart/2018/2/layout/IconVerticalSolidList"/>
    <dgm:cxn modelId="{C47CFF49-E107-479D-958E-DBD560A050C2}" type="presParOf" srcId="{3D0D83F6-3562-4E82-9E80-926D6B8F761A}" destId="{2AABD4D8-B262-4958-842D-5A4302F7D3C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A0820D-7A84-41AF-93E3-66F220B67DA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455F5D9-6A40-4BA9-8DB9-21893FC2E4DD}">
      <dgm:prSet/>
      <dgm:spPr/>
      <dgm:t>
        <a:bodyPr/>
        <a:lstStyle/>
        <a:p>
          <a:r>
            <a:rPr lang="en-IE"/>
            <a:t>Yes. In some cases, some students continue into year 2 of the BA with law.</a:t>
          </a:r>
          <a:endParaRPr lang="en-US"/>
        </a:p>
      </dgm:t>
    </dgm:pt>
    <dgm:pt modelId="{B7685817-64C7-491B-94F6-187AA22BC07A}" type="parTrans" cxnId="{636FFF29-2F99-49B7-971E-B39E477EE5C7}">
      <dgm:prSet/>
      <dgm:spPr/>
      <dgm:t>
        <a:bodyPr/>
        <a:lstStyle/>
        <a:p>
          <a:endParaRPr lang="en-US"/>
        </a:p>
      </dgm:t>
    </dgm:pt>
    <dgm:pt modelId="{E724C544-EFAB-4EF7-8223-9AF0DFA761DD}" type="sibTrans" cxnId="{636FFF29-2F99-49B7-971E-B39E477EE5C7}">
      <dgm:prSet/>
      <dgm:spPr/>
      <dgm:t>
        <a:bodyPr/>
        <a:lstStyle/>
        <a:p>
          <a:endParaRPr lang="en-US"/>
        </a:p>
      </dgm:t>
    </dgm:pt>
    <dgm:pt modelId="{A2591529-65DC-4248-8CB1-D766889B3130}">
      <dgm:prSet/>
      <dgm:spPr/>
      <dgm:t>
        <a:bodyPr/>
        <a:lstStyle/>
        <a:p>
          <a:r>
            <a:rPr lang="en-IE"/>
            <a:t>In such a case you can take law and one other subject from year 1 as a major/minor or as a double major.</a:t>
          </a:r>
          <a:endParaRPr lang="en-US"/>
        </a:p>
      </dgm:t>
    </dgm:pt>
    <dgm:pt modelId="{FD1260D5-0B84-4602-954D-B2C51B0FB730}" type="parTrans" cxnId="{BD9E46CF-1529-4D4B-B38D-BAD431181E3C}">
      <dgm:prSet/>
      <dgm:spPr/>
      <dgm:t>
        <a:bodyPr/>
        <a:lstStyle/>
        <a:p>
          <a:endParaRPr lang="en-US"/>
        </a:p>
      </dgm:t>
    </dgm:pt>
    <dgm:pt modelId="{A69A809E-27ED-41A7-B2A4-13D313A8BDFF}" type="sibTrans" cxnId="{BD9E46CF-1529-4D4B-B38D-BAD431181E3C}">
      <dgm:prSet/>
      <dgm:spPr/>
      <dgm:t>
        <a:bodyPr/>
        <a:lstStyle/>
        <a:p>
          <a:endParaRPr lang="en-US"/>
        </a:p>
      </dgm:t>
    </dgm:pt>
    <dgm:pt modelId="{33B887DA-401D-4AC2-A696-3ED18735AFF1}">
      <dgm:prSet/>
      <dgm:spPr/>
      <dgm:t>
        <a:bodyPr/>
        <a:lstStyle/>
        <a:p>
          <a:r>
            <a:rPr lang="en-IE"/>
            <a:t>This is your only option if you want to take law as a minor (law as a minor is not available on the BCL or LLB)</a:t>
          </a:r>
          <a:endParaRPr lang="en-US"/>
        </a:p>
      </dgm:t>
    </dgm:pt>
    <dgm:pt modelId="{A5889FF4-6FA0-4492-8999-79109ECD35DA}" type="parTrans" cxnId="{BB71F3F5-296E-4384-BBF1-0371D25C3457}">
      <dgm:prSet/>
      <dgm:spPr/>
      <dgm:t>
        <a:bodyPr/>
        <a:lstStyle/>
        <a:p>
          <a:endParaRPr lang="en-US"/>
        </a:p>
      </dgm:t>
    </dgm:pt>
    <dgm:pt modelId="{9C50BBAE-9AE2-4E58-83C7-7697B542C095}" type="sibTrans" cxnId="{BB71F3F5-296E-4384-BBF1-0371D25C3457}">
      <dgm:prSet/>
      <dgm:spPr/>
      <dgm:t>
        <a:bodyPr/>
        <a:lstStyle/>
        <a:p>
          <a:endParaRPr lang="en-US"/>
        </a:p>
      </dgm:t>
    </dgm:pt>
    <dgm:pt modelId="{236A952D-B66F-4E48-A544-470C2C56230A}">
      <dgm:prSet/>
      <dgm:spPr/>
      <dgm:t>
        <a:bodyPr/>
        <a:lstStyle/>
        <a:p>
          <a:r>
            <a:rPr lang="en-IE"/>
            <a:t>You may have a bit more flexibility in doing law on the BA</a:t>
          </a:r>
          <a:endParaRPr lang="en-US"/>
        </a:p>
      </dgm:t>
    </dgm:pt>
    <dgm:pt modelId="{89CDB631-B364-48B8-B5F0-8575B1C0ACB4}" type="parTrans" cxnId="{A31D084B-4860-451E-9EA8-C272F6BCCF24}">
      <dgm:prSet/>
      <dgm:spPr/>
      <dgm:t>
        <a:bodyPr/>
        <a:lstStyle/>
        <a:p>
          <a:endParaRPr lang="en-US"/>
        </a:p>
      </dgm:t>
    </dgm:pt>
    <dgm:pt modelId="{E6A90D0A-673F-4453-9013-6537ECED9454}" type="sibTrans" cxnId="{A31D084B-4860-451E-9EA8-C272F6BCCF24}">
      <dgm:prSet/>
      <dgm:spPr/>
      <dgm:t>
        <a:bodyPr/>
        <a:lstStyle/>
        <a:p>
          <a:endParaRPr lang="en-US"/>
        </a:p>
      </dgm:t>
    </dgm:pt>
    <dgm:pt modelId="{AC603E70-0A84-499C-BA16-F1F936F5EA9C}">
      <dgm:prSet/>
      <dgm:spPr/>
      <dgm:t>
        <a:bodyPr/>
        <a:lstStyle/>
        <a:p>
          <a:r>
            <a:rPr lang="en-IE"/>
            <a:t>But remember the BA is </a:t>
          </a:r>
          <a:r>
            <a:rPr lang="en-IE" b="1"/>
            <a:t>not an approved law degree </a:t>
          </a:r>
          <a:r>
            <a:rPr lang="en-IE"/>
            <a:t>if you are thinking of becoming a barrister</a:t>
          </a:r>
          <a:endParaRPr lang="en-US"/>
        </a:p>
      </dgm:t>
    </dgm:pt>
    <dgm:pt modelId="{0BBF86A2-B949-4144-9752-9FE5B90C38B3}" type="parTrans" cxnId="{082DC8D7-309A-4D3A-AE71-3C83C05DA96B}">
      <dgm:prSet/>
      <dgm:spPr/>
      <dgm:t>
        <a:bodyPr/>
        <a:lstStyle/>
        <a:p>
          <a:endParaRPr lang="en-US"/>
        </a:p>
      </dgm:t>
    </dgm:pt>
    <dgm:pt modelId="{0B604CAE-F8B7-4D1B-B39C-33795FECE606}" type="sibTrans" cxnId="{082DC8D7-309A-4D3A-AE71-3C83C05DA96B}">
      <dgm:prSet/>
      <dgm:spPr/>
      <dgm:t>
        <a:bodyPr/>
        <a:lstStyle/>
        <a:p>
          <a:endParaRPr lang="en-US"/>
        </a:p>
      </dgm:t>
    </dgm:pt>
    <dgm:pt modelId="{3E6C5D93-E79A-4E2C-B724-8A6720D5906D}">
      <dgm:prSet/>
      <dgm:spPr/>
      <dgm:t>
        <a:bodyPr/>
        <a:lstStyle/>
        <a:p>
          <a:r>
            <a:rPr lang="en-IE"/>
            <a:t>In general, if you wish to continue with law as a major or double major, you are better off switching to the BCL/LLB</a:t>
          </a:r>
          <a:endParaRPr lang="en-US"/>
        </a:p>
      </dgm:t>
    </dgm:pt>
    <dgm:pt modelId="{8007DA97-2077-4000-BBF6-7880C27ADCD4}" type="parTrans" cxnId="{F25BF1B0-376A-41D1-BE49-F398599D10EC}">
      <dgm:prSet/>
      <dgm:spPr/>
      <dgm:t>
        <a:bodyPr/>
        <a:lstStyle/>
        <a:p>
          <a:endParaRPr lang="en-US"/>
        </a:p>
      </dgm:t>
    </dgm:pt>
    <dgm:pt modelId="{008C3354-E97B-43AD-B9E4-77EC48491E86}" type="sibTrans" cxnId="{F25BF1B0-376A-41D1-BE49-F398599D10EC}">
      <dgm:prSet/>
      <dgm:spPr/>
      <dgm:t>
        <a:bodyPr/>
        <a:lstStyle/>
        <a:p>
          <a:endParaRPr lang="en-US"/>
        </a:p>
      </dgm:t>
    </dgm:pt>
    <dgm:pt modelId="{ACCA96CA-DB60-5048-95C7-A70AAF640BED}" type="pres">
      <dgm:prSet presAssocID="{06A0820D-7A84-41AF-93E3-66F220B67DA2}" presName="diagram" presStyleCnt="0">
        <dgm:presLayoutVars>
          <dgm:dir/>
          <dgm:resizeHandles val="exact"/>
        </dgm:presLayoutVars>
      </dgm:prSet>
      <dgm:spPr/>
    </dgm:pt>
    <dgm:pt modelId="{ABFD2E25-C603-A244-A469-1E426DCB2BAC}" type="pres">
      <dgm:prSet presAssocID="{5455F5D9-6A40-4BA9-8DB9-21893FC2E4DD}" presName="node" presStyleLbl="node1" presStyleIdx="0" presStyleCnt="6">
        <dgm:presLayoutVars>
          <dgm:bulletEnabled val="1"/>
        </dgm:presLayoutVars>
      </dgm:prSet>
      <dgm:spPr/>
    </dgm:pt>
    <dgm:pt modelId="{B6868AD1-903A-9F41-A4A9-C3435D868A17}" type="pres">
      <dgm:prSet presAssocID="{E724C544-EFAB-4EF7-8223-9AF0DFA761DD}" presName="sibTrans" presStyleCnt="0"/>
      <dgm:spPr/>
    </dgm:pt>
    <dgm:pt modelId="{201F5E1C-4071-CC48-A480-A0C7C172120A}" type="pres">
      <dgm:prSet presAssocID="{A2591529-65DC-4248-8CB1-D766889B3130}" presName="node" presStyleLbl="node1" presStyleIdx="1" presStyleCnt="6">
        <dgm:presLayoutVars>
          <dgm:bulletEnabled val="1"/>
        </dgm:presLayoutVars>
      </dgm:prSet>
      <dgm:spPr/>
    </dgm:pt>
    <dgm:pt modelId="{D60E7F3F-F0A4-874B-A8F4-CA027097E2A8}" type="pres">
      <dgm:prSet presAssocID="{A69A809E-27ED-41A7-B2A4-13D313A8BDFF}" presName="sibTrans" presStyleCnt="0"/>
      <dgm:spPr/>
    </dgm:pt>
    <dgm:pt modelId="{4701D1C3-9E74-9640-840B-E5D199BA2290}" type="pres">
      <dgm:prSet presAssocID="{33B887DA-401D-4AC2-A696-3ED18735AFF1}" presName="node" presStyleLbl="node1" presStyleIdx="2" presStyleCnt="6">
        <dgm:presLayoutVars>
          <dgm:bulletEnabled val="1"/>
        </dgm:presLayoutVars>
      </dgm:prSet>
      <dgm:spPr/>
    </dgm:pt>
    <dgm:pt modelId="{D931B311-5CF8-CA47-B9BF-E9E863CEB8B9}" type="pres">
      <dgm:prSet presAssocID="{9C50BBAE-9AE2-4E58-83C7-7697B542C095}" presName="sibTrans" presStyleCnt="0"/>
      <dgm:spPr/>
    </dgm:pt>
    <dgm:pt modelId="{73A94F88-EAA8-1C4E-9E79-AA6328337763}" type="pres">
      <dgm:prSet presAssocID="{236A952D-B66F-4E48-A544-470C2C56230A}" presName="node" presStyleLbl="node1" presStyleIdx="3" presStyleCnt="6">
        <dgm:presLayoutVars>
          <dgm:bulletEnabled val="1"/>
        </dgm:presLayoutVars>
      </dgm:prSet>
      <dgm:spPr/>
    </dgm:pt>
    <dgm:pt modelId="{BCE83F14-F088-B341-910E-79858B9F5AFB}" type="pres">
      <dgm:prSet presAssocID="{E6A90D0A-673F-4453-9013-6537ECED9454}" presName="sibTrans" presStyleCnt="0"/>
      <dgm:spPr/>
    </dgm:pt>
    <dgm:pt modelId="{9448E865-0E09-9547-A8F7-34CF6EF0EFCB}" type="pres">
      <dgm:prSet presAssocID="{AC603E70-0A84-499C-BA16-F1F936F5EA9C}" presName="node" presStyleLbl="node1" presStyleIdx="4" presStyleCnt="6">
        <dgm:presLayoutVars>
          <dgm:bulletEnabled val="1"/>
        </dgm:presLayoutVars>
      </dgm:prSet>
      <dgm:spPr/>
    </dgm:pt>
    <dgm:pt modelId="{C34062A5-6566-F745-A61E-6A4360C8627B}" type="pres">
      <dgm:prSet presAssocID="{0B604CAE-F8B7-4D1B-B39C-33795FECE606}" presName="sibTrans" presStyleCnt="0"/>
      <dgm:spPr/>
    </dgm:pt>
    <dgm:pt modelId="{01B8C371-EA99-E44C-8147-7C0AFDF9A73A}" type="pres">
      <dgm:prSet presAssocID="{3E6C5D93-E79A-4E2C-B724-8A6720D5906D}" presName="node" presStyleLbl="node1" presStyleIdx="5" presStyleCnt="6">
        <dgm:presLayoutVars>
          <dgm:bulletEnabled val="1"/>
        </dgm:presLayoutVars>
      </dgm:prSet>
      <dgm:spPr/>
    </dgm:pt>
  </dgm:ptLst>
  <dgm:cxnLst>
    <dgm:cxn modelId="{4B2B0406-9E0B-EA49-BD78-87A98A0E5EFA}" type="presOf" srcId="{236A952D-B66F-4E48-A544-470C2C56230A}" destId="{73A94F88-EAA8-1C4E-9E79-AA6328337763}" srcOrd="0" destOrd="0" presId="urn:microsoft.com/office/officeart/2005/8/layout/default"/>
    <dgm:cxn modelId="{62A31507-F8FD-0A4B-95DE-5378EF6D2478}" type="presOf" srcId="{3E6C5D93-E79A-4E2C-B724-8A6720D5906D}" destId="{01B8C371-EA99-E44C-8147-7C0AFDF9A73A}" srcOrd="0" destOrd="0" presId="urn:microsoft.com/office/officeart/2005/8/layout/default"/>
    <dgm:cxn modelId="{20BE5307-2761-3F4C-9F98-39A28F647FE3}" type="presOf" srcId="{AC603E70-0A84-499C-BA16-F1F936F5EA9C}" destId="{9448E865-0E09-9547-A8F7-34CF6EF0EFCB}" srcOrd="0" destOrd="0" presId="urn:microsoft.com/office/officeart/2005/8/layout/default"/>
    <dgm:cxn modelId="{636FFF29-2F99-49B7-971E-B39E477EE5C7}" srcId="{06A0820D-7A84-41AF-93E3-66F220B67DA2}" destId="{5455F5D9-6A40-4BA9-8DB9-21893FC2E4DD}" srcOrd="0" destOrd="0" parTransId="{B7685817-64C7-491B-94F6-187AA22BC07A}" sibTransId="{E724C544-EFAB-4EF7-8223-9AF0DFA761DD}"/>
    <dgm:cxn modelId="{DB902646-79E1-D242-977D-8A684B3C099C}" type="presOf" srcId="{5455F5D9-6A40-4BA9-8DB9-21893FC2E4DD}" destId="{ABFD2E25-C603-A244-A469-1E426DCB2BAC}" srcOrd="0" destOrd="0" presId="urn:microsoft.com/office/officeart/2005/8/layout/default"/>
    <dgm:cxn modelId="{A31D084B-4860-451E-9EA8-C272F6BCCF24}" srcId="{06A0820D-7A84-41AF-93E3-66F220B67DA2}" destId="{236A952D-B66F-4E48-A544-470C2C56230A}" srcOrd="3" destOrd="0" parTransId="{89CDB631-B364-48B8-B5F0-8575B1C0ACB4}" sibTransId="{E6A90D0A-673F-4453-9013-6537ECED9454}"/>
    <dgm:cxn modelId="{5267A281-3156-3340-BDBD-B4DCE7F5DC80}" type="presOf" srcId="{A2591529-65DC-4248-8CB1-D766889B3130}" destId="{201F5E1C-4071-CC48-A480-A0C7C172120A}" srcOrd="0" destOrd="0" presId="urn:microsoft.com/office/officeart/2005/8/layout/default"/>
    <dgm:cxn modelId="{6B512F8B-09A3-E643-AAB6-ABBFA8D73F07}" type="presOf" srcId="{33B887DA-401D-4AC2-A696-3ED18735AFF1}" destId="{4701D1C3-9E74-9640-840B-E5D199BA2290}" srcOrd="0" destOrd="0" presId="urn:microsoft.com/office/officeart/2005/8/layout/default"/>
    <dgm:cxn modelId="{F25BF1B0-376A-41D1-BE49-F398599D10EC}" srcId="{06A0820D-7A84-41AF-93E3-66F220B67DA2}" destId="{3E6C5D93-E79A-4E2C-B724-8A6720D5906D}" srcOrd="5" destOrd="0" parTransId="{8007DA97-2077-4000-BBF6-7880C27ADCD4}" sibTransId="{008C3354-E97B-43AD-B9E4-77EC48491E86}"/>
    <dgm:cxn modelId="{A842E3BA-843D-1E4C-B24F-BF39128A361C}" type="presOf" srcId="{06A0820D-7A84-41AF-93E3-66F220B67DA2}" destId="{ACCA96CA-DB60-5048-95C7-A70AAF640BED}" srcOrd="0" destOrd="0" presId="urn:microsoft.com/office/officeart/2005/8/layout/default"/>
    <dgm:cxn modelId="{BD9E46CF-1529-4D4B-B38D-BAD431181E3C}" srcId="{06A0820D-7A84-41AF-93E3-66F220B67DA2}" destId="{A2591529-65DC-4248-8CB1-D766889B3130}" srcOrd="1" destOrd="0" parTransId="{FD1260D5-0B84-4602-954D-B2C51B0FB730}" sibTransId="{A69A809E-27ED-41A7-B2A4-13D313A8BDFF}"/>
    <dgm:cxn modelId="{082DC8D7-309A-4D3A-AE71-3C83C05DA96B}" srcId="{06A0820D-7A84-41AF-93E3-66F220B67DA2}" destId="{AC603E70-0A84-499C-BA16-F1F936F5EA9C}" srcOrd="4" destOrd="0" parTransId="{0BBF86A2-B949-4144-9752-9FE5B90C38B3}" sibTransId="{0B604CAE-F8B7-4D1B-B39C-33795FECE606}"/>
    <dgm:cxn modelId="{BB71F3F5-296E-4384-BBF1-0371D25C3457}" srcId="{06A0820D-7A84-41AF-93E3-66F220B67DA2}" destId="{33B887DA-401D-4AC2-A696-3ED18735AFF1}" srcOrd="2" destOrd="0" parTransId="{A5889FF4-6FA0-4492-8999-79109ECD35DA}" sibTransId="{9C50BBAE-9AE2-4E58-83C7-7697B542C095}"/>
    <dgm:cxn modelId="{1BFCDB6C-0516-514A-8012-798B2A57ADB7}" type="presParOf" srcId="{ACCA96CA-DB60-5048-95C7-A70AAF640BED}" destId="{ABFD2E25-C603-A244-A469-1E426DCB2BAC}" srcOrd="0" destOrd="0" presId="urn:microsoft.com/office/officeart/2005/8/layout/default"/>
    <dgm:cxn modelId="{63A06E6F-2649-A845-AE61-5519E2488971}" type="presParOf" srcId="{ACCA96CA-DB60-5048-95C7-A70AAF640BED}" destId="{B6868AD1-903A-9F41-A4A9-C3435D868A17}" srcOrd="1" destOrd="0" presId="urn:microsoft.com/office/officeart/2005/8/layout/default"/>
    <dgm:cxn modelId="{9FE34EFE-F4FF-F146-BD28-8376922D07CF}" type="presParOf" srcId="{ACCA96CA-DB60-5048-95C7-A70AAF640BED}" destId="{201F5E1C-4071-CC48-A480-A0C7C172120A}" srcOrd="2" destOrd="0" presId="urn:microsoft.com/office/officeart/2005/8/layout/default"/>
    <dgm:cxn modelId="{D9D4F76E-2819-1E4F-97B3-7B1178DA1345}" type="presParOf" srcId="{ACCA96CA-DB60-5048-95C7-A70AAF640BED}" destId="{D60E7F3F-F0A4-874B-A8F4-CA027097E2A8}" srcOrd="3" destOrd="0" presId="urn:microsoft.com/office/officeart/2005/8/layout/default"/>
    <dgm:cxn modelId="{BA5244E0-8573-234B-9A36-3566A3E44FE3}" type="presParOf" srcId="{ACCA96CA-DB60-5048-95C7-A70AAF640BED}" destId="{4701D1C3-9E74-9640-840B-E5D199BA2290}" srcOrd="4" destOrd="0" presId="urn:microsoft.com/office/officeart/2005/8/layout/default"/>
    <dgm:cxn modelId="{38A581FA-ACCF-6B4C-95B9-7B0D90084113}" type="presParOf" srcId="{ACCA96CA-DB60-5048-95C7-A70AAF640BED}" destId="{D931B311-5CF8-CA47-B9BF-E9E863CEB8B9}" srcOrd="5" destOrd="0" presId="urn:microsoft.com/office/officeart/2005/8/layout/default"/>
    <dgm:cxn modelId="{199057F9-C392-6540-B568-D92BF6F2E6B4}" type="presParOf" srcId="{ACCA96CA-DB60-5048-95C7-A70AAF640BED}" destId="{73A94F88-EAA8-1C4E-9E79-AA6328337763}" srcOrd="6" destOrd="0" presId="urn:microsoft.com/office/officeart/2005/8/layout/default"/>
    <dgm:cxn modelId="{D407F288-2813-DE4A-BEA1-266BAD26F252}" type="presParOf" srcId="{ACCA96CA-DB60-5048-95C7-A70AAF640BED}" destId="{BCE83F14-F088-B341-910E-79858B9F5AFB}" srcOrd="7" destOrd="0" presId="urn:microsoft.com/office/officeart/2005/8/layout/default"/>
    <dgm:cxn modelId="{E90A88D2-9D65-5F4C-82E2-043F74491917}" type="presParOf" srcId="{ACCA96CA-DB60-5048-95C7-A70AAF640BED}" destId="{9448E865-0E09-9547-A8F7-34CF6EF0EFCB}" srcOrd="8" destOrd="0" presId="urn:microsoft.com/office/officeart/2005/8/layout/default"/>
    <dgm:cxn modelId="{2B3653BC-0872-B345-9250-8A0A5DD0CFFE}" type="presParOf" srcId="{ACCA96CA-DB60-5048-95C7-A70AAF640BED}" destId="{C34062A5-6566-F745-A61E-6A4360C8627B}" srcOrd="9" destOrd="0" presId="urn:microsoft.com/office/officeart/2005/8/layout/default"/>
    <dgm:cxn modelId="{E3B18522-E693-AF4E-A2EA-013D67040B0E}" type="presParOf" srcId="{ACCA96CA-DB60-5048-95C7-A70AAF640BED}" destId="{01B8C371-EA99-E44C-8147-7C0AFDF9A73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0E1804-E0C5-47D3-BD4C-31FC6989F568}"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0D45B545-F031-4B94-8BDB-0BBA2031EA40}">
      <dgm:prSet/>
      <dgm:spPr/>
      <dgm:t>
        <a:bodyPr/>
        <a:lstStyle/>
        <a:p>
          <a:r>
            <a:rPr lang="en-US"/>
            <a:t>4 years, intense study of law</a:t>
          </a:r>
        </a:p>
      </dgm:t>
    </dgm:pt>
    <dgm:pt modelId="{19819391-6794-44E9-8E23-FC944F596FD0}" type="parTrans" cxnId="{F92C7279-311C-480E-8F71-6AB1E5E231D2}">
      <dgm:prSet/>
      <dgm:spPr/>
      <dgm:t>
        <a:bodyPr/>
        <a:lstStyle/>
        <a:p>
          <a:endParaRPr lang="en-US"/>
        </a:p>
      </dgm:t>
    </dgm:pt>
    <dgm:pt modelId="{91DD7FE6-2843-4E2D-A877-0485938A864F}" type="sibTrans" cxnId="{F92C7279-311C-480E-8F71-6AB1E5E231D2}">
      <dgm:prSet/>
      <dgm:spPr/>
      <dgm:t>
        <a:bodyPr/>
        <a:lstStyle/>
        <a:p>
          <a:endParaRPr lang="en-US"/>
        </a:p>
      </dgm:t>
    </dgm:pt>
    <dgm:pt modelId="{0C964AEC-6685-4740-AD70-A267F6E7ACED}">
      <dgm:prSet/>
      <dgm:spPr/>
      <dgm:t>
        <a:bodyPr/>
        <a:lstStyle/>
        <a:p>
          <a:r>
            <a:rPr lang="en-US" dirty="0"/>
            <a:t>Almost all modules are law modules (though there are some interesting non-law modules available)</a:t>
          </a:r>
        </a:p>
      </dgm:t>
    </dgm:pt>
    <dgm:pt modelId="{5A090B14-C741-44E9-AF06-C388CF5FDD3E}" type="parTrans" cxnId="{AF0BAD39-2A74-4BCB-B561-ACD251BDB7E4}">
      <dgm:prSet/>
      <dgm:spPr/>
      <dgm:t>
        <a:bodyPr/>
        <a:lstStyle/>
        <a:p>
          <a:endParaRPr lang="en-US"/>
        </a:p>
      </dgm:t>
    </dgm:pt>
    <dgm:pt modelId="{65EC5F95-7A93-4456-BB25-46E94D81D685}" type="sibTrans" cxnId="{AF0BAD39-2A74-4BCB-B561-ACD251BDB7E4}">
      <dgm:prSet/>
      <dgm:spPr/>
      <dgm:t>
        <a:bodyPr/>
        <a:lstStyle/>
        <a:p>
          <a:endParaRPr lang="en-US"/>
        </a:p>
      </dgm:t>
    </dgm:pt>
    <dgm:pt modelId="{D927B535-EEBB-415B-BF26-1CA8CA1D4605}">
      <dgm:prSet/>
      <dgm:spPr/>
      <dgm:t>
        <a:bodyPr/>
        <a:lstStyle/>
        <a:p>
          <a:r>
            <a:rPr lang="en-US"/>
            <a:t>Greater quantity and range of law modules than on BCL </a:t>
          </a:r>
        </a:p>
      </dgm:t>
    </dgm:pt>
    <dgm:pt modelId="{A8203973-A7AB-4599-B527-CBB4ED81B72F}" type="parTrans" cxnId="{5E372264-CAED-4D72-8E7C-2217AD0BB803}">
      <dgm:prSet/>
      <dgm:spPr/>
      <dgm:t>
        <a:bodyPr/>
        <a:lstStyle/>
        <a:p>
          <a:endParaRPr lang="en-US"/>
        </a:p>
      </dgm:t>
    </dgm:pt>
    <dgm:pt modelId="{F77EA210-58B9-4021-AC88-13641EA3C970}" type="sibTrans" cxnId="{5E372264-CAED-4D72-8E7C-2217AD0BB803}">
      <dgm:prSet/>
      <dgm:spPr/>
      <dgm:t>
        <a:bodyPr/>
        <a:lstStyle/>
        <a:p>
          <a:endParaRPr lang="en-US"/>
        </a:p>
      </dgm:t>
    </dgm:pt>
    <dgm:pt modelId="{1B04E593-157C-4D1E-84EA-AB44412E12A1}">
      <dgm:prSet/>
      <dgm:spPr/>
      <dgm:t>
        <a:bodyPr/>
        <a:lstStyle/>
        <a:p>
          <a:r>
            <a:rPr lang="en-US" dirty="0"/>
            <a:t>Includes skill-based modules such as moot court, law and technology, dispute resolution</a:t>
          </a:r>
        </a:p>
      </dgm:t>
    </dgm:pt>
    <dgm:pt modelId="{BF02AA2E-1BC2-4FE7-9E45-4F4727365B16}" type="parTrans" cxnId="{0282A2B8-A024-4476-AB42-42E56DE50146}">
      <dgm:prSet/>
      <dgm:spPr/>
      <dgm:t>
        <a:bodyPr/>
        <a:lstStyle/>
        <a:p>
          <a:endParaRPr lang="en-US"/>
        </a:p>
      </dgm:t>
    </dgm:pt>
    <dgm:pt modelId="{D44F96F8-BACB-4DF2-93FB-BCBFC94565F6}" type="sibTrans" cxnId="{0282A2B8-A024-4476-AB42-42E56DE50146}">
      <dgm:prSet/>
      <dgm:spPr/>
      <dgm:t>
        <a:bodyPr/>
        <a:lstStyle/>
        <a:p>
          <a:endParaRPr lang="en-US"/>
        </a:p>
      </dgm:t>
    </dgm:pt>
    <dgm:pt modelId="{A1B79606-9C43-4CE9-AB9D-2CB31CE55BD9}">
      <dgm:prSet/>
      <dgm:spPr/>
      <dgm:t>
        <a:bodyPr/>
        <a:lstStyle/>
        <a:p>
          <a:r>
            <a:rPr lang="en-US"/>
            <a:t>More advanced modules, and more options, particularly in year 4 – e.g. Tax Law, Transnational Litigation, Intellectual Property Law, Banking and Finance Law, Public Health and the Law</a:t>
          </a:r>
        </a:p>
      </dgm:t>
    </dgm:pt>
    <dgm:pt modelId="{087B6B1E-71B3-4E03-8236-D752865F0399}" type="parTrans" cxnId="{2C96F925-0C18-447D-9451-9A1631D47500}">
      <dgm:prSet/>
      <dgm:spPr/>
      <dgm:t>
        <a:bodyPr/>
        <a:lstStyle/>
        <a:p>
          <a:endParaRPr lang="en-US"/>
        </a:p>
      </dgm:t>
    </dgm:pt>
    <dgm:pt modelId="{41581A35-6665-4C22-9616-52451B8F959D}" type="sibTrans" cxnId="{2C96F925-0C18-447D-9451-9A1631D47500}">
      <dgm:prSet/>
      <dgm:spPr/>
      <dgm:t>
        <a:bodyPr/>
        <a:lstStyle/>
        <a:p>
          <a:endParaRPr lang="en-US"/>
        </a:p>
      </dgm:t>
    </dgm:pt>
    <dgm:pt modelId="{A50082B8-A4E2-4E94-84C3-B64BF1A6E450}">
      <dgm:prSet/>
      <dgm:spPr/>
      <dgm:t>
        <a:bodyPr/>
        <a:lstStyle/>
        <a:p>
          <a:r>
            <a:rPr lang="en-US"/>
            <a:t>Research Project in Year 4 (optional)</a:t>
          </a:r>
        </a:p>
      </dgm:t>
    </dgm:pt>
    <dgm:pt modelId="{05394F2B-BB58-4269-BBB7-BB3032CF9FA2}" type="parTrans" cxnId="{3F380F5F-D47B-4411-8BEC-C730F4DF211F}">
      <dgm:prSet/>
      <dgm:spPr/>
      <dgm:t>
        <a:bodyPr/>
        <a:lstStyle/>
        <a:p>
          <a:endParaRPr lang="en-US"/>
        </a:p>
      </dgm:t>
    </dgm:pt>
    <dgm:pt modelId="{6F6798CF-F3C5-476C-9DC4-3B0F21E7C45D}" type="sibTrans" cxnId="{3F380F5F-D47B-4411-8BEC-C730F4DF211F}">
      <dgm:prSet/>
      <dgm:spPr/>
      <dgm:t>
        <a:bodyPr/>
        <a:lstStyle/>
        <a:p>
          <a:endParaRPr lang="en-US"/>
        </a:p>
      </dgm:t>
    </dgm:pt>
    <dgm:pt modelId="{0333A737-2302-4A97-9366-AE462FE07C38}" type="pres">
      <dgm:prSet presAssocID="{170E1804-E0C5-47D3-BD4C-31FC6989F568}" presName="Name0" presStyleCnt="0">
        <dgm:presLayoutVars>
          <dgm:dir/>
          <dgm:resizeHandles val="exact"/>
        </dgm:presLayoutVars>
      </dgm:prSet>
      <dgm:spPr/>
    </dgm:pt>
    <dgm:pt modelId="{4E82B8F6-8444-48B5-9F68-A049B430C7AB}" type="pres">
      <dgm:prSet presAssocID="{0D45B545-F031-4B94-8BDB-0BBA2031EA40}" presName="node" presStyleLbl="node1" presStyleIdx="0" presStyleCnt="6">
        <dgm:presLayoutVars>
          <dgm:bulletEnabled val="1"/>
        </dgm:presLayoutVars>
      </dgm:prSet>
      <dgm:spPr/>
    </dgm:pt>
    <dgm:pt modelId="{DC445855-A0A9-463A-8BFC-1CECD2518031}" type="pres">
      <dgm:prSet presAssocID="{91DD7FE6-2843-4E2D-A877-0485938A864F}" presName="sibTrans" presStyleLbl="sibTrans1D1" presStyleIdx="0" presStyleCnt="5"/>
      <dgm:spPr/>
    </dgm:pt>
    <dgm:pt modelId="{4C9330AF-6A72-4678-A318-0259DB218A5B}" type="pres">
      <dgm:prSet presAssocID="{91DD7FE6-2843-4E2D-A877-0485938A864F}" presName="connectorText" presStyleLbl="sibTrans1D1" presStyleIdx="0" presStyleCnt="5"/>
      <dgm:spPr/>
    </dgm:pt>
    <dgm:pt modelId="{A03FFBE7-ECB6-4E58-ACB9-C16A90FBC28D}" type="pres">
      <dgm:prSet presAssocID="{0C964AEC-6685-4740-AD70-A267F6E7ACED}" presName="node" presStyleLbl="node1" presStyleIdx="1" presStyleCnt="6">
        <dgm:presLayoutVars>
          <dgm:bulletEnabled val="1"/>
        </dgm:presLayoutVars>
      </dgm:prSet>
      <dgm:spPr/>
    </dgm:pt>
    <dgm:pt modelId="{38699598-DCE2-481E-91D7-6DE3C3B137CB}" type="pres">
      <dgm:prSet presAssocID="{65EC5F95-7A93-4456-BB25-46E94D81D685}" presName="sibTrans" presStyleLbl="sibTrans1D1" presStyleIdx="1" presStyleCnt="5"/>
      <dgm:spPr/>
    </dgm:pt>
    <dgm:pt modelId="{8A4FA8F9-4A3D-41CA-A8ED-25C75A35D5BC}" type="pres">
      <dgm:prSet presAssocID="{65EC5F95-7A93-4456-BB25-46E94D81D685}" presName="connectorText" presStyleLbl="sibTrans1D1" presStyleIdx="1" presStyleCnt="5"/>
      <dgm:spPr/>
    </dgm:pt>
    <dgm:pt modelId="{1894C518-A05B-4E78-91B1-1336EFF1C8A2}" type="pres">
      <dgm:prSet presAssocID="{D927B535-EEBB-415B-BF26-1CA8CA1D4605}" presName="node" presStyleLbl="node1" presStyleIdx="2" presStyleCnt="6">
        <dgm:presLayoutVars>
          <dgm:bulletEnabled val="1"/>
        </dgm:presLayoutVars>
      </dgm:prSet>
      <dgm:spPr/>
    </dgm:pt>
    <dgm:pt modelId="{F7E982F0-9D6D-437B-AEEE-9A0EE23E9B77}" type="pres">
      <dgm:prSet presAssocID="{F77EA210-58B9-4021-AC88-13641EA3C970}" presName="sibTrans" presStyleLbl="sibTrans1D1" presStyleIdx="2" presStyleCnt="5"/>
      <dgm:spPr/>
    </dgm:pt>
    <dgm:pt modelId="{318E65B5-C4DC-4C7C-A39C-BF5677118FD7}" type="pres">
      <dgm:prSet presAssocID="{F77EA210-58B9-4021-AC88-13641EA3C970}" presName="connectorText" presStyleLbl="sibTrans1D1" presStyleIdx="2" presStyleCnt="5"/>
      <dgm:spPr/>
    </dgm:pt>
    <dgm:pt modelId="{7E523AA4-00B8-4A6A-9BBE-869389EE780D}" type="pres">
      <dgm:prSet presAssocID="{1B04E593-157C-4D1E-84EA-AB44412E12A1}" presName="node" presStyleLbl="node1" presStyleIdx="3" presStyleCnt="6">
        <dgm:presLayoutVars>
          <dgm:bulletEnabled val="1"/>
        </dgm:presLayoutVars>
      </dgm:prSet>
      <dgm:spPr/>
    </dgm:pt>
    <dgm:pt modelId="{B30768D3-3607-40A2-BD92-64181155DE60}" type="pres">
      <dgm:prSet presAssocID="{D44F96F8-BACB-4DF2-93FB-BCBFC94565F6}" presName="sibTrans" presStyleLbl="sibTrans1D1" presStyleIdx="3" presStyleCnt="5"/>
      <dgm:spPr/>
    </dgm:pt>
    <dgm:pt modelId="{80009C04-7D78-4100-8D65-D0FCAAEE9AB1}" type="pres">
      <dgm:prSet presAssocID="{D44F96F8-BACB-4DF2-93FB-BCBFC94565F6}" presName="connectorText" presStyleLbl="sibTrans1D1" presStyleIdx="3" presStyleCnt="5"/>
      <dgm:spPr/>
    </dgm:pt>
    <dgm:pt modelId="{B6D5F410-FC7D-4663-821D-89B261061DEB}" type="pres">
      <dgm:prSet presAssocID="{A1B79606-9C43-4CE9-AB9D-2CB31CE55BD9}" presName="node" presStyleLbl="node1" presStyleIdx="4" presStyleCnt="6">
        <dgm:presLayoutVars>
          <dgm:bulletEnabled val="1"/>
        </dgm:presLayoutVars>
      </dgm:prSet>
      <dgm:spPr/>
    </dgm:pt>
    <dgm:pt modelId="{7D5D476F-815B-4AB1-9A77-81234E7AF4F6}" type="pres">
      <dgm:prSet presAssocID="{41581A35-6665-4C22-9616-52451B8F959D}" presName="sibTrans" presStyleLbl="sibTrans1D1" presStyleIdx="4" presStyleCnt="5"/>
      <dgm:spPr/>
    </dgm:pt>
    <dgm:pt modelId="{5EA02AE3-9E2D-4067-8F4C-021FEF2B61AD}" type="pres">
      <dgm:prSet presAssocID="{41581A35-6665-4C22-9616-52451B8F959D}" presName="connectorText" presStyleLbl="sibTrans1D1" presStyleIdx="4" presStyleCnt="5"/>
      <dgm:spPr/>
    </dgm:pt>
    <dgm:pt modelId="{6E6B6606-5C61-4877-B51C-5BAA92A8B29B}" type="pres">
      <dgm:prSet presAssocID="{A50082B8-A4E2-4E94-84C3-B64BF1A6E450}" presName="node" presStyleLbl="node1" presStyleIdx="5" presStyleCnt="6">
        <dgm:presLayoutVars>
          <dgm:bulletEnabled val="1"/>
        </dgm:presLayoutVars>
      </dgm:prSet>
      <dgm:spPr/>
    </dgm:pt>
  </dgm:ptLst>
  <dgm:cxnLst>
    <dgm:cxn modelId="{2C96F925-0C18-447D-9451-9A1631D47500}" srcId="{170E1804-E0C5-47D3-BD4C-31FC6989F568}" destId="{A1B79606-9C43-4CE9-AB9D-2CB31CE55BD9}" srcOrd="4" destOrd="0" parTransId="{087B6B1E-71B3-4E03-8236-D752865F0399}" sibTransId="{41581A35-6665-4C22-9616-52451B8F959D}"/>
    <dgm:cxn modelId="{79C6A333-02D3-4571-A57B-D5466E3D805C}" type="presOf" srcId="{D927B535-EEBB-415B-BF26-1CA8CA1D4605}" destId="{1894C518-A05B-4E78-91B1-1336EFF1C8A2}" srcOrd="0" destOrd="0" presId="urn:microsoft.com/office/officeart/2016/7/layout/RepeatingBendingProcessNew"/>
    <dgm:cxn modelId="{DDE58E37-5541-4FEF-AF4B-C63A52243DBC}" type="presOf" srcId="{91DD7FE6-2843-4E2D-A877-0485938A864F}" destId="{4C9330AF-6A72-4678-A318-0259DB218A5B}" srcOrd="1" destOrd="0" presId="urn:microsoft.com/office/officeart/2016/7/layout/RepeatingBendingProcessNew"/>
    <dgm:cxn modelId="{AF0BAD39-2A74-4BCB-B561-ACD251BDB7E4}" srcId="{170E1804-E0C5-47D3-BD4C-31FC6989F568}" destId="{0C964AEC-6685-4740-AD70-A267F6E7ACED}" srcOrd="1" destOrd="0" parTransId="{5A090B14-C741-44E9-AF06-C388CF5FDD3E}" sibTransId="{65EC5F95-7A93-4456-BB25-46E94D81D685}"/>
    <dgm:cxn modelId="{15E11153-109A-4319-A568-2BB7EEA1CAFB}" type="presOf" srcId="{91DD7FE6-2843-4E2D-A877-0485938A864F}" destId="{DC445855-A0A9-463A-8BFC-1CECD2518031}" srcOrd="0" destOrd="0" presId="urn:microsoft.com/office/officeart/2016/7/layout/RepeatingBendingProcessNew"/>
    <dgm:cxn modelId="{3F380F5F-D47B-4411-8BEC-C730F4DF211F}" srcId="{170E1804-E0C5-47D3-BD4C-31FC6989F568}" destId="{A50082B8-A4E2-4E94-84C3-B64BF1A6E450}" srcOrd="5" destOrd="0" parTransId="{05394F2B-BB58-4269-BBB7-BB3032CF9FA2}" sibTransId="{6F6798CF-F3C5-476C-9DC4-3B0F21E7C45D}"/>
    <dgm:cxn modelId="{5E372264-CAED-4D72-8E7C-2217AD0BB803}" srcId="{170E1804-E0C5-47D3-BD4C-31FC6989F568}" destId="{D927B535-EEBB-415B-BF26-1CA8CA1D4605}" srcOrd="2" destOrd="0" parTransId="{A8203973-A7AB-4599-B527-CBB4ED81B72F}" sibTransId="{F77EA210-58B9-4021-AC88-13641EA3C970}"/>
    <dgm:cxn modelId="{F92C7279-311C-480E-8F71-6AB1E5E231D2}" srcId="{170E1804-E0C5-47D3-BD4C-31FC6989F568}" destId="{0D45B545-F031-4B94-8BDB-0BBA2031EA40}" srcOrd="0" destOrd="0" parTransId="{19819391-6794-44E9-8E23-FC944F596FD0}" sibTransId="{91DD7FE6-2843-4E2D-A877-0485938A864F}"/>
    <dgm:cxn modelId="{D5878791-9BF7-4A3B-85EA-6107E739EAB2}" type="presOf" srcId="{D44F96F8-BACB-4DF2-93FB-BCBFC94565F6}" destId="{B30768D3-3607-40A2-BD92-64181155DE60}" srcOrd="0" destOrd="0" presId="urn:microsoft.com/office/officeart/2016/7/layout/RepeatingBendingProcessNew"/>
    <dgm:cxn modelId="{C8301192-B359-4FCD-8692-5A4DF0CAAA20}" type="presOf" srcId="{65EC5F95-7A93-4456-BB25-46E94D81D685}" destId="{38699598-DCE2-481E-91D7-6DE3C3B137CB}" srcOrd="0" destOrd="0" presId="urn:microsoft.com/office/officeart/2016/7/layout/RepeatingBendingProcessNew"/>
    <dgm:cxn modelId="{33D03192-0B05-44D4-B7A6-9DFAE062E4B1}" type="presOf" srcId="{D44F96F8-BACB-4DF2-93FB-BCBFC94565F6}" destId="{80009C04-7D78-4100-8D65-D0FCAAEE9AB1}" srcOrd="1" destOrd="0" presId="urn:microsoft.com/office/officeart/2016/7/layout/RepeatingBendingProcessNew"/>
    <dgm:cxn modelId="{9481DF9F-8AEC-45F0-AD70-ABC7C4B73CDA}" type="presOf" srcId="{1B04E593-157C-4D1E-84EA-AB44412E12A1}" destId="{7E523AA4-00B8-4A6A-9BBE-869389EE780D}" srcOrd="0" destOrd="0" presId="urn:microsoft.com/office/officeart/2016/7/layout/RepeatingBendingProcessNew"/>
    <dgm:cxn modelId="{0282A2B8-A024-4476-AB42-42E56DE50146}" srcId="{170E1804-E0C5-47D3-BD4C-31FC6989F568}" destId="{1B04E593-157C-4D1E-84EA-AB44412E12A1}" srcOrd="3" destOrd="0" parTransId="{BF02AA2E-1BC2-4FE7-9E45-4F4727365B16}" sibTransId="{D44F96F8-BACB-4DF2-93FB-BCBFC94565F6}"/>
    <dgm:cxn modelId="{B65E7CB9-E63A-4BB5-B525-1ACC23DAFD57}" type="presOf" srcId="{0D45B545-F031-4B94-8BDB-0BBA2031EA40}" destId="{4E82B8F6-8444-48B5-9F68-A049B430C7AB}" srcOrd="0" destOrd="0" presId="urn:microsoft.com/office/officeart/2016/7/layout/RepeatingBendingProcessNew"/>
    <dgm:cxn modelId="{DED1A0B9-3514-476E-A954-F88C82C9061F}" type="presOf" srcId="{A1B79606-9C43-4CE9-AB9D-2CB31CE55BD9}" destId="{B6D5F410-FC7D-4663-821D-89B261061DEB}" srcOrd="0" destOrd="0" presId="urn:microsoft.com/office/officeart/2016/7/layout/RepeatingBendingProcessNew"/>
    <dgm:cxn modelId="{32A011BE-0DBC-4388-91A0-1E1412454CE3}" type="presOf" srcId="{170E1804-E0C5-47D3-BD4C-31FC6989F568}" destId="{0333A737-2302-4A97-9366-AE462FE07C38}" srcOrd="0" destOrd="0" presId="urn:microsoft.com/office/officeart/2016/7/layout/RepeatingBendingProcessNew"/>
    <dgm:cxn modelId="{F39E75BE-4022-44B2-B20A-5BA08EA2DB30}" type="presOf" srcId="{A50082B8-A4E2-4E94-84C3-B64BF1A6E450}" destId="{6E6B6606-5C61-4877-B51C-5BAA92A8B29B}" srcOrd="0" destOrd="0" presId="urn:microsoft.com/office/officeart/2016/7/layout/RepeatingBendingProcessNew"/>
    <dgm:cxn modelId="{165F75D0-6628-4F65-A657-F6AA772F4088}" type="presOf" srcId="{41581A35-6665-4C22-9616-52451B8F959D}" destId="{7D5D476F-815B-4AB1-9A77-81234E7AF4F6}" srcOrd="0" destOrd="0" presId="urn:microsoft.com/office/officeart/2016/7/layout/RepeatingBendingProcessNew"/>
    <dgm:cxn modelId="{80E67ADC-52C7-4ED8-89C1-EE2EF76A31A3}" type="presOf" srcId="{41581A35-6665-4C22-9616-52451B8F959D}" destId="{5EA02AE3-9E2D-4067-8F4C-021FEF2B61AD}" srcOrd="1" destOrd="0" presId="urn:microsoft.com/office/officeart/2016/7/layout/RepeatingBendingProcessNew"/>
    <dgm:cxn modelId="{E43380DF-F1B9-4B71-95EA-DA9769C444CF}" type="presOf" srcId="{65EC5F95-7A93-4456-BB25-46E94D81D685}" destId="{8A4FA8F9-4A3D-41CA-A8ED-25C75A35D5BC}" srcOrd="1" destOrd="0" presId="urn:microsoft.com/office/officeart/2016/7/layout/RepeatingBendingProcessNew"/>
    <dgm:cxn modelId="{266038F3-ED81-48DA-A410-3E691C1D7A7F}" type="presOf" srcId="{F77EA210-58B9-4021-AC88-13641EA3C970}" destId="{F7E982F0-9D6D-437B-AEEE-9A0EE23E9B77}" srcOrd="0" destOrd="0" presId="urn:microsoft.com/office/officeart/2016/7/layout/RepeatingBendingProcessNew"/>
    <dgm:cxn modelId="{173B35F6-5171-4D35-AFFE-693F1D768C54}" type="presOf" srcId="{F77EA210-58B9-4021-AC88-13641EA3C970}" destId="{318E65B5-C4DC-4C7C-A39C-BF5677118FD7}" srcOrd="1" destOrd="0" presId="urn:microsoft.com/office/officeart/2016/7/layout/RepeatingBendingProcessNew"/>
    <dgm:cxn modelId="{AFD4B2FE-0F59-4AD0-A9BF-CFB3CED41968}" type="presOf" srcId="{0C964AEC-6685-4740-AD70-A267F6E7ACED}" destId="{A03FFBE7-ECB6-4E58-ACB9-C16A90FBC28D}" srcOrd="0" destOrd="0" presId="urn:microsoft.com/office/officeart/2016/7/layout/RepeatingBendingProcessNew"/>
    <dgm:cxn modelId="{68B5E433-46FE-4AF5-B127-E967B4E3481A}" type="presParOf" srcId="{0333A737-2302-4A97-9366-AE462FE07C38}" destId="{4E82B8F6-8444-48B5-9F68-A049B430C7AB}" srcOrd="0" destOrd="0" presId="urn:microsoft.com/office/officeart/2016/7/layout/RepeatingBendingProcessNew"/>
    <dgm:cxn modelId="{0565ECA3-9A96-47AC-AF07-843D07A0676B}" type="presParOf" srcId="{0333A737-2302-4A97-9366-AE462FE07C38}" destId="{DC445855-A0A9-463A-8BFC-1CECD2518031}" srcOrd="1" destOrd="0" presId="urn:microsoft.com/office/officeart/2016/7/layout/RepeatingBendingProcessNew"/>
    <dgm:cxn modelId="{9028ACD7-1925-406B-8553-FF6318A2B277}" type="presParOf" srcId="{DC445855-A0A9-463A-8BFC-1CECD2518031}" destId="{4C9330AF-6A72-4678-A318-0259DB218A5B}" srcOrd="0" destOrd="0" presId="urn:microsoft.com/office/officeart/2016/7/layout/RepeatingBendingProcessNew"/>
    <dgm:cxn modelId="{14876E9F-F35D-4836-B729-1247F93DD130}" type="presParOf" srcId="{0333A737-2302-4A97-9366-AE462FE07C38}" destId="{A03FFBE7-ECB6-4E58-ACB9-C16A90FBC28D}" srcOrd="2" destOrd="0" presId="urn:microsoft.com/office/officeart/2016/7/layout/RepeatingBendingProcessNew"/>
    <dgm:cxn modelId="{03C63721-83C6-4816-98B9-31DA210CF764}" type="presParOf" srcId="{0333A737-2302-4A97-9366-AE462FE07C38}" destId="{38699598-DCE2-481E-91D7-6DE3C3B137CB}" srcOrd="3" destOrd="0" presId="urn:microsoft.com/office/officeart/2016/7/layout/RepeatingBendingProcessNew"/>
    <dgm:cxn modelId="{FC0789A5-5DB6-4388-B4A5-4794094851BB}" type="presParOf" srcId="{38699598-DCE2-481E-91D7-6DE3C3B137CB}" destId="{8A4FA8F9-4A3D-41CA-A8ED-25C75A35D5BC}" srcOrd="0" destOrd="0" presId="urn:microsoft.com/office/officeart/2016/7/layout/RepeatingBendingProcessNew"/>
    <dgm:cxn modelId="{217EC1E1-66CC-4561-A27D-D61874BC3962}" type="presParOf" srcId="{0333A737-2302-4A97-9366-AE462FE07C38}" destId="{1894C518-A05B-4E78-91B1-1336EFF1C8A2}" srcOrd="4" destOrd="0" presId="urn:microsoft.com/office/officeart/2016/7/layout/RepeatingBendingProcessNew"/>
    <dgm:cxn modelId="{175BC022-7F2F-49D6-953F-5C9A13122526}" type="presParOf" srcId="{0333A737-2302-4A97-9366-AE462FE07C38}" destId="{F7E982F0-9D6D-437B-AEEE-9A0EE23E9B77}" srcOrd="5" destOrd="0" presId="urn:microsoft.com/office/officeart/2016/7/layout/RepeatingBendingProcessNew"/>
    <dgm:cxn modelId="{8C7F8409-7C50-4095-84B4-6921D3D60348}" type="presParOf" srcId="{F7E982F0-9D6D-437B-AEEE-9A0EE23E9B77}" destId="{318E65B5-C4DC-4C7C-A39C-BF5677118FD7}" srcOrd="0" destOrd="0" presId="urn:microsoft.com/office/officeart/2016/7/layout/RepeatingBendingProcessNew"/>
    <dgm:cxn modelId="{3DC0C976-04BA-479E-A91C-B9AAE6340286}" type="presParOf" srcId="{0333A737-2302-4A97-9366-AE462FE07C38}" destId="{7E523AA4-00B8-4A6A-9BBE-869389EE780D}" srcOrd="6" destOrd="0" presId="urn:microsoft.com/office/officeart/2016/7/layout/RepeatingBendingProcessNew"/>
    <dgm:cxn modelId="{613545C2-68A8-4990-B6F7-FE14ECD38FB5}" type="presParOf" srcId="{0333A737-2302-4A97-9366-AE462FE07C38}" destId="{B30768D3-3607-40A2-BD92-64181155DE60}" srcOrd="7" destOrd="0" presId="urn:microsoft.com/office/officeart/2016/7/layout/RepeatingBendingProcessNew"/>
    <dgm:cxn modelId="{99B556BC-A291-495B-8D5B-E2639F0F9AD8}" type="presParOf" srcId="{B30768D3-3607-40A2-BD92-64181155DE60}" destId="{80009C04-7D78-4100-8D65-D0FCAAEE9AB1}" srcOrd="0" destOrd="0" presId="urn:microsoft.com/office/officeart/2016/7/layout/RepeatingBendingProcessNew"/>
    <dgm:cxn modelId="{85278C4C-A0A5-46DC-88A6-2AB4864F3C0D}" type="presParOf" srcId="{0333A737-2302-4A97-9366-AE462FE07C38}" destId="{B6D5F410-FC7D-4663-821D-89B261061DEB}" srcOrd="8" destOrd="0" presId="urn:microsoft.com/office/officeart/2016/7/layout/RepeatingBendingProcessNew"/>
    <dgm:cxn modelId="{049143E2-6309-486E-85F7-3593F0F5E9E8}" type="presParOf" srcId="{0333A737-2302-4A97-9366-AE462FE07C38}" destId="{7D5D476F-815B-4AB1-9A77-81234E7AF4F6}" srcOrd="9" destOrd="0" presId="urn:microsoft.com/office/officeart/2016/7/layout/RepeatingBendingProcessNew"/>
    <dgm:cxn modelId="{5C5B4037-F20B-4C30-9DA9-5ADFA4698DC9}" type="presParOf" srcId="{7D5D476F-815B-4AB1-9A77-81234E7AF4F6}" destId="{5EA02AE3-9E2D-4067-8F4C-021FEF2B61AD}" srcOrd="0" destOrd="0" presId="urn:microsoft.com/office/officeart/2016/7/layout/RepeatingBendingProcessNew"/>
    <dgm:cxn modelId="{05B0BE34-D264-4613-B25A-6D6DCE7EAE2D}" type="presParOf" srcId="{0333A737-2302-4A97-9366-AE462FE07C38}" destId="{6E6B6606-5C61-4877-B51C-5BAA92A8B29B}"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A0CFF4-2953-4B9C-BE6B-F5495A9913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69E63E-D08D-4A8A-8794-738C8FBC6B22}">
      <dgm:prSet/>
      <dgm:spPr/>
      <dgm:t>
        <a:bodyPr/>
        <a:lstStyle/>
        <a:p>
          <a:r>
            <a:rPr lang="en-US"/>
            <a:t>Don’t run yourself into the ground - get plenty of breaks and exercise. </a:t>
          </a:r>
        </a:p>
      </dgm:t>
    </dgm:pt>
    <dgm:pt modelId="{22340445-A3AC-4BD4-AFF1-CE796355DD38}" type="parTrans" cxnId="{A58BA620-7645-457E-9057-284E9AF0B46C}">
      <dgm:prSet/>
      <dgm:spPr/>
      <dgm:t>
        <a:bodyPr/>
        <a:lstStyle/>
        <a:p>
          <a:endParaRPr lang="en-US"/>
        </a:p>
      </dgm:t>
    </dgm:pt>
    <dgm:pt modelId="{9D6BC959-AA32-4544-8621-2CF4DAB0C39E}" type="sibTrans" cxnId="{A58BA620-7645-457E-9057-284E9AF0B46C}">
      <dgm:prSet/>
      <dgm:spPr/>
      <dgm:t>
        <a:bodyPr/>
        <a:lstStyle/>
        <a:p>
          <a:endParaRPr lang="en-US"/>
        </a:p>
      </dgm:t>
    </dgm:pt>
    <dgm:pt modelId="{78ED4D6F-DAC8-4FB8-8EED-F6197C584375}">
      <dgm:prSet/>
      <dgm:spPr/>
      <dgm:t>
        <a:bodyPr/>
        <a:lstStyle/>
        <a:p>
          <a:r>
            <a:rPr lang="en-US"/>
            <a:t>Get plenty of sleep.</a:t>
          </a:r>
        </a:p>
      </dgm:t>
    </dgm:pt>
    <dgm:pt modelId="{534092D7-B347-4A4A-98DB-3CA902A08CA0}" type="parTrans" cxnId="{1453162F-670F-40C8-858B-B03824A2E1BA}">
      <dgm:prSet/>
      <dgm:spPr/>
      <dgm:t>
        <a:bodyPr/>
        <a:lstStyle/>
        <a:p>
          <a:endParaRPr lang="en-US"/>
        </a:p>
      </dgm:t>
    </dgm:pt>
    <dgm:pt modelId="{E431B722-359E-4986-8BD1-946F2F0C4A6D}" type="sibTrans" cxnId="{1453162F-670F-40C8-858B-B03824A2E1BA}">
      <dgm:prSet/>
      <dgm:spPr/>
      <dgm:t>
        <a:bodyPr/>
        <a:lstStyle/>
        <a:p>
          <a:endParaRPr lang="en-US"/>
        </a:p>
      </dgm:t>
    </dgm:pt>
    <dgm:pt modelId="{B7C7544D-2C31-4ED1-9C39-C3C5C29D2D5B}">
      <dgm:prSet/>
      <dgm:spPr/>
      <dgm:t>
        <a:bodyPr/>
        <a:lstStyle/>
        <a:p>
          <a:r>
            <a:rPr lang="en-US"/>
            <a:t>Reduce or eliminate alcohol, caffeine</a:t>
          </a:r>
        </a:p>
      </dgm:t>
    </dgm:pt>
    <dgm:pt modelId="{9F91272A-38BD-486C-A3E2-59573574D219}" type="parTrans" cxnId="{E5A502ED-1F77-4D11-BA74-34C63224EE12}">
      <dgm:prSet/>
      <dgm:spPr/>
      <dgm:t>
        <a:bodyPr/>
        <a:lstStyle/>
        <a:p>
          <a:endParaRPr lang="en-US"/>
        </a:p>
      </dgm:t>
    </dgm:pt>
    <dgm:pt modelId="{0535DE88-D9FF-40CD-AA18-59F2ED849C6B}" type="sibTrans" cxnId="{E5A502ED-1F77-4D11-BA74-34C63224EE12}">
      <dgm:prSet/>
      <dgm:spPr/>
      <dgm:t>
        <a:bodyPr/>
        <a:lstStyle/>
        <a:p>
          <a:endParaRPr lang="en-US"/>
        </a:p>
      </dgm:t>
    </dgm:pt>
    <dgm:pt modelId="{2DE962F0-4073-4A3F-8A11-6EDE4352BD67}">
      <dgm:prSet/>
      <dgm:spPr/>
      <dgm:t>
        <a:bodyPr/>
        <a:lstStyle/>
        <a:p>
          <a:r>
            <a:rPr lang="en-US"/>
            <a:t>Remove or switch off distractions </a:t>
          </a:r>
        </a:p>
      </dgm:t>
    </dgm:pt>
    <dgm:pt modelId="{CA303A32-6155-4C94-8F7A-52B674A44AED}" type="parTrans" cxnId="{814DDF46-34EF-4F25-928C-222CD7A0CE8A}">
      <dgm:prSet/>
      <dgm:spPr/>
      <dgm:t>
        <a:bodyPr/>
        <a:lstStyle/>
        <a:p>
          <a:endParaRPr lang="en-US"/>
        </a:p>
      </dgm:t>
    </dgm:pt>
    <dgm:pt modelId="{6E718C45-3EB7-469E-B893-D213F9452B79}" type="sibTrans" cxnId="{814DDF46-34EF-4F25-928C-222CD7A0CE8A}">
      <dgm:prSet/>
      <dgm:spPr/>
      <dgm:t>
        <a:bodyPr/>
        <a:lstStyle/>
        <a:p>
          <a:endParaRPr lang="en-US"/>
        </a:p>
      </dgm:t>
    </dgm:pt>
    <dgm:pt modelId="{38DAEB12-0E95-4750-8634-C4AB1ACB92DA}">
      <dgm:prSet/>
      <dgm:spPr/>
      <dgm:t>
        <a:bodyPr/>
        <a:lstStyle/>
        <a:p>
          <a:r>
            <a:rPr lang="en-US"/>
            <a:t>Plan and schedule – make sure you know what is due when</a:t>
          </a:r>
        </a:p>
      </dgm:t>
    </dgm:pt>
    <dgm:pt modelId="{002CFAF9-7F5F-42F5-B346-C2AD9997402E}" type="parTrans" cxnId="{4B4F9F7D-11C1-414B-9A28-42276DFEACC0}">
      <dgm:prSet/>
      <dgm:spPr/>
      <dgm:t>
        <a:bodyPr/>
        <a:lstStyle/>
        <a:p>
          <a:endParaRPr lang="en-US"/>
        </a:p>
      </dgm:t>
    </dgm:pt>
    <dgm:pt modelId="{234A82FD-6C9F-4A56-A5B4-B2D29357AEA7}" type="sibTrans" cxnId="{4B4F9F7D-11C1-414B-9A28-42276DFEACC0}">
      <dgm:prSet/>
      <dgm:spPr/>
      <dgm:t>
        <a:bodyPr/>
        <a:lstStyle/>
        <a:p>
          <a:endParaRPr lang="en-US"/>
        </a:p>
      </dgm:t>
    </dgm:pt>
    <dgm:pt modelId="{32FF4326-D70D-447A-8D1B-6B9B95B6EB56}">
      <dgm:prSet/>
      <dgm:spPr/>
      <dgm:t>
        <a:bodyPr/>
        <a:lstStyle/>
        <a:p>
          <a:r>
            <a:rPr lang="en-US"/>
            <a:t>Don’t get bamboozled by the quantity of work you have to do across all modules. </a:t>
          </a:r>
        </a:p>
      </dgm:t>
    </dgm:pt>
    <dgm:pt modelId="{4B4A6C36-E285-48FE-8541-8C58364FEAB5}" type="parTrans" cxnId="{610DA838-F8C9-4259-8599-668830E3B248}">
      <dgm:prSet/>
      <dgm:spPr/>
      <dgm:t>
        <a:bodyPr/>
        <a:lstStyle/>
        <a:p>
          <a:endParaRPr lang="en-US"/>
        </a:p>
      </dgm:t>
    </dgm:pt>
    <dgm:pt modelId="{F216A184-B1A6-45F8-99F5-B5862AD1974B}" type="sibTrans" cxnId="{610DA838-F8C9-4259-8599-668830E3B248}">
      <dgm:prSet/>
      <dgm:spPr/>
      <dgm:t>
        <a:bodyPr/>
        <a:lstStyle/>
        <a:p>
          <a:endParaRPr lang="en-US"/>
        </a:p>
      </dgm:t>
    </dgm:pt>
    <dgm:pt modelId="{0708F1E4-8185-40CD-9C9C-E1897B8238D0}">
      <dgm:prSet/>
      <dgm:spPr/>
      <dgm:t>
        <a:bodyPr/>
        <a:lstStyle/>
        <a:p>
          <a:r>
            <a:rPr lang="en-US" dirty="0"/>
            <a:t>If studying a specific topic, give that topic your focus. Ignore all else for that period of time. </a:t>
          </a:r>
        </a:p>
      </dgm:t>
    </dgm:pt>
    <dgm:pt modelId="{DCB3E3DA-A1F9-48D5-BA39-AB91B09F9B24}" type="parTrans" cxnId="{5DB1D1D4-B9C0-48FD-B943-644F36766D02}">
      <dgm:prSet/>
      <dgm:spPr/>
      <dgm:t>
        <a:bodyPr/>
        <a:lstStyle/>
        <a:p>
          <a:endParaRPr lang="en-US"/>
        </a:p>
      </dgm:t>
    </dgm:pt>
    <dgm:pt modelId="{18D7C9AC-8142-48B3-8BB9-F198026391CD}" type="sibTrans" cxnId="{5DB1D1D4-B9C0-48FD-B943-644F36766D02}">
      <dgm:prSet/>
      <dgm:spPr/>
      <dgm:t>
        <a:bodyPr/>
        <a:lstStyle/>
        <a:p>
          <a:endParaRPr lang="en-US"/>
        </a:p>
      </dgm:t>
    </dgm:pt>
    <dgm:pt modelId="{81525C64-735D-734D-92C1-0A2AE669ABF7}" type="pres">
      <dgm:prSet presAssocID="{F5A0CFF4-2953-4B9C-BE6B-F5495A991376}" presName="diagram" presStyleCnt="0">
        <dgm:presLayoutVars>
          <dgm:dir/>
          <dgm:resizeHandles val="exact"/>
        </dgm:presLayoutVars>
      </dgm:prSet>
      <dgm:spPr/>
    </dgm:pt>
    <dgm:pt modelId="{71986B52-1E39-FA44-A6E6-D82B2ECE5DB5}" type="pres">
      <dgm:prSet presAssocID="{5C69E63E-D08D-4A8A-8794-738C8FBC6B22}" presName="node" presStyleLbl="node1" presStyleIdx="0" presStyleCnt="7">
        <dgm:presLayoutVars>
          <dgm:bulletEnabled val="1"/>
        </dgm:presLayoutVars>
      </dgm:prSet>
      <dgm:spPr/>
    </dgm:pt>
    <dgm:pt modelId="{0244511C-BFB6-814D-AA5C-FF78DA9DA5FD}" type="pres">
      <dgm:prSet presAssocID="{9D6BC959-AA32-4544-8621-2CF4DAB0C39E}" presName="sibTrans" presStyleCnt="0"/>
      <dgm:spPr/>
    </dgm:pt>
    <dgm:pt modelId="{D1A6174A-4074-1747-848B-EC19D15029EE}" type="pres">
      <dgm:prSet presAssocID="{78ED4D6F-DAC8-4FB8-8EED-F6197C584375}" presName="node" presStyleLbl="node1" presStyleIdx="1" presStyleCnt="7">
        <dgm:presLayoutVars>
          <dgm:bulletEnabled val="1"/>
        </dgm:presLayoutVars>
      </dgm:prSet>
      <dgm:spPr/>
    </dgm:pt>
    <dgm:pt modelId="{2F8B061E-63C0-F04E-AE23-4C22078E34CD}" type="pres">
      <dgm:prSet presAssocID="{E431B722-359E-4986-8BD1-946F2F0C4A6D}" presName="sibTrans" presStyleCnt="0"/>
      <dgm:spPr/>
    </dgm:pt>
    <dgm:pt modelId="{82DC2ED8-AA34-894C-AA36-5D8912801E03}" type="pres">
      <dgm:prSet presAssocID="{B7C7544D-2C31-4ED1-9C39-C3C5C29D2D5B}" presName="node" presStyleLbl="node1" presStyleIdx="2" presStyleCnt="7">
        <dgm:presLayoutVars>
          <dgm:bulletEnabled val="1"/>
        </dgm:presLayoutVars>
      </dgm:prSet>
      <dgm:spPr/>
    </dgm:pt>
    <dgm:pt modelId="{5C59310E-59F3-9341-9485-C41FAA9296AF}" type="pres">
      <dgm:prSet presAssocID="{0535DE88-D9FF-40CD-AA18-59F2ED849C6B}" presName="sibTrans" presStyleCnt="0"/>
      <dgm:spPr/>
    </dgm:pt>
    <dgm:pt modelId="{0D474F37-D6CF-C044-84A5-0ED23EA58E19}" type="pres">
      <dgm:prSet presAssocID="{2DE962F0-4073-4A3F-8A11-6EDE4352BD67}" presName="node" presStyleLbl="node1" presStyleIdx="3" presStyleCnt="7">
        <dgm:presLayoutVars>
          <dgm:bulletEnabled val="1"/>
        </dgm:presLayoutVars>
      </dgm:prSet>
      <dgm:spPr/>
    </dgm:pt>
    <dgm:pt modelId="{71103EAA-9E1B-FF4B-A999-F63401241BA7}" type="pres">
      <dgm:prSet presAssocID="{6E718C45-3EB7-469E-B893-D213F9452B79}" presName="sibTrans" presStyleCnt="0"/>
      <dgm:spPr/>
    </dgm:pt>
    <dgm:pt modelId="{976DD6C0-9CCD-B547-9346-4FCF4A8EE60C}" type="pres">
      <dgm:prSet presAssocID="{38DAEB12-0E95-4750-8634-C4AB1ACB92DA}" presName="node" presStyleLbl="node1" presStyleIdx="4" presStyleCnt="7">
        <dgm:presLayoutVars>
          <dgm:bulletEnabled val="1"/>
        </dgm:presLayoutVars>
      </dgm:prSet>
      <dgm:spPr/>
    </dgm:pt>
    <dgm:pt modelId="{E7670CA2-2CA4-C446-BE19-3CB91969E8E0}" type="pres">
      <dgm:prSet presAssocID="{234A82FD-6C9F-4A56-A5B4-B2D29357AEA7}" presName="sibTrans" presStyleCnt="0"/>
      <dgm:spPr/>
    </dgm:pt>
    <dgm:pt modelId="{E3DFE0A8-930D-904F-AB30-AE8E75677E9C}" type="pres">
      <dgm:prSet presAssocID="{32FF4326-D70D-447A-8D1B-6B9B95B6EB56}" presName="node" presStyleLbl="node1" presStyleIdx="5" presStyleCnt="7">
        <dgm:presLayoutVars>
          <dgm:bulletEnabled val="1"/>
        </dgm:presLayoutVars>
      </dgm:prSet>
      <dgm:spPr/>
    </dgm:pt>
    <dgm:pt modelId="{91AEAAEB-8D14-2C45-9441-01784E92F26B}" type="pres">
      <dgm:prSet presAssocID="{F216A184-B1A6-45F8-99F5-B5862AD1974B}" presName="sibTrans" presStyleCnt="0"/>
      <dgm:spPr/>
    </dgm:pt>
    <dgm:pt modelId="{F914D5DF-70B6-AE40-A427-FAE3FC871436}" type="pres">
      <dgm:prSet presAssocID="{0708F1E4-8185-40CD-9C9C-E1897B8238D0}" presName="node" presStyleLbl="node1" presStyleIdx="6" presStyleCnt="7">
        <dgm:presLayoutVars>
          <dgm:bulletEnabled val="1"/>
        </dgm:presLayoutVars>
      </dgm:prSet>
      <dgm:spPr/>
    </dgm:pt>
  </dgm:ptLst>
  <dgm:cxnLst>
    <dgm:cxn modelId="{37E5E60E-51BC-A34A-A5B1-FDBC797B9597}" type="presOf" srcId="{F5A0CFF4-2953-4B9C-BE6B-F5495A991376}" destId="{81525C64-735D-734D-92C1-0A2AE669ABF7}" srcOrd="0" destOrd="0" presId="urn:microsoft.com/office/officeart/2005/8/layout/default"/>
    <dgm:cxn modelId="{A58BA620-7645-457E-9057-284E9AF0B46C}" srcId="{F5A0CFF4-2953-4B9C-BE6B-F5495A991376}" destId="{5C69E63E-D08D-4A8A-8794-738C8FBC6B22}" srcOrd="0" destOrd="0" parTransId="{22340445-A3AC-4BD4-AFF1-CE796355DD38}" sibTransId="{9D6BC959-AA32-4544-8621-2CF4DAB0C39E}"/>
    <dgm:cxn modelId="{1453162F-670F-40C8-858B-B03824A2E1BA}" srcId="{F5A0CFF4-2953-4B9C-BE6B-F5495A991376}" destId="{78ED4D6F-DAC8-4FB8-8EED-F6197C584375}" srcOrd="1" destOrd="0" parTransId="{534092D7-B347-4A4A-98DB-3CA902A08CA0}" sibTransId="{E431B722-359E-4986-8BD1-946F2F0C4A6D}"/>
    <dgm:cxn modelId="{610DA838-F8C9-4259-8599-668830E3B248}" srcId="{F5A0CFF4-2953-4B9C-BE6B-F5495A991376}" destId="{32FF4326-D70D-447A-8D1B-6B9B95B6EB56}" srcOrd="5" destOrd="0" parTransId="{4B4A6C36-E285-48FE-8541-8C58364FEAB5}" sibTransId="{F216A184-B1A6-45F8-99F5-B5862AD1974B}"/>
    <dgm:cxn modelId="{814DDF46-34EF-4F25-928C-222CD7A0CE8A}" srcId="{F5A0CFF4-2953-4B9C-BE6B-F5495A991376}" destId="{2DE962F0-4073-4A3F-8A11-6EDE4352BD67}" srcOrd="3" destOrd="0" parTransId="{CA303A32-6155-4C94-8F7A-52B674A44AED}" sibTransId="{6E718C45-3EB7-469E-B893-D213F9452B79}"/>
    <dgm:cxn modelId="{06003E6C-63AA-534F-A251-712F616DA3E3}" type="presOf" srcId="{38DAEB12-0E95-4750-8634-C4AB1ACB92DA}" destId="{976DD6C0-9CCD-B547-9346-4FCF4A8EE60C}" srcOrd="0" destOrd="0" presId="urn:microsoft.com/office/officeart/2005/8/layout/default"/>
    <dgm:cxn modelId="{4F7C2D78-5808-754E-A72D-F77D983E306D}" type="presOf" srcId="{5C69E63E-D08D-4A8A-8794-738C8FBC6B22}" destId="{71986B52-1E39-FA44-A6E6-D82B2ECE5DB5}" srcOrd="0" destOrd="0" presId="urn:microsoft.com/office/officeart/2005/8/layout/default"/>
    <dgm:cxn modelId="{4B4F9F7D-11C1-414B-9A28-42276DFEACC0}" srcId="{F5A0CFF4-2953-4B9C-BE6B-F5495A991376}" destId="{38DAEB12-0E95-4750-8634-C4AB1ACB92DA}" srcOrd="4" destOrd="0" parTransId="{002CFAF9-7F5F-42F5-B346-C2AD9997402E}" sibTransId="{234A82FD-6C9F-4A56-A5B4-B2D29357AEA7}"/>
    <dgm:cxn modelId="{32A89AA5-6967-C142-82D7-5B52994952E0}" type="presOf" srcId="{2DE962F0-4073-4A3F-8A11-6EDE4352BD67}" destId="{0D474F37-D6CF-C044-84A5-0ED23EA58E19}" srcOrd="0" destOrd="0" presId="urn:microsoft.com/office/officeart/2005/8/layout/default"/>
    <dgm:cxn modelId="{1F3ACCB0-1477-A447-8F09-DBBD27DDC2D6}" type="presOf" srcId="{78ED4D6F-DAC8-4FB8-8EED-F6197C584375}" destId="{D1A6174A-4074-1747-848B-EC19D15029EE}" srcOrd="0" destOrd="0" presId="urn:microsoft.com/office/officeart/2005/8/layout/default"/>
    <dgm:cxn modelId="{A063A7B7-0118-E74D-87FB-5BFD04734537}" type="presOf" srcId="{0708F1E4-8185-40CD-9C9C-E1897B8238D0}" destId="{F914D5DF-70B6-AE40-A427-FAE3FC871436}" srcOrd="0" destOrd="0" presId="urn:microsoft.com/office/officeart/2005/8/layout/default"/>
    <dgm:cxn modelId="{370D35BA-0589-8346-ABA2-FC8390101B75}" type="presOf" srcId="{32FF4326-D70D-447A-8D1B-6B9B95B6EB56}" destId="{E3DFE0A8-930D-904F-AB30-AE8E75677E9C}" srcOrd="0" destOrd="0" presId="urn:microsoft.com/office/officeart/2005/8/layout/default"/>
    <dgm:cxn modelId="{1DAE43CC-A16A-444E-A16A-B931E02BA3C1}" type="presOf" srcId="{B7C7544D-2C31-4ED1-9C39-C3C5C29D2D5B}" destId="{82DC2ED8-AA34-894C-AA36-5D8912801E03}" srcOrd="0" destOrd="0" presId="urn:microsoft.com/office/officeart/2005/8/layout/default"/>
    <dgm:cxn modelId="{5DB1D1D4-B9C0-48FD-B943-644F36766D02}" srcId="{F5A0CFF4-2953-4B9C-BE6B-F5495A991376}" destId="{0708F1E4-8185-40CD-9C9C-E1897B8238D0}" srcOrd="6" destOrd="0" parTransId="{DCB3E3DA-A1F9-48D5-BA39-AB91B09F9B24}" sibTransId="{18D7C9AC-8142-48B3-8BB9-F198026391CD}"/>
    <dgm:cxn modelId="{E5A502ED-1F77-4D11-BA74-34C63224EE12}" srcId="{F5A0CFF4-2953-4B9C-BE6B-F5495A991376}" destId="{B7C7544D-2C31-4ED1-9C39-C3C5C29D2D5B}" srcOrd="2" destOrd="0" parTransId="{9F91272A-38BD-486C-A3E2-59573574D219}" sibTransId="{0535DE88-D9FF-40CD-AA18-59F2ED849C6B}"/>
    <dgm:cxn modelId="{5A742065-33E4-FF41-B2A9-171A98884271}" type="presParOf" srcId="{81525C64-735D-734D-92C1-0A2AE669ABF7}" destId="{71986B52-1E39-FA44-A6E6-D82B2ECE5DB5}" srcOrd="0" destOrd="0" presId="urn:microsoft.com/office/officeart/2005/8/layout/default"/>
    <dgm:cxn modelId="{E738FD67-E8DC-574A-A68B-233D7F575205}" type="presParOf" srcId="{81525C64-735D-734D-92C1-0A2AE669ABF7}" destId="{0244511C-BFB6-814D-AA5C-FF78DA9DA5FD}" srcOrd="1" destOrd="0" presId="urn:microsoft.com/office/officeart/2005/8/layout/default"/>
    <dgm:cxn modelId="{CAA9A0B9-6469-F14F-B6D3-4A5A1B849F85}" type="presParOf" srcId="{81525C64-735D-734D-92C1-0A2AE669ABF7}" destId="{D1A6174A-4074-1747-848B-EC19D15029EE}" srcOrd="2" destOrd="0" presId="urn:microsoft.com/office/officeart/2005/8/layout/default"/>
    <dgm:cxn modelId="{5E2E06AD-1517-E94B-A379-A1DDC103DD44}" type="presParOf" srcId="{81525C64-735D-734D-92C1-0A2AE669ABF7}" destId="{2F8B061E-63C0-F04E-AE23-4C22078E34CD}" srcOrd="3" destOrd="0" presId="urn:microsoft.com/office/officeart/2005/8/layout/default"/>
    <dgm:cxn modelId="{A4546428-C348-F245-8636-8E63C54AA455}" type="presParOf" srcId="{81525C64-735D-734D-92C1-0A2AE669ABF7}" destId="{82DC2ED8-AA34-894C-AA36-5D8912801E03}" srcOrd="4" destOrd="0" presId="urn:microsoft.com/office/officeart/2005/8/layout/default"/>
    <dgm:cxn modelId="{37BAEEEE-9FB5-6045-9E04-9E5E3A4CBD3D}" type="presParOf" srcId="{81525C64-735D-734D-92C1-0A2AE669ABF7}" destId="{5C59310E-59F3-9341-9485-C41FAA9296AF}" srcOrd="5" destOrd="0" presId="urn:microsoft.com/office/officeart/2005/8/layout/default"/>
    <dgm:cxn modelId="{A71B69B5-E079-894D-8587-DA99A7ACFE22}" type="presParOf" srcId="{81525C64-735D-734D-92C1-0A2AE669ABF7}" destId="{0D474F37-D6CF-C044-84A5-0ED23EA58E19}" srcOrd="6" destOrd="0" presId="urn:microsoft.com/office/officeart/2005/8/layout/default"/>
    <dgm:cxn modelId="{FF46E69C-F660-D941-B7DA-A5A52AB4FDC4}" type="presParOf" srcId="{81525C64-735D-734D-92C1-0A2AE669ABF7}" destId="{71103EAA-9E1B-FF4B-A999-F63401241BA7}" srcOrd="7" destOrd="0" presId="urn:microsoft.com/office/officeart/2005/8/layout/default"/>
    <dgm:cxn modelId="{2C2CAEB5-224C-5841-9F54-3A26D6E1D2E6}" type="presParOf" srcId="{81525C64-735D-734D-92C1-0A2AE669ABF7}" destId="{976DD6C0-9CCD-B547-9346-4FCF4A8EE60C}" srcOrd="8" destOrd="0" presId="urn:microsoft.com/office/officeart/2005/8/layout/default"/>
    <dgm:cxn modelId="{AF33E196-8E65-F24F-96EB-1D4E86F6BD36}" type="presParOf" srcId="{81525C64-735D-734D-92C1-0A2AE669ABF7}" destId="{E7670CA2-2CA4-C446-BE19-3CB91969E8E0}" srcOrd="9" destOrd="0" presId="urn:microsoft.com/office/officeart/2005/8/layout/default"/>
    <dgm:cxn modelId="{12BDABCF-39A5-034A-B167-FE85E8834E7D}" type="presParOf" srcId="{81525C64-735D-734D-92C1-0A2AE669ABF7}" destId="{E3DFE0A8-930D-904F-AB30-AE8E75677E9C}" srcOrd="10" destOrd="0" presId="urn:microsoft.com/office/officeart/2005/8/layout/default"/>
    <dgm:cxn modelId="{28F36457-DD09-184F-A3EF-BFA0C355E40A}" type="presParOf" srcId="{81525C64-735D-734D-92C1-0A2AE669ABF7}" destId="{91AEAAEB-8D14-2C45-9441-01784E92F26B}" srcOrd="11" destOrd="0" presId="urn:microsoft.com/office/officeart/2005/8/layout/default"/>
    <dgm:cxn modelId="{5173EA17-DF74-DB47-9180-FA7B86026B17}" type="presParOf" srcId="{81525C64-735D-734D-92C1-0A2AE669ABF7}" destId="{F914D5DF-70B6-AE40-A427-FAE3FC87143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FD7D95-2A4A-4A3A-942E-332240363A6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E3536A6-7187-4A35-8D2A-A9D29D8C56FD}">
      <dgm:prSet/>
      <dgm:spPr/>
      <dgm:t>
        <a:bodyPr/>
        <a:lstStyle/>
        <a:p>
          <a:r>
            <a:rPr lang="en-US" dirty="0"/>
            <a:t>To </a:t>
          </a:r>
          <a:r>
            <a:rPr lang="en-US" b="1" dirty="0"/>
            <a:t>progress</a:t>
          </a:r>
          <a:r>
            <a:rPr lang="en-US" dirty="0"/>
            <a:t> means to get out of one year and successfully progress to the next year of a </a:t>
          </a:r>
          <a:r>
            <a:rPr lang="en-US" dirty="0" err="1"/>
            <a:t>programme</a:t>
          </a:r>
          <a:r>
            <a:rPr lang="en-US" dirty="0"/>
            <a:t> of study e.g. to progress from year 1 to year 2 of the BCL</a:t>
          </a:r>
        </a:p>
      </dgm:t>
    </dgm:pt>
    <dgm:pt modelId="{7C372D57-80E6-490A-B028-1416FCD7413F}" type="parTrans" cxnId="{4963F6D9-F212-43FD-AA3E-2ECAC38C8524}">
      <dgm:prSet/>
      <dgm:spPr/>
      <dgm:t>
        <a:bodyPr/>
        <a:lstStyle/>
        <a:p>
          <a:endParaRPr lang="en-US"/>
        </a:p>
      </dgm:t>
    </dgm:pt>
    <dgm:pt modelId="{8AED12AC-AB1F-4387-80AA-30CC8C9D7075}" type="sibTrans" cxnId="{4963F6D9-F212-43FD-AA3E-2ECAC38C8524}">
      <dgm:prSet/>
      <dgm:spPr/>
      <dgm:t>
        <a:bodyPr/>
        <a:lstStyle/>
        <a:p>
          <a:endParaRPr lang="en-US"/>
        </a:p>
      </dgm:t>
    </dgm:pt>
    <dgm:pt modelId="{93E31BF3-4378-4119-97C5-D8CC58B44B35}">
      <dgm:prSet/>
      <dgm:spPr/>
      <dgm:t>
        <a:bodyPr/>
        <a:lstStyle/>
        <a:p>
          <a:r>
            <a:rPr lang="en-US" dirty="0"/>
            <a:t>The basic rule is that to progress from year 1 to year 2, ordinarily </a:t>
          </a:r>
          <a:r>
            <a:rPr lang="en-US" b="1" dirty="0"/>
            <a:t>you must pass ALL modules in year 1, i.e. 60 credits. </a:t>
          </a:r>
          <a:endParaRPr lang="en-US" dirty="0"/>
        </a:p>
      </dgm:t>
    </dgm:pt>
    <dgm:pt modelId="{077FD420-2151-471C-A79A-9C9657B4A5E7}" type="parTrans" cxnId="{80449A14-2520-44B8-94F8-DF3E2341AEBF}">
      <dgm:prSet/>
      <dgm:spPr/>
      <dgm:t>
        <a:bodyPr/>
        <a:lstStyle/>
        <a:p>
          <a:endParaRPr lang="en-US"/>
        </a:p>
      </dgm:t>
    </dgm:pt>
    <dgm:pt modelId="{1E2DEA62-6429-49DF-89CC-390D711ED723}" type="sibTrans" cxnId="{80449A14-2520-44B8-94F8-DF3E2341AEBF}">
      <dgm:prSet/>
      <dgm:spPr/>
      <dgm:t>
        <a:bodyPr/>
        <a:lstStyle/>
        <a:p>
          <a:endParaRPr lang="en-US"/>
        </a:p>
      </dgm:t>
    </dgm:pt>
    <dgm:pt modelId="{2A692BF6-8046-4FD6-AEDB-BDE02C6D6814}">
      <dgm:prSet/>
      <dgm:spPr/>
      <dgm:t>
        <a:bodyPr/>
        <a:lstStyle/>
        <a:p>
          <a:r>
            <a:rPr lang="en-US" b="1" dirty="0"/>
            <a:t>Transfer</a:t>
          </a:r>
          <a:r>
            <a:rPr lang="en-US" dirty="0"/>
            <a:t> means to change </a:t>
          </a:r>
          <a:r>
            <a:rPr lang="en-US" dirty="0" err="1"/>
            <a:t>programme</a:t>
          </a:r>
          <a:r>
            <a:rPr lang="en-US" dirty="0"/>
            <a:t> e.g. from year 1 of the BA to year 2 of the BCL or year 2 of the LLB</a:t>
          </a:r>
        </a:p>
      </dgm:t>
    </dgm:pt>
    <dgm:pt modelId="{B7AC4ED8-859E-4E18-8DC7-C7F00AF31CFD}" type="parTrans" cxnId="{B204D363-B1A0-43EB-B8B1-8D3BF5A577DB}">
      <dgm:prSet/>
      <dgm:spPr/>
      <dgm:t>
        <a:bodyPr/>
        <a:lstStyle/>
        <a:p>
          <a:endParaRPr lang="en-US"/>
        </a:p>
      </dgm:t>
    </dgm:pt>
    <dgm:pt modelId="{1F78FE89-820A-4B3B-A285-1AE5114D202A}" type="sibTrans" cxnId="{B204D363-B1A0-43EB-B8B1-8D3BF5A577DB}">
      <dgm:prSet/>
      <dgm:spPr/>
      <dgm:t>
        <a:bodyPr/>
        <a:lstStyle/>
        <a:p>
          <a:endParaRPr lang="en-US"/>
        </a:p>
      </dgm:t>
    </dgm:pt>
    <dgm:pt modelId="{D0086BFA-45D2-F148-A5D2-FF6290AF855E}" type="pres">
      <dgm:prSet presAssocID="{78FD7D95-2A4A-4A3A-942E-332240363A6F}" presName="linear" presStyleCnt="0">
        <dgm:presLayoutVars>
          <dgm:animLvl val="lvl"/>
          <dgm:resizeHandles val="exact"/>
        </dgm:presLayoutVars>
      </dgm:prSet>
      <dgm:spPr/>
    </dgm:pt>
    <dgm:pt modelId="{5CBA30DE-5754-294A-9CFA-D30821BB2D79}" type="pres">
      <dgm:prSet presAssocID="{7E3536A6-7187-4A35-8D2A-A9D29D8C56FD}" presName="parentText" presStyleLbl="node1" presStyleIdx="0" presStyleCnt="3">
        <dgm:presLayoutVars>
          <dgm:chMax val="0"/>
          <dgm:bulletEnabled val="1"/>
        </dgm:presLayoutVars>
      </dgm:prSet>
      <dgm:spPr/>
    </dgm:pt>
    <dgm:pt modelId="{33BF43F5-AC96-4448-BCE0-7E58F9B80DC7}" type="pres">
      <dgm:prSet presAssocID="{8AED12AC-AB1F-4387-80AA-30CC8C9D7075}" presName="spacer" presStyleCnt="0"/>
      <dgm:spPr/>
    </dgm:pt>
    <dgm:pt modelId="{745AD47C-3813-D643-94E0-089F836A6C0A}" type="pres">
      <dgm:prSet presAssocID="{93E31BF3-4378-4119-97C5-D8CC58B44B35}" presName="parentText" presStyleLbl="node1" presStyleIdx="1" presStyleCnt="3">
        <dgm:presLayoutVars>
          <dgm:chMax val="0"/>
          <dgm:bulletEnabled val="1"/>
        </dgm:presLayoutVars>
      </dgm:prSet>
      <dgm:spPr/>
    </dgm:pt>
    <dgm:pt modelId="{044B576A-1F2E-FA41-83EB-0418362CD0BF}" type="pres">
      <dgm:prSet presAssocID="{1E2DEA62-6429-49DF-89CC-390D711ED723}" presName="spacer" presStyleCnt="0"/>
      <dgm:spPr/>
    </dgm:pt>
    <dgm:pt modelId="{40962BAA-D89B-574E-9B1A-26477A9769FB}" type="pres">
      <dgm:prSet presAssocID="{2A692BF6-8046-4FD6-AEDB-BDE02C6D6814}" presName="parentText" presStyleLbl="node1" presStyleIdx="2" presStyleCnt="3">
        <dgm:presLayoutVars>
          <dgm:chMax val="0"/>
          <dgm:bulletEnabled val="1"/>
        </dgm:presLayoutVars>
      </dgm:prSet>
      <dgm:spPr/>
    </dgm:pt>
  </dgm:ptLst>
  <dgm:cxnLst>
    <dgm:cxn modelId="{1B576F0E-7482-1B4D-AB68-C8C82906FD15}" type="presOf" srcId="{78FD7D95-2A4A-4A3A-942E-332240363A6F}" destId="{D0086BFA-45D2-F148-A5D2-FF6290AF855E}" srcOrd="0" destOrd="0" presId="urn:microsoft.com/office/officeart/2005/8/layout/vList2"/>
    <dgm:cxn modelId="{80449A14-2520-44B8-94F8-DF3E2341AEBF}" srcId="{78FD7D95-2A4A-4A3A-942E-332240363A6F}" destId="{93E31BF3-4378-4119-97C5-D8CC58B44B35}" srcOrd="1" destOrd="0" parTransId="{077FD420-2151-471C-A79A-9C9657B4A5E7}" sibTransId="{1E2DEA62-6429-49DF-89CC-390D711ED723}"/>
    <dgm:cxn modelId="{2B6B1A1B-F386-624D-88DA-ABDFE81B4EF3}" type="presOf" srcId="{93E31BF3-4378-4119-97C5-D8CC58B44B35}" destId="{745AD47C-3813-D643-94E0-089F836A6C0A}" srcOrd="0" destOrd="0" presId="urn:microsoft.com/office/officeart/2005/8/layout/vList2"/>
    <dgm:cxn modelId="{FEE15022-223C-FC4B-B474-F7E528B38A53}" type="presOf" srcId="{2A692BF6-8046-4FD6-AEDB-BDE02C6D6814}" destId="{40962BAA-D89B-574E-9B1A-26477A9769FB}" srcOrd="0" destOrd="0" presId="urn:microsoft.com/office/officeart/2005/8/layout/vList2"/>
    <dgm:cxn modelId="{B204D363-B1A0-43EB-B8B1-8D3BF5A577DB}" srcId="{78FD7D95-2A4A-4A3A-942E-332240363A6F}" destId="{2A692BF6-8046-4FD6-AEDB-BDE02C6D6814}" srcOrd="2" destOrd="0" parTransId="{B7AC4ED8-859E-4E18-8DC7-C7F00AF31CFD}" sibTransId="{1F78FE89-820A-4B3B-A285-1AE5114D202A}"/>
    <dgm:cxn modelId="{1CF67981-62FD-2C40-9E68-9136E9776B7E}" type="presOf" srcId="{7E3536A6-7187-4A35-8D2A-A9D29D8C56FD}" destId="{5CBA30DE-5754-294A-9CFA-D30821BB2D79}" srcOrd="0" destOrd="0" presId="urn:microsoft.com/office/officeart/2005/8/layout/vList2"/>
    <dgm:cxn modelId="{4963F6D9-F212-43FD-AA3E-2ECAC38C8524}" srcId="{78FD7D95-2A4A-4A3A-942E-332240363A6F}" destId="{7E3536A6-7187-4A35-8D2A-A9D29D8C56FD}" srcOrd="0" destOrd="0" parTransId="{7C372D57-80E6-490A-B028-1416FCD7413F}" sibTransId="{8AED12AC-AB1F-4387-80AA-30CC8C9D7075}"/>
    <dgm:cxn modelId="{7F7389D4-CD38-144D-81F5-ADD50CCAEE21}" type="presParOf" srcId="{D0086BFA-45D2-F148-A5D2-FF6290AF855E}" destId="{5CBA30DE-5754-294A-9CFA-D30821BB2D79}" srcOrd="0" destOrd="0" presId="urn:microsoft.com/office/officeart/2005/8/layout/vList2"/>
    <dgm:cxn modelId="{CA8CBD95-6F7E-A144-8BD6-6F1C81210F67}" type="presParOf" srcId="{D0086BFA-45D2-F148-A5D2-FF6290AF855E}" destId="{33BF43F5-AC96-4448-BCE0-7E58F9B80DC7}" srcOrd="1" destOrd="0" presId="urn:microsoft.com/office/officeart/2005/8/layout/vList2"/>
    <dgm:cxn modelId="{7CE80F0B-4980-FD41-81E2-AE0A73FB164C}" type="presParOf" srcId="{D0086BFA-45D2-F148-A5D2-FF6290AF855E}" destId="{745AD47C-3813-D643-94E0-089F836A6C0A}" srcOrd="2" destOrd="0" presId="urn:microsoft.com/office/officeart/2005/8/layout/vList2"/>
    <dgm:cxn modelId="{12F0D169-79DA-4946-973A-93A3464EE52F}" type="presParOf" srcId="{D0086BFA-45D2-F148-A5D2-FF6290AF855E}" destId="{044B576A-1F2E-FA41-83EB-0418362CD0BF}" srcOrd="3" destOrd="0" presId="urn:microsoft.com/office/officeart/2005/8/layout/vList2"/>
    <dgm:cxn modelId="{41958267-5530-7440-99C3-19F0E64588DE}" type="presParOf" srcId="{D0086BFA-45D2-F148-A5D2-FF6290AF855E}" destId="{40962BAA-D89B-574E-9B1A-26477A9769F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588A92-CFA8-40D9-9B96-A179D6DF516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8A0C8EA-0C6A-44A3-8DB1-BA857BBA547A}">
      <dgm:prSet/>
      <dgm:spPr/>
      <dgm:t>
        <a:bodyPr/>
        <a:lstStyle/>
        <a:p>
          <a:r>
            <a:rPr lang="en-IE" dirty="0"/>
            <a:t>To progress, ordinarily you must pass 60 credits from year 1, i.e. pass all your year 1 modules</a:t>
          </a:r>
          <a:endParaRPr lang="en-US" dirty="0"/>
        </a:p>
      </dgm:t>
    </dgm:pt>
    <dgm:pt modelId="{9B2DDE6F-156C-4E30-9ED5-9A47C6EE0B03}" type="parTrans" cxnId="{03EEB533-E16B-44B2-B3B9-89F31F5AF7A8}">
      <dgm:prSet/>
      <dgm:spPr/>
      <dgm:t>
        <a:bodyPr/>
        <a:lstStyle/>
        <a:p>
          <a:endParaRPr lang="en-US"/>
        </a:p>
      </dgm:t>
    </dgm:pt>
    <dgm:pt modelId="{3EF33A44-556B-4EF9-A927-21762696A323}" type="sibTrans" cxnId="{03EEB533-E16B-44B2-B3B9-89F31F5AF7A8}">
      <dgm:prSet/>
      <dgm:spPr/>
      <dgm:t>
        <a:bodyPr/>
        <a:lstStyle/>
        <a:p>
          <a:endParaRPr lang="en-US"/>
        </a:p>
      </dgm:t>
    </dgm:pt>
    <dgm:pt modelId="{0B1FE956-50B3-4DD6-BF4E-C0B2BAF8F372}">
      <dgm:prSet/>
      <dgm:spPr/>
      <dgm:t>
        <a:bodyPr/>
        <a:lstStyle/>
        <a:p>
          <a:r>
            <a:rPr lang="en-IE"/>
            <a:t>The pass mark is 40% for each module</a:t>
          </a:r>
          <a:endParaRPr lang="en-US"/>
        </a:p>
      </dgm:t>
    </dgm:pt>
    <dgm:pt modelId="{2A757C9C-EA40-4336-BB40-1636D295A933}" type="parTrans" cxnId="{C1F97AEF-C119-42F7-B547-5663AE5B1A63}">
      <dgm:prSet/>
      <dgm:spPr/>
      <dgm:t>
        <a:bodyPr/>
        <a:lstStyle/>
        <a:p>
          <a:endParaRPr lang="en-US"/>
        </a:p>
      </dgm:t>
    </dgm:pt>
    <dgm:pt modelId="{10B6AEC1-6A8A-4B69-B12C-FB075F9B2CA5}" type="sibTrans" cxnId="{C1F97AEF-C119-42F7-B547-5663AE5B1A63}">
      <dgm:prSet/>
      <dgm:spPr/>
      <dgm:t>
        <a:bodyPr/>
        <a:lstStyle/>
        <a:p>
          <a:endParaRPr lang="en-US"/>
        </a:p>
      </dgm:t>
    </dgm:pt>
    <dgm:pt modelId="{6C01B121-E3E7-5149-B8AA-AB58B55C2630}" type="pres">
      <dgm:prSet presAssocID="{45588A92-CFA8-40D9-9B96-A179D6DF516A}" presName="hierChild1" presStyleCnt="0">
        <dgm:presLayoutVars>
          <dgm:chPref val="1"/>
          <dgm:dir/>
          <dgm:animOne val="branch"/>
          <dgm:animLvl val="lvl"/>
          <dgm:resizeHandles/>
        </dgm:presLayoutVars>
      </dgm:prSet>
      <dgm:spPr/>
    </dgm:pt>
    <dgm:pt modelId="{DE462968-E6FE-E342-AE41-4232BA11D834}" type="pres">
      <dgm:prSet presAssocID="{78A0C8EA-0C6A-44A3-8DB1-BA857BBA547A}" presName="hierRoot1" presStyleCnt="0"/>
      <dgm:spPr/>
    </dgm:pt>
    <dgm:pt modelId="{1EF65591-F9FD-4A48-BED9-142CE2A62757}" type="pres">
      <dgm:prSet presAssocID="{78A0C8EA-0C6A-44A3-8DB1-BA857BBA547A}" presName="composite" presStyleCnt="0"/>
      <dgm:spPr/>
    </dgm:pt>
    <dgm:pt modelId="{554C8B4C-1922-0E45-BC43-43703E9D8266}" type="pres">
      <dgm:prSet presAssocID="{78A0C8EA-0C6A-44A3-8DB1-BA857BBA547A}" presName="background" presStyleLbl="node0" presStyleIdx="0" presStyleCnt="2"/>
      <dgm:spPr/>
    </dgm:pt>
    <dgm:pt modelId="{A8F57F5C-E902-C94B-94F3-6761FEC7D931}" type="pres">
      <dgm:prSet presAssocID="{78A0C8EA-0C6A-44A3-8DB1-BA857BBA547A}" presName="text" presStyleLbl="fgAcc0" presStyleIdx="0" presStyleCnt="2">
        <dgm:presLayoutVars>
          <dgm:chPref val="3"/>
        </dgm:presLayoutVars>
      </dgm:prSet>
      <dgm:spPr/>
    </dgm:pt>
    <dgm:pt modelId="{237CDD48-51D8-B548-9A54-401B252B40ED}" type="pres">
      <dgm:prSet presAssocID="{78A0C8EA-0C6A-44A3-8DB1-BA857BBA547A}" presName="hierChild2" presStyleCnt="0"/>
      <dgm:spPr/>
    </dgm:pt>
    <dgm:pt modelId="{5A66172C-68B9-5C4C-96F1-F94829D2BAC1}" type="pres">
      <dgm:prSet presAssocID="{0B1FE956-50B3-4DD6-BF4E-C0B2BAF8F372}" presName="hierRoot1" presStyleCnt="0"/>
      <dgm:spPr/>
    </dgm:pt>
    <dgm:pt modelId="{1085F46C-CF5A-0445-BB67-51ECC76A0E69}" type="pres">
      <dgm:prSet presAssocID="{0B1FE956-50B3-4DD6-BF4E-C0B2BAF8F372}" presName="composite" presStyleCnt="0"/>
      <dgm:spPr/>
    </dgm:pt>
    <dgm:pt modelId="{11A1949D-F8E5-E540-9692-B07EBB0D09F7}" type="pres">
      <dgm:prSet presAssocID="{0B1FE956-50B3-4DD6-BF4E-C0B2BAF8F372}" presName="background" presStyleLbl="node0" presStyleIdx="1" presStyleCnt="2"/>
      <dgm:spPr/>
    </dgm:pt>
    <dgm:pt modelId="{788ABE1C-36E5-F546-BA3A-B27E0C93EA77}" type="pres">
      <dgm:prSet presAssocID="{0B1FE956-50B3-4DD6-BF4E-C0B2BAF8F372}" presName="text" presStyleLbl="fgAcc0" presStyleIdx="1" presStyleCnt="2">
        <dgm:presLayoutVars>
          <dgm:chPref val="3"/>
        </dgm:presLayoutVars>
      </dgm:prSet>
      <dgm:spPr/>
    </dgm:pt>
    <dgm:pt modelId="{7D808FBF-5F5A-0444-88A4-DF6D3343B70B}" type="pres">
      <dgm:prSet presAssocID="{0B1FE956-50B3-4DD6-BF4E-C0B2BAF8F372}" presName="hierChild2" presStyleCnt="0"/>
      <dgm:spPr/>
    </dgm:pt>
  </dgm:ptLst>
  <dgm:cxnLst>
    <dgm:cxn modelId="{C25E0D16-6882-144D-8B95-7154A20BEF2B}" type="presOf" srcId="{45588A92-CFA8-40D9-9B96-A179D6DF516A}" destId="{6C01B121-E3E7-5149-B8AA-AB58B55C2630}" srcOrd="0" destOrd="0" presId="urn:microsoft.com/office/officeart/2005/8/layout/hierarchy1"/>
    <dgm:cxn modelId="{03EEB533-E16B-44B2-B3B9-89F31F5AF7A8}" srcId="{45588A92-CFA8-40D9-9B96-A179D6DF516A}" destId="{78A0C8EA-0C6A-44A3-8DB1-BA857BBA547A}" srcOrd="0" destOrd="0" parTransId="{9B2DDE6F-156C-4E30-9ED5-9A47C6EE0B03}" sibTransId="{3EF33A44-556B-4EF9-A927-21762696A323}"/>
    <dgm:cxn modelId="{57F6313B-1D09-EA4A-910B-2ECD596DCD96}" type="presOf" srcId="{78A0C8EA-0C6A-44A3-8DB1-BA857BBA547A}" destId="{A8F57F5C-E902-C94B-94F3-6761FEC7D931}" srcOrd="0" destOrd="0" presId="urn:microsoft.com/office/officeart/2005/8/layout/hierarchy1"/>
    <dgm:cxn modelId="{89DEB8E1-70FF-814A-BB15-271ED635515A}" type="presOf" srcId="{0B1FE956-50B3-4DD6-BF4E-C0B2BAF8F372}" destId="{788ABE1C-36E5-F546-BA3A-B27E0C93EA77}" srcOrd="0" destOrd="0" presId="urn:microsoft.com/office/officeart/2005/8/layout/hierarchy1"/>
    <dgm:cxn modelId="{C1F97AEF-C119-42F7-B547-5663AE5B1A63}" srcId="{45588A92-CFA8-40D9-9B96-A179D6DF516A}" destId="{0B1FE956-50B3-4DD6-BF4E-C0B2BAF8F372}" srcOrd="1" destOrd="0" parTransId="{2A757C9C-EA40-4336-BB40-1636D295A933}" sibTransId="{10B6AEC1-6A8A-4B69-B12C-FB075F9B2CA5}"/>
    <dgm:cxn modelId="{7BB9A1C8-27E3-3041-A78B-A64D7E4F2D8A}" type="presParOf" srcId="{6C01B121-E3E7-5149-B8AA-AB58B55C2630}" destId="{DE462968-E6FE-E342-AE41-4232BA11D834}" srcOrd="0" destOrd="0" presId="urn:microsoft.com/office/officeart/2005/8/layout/hierarchy1"/>
    <dgm:cxn modelId="{14A6F744-D93D-5F4F-A9DB-B1D8654AAAF0}" type="presParOf" srcId="{DE462968-E6FE-E342-AE41-4232BA11D834}" destId="{1EF65591-F9FD-4A48-BED9-142CE2A62757}" srcOrd="0" destOrd="0" presId="urn:microsoft.com/office/officeart/2005/8/layout/hierarchy1"/>
    <dgm:cxn modelId="{4BE83C5E-CEAE-9745-B681-CC6C0563E540}" type="presParOf" srcId="{1EF65591-F9FD-4A48-BED9-142CE2A62757}" destId="{554C8B4C-1922-0E45-BC43-43703E9D8266}" srcOrd="0" destOrd="0" presId="urn:microsoft.com/office/officeart/2005/8/layout/hierarchy1"/>
    <dgm:cxn modelId="{E4F31E48-B6B8-1941-8C8D-4D14927C23DB}" type="presParOf" srcId="{1EF65591-F9FD-4A48-BED9-142CE2A62757}" destId="{A8F57F5C-E902-C94B-94F3-6761FEC7D931}" srcOrd="1" destOrd="0" presId="urn:microsoft.com/office/officeart/2005/8/layout/hierarchy1"/>
    <dgm:cxn modelId="{72E5143A-9B75-3743-BAA6-508A36118709}" type="presParOf" srcId="{DE462968-E6FE-E342-AE41-4232BA11D834}" destId="{237CDD48-51D8-B548-9A54-401B252B40ED}" srcOrd="1" destOrd="0" presId="urn:microsoft.com/office/officeart/2005/8/layout/hierarchy1"/>
    <dgm:cxn modelId="{99DCA23C-9262-A544-A18F-704AB31848F7}" type="presParOf" srcId="{6C01B121-E3E7-5149-B8AA-AB58B55C2630}" destId="{5A66172C-68B9-5C4C-96F1-F94829D2BAC1}" srcOrd="1" destOrd="0" presId="urn:microsoft.com/office/officeart/2005/8/layout/hierarchy1"/>
    <dgm:cxn modelId="{8BAC59DB-2004-5240-AFB3-87C950DFAA4A}" type="presParOf" srcId="{5A66172C-68B9-5C4C-96F1-F94829D2BAC1}" destId="{1085F46C-CF5A-0445-BB67-51ECC76A0E69}" srcOrd="0" destOrd="0" presId="urn:microsoft.com/office/officeart/2005/8/layout/hierarchy1"/>
    <dgm:cxn modelId="{18BD39A2-EBF9-574A-AD33-E0C1507CB507}" type="presParOf" srcId="{1085F46C-CF5A-0445-BB67-51ECC76A0E69}" destId="{11A1949D-F8E5-E540-9692-B07EBB0D09F7}" srcOrd="0" destOrd="0" presId="urn:microsoft.com/office/officeart/2005/8/layout/hierarchy1"/>
    <dgm:cxn modelId="{BFAD3545-D7D2-AA42-B84A-55E7533F4790}" type="presParOf" srcId="{1085F46C-CF5A-0445-BB67-51ECC76A0E69}" destId="{788ABE1C-36E5-F546-BA3A-B27E0C93EA77}" srcOrd="1" destOrd="0" presId="urn:microsoft.com/office/officeart/2005/8/layout/hierarchy1"/>
    <dgm:cxn modelId="{90BA5660-3299-4144-8003-57E8A31F15D0}" type="presParOf" srcId="{5A66172C-68B9-5C4C-96F1-F94829D2BAC1}" destId="{7D808FBF-5F5A-0444-88A4-DF6D3343B70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BE3BCA-EC33-479D-BDDE-65E76514588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F76815E-6E7E-4A43-891A-9BDF3DC9A660}">
      <dgm:prSet/>
      <dgm:spPr/>
      <dgm:t>
        <a:bodyPr/>
        <a:lstStyle/>
        <a:p>
          <a:r>
            <a:rPr lang="en-IE" b="1"/>
            <a:t>Every year in September, a small number of students learn to their surprise that they cannot progress to year 2 and must repeat incomplete modules from year 1.</a:t>
          </a:r>
          <a:endParaRPr lang="en-US"/>
        </a:p>
      </dgm:t>
    </dgm:pt>
    <dgm:pt modelId="{A000C288-A9CF-4AEC-B92F-D77A8C292ADE}" type="parTrans" cxnId="{75416B39-BD9F-40CA-A666-3E9EA702533B}">
      <dgm:prSet/>
      <dgm:spPr/>
      <dgm:t>
        <a:bodyPr/>
        <a:lstStyle/>
        <a:p>
          <a:endParaRPr lang="en-US"/>
        </a:p>
      </dgm:t>
    </dgm:pt>
    <dgm:pt modelId="{62FC8580-61F2-494E-9F22-86D454D35D28}" type="sibTrans" cxnId="{75416B39-BD9F-40CA-A666-3E9EA702533B}">
      <dgm:prSet/>
      <dgm:spPr/>
      <dgm:t>
        <a:bodyPr/>
        <a:lstStyle/>
        <a:p>
          <a:endParaRPr lang="en-US"/>
        </a:p>
      </dgm:t>
    </dgm:pt>
    <dgm:pt modelId="{62CD9056-ED1D-44BA-B140-12937C2632FC}">
      <dgm:prSet/>
      <dgm:spPr/>
      <dgm:t>
        <a:bodyPr/>
        <a:lstStyle/>
        <a:p>
          <a:r>
            <a:rPr lang="en-IE" dirty="0"/>
            <a:t>They often wrongly assume that they can carry the incomplete modules into year 2 but, often, </a:t>
          </a:r>
          <a:r>
            <a:rPr lang="en-IE" b="1" dirty="0"/>
            <a:t>they cannot do so.</a:t>
          </a:r>
          <a:endParaRPr lang="en-US" dirty="0"/>
        </a:p>
      </dgm:t>
    </dgm:pt>
    <dgm:pt modelId="{D51C424E-AE80-4308-96DD-3C5D4924423F}" type="parTrans" cxnId="{DC4F9851-F47B-4071-8233-21F055B78994}">
      <dgm:prSet/>
      <dgm:spPr/>
      <dgm:t>
        <a:bodyPr/>
        <a:lstStyle/>
        <a:p>
          <a:endParaRPr lang="en-US"/>
        </a:p>
      </dgm:t>
    </dgm:pt>
    <dgm:pt modelId="{CFF3E7C2-72F5-41B3-B06D-5829AD48B558}" type="sibTrans" cxnId="{DC4F9851-F47B-4071-8233-21F055B78994}">
      <dgm:prSet/>
      <dgm:spPr/>
      <dgm:t>
        <a:bodyPr/>
        <a:lstStyle/>
        <a:p>
          <a:endParaRPr lang="en-US"/>
        </a:p>
      </dgm:t>
    </dgm:pt>
    <dgm:pt modelId="{123CF014-CCFE-4D88-9590-90EBD60B8EAA}">
      <dgm:prSet/>
      <dgm:spPr/>
      <dgm:t>
        <a:bodyPr/>
        <a:lstStyle/>
        <a:p>
          <a:r>
            <a:rPr lang="en-IE" b="1" dirty="0"/>
            <a:t>First, it is never possible to progress into year 2 having failed more than 10 credits in </a:t>
          </a:r>
          <a:r>
            <a:rPr lang="en-IE" dirty="0"/>
            <a:t>year 1 (including in re-sits)</a:t>
          </a:r>
          <a:endParaRPr lang="en-US" dirty="0"/>
        </a:p>
      </dgm:t>
    </dgm:pt>
    <dgm:pt modelId="{A19ED608-0519-4002-9AC0-081DE85435BC}" type="parTrans" cxnId="{FA3031E7-1F17-4D0B-879A-98CB477A63B5}">
      <dgm:prSet/>
      <dgm:spPr/>
      <dgm:t>
        <a:bodyPr/>
        <a:lstStyle/>
        <a:p>
          <a:endParaRPr lang="en-US"/>
        </a:p>
      </dgm:t>
    </dgm:pt>
    <dgm:pt modelId="{7FF292A0-17F1-491B-A024-4CB68928169E}" type="sibTrans" cxnId="{FA3031E7-1F17-4D0B-879A-98CB477A63B5}">
      <dgm:prSet/>
      <dgm:spPr/>
      <dgm:t>
        <a:bodyPr/>
        <a:lstStyle/>
        <a:p>
          <a:endParaRPr lang="en-US"/>
        </a:p>
      </dgm:t>
    </dgm:pt>
    <dgm:pt modelId="{5CA71AA3-652A-4783-BDDB-47ABBBAEA87E}">
      <dgm:prSet/>
      <dgm:spPr/>
      <dgm:t>
        <a:bodyPr/>
        <a:lstStyle/>
        <a:p>
          <a:r>
            <a:rPr lang="en-IE" b="1" dirty="0"/>
            <a:t>Second, you cannot carry a deficit in an LW module (law or criminology) if you are progressing in law/criminology or transferring to the BCL or LLB. </a:t>
          </a:r>
          <a:endParaRPr lang="en-US" dirty="0"/>
        </a:p>
      </dgm:t>
    </dgm:pt>
    <dgm:pt modelId="{D6A6DC29-94B9-4CF0-AB37-80E4842AB765}" type="parTrans" cxnId="{BF57ABF3-6F45-4CED-9B08-275F3CE7DE12}">
      <dgm:prSet/>
      <dgm:spPr/>
      <dgm:t>
        <a:bodyPr/>
        <a:lstStyle/>
        <a:p>
          <a:endParaRPr lang="en-US"/>
        </a:p>
      </dgm:t>
    </dgm:pt>
    <dgm:pt modelId="{E08FDAAE-1C7E-4519-9F59-A20860646B20}" type="sibTrans" cxnId="{BF57ABF3-6F45-4CED-9B08-275F3CE7DE12}">
      <dgm:prSet/>
      <dgm:spPr/>
      <dgm:t>
        <a:bodyPr/>
        <a:lstStyle/>
        <a:p>
          <a:endParaRPr lang="en-US"/>
        </a:p>
      </dgm:t>
    </dgm:pt>
    <dgm:pt modelId="{2676FBF9-5062-4B4A-B071-39EF00051362}" type="pres">
      <dgm:prSet presAssocID="{C9BE3BCA-EC33-479D-BDDE-65E76514588A}" presName="diagram" presStyleCnt="0">
        <dgm:presLayoutVars>
          <dgm:dir/>
          <dgm:resizeHandles val="exact"/>
        </dgm:presLayoutVars>
      </dgm:prSet>
      <dgm:spPr/>
    </dgm:pt>
    <dgm:pt modelId="{29D9511E-B62F-1A41-BF70-DE115559856F}" type="pres">
      <dgm:prSet presAssocID="{EF76815E-6E7E-4A43-891A-9BDF3DC9A660}" presName="node" presStyleLbl="node1" presStyleIdx="0" presStyleCnt="4">
        <dgm:presLayoutVars>
          <dgm:bulletEnabled val="1"/>
        </dgm:presLayoutVars>
      </dgm:prSet>
      <dgm:spPr/>
    </dgm:pt>
    <dgm:pt modelId="{C416D41A-9E71-2549-B4E1-CE215C357F2E}" type="pres">
      <dgm:prSet presAssocID="{62FC8580-61F2-494E-9F22-86D454D35D28}" presName="sibTrans" presStyleCnt="0"/>
      <dgm:spPr/>
    </dgm:pt>
    <dgm:pt modelId="{70469FCC-35E3-6A44-9901-19A6BE36A1C9}" type="pres">
      <dgm:prSet presAssocID="{62CD9056-ED1D-44BA-B140-12937C2632FC}" presName="node" presStyleLbl="node1" presStyleIdx="1" presStyleCnt="4">
        <dgm:presLayoutVars>
          <dgm:bulletEnabled val="1"/>
        </dgm:presLayoutVars>
      </dgm:prSet>
      <dgm:spPr/>
    </dgm:pt>
    <dgm:pt modelId="{82AB6ABF-017C-0948-BC38-1639E107C12F}" type="pres">
      <dgm:prSet presAssocID="{CFF3E7C2-72F5-41B3-B06D-5829AD48B558}" presName="sibTrans" presStyleCnt="0"/>
      <dgm:spPr/>
    </dgm:pt>
    <dgm:pt modelId="{7C558FAC-6332-5F43-AE9A-677726981162}" type="pres">
      <dgm:prSet presAssocID="{123CF014-CCFE-4D88-9590-90EBD60B8EAA}" presName="node" presStyleLbl="node1" presStyleIdx="2" presStyleCnt="4">
        <dgm:presLayoutVars>
          <dgm:bulletEnabled val="1"/>
        </dgm:presLayoutVars>
      </dgm:prSet>
      <dgm:spPr/>
    </dgm:pt>
    <dgm:pt modelId="{13C8CD20-E379-AF4E-AF0F-90B1C1C9637A}" type="pres">
      <dgm:prSet presAssocID="{7FF292A0-17F1-491B-A024-4CB68928169E}" presName="sibTrans" presStyleCnt="0"/>
      <dgm:spPr/>
    </dgm:pt>
    <dgm:pt modelId="{26A01033-884C-D143-BF55-247B24F58467}" type="pres">
      <dgm:prSet presAssocID="{5CA71AA3-652A-4783-BDDB-47ABBBAEA87E}" presName="node" presStyleLbl="node1" presStyleIdx="3" presStyleCnt="4">
        <dgm:presLayoutVars>
          <dgm:bulletEnabled val="1"/>
        </dgm:presLayoutVars>
      </dgm:prSet>
      <dgm:spPr/>
    </dgm:pt>
  </dgm:ptLst>
  <dgm:cxnLst>
    <dgm:cxn modelId="{91EF8E2B-0520-1F4B-9744-3153E3984CDF}" type="presOf" srcId="{123CF014-CCFE-4D88-9590-90EBD60B8EAA}" destId="{7C558FAC-6332-5F43-AE9A-677726981162}" srcOrd="0" destOrd="0" presId="urn:microsoft.com/office/officeart/2005/8/layout/default"/>
    <dgm:cxn modelId="{75416B39-BD9F-40CA-A666-3E9EA702533B}" srcId="{C9BE3BCA-EC33-479D-BDDE-65E76514588A}" destId="{EF76815E-6E7E-4A43-891A-9BDF3DC9A660}" srcOrd="0" destOrd="0" parTransId="{A000C288-A9CF-4AEC-B92F-D77A8C292ADE}" sibTransId="{62FC8580-61F2-494E-9F22-86D454D35D28}"/>
    <dgm:cxn modelId="{DC4F9851-F47B-4071-8233-21F055B78994}" srcId="{C9BE3BCA-EC33-479D-BDDE-65E76514588A}" destId="{62CD9056-ED1D-44BA-B140-12937C2632FC}" srcOrd="1" destOrd="0" parTransId="{D51C424E-AE80-4308-96DD-3C5D4924423F}" sibTransId="{CFF3E7C2-72F5-41B3-B06D-5829AD48B558}"/>
    <dgm:cxn modelId="{00367EB6-3878-9141-9AA0-37134A2ADCFB}" type="presOf" srcId="{EF76815E-6E7E-4A43-891A-9BDF3DC9A660}" destId="{29D9511E-B62F-1A41-BF70-DE115559856F}" srcOrd="0" destOrd="0" presId="urn:microsoft.com/office/officeart/2005/8/layout/default"/>
    <dgm:cxn modelId="{B96BDFD8-2167-F448-9E61-B9123AD02C92}" type="presOf" srcId="{62CD9056-ED1D-44BA-B140-12937C2632FC}" destId="{70469FCC-35E3-6A44-9901-19A6BE36A1C9}" srcOrd="0" destOrd="0" presId="urn:microsoft.com/office/officeart/2005/8/layout/default"/>
    <dgm:cxn modelId="{FA3031E7-1F17-4D0B-879A-98CB477A63B5}" srcId="{C9BE3BCA-EC33-479D-BDDE-65E76514588A}" destId="{123CF014-CCFE-4D88-9590-90EBD60B8EAA}" srcOrd="2" destOrd="0" parTransId="{A19ED608-0519-4002-9AC0-081DE85435BC}" sibTransId="{7FF292A0-17F1-491B-A024-4CB68928169E}"/>
    <dgm:cxn modelId="{9A50C7EC-77CC-FF4D-9101-757DB966265F}" type="presOf" srcId="{5CA71AA3-652A-4783-BDDB-47ABBBAEA87E}" destId="{26A01033-884C-D143-BF55-247B24F58467}" srcOrd="0" destOrd="0" presId="urn:microsoft.com/office/officeart/2005/8/layout/default"/>
    <dgm:cxn modelId="{A38A1DF0-26A6-0242-9B4C-7C573BD15CA9}" type="presOf" srcId="{C9BE3BCA-EC33-479D-BDDE-65E76514588A}" destId="{2676FBF9-5062-4B4A-B071-39EF00051362}" srcOrd="0" destOrd="0" presId="urn:microsoft.com/office/officeart/2005/8/layout/default"/>
    <dgm:cxn modelId="{BF57ABF3-6F45-4CED-9B08-275F3CE7DE12}" srcId="{C9BE3BCA-EC33-479D-BDDE-65E76514588A}" destId="{5CA71AA3-652A-4783-BDDB-47ABBBAEA87E}" srcOrd="3" destOrd="0" parTransId="{D6A6DC29-94B9-4CF0-AB37-80E4842AB765}" sibTransId="{E08FDAAE-1C7E-4519-9F59-A20860646B20}"/>
    <dgm:cxn modelId="{75CCB81F-91DD-C146-BBC7-013B3781F8CC}" type="presParOf" srcId="{2676FBF9-5062-4B4A-B071-39EF00051362}" destId="{29D9511E-B62F-1A41-BF70-DE115559856F}" srcOrd="0" destOrd="0" presId="urn:microsoft.com/office/officeart/2005/8/layout/default"/>
    <dgm:cxn modelId="{AAF7B3EE-39ED-D74F-A18D-507878A5AB7B}" type="presParOf" srcId="{2676FBF9-5062-4B4A-B071-39EF00051362}" destId="{C416D41A-9E71-2549-B4E1-CE215C357F2E}" srcOrd="1" destOrd="0" presId="urn:microsoft.com/office/officeart/2005/8/layout/default"/>
    <dgm:cxn modelId="{0FFE8F24-EF74-D24F-A763-BDFDC2154735}" type="presParOf" srcId="{2676FBF9-5062-4B4A-B071-39EF00051362}" destId="{70469FCC-35E3-6A44-9901-19A6BE36A1C9}" srcOrd="2" destOrd="0" presId="urn:microsoft.com/office/officeart/2005/8/layout/default"/>
    <dgm:cxn modelId="{AE9DBD2F-7452-8F42-B8B2-DDC6E69C4BB0}" type="presParOf" srcId="{2676FBF9-5062-4B4A-B071-39EF00051362}" destId="{82AB6ABF-017C-0948-BC38-1639E107C12F}" srcOrd="3" destOrd="0" presId="urn:microsoft.com/office/officeart/2005/8/layout/default"/>
    <dgm:cxn modelId="{C125210C-571E-D049-832D-2AEA9F366355}" type="presParOf" srcId="{2676FBF9-5062-4B4A-B071-39EF00051362}" destId="{7C558FAC-6332-5F43-AE9A-677726981162}" srcOrd="4" destOrd="0" presId="urn:microsoft.com/office/officeart/2005/8/layout/default"/>
    <dgm:cxn modelId="{33A533F2-D804-2C42-A2AA-DC50BA08B23D}" type="presParOf" srcId="{2676FBF9-5062-4B4A-B071-39EF00051362}" destId="{13C8CD20-E379-AF4E-AF0F-90B1C1C9637A}" srcOrd="5" destOrd="0" presId="urn:microsoft.com/office/officeart/2005/8/layout/default"/>
    <dgm:cxn modelId="{88CB6E8C-068C-D34C-9ACB-656EF2B92A3E}" type="presParOf" srcId="{2676FBF9-5062-4B4A-B071-39EF00051362}" destId="{26A01033-884C-D143-BF55-247B24F5846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E11595-4802-4FA9-A003-AFA0D46E74B6}" type="doc">
      <dgm:prSet loTypeId="urn:microsoft.com/office/officeart/2005/8/layout/hList6" loCatId="list" qsTypeId="urn:microsoft.com/office/officeart/2005/8/quickstyle/simple2" qsCatId="simple" csTypeId="urn:microsoft.com/office/officeart/2005/8/colors/colorful1" csCatId="colorful" phldr="1"/>
      <dgm:spPr/>
      <dgm:t>
        <a:bodyPr/>
        <a:lstStyle/>
        <a:p>
          <a:endParaRPr lang="en-IE"/>
        </a:p>
      </dgm:t>
    </dgm:pt>
    <dgm:pt modelId="{A7705C70-75B2-4FB9-8146-328AA0001B6C}">
      <dgm:prSet phldrT="[Text]"/>
      <dgm:spPr/>
      <dgm:t>
        <a:bodyPr/>
        <a:lstStyle/>
        <a:p>
          <a:pPr rtl="0"/>
          <a:r>
            <a:rPr lang="en-IE" dirty="0"/>
            <a:t>Bachelor of Laws </a:t>
          </a:r>
        </a:p>
        <a:p>
          <a:pPr rtl="0"/>
          <a:r>
            <a:rPr lang="en-IE" dirty="0"/>
            <a:t>Law on its own</a:t>
          </a:r>
          <a:r>
            <a:rPr lang="en-IE" dirty="0">
              <a:latin typeface="Century Gothic" panose="020B0502020202020204"/>
            </a:rPr>
            <a:t> </a:t>
          </a:r>
          <a:endParaRPr lang="en-IE" dirty="0"/>
        </a:p>
        <a:p>
          <a:r>
            <a:rPr lang="en-IE" dirty="0"/>
            <a:t>LLB - MH501</a:t>
          </a:r>
        </a:p>
        <a:p>
          <a:r>
            <a:rPr lang="en-IE" dirty="0"/>
            <a:t>4 years</a:t>
          </a:r>
        </a:p>
      </dgm:t>
    </dgm:pt>
    <dgm:pt modelId="{2D93AB61-ECC0-4CE8-B000-E95C8D0A7442}" type="parTrans" cxnId="{94252769-DA63-4225-BF52-7FA54CE65877}">
      <dgm:prSet/>
      <dgm:spPr/>
      <dgm:t>
        <a:bodyPr/>
        <a:lstStyle/>
        <a:p>
          <a:endParaRPr lang="en-IE"/>
        </a:p>
      </dgm:t>
    </dgm:pt>
    <dgm:pt modelId="{EDD1A13B-7622-4CAA-8C4F-1A1A43AE328C}" type="sibTrans" cxnId="{94252769-DA63-4225-BF52-7FA54CE65877}">
      <dgm:prSet/>
      <dgm:spPr/>
      <dgm:t>
        <a:bodyPr/>
        <a:lstStyle/>
        <a:p>
          <a:endParaRPr lang="en-IE"/>
        </a:p>
      </dgm:t>
    </dgm:pt>
    <dgm:pt modelId="{03BAA68F-FF8A-4DDE-B02D-2859688FDA46}">
      <dgm:prSet phldrT="[Text]"/>
      <dgm:spPr/>
      <dgm:t>
        <a:bodyPr/>
        <a:lstStyle/>
        <a:p>
          <a:r>
            <a:rPr lang="en-IE"/>
            <a:t>BCL Law and Business</a:t>
          </a:r>
        </a:p>
        <a:p>
          <a:r>
            <a:rPr lang="en-IE"/>
            <a:t>BCL Law and Accounting</a:t>
          </a:r>
        </a:p>
        <a:p>
          <a:pPr rtl="0"/>
          <a:r>
            <a:rPr lang="en-IE"/>
            <a:t>MH502</a:t>
          </a:r>
          <a:r>
            <a:rPr lang="en-IE">
              <a:latin typeface="Century Gothic" panose="020B0502020202020204"/>
            </a:rPr>
            <a:t> </a:t>
          </a:r>
          <a:endParaRPr lang="en-IE"/>
        </a:p>
        <a:p>
          <a:r>
            <a:rPr lang="en-IE"/>
            <a:t>3 years</a:t>
          </a:r>
        </a:p>
        <a:p>
          <a:endParaRPr lang="en-IE"/>
        </a:p>
      </dgm:t>
    </dgm:pt>
    <dgm:pt modelId="{F49F831C-B837-4C1B-8B99-6E524A90B6CA}" type="parTrans" cxnId="{569687B0-B79E-41B5-96C0-FAEA87B3AC52}">
      <dgm:prSet/>
      <dgm:spPr/>
      <dgm:t>
        <a:bodyPr/>
        <a:lstStyle/>
        <a:p>
          <a:endParaRPr lang="en-IE"/>
        </a:p>
      </dgm:t>
    </dgm:pt>
    <dgm:pt modelId="{C2AF432C-BD2B-40A3-9A09-12BDB7B10A42}" type="sibTrans" cxnId="{569687B0-B79E-41B5-96C0-FAEA87B3AC52}">
      <dgm:prSet/>
      <dgm:spPr/>
      <dgm:t>
        <a:bodyPr/>
        <a:lstStyle/>
        <a:p>
          <a:endParaRPr lang="en-IE"/>
        </a:p>
      </dgm:t>
    </dgm:pt>
    <dgm:pt modelId="{563B4AB2-6C1D-4CCD-939F-499491B65C4A}">
      <dgm:prSet phldrT="[Text]"/>
      <dgm:spPr/>
      <dgm:t>
        <a:bodyPr/>
        <a:lstStyle/>
        <a:p>
          <a:pPr rtl="0"/>
          <a:r>
            <a:rPr lang="en-IE" dirty="0"/>
            <a:t>Law or Criminology as part of an Arts degree</a:t>
          </a:r>
          <a:r>
            <a:rPr lang="en-IE" dirty="0">
              <a:latin typeface="Century Gothic" panose="020B0502020202020204"/>
            </a:rPr>
            <a:t> </a:t>
          </a:r>
          <a:endParaRPr lang="en-IE" dirty="0"/>
        </a:p>
        <a:p>
          <a:r>
            <a:rPr lang="en-IE" dirty="0"/>
            <a:t>BA - MH101</a:t>
          </a:r>
        </a:p>
        <a:p>
          <a:r>
            <a:rPr lang="en-IE" dirty="0"/>
            <a:t>3 years</a:t>
          </a:r>
        </a:p>
      </dgm:t>
    </dgm:pt>
    <dgm:pt modelId="{85B880B8-E8FD-479D-997C-33E624903CC5}" type="parTrans" cxnId="{6185D7EC-9128-469A-915C-ABFEA750A8DC}">
      <dgm:prSet/>
      <dgm:spPr/>
      <dgm:t>
        <a:bodyPr/>
        <a:lstStyle/>
        <a:p>
          <a:endParaRPr lang="en-IE"/>
        </a:p>
      </dgm:t>
    </dgm:pt>
    <dgm:pt modelId="{7863E522-1195-45CC-91DC-117E2BD70162}" type="sibTrans" cxnId="{6185D7EC-9128-469A-915C-ABFEA750A8DC}">
      <dgm:prSet/>
      <dgm:spPr/>
      <dgm:t>
        <a:bodyPr/>
        <a:lstStyle/>
        <a:p>
          <a:endParaRPr lang="en-IE"/>
        </a:p>
      </dgm:t>
    </dgm:pt>
    <dgm:pt modelId="{9F83A7ED-1CA0-4E37-88A0-D1A76E97B2EC}">
      <dgm:prSet phldrT="[Text]"/>
      <dgm:spPr/>
      <dgm:t>
        <a:bodyPr/>
        <a:lstStyle/>
        <a:p>
          <a:r>
            <a:rPr lang="en-IE"/>
            <a:t>BCL Law and Arts</a:t>
          </a:r>
        </a:p>
        <a:p>
          <a:pPr rtl="0"/>
          <a:r>
            <a:rPr lang="en-IE"/>
            <a:t>MH502</a:t>
          </a:r>
          <a:r>
            <a:rPr lang="en-IE">
              <a:latin typeface="Century Gothic" panose="020B0502020202020204"/>
            </a:rPr>
            <a:t> </a:t>
          </a:r>
          <a:endParaRPr lang="en-IE"/>
        </a:p>
        <a:p>
          <a:r>
            <a:rPr lang="en-IE"/>
            <a:t>3 years</a:t>
          </a:r>
        </a:p>
      </dgm:t>
    </dgm:pt>
    <dgm:pt modelId="{EE76E8D5-1554-4339-BFC7-CDB3DE401EE7}" type="parTrans" cxnId="{1C6160C7-EE74-4254-9691-D5D2FEE320AE}">
      <dgm:prSet/>
      <dgm:spPr/>
      <dgm:t>
        <a:bodyPr/>
        <a:lstStyle/>
        <a:p>
          <a:endParaRPr lang="en-US"/>
        </a:p>
      </dgm:t>
    </dgm:pt>
    <dgm:pt modelId="{0476C9F3-800A-4935-BE49-9AE3C84C3711}" type="sibTrans" cxnId="{1C6160C7-EE74-4254-9691-D5D2FEE320AE}">
      <dgm:prSet/>
      <dgm:spPr/>
      <dgm:t>
        <a:bodyPr/>
        <a:lstStyle/>
        <a:p>
          <a:endParaRPr lang="en-US"/>
        </a:p>
      </dgm:t>
    </dgm:pt>
    <dgm:pt modelId="{8A027F94-7522-457E-8E6E-14FDA5EC2C3F}">
      <dgm:prSet phldrT="[Text]"/>
      <dgm:spPr/>
      <dgm:t>
        <a:bodyPr/>
        <a:lstStyle/>
        <a:p>
          <a:r>
            <a:rPr lang="en-IE" dirty="0"/>
            <a:t>BCL Law and Criminology</a:t>
          </a:r>
        </a:p>
        <a:p>
          <a:pPr rtl="0"/>
          <a:r>
            <a:rPr lang="en-IE" dirty="0"/>
            <a:t>MH502</a:t>
          </a:r>
          <a:r>
            <a:rPr lang="en-IE" dirty="0">
              <a:latin typeface="Century Gothic" panose="020B0502020202020204"/>
            </a:rPr>
            <a:t> </a:t>
          </a:r>
          <a:endParaRPr lang="en-IE" dirty="0"/>
        </a:p>
        <a:p>
          <a:r>
            <a:rPr lang="en-IE" dirty="0"/>
            <a:t>3 years</a:t>
          </a:r>
        </a:p>
        <a:p>
          <a:endParaRPr lang="en-IE" dirty="0"/>
        </a:p>
        <a:p>
          <a:r>
            <a:rPr lang="en-IE" dirty="0"/>
            <a:t>From 2025:</a:t>
          </a:r>
          <a:br>
            <a:rPr lang="en-IE" dirty="0"/>
          </a:br>
          <a:r>
            <a:rPr lang="en-IE" dirty="0"/>
            <a:t>BA Criminology</a:t>
          </a:r>
        </a:p>
        <a:p>
          <a:r>
            <a:rPr lang="en-IE" dirty="0"/>
            <a:t>Single Major</a:t>
          </a:r>
        </a:p>
        <a:p>
          <a:r>
            <a:rPr lang="en-IE" dirty="0"/>
            <a:t>MH504</a:t>
          </a:r>
        </a:p>
        <a:p>
          <a:endParaRPr lang="en-IE" dirty="0"/>
        </a:p>
      </dgm:t>
    </dgm:pt>
    <dgm:pt modelId="{8B609889-47DA-4543-B7EE-94EBB7841E7A}" type="parTrans" cxnId="{A0CE2C0F-7DAF-42F4-B309-A8F80835DCA7}">
      <dgm:prSet/>
      <dgm:spPr/>
      <dgm:t>
        <a:bodyPr/>
        <a:lstStyle/>
        <a:p>
          <a:endParaRPr lang="en-US"/>
        </a:p>
      </dgm:t>
    </dgm:pt>
    <dgm:pt modelId="{F0C47AE9-EB97-4529-8B90-8ADC15555FB9}" type="sibTrans" cxnId="{A0CE2C0F-7DAF-42F4-B309-A8F80835DCA7}">
      <dgm:prSet/>
      <dgm:spPr/>
      <dgm:t>
        <a:bodyPr/>
        <a:lstStyle/>
        <a:p>
          <a:endParaRPr lang="en-US"/>
        </a:p>
      </dgm:t>
    </dgm:pt>
    <dgm:pt modelId="{48F49921-615A-E745-9AFC-1A9A1C29B604}">
      <dgm:prSet phldrT="[Text]"/>
      <dgm:spPr/>
      <dgm:t>
        <a:bodyPr/>
        <a:lstStyle/>
        <a:p>
          <a:pPr rtl="0"/>
          <a:r>
            <a:rPr lang="en-IE" dirty="0"/>
            <a:t>BCL Law and Languages</a:t>
          </a:r>
        </a:p>
        <a:p>
          <a:pPr rtl="0"/>
          <a:r>
            <a:rPr lang="en-IE" dirty="0"/>
            <a:t>MH503</a:t>
          </a:r>
        </a:p>
        <a:p>
          <a:pPr rtl="0"/>
          <a:r>
            <a:rPr lang="en-IE" dirty="0"/>
            <a:t>4 years</a:t>
          </a:r>
        </a:p>
        <a:p>
          <a:pPr rtl="0"/>
          <a:endParaRPr lang="en-IE" dirty="0"/>
        </a:p>
      </dgm:t>
    </dgm:pt>
    <dgm:pt modelId="{A74EF511-8B61-C042-B307-9DE21C57F111}" type="parTrans" cxnId="{C457B6E7-405E-D446-96BD-7A736ABABEAB}">
      <dgm:prSet/>
      <dgm:spPr/>
      <dgm:t>
        <a:bodyPr/>
        <a:lstStyle/>
        <a:p>
          <a:endParaRPr lang="en-GB"/>
        </a:p>
      </dgm:t>
    </dgm:pt>
    <dgm:pt modelId="{B83DD92D-1F35-9949-B67C-BE4262765188}" type="sibTrans" cxnId="{C457B6E7-405E-D446-96BD-7A736ABABEAB}">
      <dgm:prSet/>
      <dgm:spPr/>
      <dgm:t>
        <a:bodyPr/>
        <a:lstStyle/>
        <a:p>
          <a:endParaRPr lang="en-GB"/>
        </a:p>
      </dgm:t>
    </dgm:pt>
    <dgm:pt modelId="{3CD4C7D7-E16E-4F14-9B2F-32A7C3BE3B14}" type="pres">
      <dgm:prSet presAssocID="{55E11595-4802-4FA9-A003-AFA0D46E74B6}" presName="Name0" presStyleCnt="0">
        <dgm:presLayoutVars>
          <dgm:dir/>
          <dgm:resizeHandles val="exact"/>
        </dgm:presLayoutVars>
      </dgm:prSet>
      <dgm:spPr/>
    </dgm:pt>
    <dgm:pt modelId="{F24911DA-D197-4799-A773-D3782DF87141}" type="pres">
      <dgm:prSet presAssocID="{A7705C70-75B2-4FB9-8146-328AA0001B6C}" presName="node" presStyleLbl="node1" presStyleIdx="0" presStyleCnt="6">
        <dgm:presLayoutVars>
          <dgm:bulletEnabled val="1"/>
        </dgm:presLayoutVars>
      </dgm:prSet>
      <dgm:spPr/>
    </dgm:pt>
    <dgm:pt modelId="{DBCD1D83-61F5-4A3A-B8A0-346BAB064B28}" type="pres">
      <dgm:prSet presAssocID="{EDD1A13B-7622-4CAA-8C4F-1A1A43AE328C}" presName="sibTrans" presStyleCnt="0"/>
      <dgm:spPr/>
    </dgm:pt>
    <dgm:pt modelId="{811B8EC0-C213-4B6E-A0BE-D206C2C5B4F4}" type="pres">
      <dgm:prSet presAssocID="{03BAA68F-FF8A-4DDE-B02D-2859688FDA46}" presName="node" presStyleLbl="node1" presStyleIdx="1" presStyleCnt="6">
        <dgm:presLayoutVars>
          <dgm:bulletEnabled val="1"/>
        </dgm:presLayoutVars>
      </dgm:prSet>
      <dgm:spPr/>
    </dgm:pt>
    <dgm:pt modelId="{4DEDD48D-7F80-4288-A5C3-D2F2BCB0735C}" type="pres">
      <dgm:prSet presAssocID="{C2AF432C-BD2B-40A3-9A09-12BDB7B10A42}" presName="sibTrans" presStyleCnt="0"/>
      <dgm:spPr/>
    </dgm:pt>
    <dgm:pt modelId="{70DAD519-E198-4C53-AF34-D97A8489F922}" type="pres">
      <dgm:prSet presAssocID="{9F83A7ED-1CA0-4E37-88A0-D1A76E97B2EC}" presName="node" presStyleLbl="node1" presStyleIdx="2" presStyleCnt="6">
        <dgm:presLayoutVars>
          <dgm:bulletEnabled val="1"/>
        </dgm:presLayoutVars>
      </dgm:prSet>
      <dgm:spPr/>
    </dgm:pt>
    <dgm:pt modelId="{AEF94E10-93B9-4C44-89AB-C5A59D12C12B}" type="pres">
      <dgm:prSet presAssocID="{0476C9F3-800A-4935-BE49-9AE3C84C3711}" presName="sibTrans" presStyleCnt="0"/>
      <dgm:spPr/>
    </dgm:pt>
    <dgm:pt modelId="{66886FA5-8E56-4BFB-BCCB-069E5B4D2A6D}" type="pres">
      <dgm:prSet presAssocID="{8A027F94-7522-457E-8E6E-14FDA5EC2C3F}" presName="node" presStyleLbl="node1" presStyleIdx="3" presStyleCnt="6">
        <dgm:presLayoutVars>
          <dgm:bulletEnabled val="1"/>
        </dgm:presLayoutVars>
      </dgm:prSet>
      <dgm:spPr/>
    </dgm:pt>
    <dgm:pt modelId="{FFBCC713-F1D4-4BD5-8D49-CB64DA808A47}" type="pres">
      <dgm:prSet presAssocID="{F0C47AE9-EB97-4529-8B90-8ADC15555FB9}" presName="sibTrans" presStyleCnt="0"/>
      <dgm:spPr/>
    </dgm:pt>
    <dgm:pt modelId="{9CCFBCA0-11E1-4207-858B-26E2E5A4D362}" type="pres">
      <dgm:prSet presAssocID="{563B4AB2-6C1D-4CCD-939F-499491B65C4A}" presName="node" presStyleLbl="node1" presStyleIdx="4" presStyleCnt="6">
        <dgm:presLayoutVars>
          <dgm:bulletEnabled val="1"/>
        </dgm:presLayoutVars>
      </dgm:prSet>
      <dgm:spPr/>
    </dgm:pt>
    <dgm:pt modelId="{E8D4E087-1BD9-8246-BCF5-488957BCD40E}" type="pres">
      <dgm:prSet presAssocID="{7863E522-1195-45CC-91DC-117E2BD70162}" presName="sibTrans" presStyleCnt="0"/>
      <dgm:spPr/>
    </dgm:pt>
    <dgm:pt modelId="{D4BE06BA-2BF7-6B40-925C-1347446EC13E}" type="pres">
      <dgm:prSet presAssocID="{48F49921-615A-E745-9AFC-1A9A1C29B604}" presName="node" presStyleLbl="node1" presStyleIdx="5" presStyleCnt="6">
        <dgm:presLayoutVars>
          <dgm:bulletEnabled val="1"/>
        </dgm:presLayoutVars>
      </dgm:prSet>
      <dgm:spPr/>
    </dgm:pt>
  </dgm:ptLst>
  <dgm:cxnLst>
    <dgm:cxn modelId="{A0CE2C0F-7DAF-42F4-B309-A8F80835DCA7}" srcId="{55E11595-4802-4FA9-A003-AFA0D46E74B6}" destId="{8A027F94-7522-457E-8E6E-14FDA5EC2C3F}" srcOrd="3" destOrd="0" parTransId="{8B609889-47DA-4543-B7EE-94EBB7841E7A}" sibTransId="{F0C47AE9-EB97-4529-8B90-8ADC15555FB9}"/>
    <dgm:cxn modelId="{FEF42048-91EF-204C-8481-C697125D7ECA}" type="presOf" srcId="{48F49921-615A-E745-9AFC-1A9A1C29B604}" destId="{D4BE06BA-2BF7-6B40-925C-1347446EC13E}" srcOrd="0" destOrd="0" presId="urn:microsoft.com/office/officeart/2005/8/layout/hList6"/>
    <dgm:cxn modelId="{60186654-5B39-4FE6-839D-48DAB1C305E3}" type="presOf" srcId="{563B4AB2-6C1D-4CCD-939F-499491B65C4A}" destId="{9CCFBCA0-11E1-4207-858B-26E2E5A4D362}" srcOrd="0" destOrd="0" presId="urn:microsoft.com/office/officeart/2005/8/layout/hList6"/>
    <dgm:cxn modelId="{9E97BC60-C37D-48CD-A0F0-251325D6C387}" type="presOf" srcId="{03BAA68F-FF8A-4DDE-B02D-2859688FDA46}" destId="{811B8EC0-C213-4B6E-A0BE-D206C2C5B4F4}" srcOrd="0" destOrd="0" presId="urn:microsoft.com/office/officeart/2005/8/layout/hList6"/>
    <dgm:cxn modelId="{94252769-DA63-4225-BF52-7FA54CE65877}" srcId="{55E11595-4802-4FA9-A003-AFA0D46E74B6}" destId="{A7705C70-75B2-4FB9-8146-328AA0001B6C}" srcOrd="0" destOrd="0" parTransId="{2D93AB61-ECC0-4CE8-B000-E95C8D0A7442}" sibTransId="{EDD1A13B-7622-4CAA-8C4F-1A1A43AE328C}"/>
    <dgm:cxn modelId="{C3720B82-EB02-403F-9B47-9C6CC64FABC0}" type="presOf" srcId="{9F83A7ED-1CA0-4E37-88A0-D1A76E97B2EC}" destId="{70DAD519-E198-4C53-AF34-D97A8489F922}" srcOrd="0" destOrd="0" presId="urn:microsoft.com/office/officeart/2005/8/layout/hList6"/>
    <dgm:cxn modelId="{569687B0-B79E-41B5-96C0-FAEA87B3AC52}" srcId="{55E11595-4802-4FA9-A003-AFA0D46E74B6}" destId="{03BAA68F-FF8A-4DDE-B02D-2859688FDA46}" srcOrd="1" destOrd="0" parTransId="{F49F831C-B837-4C1B-8B99-6E524A90B6CA}" sibTransId="{C2AF432C-BD2B-40A3-9A09-12BDB7B10A42}"/>
    <dgm:cxn modelId="{1C6160C7-EE74-4254-9691-D5D2FEE320AE}" srcId="{55E11595-4802-4FA9-A003-AFA0D46E74B6}" destId="{9F83A7ED-1CA0-4E37-88A0-D1A76E97B2EC}" srcOrd="2" destOrd="0" parTransId="{EE76E8D5-1554-4339-BFC7-CDB3DE401EE7}" sibTransId="{0476C9F3-800A-4935-BE49-9AE3C84C3711}"/>
    <dgm:cxn modelId="{E22BC1D4-6F50-4532-8945-B70B7748F99F}" type="presOf" srcId="{8A027F94-7522-457E-8E6E-14FDA5EC2C3F}" destId="{66886FA5-8E56-4BFB-BCCB-069E5B4D2A6D}" srcOrd="0" destOrd="0" presId="urn:microsoft.com/office/officeart/2005/8/layout/hList6"/>
    <dgm:cxn modelId="{C457B6E7-405E-D446-96BD-7A736ABABEAB}" srcId="{55E11595-4802-4FA9-A003-AFA0D46E74B6}" destId="{48F49921-615A-E745-9AFC-1A9A1C29B604}" srcOrd="5" destOrd="0" parTransId="{A74EF511-8B61-C042-B307-9DE21C57F111}" sibTransId="{B83DD92D-1F35-9949-B67C-BE4262765188}"/>
    <dgm:cxn modelId="{6185D7EC-9128-469A-915C-ABFEA750A8DC}" srcId="{55E11595-4802-4FA9-A003-AFA0D46E74B6}" destId="{563B4AB2-6C1D-4CCD-939F-499491B65C4A}" srcOrd="4" destOrd="0" parTransId="{85B880B8-E8FD-479D-997C-33E624903CC5}" sibTransId="{7863E522-1195-45CC-91DC-117E2BD70162}"/>
    <dgm:cxn modelId="{1DC33DEE-83AC-4737-9042-68C7F1373BA1}" type="presOf" srcId="{A7705C70-75B2-4FB9-8146-328AA0001B6C}" destId="{F24911DA-D197-4799-A773-D3782DF87141}" srcOrd="0" destOrd="0" presId="urn:microsoft.com/office/officeart/2005/8/layout/hList6"/>
    <dgm:cxn modelId="{170CCEF7-59F1-4C77-A379-CE9AC2746BD6}" type="presOf" srcId="{55E11595-4802-4FA9-A003-AFA0D46E74B6}" destId="{3CD4C7D7-E16E-4F14-9B2F-32A7C3BE3B14}" srcOrd="0" destOrd="0" presId="urn:microsoft.com/office/officeart/2005/8/layout/hList6"/>
    <dgm:cxn modelId="{9BB4DDA5-BBAC-4EED-A5EE-B4709F381055}" type="presParOf" srcId="{3CD4C7D7-E16E-4F14-9B2F-32A7C3BE3B14}" destId="{F24911DA-D197-4799-A773-D3782DF87141}" srcOrd="0" destOrd="0" presId="urn:microsoft.com/office/officeart/2005/8/layout/hList6"/>
    <dgm:cxn modelId="{2E45360E-2081-41F0-83FC-FA949F0CA1DD}" type="presParOf" srcId="{3CD4C7D7-E16E-4F14-9B2F-32A7C3BE3B14}" destId="{DBCD1D83-61F5-4A3A-B8A0-346BAB064B28}" srcOrd="1" destOrd="0" presId="urn:microsoft.com/office/officeart/2005/8/layout/hList6"/>
    <dgm:cxn modelId="{575E8182-52D8-400F-AA94-993B9797E430}" type="presParOf" srcId="{3CD4C7D7-E16E-4F14-9B2F-32A7C3BE3B14}" destId="{811B8EC0-C213-4B6E-A0BE-D206C2C5B4F4}" srcOrd="2" destOrd="0" presId="urn:microsoft.com/office/officeart/2005/8/layout/hList6"/>
    <dgm:cxn modelId="{81FAC232-946F-44D5-9B35-862FB58DDD2D}" type="presParOf" srcId="{3CD4C7D7-E16E-4F14-9B2F-32A7C3BE3B14}" destId="{4DEDD48D-7F80-4288-A5C3-D2F2BCB0735C}" srcOrd="3" destOrd="0" presId="urn:microsoft.com/office/officeart/2005/8/layout/hList6"/>
    <dgm:cxn modelId="{B232E335-8559-4D2D-9DDB-D79D5936F243}" type="presParOf" srcId="{3CD4C7D7-E16E-4F14-9B2F-32A7C3BE3B14}" destId="{70DAD519-E198-4C53-AF34-D97A8489F922}" srcOrd="4" destOrd="0" presId="urn:microsoft.com/office/officeart/2005/8/layout/hList6"/>
    <dgm:cxn modelId="{BA7BA51F-75E7-4C9E-A601-D7719DF36BCA}" type="presParOf" srcId="{3CD4C7D7-E16E-4F14-9B2F-32A7C3BE3B14}" destId="{AEF94E10-93B9-4C44-89AB-C5A59D12C12B}" srcOrd="5" destOrd="0" presId="urn:microsoft.com/office/officeart/2005/8/layout/hList6"/>
    <dgm:cxn modelId="{68361D01-5EEB-4BD2-8CDC-3EA730C7C16F}" type="presParOf" srcId="{3CD4C7D7-E16E-4F14-9B2F-32A7C3BE3B14}" destId="{66886FA5-8E56-4BFB-BCCB-069E5B4D2A6D}" srcOrd="6" destOrd="0" presId="urn:microsoft.com/office/officeart/2005/8/layout/hList6"/>
    <dgm:cxn modelId="{92B4F711-14CA-4427-BDD7-0332811958BD}" type="presParOf" srcId="{3CD4C7D7-E16E-4F14-9B2F-32A7C3BE3B14}" destId="{FFBCC713-F1D4-4BD5-8D49-CB64DA808A47}" srcOrd="7" destOrd="0" presId="urn:microsoft.com/office/officeart/2005/8/layout/hList6"/>
    <dgm:cxn modelId="{2F7BE41A-9E85-4C20-96EA-F4F4F10517DE}" type="presParOf" srcId="{3CD4C7D7-E16E-4F14-9B2F-32A7C3BE3B14}" destId="{9CCFBCA0-11E1-4207-858B-26E2E5A4D362}" srcOrd="8" destOrd="0" presId="urn:microsoft.com/office/officeart/2005/8/layout/hList6"/>
    <dgm:cxn modelId="{5C5D0537-4524-D642-B213-40E79F249DB9}" type="presParOf" srcId="{3CD4C7D7-E16E-4F14-9B2F-32A7C3BE3B14}" destId="{E8D4E087-1BD9-8246-BCF5-488957BCD40E}" srcOrd="9" destOrd="0" presId="urn:microsoft.com/office/officeart/2005/8/layout/hList6"/>
    <dgm:cxn modelId="{BD391FE9-D2F6-A74D-838D-913F6FF5848C}" type="presParOf" srcId="{3CD4C7D7-E16E-4F14-9B2F-32A7C3BE3B14}" destId="{D4BE06BA-2BF7-6B40-925C-1347446EC13E}"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65ECA9-0C1F-574E-A065-BAFDAE503448}" type="doc">
      <dgm:prSet loTypeId="urn:microsoft.com/office/officeart/2005/8/layout/orgChart1" loCatId="" qsTypeId="urn:microsoft.com/office/officeart/2005/8/quickstyle/simple4" qsCatId="simple" csTypeId="urn:microsoft.com/office/officeart/2005/8/colors/accent1_2" csCatId="accent1" phldr="1"/>
      <dgm:spPr/>
    </dgm:pt>
    <dgm:pt modelId="{948A5F8B-3DEA-A04B-876F-61CEB9ECEE07}">
      <dgm:prSet phldrT="[Text]"/>
      <dgm:spPr/>
      <dgm:t>
        <a:bodyPr/>
        <a:lstStyle/>
        <a:p>
          <a:r>
            <a:rPr lang="en-US" dirty="0"/>
            <a:t>Year 1 BA</a:t>
          </a:r>
        </a:p>
      </dgm:t>
    </dgm:pt>
    <dgm:pt modelId="{F9A7BB63-A07D-894E-A7A7-D0CCD1704EE0}" type="parTrans" cxnId="{8FCB0FDE-E7E6-BB43-8879-ABF1A556543C}">
      <dgm:prSet/>
      <dgm:spPr/>
      <dgm:t>
        <a:bodyPr/>
        <a:lstStyle/>
        <a:p>
          <a:endParaRPr lang="en-US"/>
        </a:p>
      </dgm:t>
    </dgm:pt>
    <dgm:pt modelId="{E1418538-7A2A-A445-8C54-FAB04C88088A}" type="sibTrans" cxnId="{8FCB0FDE-E7E6-BB43-8879-ABF1A556543C}">
      <dgm:prSet/>
      <dgm:spPr/>
      <dgm:t>
        <a:bodyPr/>
        <a:lstStyle/>
        <a:p>
          <a:endParaRPr lang="en-US"/>
        </a:p>
      </dgm:t>
    </dgm:pt>
    <dgm:pt modelId="{ECFBB9D0-FC4F-B546-9A5A-62EC13A8D37F}">
      <dgm:prSet phldrT="[Text]"/>
      <dgm:spPr/>
      <dgm:t>
        <a:bodyPr/>
        <a:lstStyle/>
        <a:p>
          <a:r>
            <a:rPr lang="en-US" dirty="0"/>
            <a:t>Year 1 BCL</a:t>
          </a:r>
        </a:p>
      </dgm:t>
    </dgm:pt>
    <dgm:pt modelId="{624FA385-E8BA-2E4F-8754-ABC2F9AF7766}" type="parTrans" cxnId="{380E871C-5294-EE4B-97D1-5D181154526D}">
      <dgm:prSet/>
      <dgm:spPr/>
      <dgm:t>
        <a:bodyPr/>
        <a:lstStyle/>
        <a:p>
          <a:endParaRPr lang="en-US"/>
        </a:p>
      </dgm:t>
    </dgm:pt>
    <dgm:pt modelId="{F3F1EFE4-8941-5242-B178-21106C950D17}" type="sibTrans" cxnId="{380E871C-5294-EE4B-97D1-5D181154526D}">
      <dgm:prSet/>
      <dgm:spPr/>
      <dgm:t>
        <a:bodyPr/>
        <a:lstStyle/>
        <a:p>
          <a:endParaRPr lang="en-US"/>
        </a:p>
      </dgm:t>
    </dgm:pt>
    <dgm:pt modelId="{0DE6AE91-0659-B348-B698-AB7A426FFFEC}">
      <dgm:prSet phldrT="[Text]"/>
      <dgm:spPr/>
      <dgm:t>
        <a:bodyPr/>
        <a:lstStyle/>
        <a:p>
          <a:r>
            <a:rPr lang="en-US" dirty="0"/>
            <a:t>Year 2 BA (law minor or drop law)</a:t>
          </a:r>
        </a:p>
      </dgm:t>
    </dgm:pt>
    <dgm:pt modelId="{C06C1B32-C320-E346-8E33-1BE8D83BA5EE}" type="parTrans" cxnId="{9AF49931-9982-7346-BAA4-F2F42081D5B0}">
      <dgm:prSet/>
      <dgm:spPr/>
      <dgm:t>
        <a:bodyPr/>
        <a:lstStyle/>
        <a:p>
          <a:endParaRPr lang="en-US"/>
        </a:p>
      </dgm:t>
    </dgm:pt>
    <dgm:pt modelId="{8996ADA2-0B93-E640-B637-FE154FF04805}" type="sibTrans" cxnId="{9AF49931-9982-7346-BAA4-F2F42081D5B0}">
      <dgm:prSet/>
      <dgm:spPr/>
      <dgm:t>
        <a:bodyPr/>
        <a:lstStyle/>
        <a:p>
          <a:endParaRPr lang="en-US"/>
        </a:p>
      </dgm:t>
    </dgm:pt>
    <dgm:pt modelId="{2FFB652A-80FA-9B44-8EC2-DD30D86DEA92}">
      <dgm:prSet phldrT="[Text]"/>
      <dgm:spPr/>
      <dgm:t>
        <a:bodyPr/>
        <a:lstStyle/>
        <a:p>
          <a:r>
            <a:rPr lang="en-US" dirty="0"/>
            <a:t>Year 2 BCL</a:t>
          </a:r>
        </a:p>
      </dgm:t>
    </dgm:pt>
    <dgm:pt modelId="{E0D1AD6B-3695-BA43-ADB8-3E8744CB5524}" type="parTrans" cxnId="{C0E6A578-BBEE-394F-8E97-4274E2FCDEC5}">
      <dgm:prSet/>
      <dgm:spPr/>
      <dgm:t>
        <a:bodyPr/>
        <a:lstStyle/>
        <a:p>
          <a:endParaRPr lang="en-US"/>
        </a:p>
      </dgm:t>
    </dgm:pt>
    <dgm:pt modelId="{D1781BD8-6DF2-3E42-A45B-964C694D5BBF}" type="sibTrans" cxnId="{C0E6A578-BBEE-394F-8E97-4274E2FCDEC5}">
      <dgm:prSet/>
      <dgm:spPr/>
      <dgm:t>
        <a:bodyPr/>
        <a:lstStyle/>
        <a:p>
          <a:endParaRPr lang="en-US"/>
        </a:p>
      </dgm:t>
    </dgm:pt>
    <dgm:pt modelId="{2E151E47-A65A-2748-9AF0-E67375FCA336}">
      <dgm:prSet phldrT="[Text]"/>
      <dgm:spPr/>
      <dgm:t>
        <a:bodyPr/>
        <a:lstStyle/>
        <a:p>
          <a:r>
            <a:rPr lang="en-US" dirty="0"/>
            <a:t>Year 2 LLB</a:t>
          </a:r>
        </a:p>
      </dgm:t>
    </dgm:pt>
    <dgm:pt modelId="{57B69E71-0A07-E543-B156-66B22A158C8C}" type="parTrans" cxnId="{DDD3AA58-5733-C542-8AFF-10A8D24F82C3}">
      <dgm:prSet/>
      <dgm:spPr/>
      <dgm:t>
        <a:bodyPr/>
        <a:lstStyle/>
        <a:p>
          <a:endParaRPr lang="en-US"/>
        </a:p>
      </dgm:t>
    </dgm:pt>
    <dgm:pt modelId="{D9C8A5F4-F337-B442-88A9-68B4FF37375E}" type="sibTrans" cxnId="{DDD3AA58-5733-C542-8AFF-10A8D24F82C3}">
      <dgm:prSet/>
      <dgm:spPr/>
      <dgm:t>
        <a:bodyPr/>
        <a:lstStyle/>
        <a:p>
          <a:endParaRPr lang="en-US"/>
        </a:p>
      </dgm:t>
    </dgm:pt>
    <dgm:pt modelId="{EB687E0A-49B6-F345-8BFE-4BB1CA3B901D}" type="pres">
      <dgm:prSet presAssocID="{7465ECA9-0C1F-574E-A065-BAFDAE503448}" presName="hierChild1" presStyleCnt="0">
        <dgm:presLayoutVars>
          <dgm:orgChart val="1"/>
          <dgm:chPref val="1"/>
          <dgm:dir/>
          <dgm:animOne val="branch"/>
          <dgm:animLvl val="lvl"/>
          <dgm:resizeHandles/>
        </dgm:presLayoutVars>
      </dgm:prSet>
      <dgm:spPr/>
    </dgm:pt>
    <dgm:pt modelId="{3CD57805-CFB7-6F45-9C24-BAFD62CA0079}" type="pres">
      <dgm:prSet presAssocID="{948A5F8B-3DEA-A04B-876F-61CEB9ECEE07}" presName="hierRoot1" presStyleCnt="0">
        <dgm:presLayoutVars>
          <dgm:hierBranch val="init"/>
        </dgm:presLayoutVars>
      </dgm:prSet>
      <dgm:spPr/>
    </dgm:pt>
    <dgm:pt modelId="{EE96659C-E52A-7042-AACF-622A955DAE7B}" type="pres">
      <dgm:prSet presAssocID="{948A5F8B-3DEA-A04B-876F-61CEB9ECEE07}" presName="rootComposite1" presStyleCnt="0"/>
      <dgm:spPr/>
    </dgm:pt>
    <dgm:pt modelId="{E83C1D66-F8FB-A649-8D8A-F219014DB867}" type="pres">
      <dgm:prSet presAssocID="{948A5F8B-3DEA-A04B-876F-61CEB9ECEE07}" presName="rootText1" presStyleLbl="node0" presStyleIdx="0" presStyleCnt="2">
        <dgm:presLayoutVars>
          <dgm:chPref val="3"/>
        </dgm:presLayoutVars>
      </dgm:prSet>
      <dgm:spPr/>
    </dgm:pt>
    <dgm:pt modelId="{9B4EE367-F48A-5846-92DD-DF6E82B0D96C}" type="pres">
      <dgm:prSet presAssocID="{948A5F8B-3DEA-A04B-876F-61CEB9ECEE07}" presName="rootConnector1" presStyleLbl="node1" presStyleIdx="0" presStyleCnt="0"/>
      <dgm:spPr/>
    </dgm:pt>
    <dgm:pt modelId="{FCD9F369-497D-974D-9AF1-C29999DD0849}" type="pres">
      <dgm:prSet presAssocID="{948A5F8B-3DEA-A04B-876F-61CEB9ECEE07}" presName="hierChild2" presStyleCnt="0"/>
      <dgm:spPr/>
    </dgm:pt>
    <dgm:pt modelId="{F45A9ABF-61B2-F848-9307-505B03DFCD53}" type="pres">
      <dgm:prSet presAssocID="{E0D1AD6B-3695-BA43-ADB8-3E8744CB5524}" presName="Name37" presStyleLbl="parChTrans1D2" presStyleIdx="0" presStyleCnt="3"/>
      <dgm:spPr/>
    </dgm:pt>
    <dgm:pt modelId="{23C18CB9-D4BE-A342-A6DE-C659373F8314}" type="pres">
      <dgm:prSet presAssocID="{2FFB652A-80FA-9B44-8EC2-DD30D86DEA92}" presName="hierRoot2" presStyleCnt="0">
        <dgm:presLayoutVars>
          <dgm:hierBranch val="init"/>
        </dgm:presLayoutVars>
      </dgm:prSet>
      <dgm:spPr/>
    </dgm:pt>
    <dgm:pt modelId="{2F6A333E-5DC4-2F40-ABEA-38AF394989C6}" type="pres">
      <dgm:prSet presAssocID="{2FFB652A-80FA-9B44-8EC2-DD30D86DEA92}" presName="rootComposite" presStyleCnt="0"/>
      <dgm:spPr/>
    </dgm:pt>
    <dgm:pt modelId="{2F326428-A834-1E46-B48F-D36F55D2C75A}" type="pres">
      <dgm:prSet presAssocID="{2FFB652A-80FA-9B44-8EC2-DD30D86DEA92}" presName="rootText" presStyleLbl="node2" presStyleIdx="0" presStyleCnt="3">
        <dgm:presLayoutVars>
          <dgm:chPref val="3"/>
        </dgm:presLayoutVars>
      </dgm:prSet>
      <dgm:spPr/>
    </dgm:pt>
    <dgm:pt modelId="{9B3ED362-17AE-BB4F-8F81-D92A2EA49FEC}" type="pres">
      <dgm:prSet presAssocID="{2FFB652A-80FA-9B44-8EC2-DD30D86DEA92}" presName="rootConnector" presStyleLbl="node2" presStyleIdx="0" presStyleCnt="3"/>
      <dgm:spPr/>
    </dgm:pt>
    <dgm:pt modelId="{C88DDE03-A3B2-5347-85BC-FD14B763B409}" type="pres">
      <dgm:prSet presAssocID="{2FFB652A-80FA-9B44-8EC2-DD30D86DEA92}" presName="hierChild4" presStyleCnt="0"/>
      <dgm:spPr/>
    </dgm:pt>
    <dgm:pt modelId="{382F9D07-EC8D-AA40-8621-3C99DB3740A2}" type="pres">
      <dgm:prSet presAssocID="{2FFB652A-80FA-9B44-8EC2-DD30D86DEA92}" presName="hierChild5" presStyleCnt="0"/>
      <dgm:spPr/>
    </dgm:pt>
    <dgm:pt modelId="{861BD9E5-79E2-0B46-B564-262CDB9C176A}" type="pres">
      <dgm:prSet presAssocID="{C06C1B32-C320-E346-8E33-1BE8D83BA5EE}" presName="Name37" presStyleLbl="parChTrans1D2" presStyleIdx="1" presStyleCnt="3"/>
      <dgm:spPr/>
    </dgm:pt>
    <dgm:pt modelId="{EA790C2E-5679-C547-AC2C-2D75CF47E216}" type="pres">
      <dgm:prSet presAssocID="{0DE6AE91-0659-B348-B698-AB7A426FFFEC}" presName="hierRoot2" presStyleCnt="0">
        <dgm:presLayoutVars>
          <dgm:hierBranch val="init"/>
        </dgm:presLayoutVars>
      </dgm:prSet>
      <dgm:spPr/>
    </dgm:pt>
    <dgm:pt modelId="{07DB255A-324E-E545-8614-88D97519E762}" type="pres">
      <dgm:prSet presAssocID="{0DE6AE91-0659-B348-B698-AB7A426FFFEC}" presName="rootComposite" presStyleCnt="0"/>
      <dgm:spPr/>
    </dgm:pt>
    <dgm:pt modelId="{0A7A34A1-C21B-4548-BE01-93D5EED6DB70}" type="pres">
      <dgm:prSet presAssocID="{0DE6AE91-0659-B348-B698-AB7A426FFFEC}" presName="rootText" presStyleLbl="node2" presStyleIdx="1" presStyleCnt="3">
        <dgm:presLayoutVars>
          <dgm:chPref val="3"/>
        </dgm:presLayoutVars>
      </dgm:prSet>
      <dgm:spPr/>
    </dgm:pt>
    <dgm:pt modelId="{9E85C474-43A0-4E4F-8382-C323834E4290}" type="pres">
      <dgm:prSet presAssocID="{0DE6AE91-0659-B348-B698-AB7A426FFFEC}" presName="rootConnector" presStyleLbl="node2" presStyleIdx="1" presStyleCnt="3"/>
      <dgm:spPr/>
    </dgm:pt>
    <dgm:pt modelId="{EEBDEDB8-247C-9946-A277-DC9C4FDC97E1}" type="pres">
      <dgm:prSet presAssocID="{0DE6AE91-0659-B348-B698-AB7A426FFFEC}" presName="hierChild4" presStyleCnt="0"/>
      <dgm:spPr/>
    </dgm:pt>
    <dgm:pt modelId="{347BAB1E-DCB7-9248-9317-021FB0019110}" type="pres">
      <dgm:prSet presAssocID="{0DE6AE91-0659-B348-B698-AB7A426FFFEC}" presName="hierChild5" presStyleCnt="0"/>
      <dgm:spPr/>
    </dgm:pt>
    <dgm:pt modelId="{8982188D-900C-9E4C-9A42-A88CAB89FBAA}" type="pres">
      <dgm:prSet presAssocID="{57B69E71-0A07-E543-B156-66B22A158C8C}" presName="Name37" presStyleLbl="parChTrans1D2" presStyleIdx="2" presStyleCnt="3"/>
      <dgm:spPr/>
    </dgm:pt>
    <dgm:pt modelId="{09CD6998-E81B-7E4C-8EA6-C0BBB0792484}" type="pres">
      <dgm:prSet presAssocID="{2E151E47-A65A-2748-9AF0-E67375FCA336}" presName="hierRoot2" presStyleCnt="0">
        <dgm:presLayoutVars>
          <dgm:hierBranch val="init"/>
        </dgm:presLayoutVars>
      </dgm:prSet>
      <dgm:spPr/>
    </dgm:pt>
    <dgm:pt modelId="{EC189A21-2E2F-5741-B492-6C2943DD802C}" type="pres">
      <dgm:prSet presAssocID="{2E151E47-A65A-2748-9AF0-E67375FCA336}" presName="rootComposite" presStyleCnt="0"/>
      <dgm:spPr/>
    </dgm:pt>
    <dgm:pt modelId="{B6A7AB97-79BF-154C-97DB-7AE5C10E3EC5}" type="pres">
      <dgm:prSet presAssocID="{2E151E47-A65A-2748-9AF0-E67375FCA336}" presName="rootText" presStyleLbl="node2" presStyleIdx="2" presStyleCnt="3">
        <dgm:presLayoutVars>
          <dgm:chPref val="3"/>
        </dgm:presLayoutVars>
      </dgm:prSet>
      <dgm:spPr/>
    </dgm:pt>
    <dgm:pt modelId="{398776E9-B98A-8549-9B5E-5D338DCEBD71}" type="pres">
      <dgm:prSet presAssocID="{2E151E47-A65A-2748-9AF0-E67375FCA336}" presName="rootConnector" presStyleLbl="node2" presStyleIdx="2" presStyleCnt="3"/>
      <dgm:spPr/>
    </dgm:pt>
    <dgm:pt modelId="{18A317E5-56D3-3E49-A3A6-499BCF4FBE9A}" type="pres">
      <dgm:prSet presAssocID="{2E151E47-A65A-2748-9AF0-E67375FCA336}" presName="hierChild4" presStyleCnt="0"/>
      <dgm:spPr/>
    </dgm:pt>
    <dgm:pt modelId="{7A0EB54D-BBFF-FF41-8AE4-82144A260C51}" type="pres">
      <dgm:prSet presAssocID="{2E151E47-A65A-2748-9AF0-E67375FCA336}" presName="hierChild5" presStyleCnt="0"/>
      <dgm:spPr/>
    </dgm:pt>
    <dgm:pt modelId="{BD2D7B0B-DB43-CB4E-A52D-37B4A331B121}" type="pres">
      <dgm:prSet presAssocID="{948A5F8B-3DEA-A04B-876F-61CEB9ECEE07}" presName="hierChild3" presStyleCnt="0"/>
      <dgm:spPr/>
    </dgm:pt>
    <dgm:pt modelId="{5785DE24-CA2C-6D42-AEFB-051EA64309A1}" type="pres">
      <dgm:prSet presAssocID="{ECFBB9D0-FC4F-B546-9A5A-62EC13A8D37F}" presName="hierRoot1" presStyleCnt="0">
        <dgm:presLayoutVars>
          <dgm:hierBranch val="init"/>
        </dgm:presLayoutVars>
      </dgm:prSet>
      <dgm:spPr/>
    </dgm:pt>
    <dgm:pt modelId="{1DAABCA3-1B0C-0D45-8B10-E4A16F6DCEC8}" type="pres">
      <dgm:prSet presAssocID="{ECFBB9D0-FC4F-B546-9A5A-62EC13A8D37F}" presName="rootComposite1" presStyleCnt="0"/>
      <dgm:spPr/>
    </dgm:pt>
    <dgm:pt modelId="{4A052BE9-DABD-0542-9C96-03DABD18272F}" type="pres">
      <dgm:prSet presAssocID="{ECFBB9D0-FC4F-B546-9A5A-62EC13A8D37F}" presName="rootText1" presStyleLbl="node0" presStyleIdx="1" presStyleCnt="2" custLinFactNeighborX="36802" custLinFactNeighborY="-1782">
        <dgm:presLayoutVars>
          <dgm:chPref val="3"/>
        </dgm:presLayoutVars>
      </dgm:prSet>
      <dgm:spPr/>
    </dgm:pt>
    <dgm:pt modelId="{8A7AAD89-2F26-9447-AFB5-DD00AEAFA1DE}" type="pres">
      <dgm:prSet presAssocID="{ECFBB9D0-FC4F-B546-9A5A-62EC13A8D37F}" presName="rootConnector1" presStyleLbl="node1" presStyleIdx="0" presStyleCnt="0"/>
      <dgm:spPr/>
    </dgm:pt>
    <dgm:pt modelId="{7148555B-B3AF-1144-8978-6ACFDCB2E8A9}" type="pres">
      <dgm:prSet presAssocID="{ECFBB9D0-FC4F-B546-9A5A-62EC13A8D37F}" presName="hierChild2" presStyleCnt="0"/>
      <dgm:spPr/>
    </dgm:pt>
    <dgm:pt modelId="{7DB7A3AC-E978-134A-B023-C5BE58FAC549}" type="pres">
      <dgm:prSet presAssocID="{ECFBB9D0-FC4F-B546-9A5A-62EC13A8D37F}" presName="hierChild3" presStyleCnt="0"/>
      <dgm:spPr/>
    </dgm:pt>
  </dgm:ptLst>
  <dgm:cxnLst>
    <dgm:cxn modelId="{406E950E-033F-8E42-BD64-5AB9804ADC0C}" type="presOf" srcId="{ECFBB9D0-FC4F-B546-9A5A-62EC13A8D37F}" destId="{4A052BE9-DABD-0542-9C96-03DABD18272F}" srcOrd="0" destOrd="0" presId="urn:microsoft.com/office/officeart/2005/8/layout/orgChart1"/>
    <dgm:cxn modelId="{7FF9F917-B322-9E41-8B27-789A9CD1C010}" type="presOf" srcId="{57B69E71-0A07-E543-B156-66B22A158C8C}" destId="{8982188D-900C-9E4C-9A42-A88CAB89FBAA}" srcOrd="0" destOrd="0" presId="urn:microsoft.com/office/officeart/2005/8/layout/orgChart1"/>
    <dgm:cxn modelId="{380E871C-5294-EE4B-97D1-5D181154526D}" srcId="{7465ECA9-0C1F-574E-A065-BAFDAE503448}" destId="{ECFBB9D0-FC4F-B546-9A5A-62EC13A8D37F}" srcOrd="1" destOrd="0" parTransId="{624FA385-E8BA-2E4F-8754-ABC2F9AF7766}" sibTransId="{F3F1EFE4-8941-5242-B178-21106C950D17}"/>
    <dgm:cxn modelId="{0E3CF624-57A9-7240-9E51-3D3369AB99CA}" type="presOf" srcId="{2E151E47-A65A-2748-9AF0-E67375FCA336}" destId="{B6A7AB97-79BF-154C-97DB-7AE5C10E3EC5}" srcOrd="0" destOrd="0" presId="urn:microsoft.com/office/officeart/2005/8/layout/orgChart1"/>
    <dgm:cxn modelId="{9AF49931-9982-7346-BAA4-F2F42081D5B0}" srcId="{948A5F8B-3DEA-A04B-876F-61CEB9ECEE07}" destId="{0DE6AE91-0659-B348-B698-AB7A426FFFEC}" srcOrd="1" destOrd="0" parTransId="{C06C1B32-C320-E346-8E33-1BE8D83BA5EE}" sibTransId="{8996ADA2-0B93-E640-B637-FE154FF04805}"/>
    <dgm:cxn modelId="{D57D3F3E-1E37-3849-B5F7-91AE515F3951}" type="presOf" srcId="{2FFB652A-80FA-9B44-8EC2-DD30D86DEA92}" destId="{2F326428-A834-1E46-B48F-D36F55D2C75A}" srcOrd="0" destOrd="0" presId="urn:microsoft.com/office/officeart/2005/8/layout/orgChart1"/>
    <dgm:cxn modelId="{DDD3AA58-5733-C542-8AFF-10A8D24F82C3}" srcId="{948A5F8B-3DEA-A04B-876F-61CEB9ECEE07}" destId="{2E151E47-A65A-2748-9AF0-E67375FCA336}" srcOrd="2" destOrd="0" parTransId="{57B69E71-0A07-E543-B156-66B22A158C8C}" sibTransId="{D9C8A5F4-F337-B442-88A9-68B4FF37375E}"/>
    <dgm:cxn modelId="{9249AD69-B5B6-284F-8E4D-FA348EA02FC5}" type="presOf" srcId="{948A5F8B-3DEA-A04B-876F-61CEB9ECEE07}" destId="{9B4EE367-F48A-5846-92DD-DF6E82B0D96C}" srcOrd="1" destOrd="0" presId="urn:microsoft.com/office/officeart/2005/8/layout/orgChart1"/>
    <dgm:cxn modelId="{C2900E75-3D14-7442-B6C6-747E5BF7072A}" type="presOf" srcId="{7465ECA9-0C1F-574E-A065-BAFDAE503448}" destId="{EB687E0A-49B6-F345-8BFE-4BB1CA3B901D}" srcOrd="0" destOrd="0" presId="urn:microsoft.com/office/officeart/2005/8/layout/orgChart1"/>
    <dgm:cxn modelId="{C0E6A578-BBEE-394F-8E97-4274E2FCDEC5}" srcId="{948A5F8B-3DEA-A04B-876F-61CEB9ECEE07}" destId="{2FFB652A-80FA-9B44-8EC2-DD30D86DEA92}" srcOrd="0" destOrd="0" parTransId="{E0D1AD6B-3695-BA43-ADB8-3E8744CB5524}" sibTransId="{D1781BD8-6DF2-3E42-A45B-964C694D5BBF}"/>
    <dgm:cxn modelId="{72425592-B2A0-F84A-9D74-CA42618E4A73}" type="presOf" srcId="{E0D1AD6B-3695-BA43-ADB8-3E8744CB5524}" destId="{F45A9ABF-61B2-F848-9307-505B03DFCD53}" srcOrd="0" destOrd="0" presId="urn:microsoft.com/office/officeart/2005/8/layout/orgChart1"/>
    <dgm:cxn modelId="{0F5D3A9B-2D08-3043-AC1E-A494E2AF540F}" type="presOf" srcId="{ECFBB9D0-FC4F-B546-9A5A-62EC13A8D37F}" destId="{8A7AAD89-2F26-9447-AFB5-DD00AEAFA1DE}" srcOrd="1" destOrd="0" presId="urn:microsoft.com/office/officeart/2005/8/layout/orgChart1"/>
    <dgm:cxn modelId="{A4EA0B9E-E603-FE43-B780-BD2083DB1590}" type="presOf" srcId="{0DE6AE91-0659-B348-B698-AB7A426FFFEC}" destId="{9E85C474-43A0-4E4F-8382-C323834E4290}" srcOrd="1" destOrd="0" presId="urn:microsoft.com/office/officeart/2005/8/layout/orgChart1"/>
    <dgm:cxn modelId="{C00F75AC-044B-3946-A3EB-8A4E8D34793F}" type="presOf" srcId="{948A5F8B-3DEA-A04B-876F-61CEB9ECEE07}" destId="{E83C1D66-F8FB-A649-8D8A-F219014DB867}" srcOrd="0" destOrd="0" presId="urn:microsoft.com/office/officeart/2005/8/layout/orgChart1"/>
    <dgm:cxn modelId="{261E46BA-9E8B-4C40-8C08-52B43B4E28E9}" type="presOf" srcId="{0DE6AE91-0659-B348-B698-AB7A426FFFEC}" destId="{0A7A34A1-C21B-4548-BE01-93D5EED6DB70}" srcOrd="0" destOrd="0" presId="urn:microsoft.com/office/officeart/2005/8/layout/orgChart1"/>
    <dgm:cxn modelId="{95D8F6C9-B12A-DC4D-BBDF-9F91403BE553}" type="presOf" srcId="{2E151E47-A65A-2748-9AF0-E67375FCA336}" destId="{398776E9-B98A-8549-9B5E-5D338DCEBD71}" srcOrd="1" destOrd="0" presId="urn:microsoft.com/office/officeart/2005/8/layout/orgChart1"/>
    <dgm:cxn modelId="{938BB4CF-B1E9-0641-B5F1-AD2E117CD9BD}" type="presOf" srcId="{2FFB652A-80FA-9B44-8EC2-DD30D86DEA92}" destId="{9B3ED362-17AE-BB4F-8F81-D92A2EA49FEC}" srcOrd="1" destOrd="0" presId="urn:microsoft.com/office/officeart/2005/8/layout/orgChart1"/>
    <dgm:cxn modelId="{8FCB0FDE-E7E6-BB43-8879-ABF1A556543C}" srcId="{7465ECA9-0C1F-574E-A065-BAFDAE503448}" destId="{948A5F8B-3DEA-A04B-876F-61CEB9ECEE07}" srcOrd="0" destOrd="0" parTransId="{F9A7BB63-A07D-894E-A7A7-D0CCD1704EE0}" sibTransId="{E1418538-7A2A-A445-8C54-FAB04C88088A}"/>
    <dgm:cxn modelId="{AB2983F1-DF7C-7840-8446-9DB6F2C40B0D}" type="presOf" srcId="{C06C1B32-C320-E346-8E33-1BE8D83BA5EE}" destId="{861BD9E5-79E2-0B46-B564-262CDB9C176A}" srcOrd="0" destOrd="0" presId="urn:microsoft.com/office/officeart/2005/8/layout/orgChart1"/>
    <dgm:cxn modelId="{0EC0FC9B-88AD-0842-85AB-83E3BE361778}" type="presParOf" srcId="{EB687E0A-49B6-F345-8BFE-4BB1CA3B901D}" destId="{3CD57805-CFB7-6F45-9C24-BAFD62CA0079}" srcOrd="0" destOrd="0" presId="urn:microsoft.com/office/officeart/2005/8/layout/orgChart1"/>
    <dgm:cxn modelId="{C96F4C1B-0868-3744-A1B0-F71E8867E4C9}" type="presParOf" srcId="{3CD57805-CFB7-6F45-9C24-BAFD62CA0079}" destId="{EE96659C-E52A-7042-AACF-622A955DAE7B}" srcOrd="0" destOrd="0" presId="urn:microsoft.com/office/officeart/2005/8/layout/orgChart1"/>
    <dgm:cxn modelId="{1ED1AF8E-F251-DA42-BB73-D21305FDD340}" type="presParOf" srcId="{EE96659C-E52A-7042-AACF-622A955DAE7B}" destId="{E83C1D66-F8FB-A649-8D8A-F219014DB867}" srcOrd="0" destOrd="0" presId="urn:microsoft.com/office/officeart/2005/8/layout/orgChart1"/>
    <dgm:cxn modelId="{757CF22E-EADE-0D48-A3B5-BE9F4F525C8C}" type="presParOf" srcId="{EE96659C-E52A-7042-AACF-622A955DAE7B}" destId="{9B4EE367-F48A-5846-92DD-DF6E82B0D96C}" srcOrd="1" destOrd="0" presId="urn:microsoft.com/office/officeart/2005/8/layout/orgChart1"/>
    <dgm:cxn modelId="{A019F6B9-FCE2-FC45-8A53-4B7F2AC711C3}" type="presParOf" srcId="{3CD57805-CFB7-6F45-9C24-BAFD62CA0079}" destId="{FCD9F369-497D-974D-9AF1-C29999DD0849}" srcOrd="1" destOrd="0" presId="urn:microsoft.com/office/officeart/2005/8/layout/orgChart1"/>
    <dgm:cxn modelId="{6135D4B5-C7E0-494A-9B15-3E121A1F69D4}" type="presParOf" srcId="{FCD9F369-497D-974D-9AF1-C29999DD0849}" destId="{F45A9ABF-61B2-F848-9307-505B03DFCD53}" srcOrd="0" destOrd="0" presId="urn:microsoft.com/office/officeart/2005/8/layout/orgChart1"/>
    <dgm:cxn modelId="{4FE4FA92-41A4-7C43-9858-70A3C4F1EFFA}" type="presParOf" srcId="{FCD9F369-497D-974D-9AF1-C29999DD0849}" destId="{23C18CB9-D4BE-A342-A6DE-C659373F8314}" srcOrd="1" destOrd="0" presId="urn:microsoft.com/office/officeart/2005/8/layout/orgChart1"/>
    <dgm:cxn modelId="{F3BFF378-23E4-6B4D-AD90-8DBC06FF829A}" type="presParOf" srcId="{23C18CB9-D4BE-A342-A6DE-C659373F8314}" destId="{2F6A333E-5DC4-2F40-ABEA-38AF394989C6}" srcOrd="0" destOrd="0" presId="urn:microsoft.com/office/officeart/2005/8/layout/orgChart1"/>
    <dgm:cxn modelId="{8047A988-E477-EF44-92F8-48B67CC18AE2}" type="presParOf" srcId="{2F6A333E-5DC4-2F40-ABEA-38AF394989C6}" destId="{2F326428-A834-1E46-B48F-D36F55D2C75A}" srcOrd="0" destOrd="0" presId="urn:microsoft.com/office/officeart/2005/8/layout/orgChart1"/>
    <dgm:cxn modelId="{C7F3EC9C-B5B9-C64C-80CA-B1CFD06A2468}" type="presParOf" srcId="{2F6A333E-5DC4-2F40-ABEA-38AF394989C6}" destId="{9B3ED362-17AE-BB4F-8F81-D92A2EA49FEC}" srcOrd="1" destOrd="0" presId="urn:microsoft.com/office/officeart/2005/8/layout/orgChart1"/>
    <dgm:cxn modelId="{92873D9C-EA30-3A4A-8FEA-37F6CD39549B}" type="presParOf" srcId="{23C18CB9-D4BE-A342-A6DE-C659373F8314}" destId="{C88DDE03-A3B2-5347-85BC-FD14B763B409}" srcOrd="1" destOrd="0" presId="urn:microsoft.com/office/officeart/2005/8/layout/orgChart1"/>
    <dgm:cxn modelId="{8E1E2989-84B4-7F4A-92F1-DE2A598A64CC}" type="presParOf" srcId="{23C18CB9-D4BE-A342-A6DE-C659373F8314}" destId="{382F9D07-EC8D-AA40-8621-3C99DB3740A2}" srcOrd="2" destOrd="0" presId="urn:microsoft.com/office/officeart/2005/8/layout/orgChart1"/>
    <dgm:cxn modelId="{E1AECF20-FED7-9745-9737-AD3CE4169A8C}" type="presParOf" srcId="{FCD9F369-497D-974D-9AF1-C29999DD0849}" destId="{861BD9E5-79E2-0B46-B564-262CDB9C176A}" srcOrd="2" destOrd="0" presId="urn:microsoft.com/office/officeart/2005/8/layout/orgChart1"/>
    <dgm:cxn modelId="{94972531-2123-F848-A53A-405B02FA6163}" type="presParOf" srcId="{FCD9F369-497D-974D-9AF1-C29999DD0849}" destId="{EA790C2E-5679-C547-AC2C-2D75CF47E216}" srcOrd="3" destOrd="0" presId="urn:microsoft.com/office/officeart/2005/8/layout/orgChart1"/>
    <dgm:cxn modelId="{CE5B7EF7-6092-884E-B12D-783789CAFCC8}" type="presParOf" srcId="{EA790C2E-5679-C547-AC2C-2D75CF47E216}" destId="{07DB255A-324E-E545-8614-88D97519E762}" srcOrd="0" destOrd="0" presId="urn:microsoft.com/office/officeart/2005/8/layout/orgChart1"/>
    <dgm:cxn modelId="{0F4F4B3E-2E3C-324C-99C2-230F2A69B5BB}" type="presParOf" srcId="{07DB255A-324E-E545-8614-88D97519E762}" destId="{0A7A34A1-C21B-4548-BE01-93D5EED6DB70}" srcOrd="0" destOrd="0" presId="urn:microsoft.com/office/officeart/2005/8/layout/orgChart1"/>
    <dgm:cxn modelId="{4C086809-B5CC-574C-AE5C-91C6E381404F}" type="presParOf" srcId="{07DB255A-324E-E545-8614-88D97519E762}" destId="{9E85C474-43A0-4E4F-8382-C323834E4290}" srcOrd="1" destOrd="0" presId="urn:microsoft.com/office/officeart/2005/8/layout/orgChart1"/>
    <dgm:cxn modelId="{14B0EAD6-04B7-994E-BE36-E14584278332}" type="presParOf" srcId="{EA790C2E-5679-C547-AC2C-2D75CF47E216}" destId="{EEBDEDB8-247C-9946-A277-DC9C4FDC97E1}" srcOrd="1" destOrd="0" presId="urn:microsoft.com/office/officeart/2005/8/layout/orgChart1"/>
    <dgm:cxn modelId="{870985AC-5C3F-CD44-BA15-A19F0974696E}" type="presParOf" srcId="{EA790C2E-5679-C547-AC2C-2D75CF47E216}" destId="{347BAB1E-DCB7-9248-9317-021FB0019110}" srcOrd="2" destOrd="0" presId="urn:microsoft.com/office/officeart/2005/8/layout/orgChart1"/>
    <dgm:cxn modelId="{FE063628-2E57-CC4A-BCE4-5F38E17F5278}" type="presParOf" srcId="{FCD9F369-497D-974D-9AF1-C29999DD0849}" destId="{8982188D-900C-9E4C-9A42-A88CAB89FBAA}" srcOrd="4" destOrd="0" presId="urn:microsoft.com/office/officeart/2005/8/layout/orgChart1"/>
    <dgm:cxn modelId="{1AE240B0-69D7-1E4B-B5D5-4B80F18F9265}" type="presParOf" srcId="{FCD9F369-497D-974D-9AF1-C29999DD0849}" destId="{09CD6998-E81B-7E4C-8EA6-C0BBB0792484}" srcOrd="5" destOrd="0" presId="urn:microsoft.com/office/officeart/2005/8/layout/orgChart1"/>
    <dgm:cxn modelId="{4481D08F-115E-F240-AE92-29774C3BE824}" type="presParOf" srcId="{09CD6998-E81B-7E4C-8EA6-C0BBB0792484}" destId="{EC189A21-2E2F-5741-B492-6C2943DD802C}" srcOrd="0" destOrd="0" presId="urn:microsoft.com/office/officeart/2005/8/layout/orgChart1"/>
    <dgm:cxn modelId="{86092084-D4B7-2D46-A8A5-8ED213BD4C79}" type="presParOf" srcId="{EC189A21-2E2F-5741-B492-6C2943DD802C}" destId="{B6A7AB97-79BF-154C-97DB-7AE5C10E3EC5}" srcOrd="0" destOrd="0" presId="urn:microsoft.com/office/officeart/2005/8/layout/orgChart1"/>
    <dgm:cxn modelId="{3187DC86-B04F-614E-8368-19160D753704}" type="presParOf" srcId="{EC189A21-2E2F-5741-B492-6C2943DD802C}" destId="{398776E9-B98A-8549-9B5E-5D338DCEBD71}" srcOrd="1" destOrd="0" presId="urn:microsoft.com/office/officeart/2005/8/layout/orgChart1"/>
    <dgm:cxn modelId="{4389257F-05AF-AF41-90A0-1BBE14B53A32}" type="presParOf" srcId="{09CD6998-E81B-7E4C-8EA6-C0BBB0792484}" destId="{18A317E5-56D3-3E49-A3A6-499BCF4FBE9A}" srcOrd="1" destOrd="0" presId="urn:microsoft.com/office/officeart/2005/8/layout/orgChart1"/>
    <dgm:cxn modelId="{7DA05732-3EE9-DB40-B910-474999E9A8AB}" type="presParOf" srcId="{09CD6998-E81B-7E4C-8EA6-C0BBB0792484}" destId="{7A0EB54D-BBFF-FF41-8AE4-82144A260C51}" srcOrd="2" destOrd="0" presId="urn:microsoft.com/office/officeart/2005/8/layout/orgChart1"/>
    <dgm:cxn modelId="{18873005-D3E9-7E46-98B3-B8A23DE1EC82}" type="presParOf" srcId="{3CD57805-CFB7-6F45-9C24-BAFD62CA0079}" destId="{BD2D7B0B-DB43-CB4E-A52D-37B4A331B121}" srcOrd="2" destOrd="0" presId="urn:microsoft.com/office/officeart/2005/8/layout/orgChart1"/>
    <dgm:cxn modelId="{9FE57F16-0BD6-344D-AC24-54C92B7128CD}" type="presParOf" srcId="{EB687E0A-49B6-F345-8BFE-4BB1CA3B901D}" destId="{5785DE24-CA2C-6D42-AEFB-051EA64309A1}" srcOrd="1" destOrd="0" presId="urn:microsoft.com/office/officeart/2005/8/layout/orgChart1"/>
    <dgm:cxn modelId="{7D9C16C2-7C78-C74B-8FFA-77DA5B3D37DE}" type="presParOf" srcId="{5785DE24-CA2C-6D42-AEFB-051EA64309A1}" destId="{1DAABCA3-1B0C-0D45-8B10-E4A16F6DCEC8}" srcOrd="0" destOrd="0" presId="urn:microsoft.com/office/officeart/2005/8/layout/orgChart1"/>
    <dgm:cxn modelId="{ACCC8C98-4E86-4E47-ADED-4419A26F090C}" type="presParOf" srcId="{1DAABCA3-1B0C-0D45-8B10-E4A16F6DCEC8}" destId="{4A052BE9-DABD-0542-9C96-03DABD18272F}" srcOrd="0" destOrd="0" presId="urn:microsoft.com/office/officeart/2005/8/layout/orgChart1"/>
    <dgm:cxn modelId="{5C948691-6669-8041-BF82-880A42B9DBE5}" type="presParOf" srcId="{1DAABCA3-1B0C-0D45-8B10-E4A16F6DCEC8}" destId="{8A7AAD89-2F26-9447-AFB5-DD00AEAFA1DE}" srcOrd="1" destOrd="0" presId="urn:microsoft.com/office/officeart/2005/8/layout/orgChart1"/>
    <dgm:cxn modelId="{6F096E11-F1F1-AC4D-81C2-9E3A5E7D93F2}" type="presParOf" srcId="{5785DE24-CA2C-6D42-AEFB-051EA64309A1}" destId="{7148555B-B3AF-1144-8978-6ACFDCB2E8A9}" srcOrd="1" destOrd="0" presId="urn:microsoft.com/office/officeart/2005/8/layout/orgChart1"/>
    <dgm:cxn modelId="{7DA97675-2B82-694A-BF72-417BD2FE72BB}" type="presParOf" srcId="{5785DE24-CA2C-6D42-AEFB-051EA64309A1}" destId="{7DB7A3AC-E978-134A-B023-C5BE58FAC54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18ACBA-CB09-4507-9E98-CCF6590119B8}"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046C86BF-6D42-47AA-8858-208062ED7195}">
      <dgm:prSet/>
      <dgm:spPr/>
      <dgm:t>
        <a:bodyPr/>
        <a:lstStyle/>
        <a:p>
          <a:r>
            <a:rPr lang="en-IE" b="0" i="0" dirty="0"/>
            <a:t>Students who wish to transfer into year two of </a:t>
          </a:r>
          <a:r>
            <a:rPr lang="en-IE" b="1" i="0" dirty="0"/>
            <a:t>the BCL (Law and Accounting) </a:t>
          </a:r>
          <a:r>
            <a:rPr lang="en-IE" b="0" i="0" dirty="0"/>
            <a:t>must:</a:t>
          </a:r>
          <a:endParaRPr lang="en-US" dirty="0"/>
        </a:p>
      </dgm:t>
    </dgm:pt>
    <dgm:pt modelId="{ADA85480-FB06-4CED-B499-AEE088215890}" type="parTrans" cxnId="{09157963-EDBB-4E2B-973F-D1C9A7787EDC}">
      <dgm:prSet/>
      <dgm:spPr/>
      <dgm:t>
        <a:bodyPr/>
        <a:lstStyle/>
        <a:p>
          <a:endParaRPr lang="en-US"/>
        </a:p>
      </dgm:t>
    </dgm:pt>
    <dgm:pt modelId="{1A8DBFF4-20EC-48C0-B5F2-7115EBE29548}" type="sibTrans" cxnId="{09157963-EDBB-4E2B-973F-D1C9A7787EDC}">
      <dgm:prSet/>
      <dgm:spPr/>
      <dgm:t>
        <a:bodyPr/>
        <a:lstStyle/>
        <a:p>
          <a:endParaRPr lang="en-US"/>
        </a:p>
      </dgm:t>
    </dgm:pt>
    <dgm:pt modelId="{0495886C-D472-4FFE-B9BA-423E42291355}">
      <dgm:prSet/>
      <dgm:spPr/>
      <dgm:t>
        <a:bodyPr/>
        <a:lstStyle/>
        <a:p>
          <a:r>
            <a:rPr lang="en-IE" b="0" i="0" dirty="0"/>
            <a:t>Pass 30 credits of Law in year 1 AND</a:t>
          </a:r>
          <a:endParaRPr lang="en-US" dirty="0"/>
        </a:p>
      </dgm:t>
    </dgm:pt>
    <dgm:pt modelId="{53EC61C0-7ED0-4C5A-BE0F-39DF73F34F6A}" type="parTrans" cxnId="{F67429EE-DC46-42A2-9A4D-4ECA16D5BBCD}">
      <dgm:prSet/>
      <dgm:spPr/>
      <dgm:t>
        <a:bodyPr/>
        <a:lstStyle/>
        <a:p>
          <a:endParaRPr lang="en-US"/>
        </a:p>
      </dgm:t>
    </dgm:pt>
    <dgm:pt modelId="{FB000A12-495A-4C63-9CBA-7CA27006F409}" type="sibTrans" cxnId="{F67429EE-DC46-42A2-9A4D-4ECA16D5BBCD}">
      <dgm:prSet/>
      <dgm:spPr/>
      <dgm:t>
        <a:bodyPr/>
        <a:lstStyle/>
        <a:p>
          <a:endParaRPr lang="en-US"/>
        </a:p>
      </dgm:t>
    </dgm:pt>
    <dgm:pt modelId="{23840184-F642-4856-B024-1654C59F94B1}">
      <dgm:prSet/>
      <dgm:spPr/>
      <dgm:t>
        <a:bodyPr/>
        <a:lstStyle/>
        <a:p>
          <a:r>
            <a:rPr lang="en-US" b="0" i="0" dirty="0"/>
            <a:t>(a) Achieve an average of 60% in 30 credits of Accounting in year 1 OR </a:t>
          </a:r>
          <a:endParaRPr lang="en-US" dirty="0"/>
        </a:p>
      </dgm:t>
    </dgm:pt>
    <dgm:pt modelId="{2BAF97FD-B0A5-45EB-B77F-026CCB90051A}" type="parTrans" cxnId="{3F294BE4-8FB3-42E5-971C-1A7350188C2E}">
      <dgm:prSet/>
      <dgm:spPr/>
      <dgm:t>
        <a:bodyPr/>
        <a:lstStyle/>
        <a:p>
          <a:endParaRPr lang="en-US"/>
        </a:p>
      </dgm:t>
    </dgm:pt>
    <dgm:pt modelId="{A39162F1-F97A-40A4-B48D-C19D6D3F44FE}" type="sibTrans" cxnId="{3F294BE4-8FB3-42E5-971C-1A7350188C2E}">
      <dgm:prSet/>
      <dgm:spPr/>
      <dgm:t>
        <a:bodyPr/>
        <a:lstStyle/>
        <a:p>
          <a:endParaRPr lang="en-US"/>
        </a:p>
      </dgm:t>
    </dgm:pt>
    <dgm:pt modelId="{BFF8277A-6725-584D-8A08-3D9528949753}">
      <dgm:prSet/>
      <dgm:spPr/>
      <dgm:t>
        <a:bodyPr/>
        <a:lstStyle/>
        <a:p>
          <a:r>
            <a:rPr lang="en-US" dirty="0"/>
            <a:t>OR (b) Achieve an average of 60% in 22.5 credits of Accounting in year 1, namely AC151, AC152 and AC160</a:t>
          </a:r>
        </a:p>
      </dgm:t>
    </dgm:pt>
    <dgm:pt modelId="{B7DBDC08-762E-0F40-AA16-40640E6CE710}" type="parTrans" cxnId="{6E48B2C4-B514-F942-95F8-B453C8A799CE}">
      <dgm:prSet/>
      <dgm:spPr/>
      <dgm:t>
        <a:bodyPr/>
        <a:lstStyle/>
        <a:p>
          <a:endParaRPr lang="en-US"/>
        </a:p>
      </dgm:t>
    </dgm:pt>
    <dgm:pt modelId="{EA837C63-E25A-E24B-8302-EFACD1F26806}" type="sibTrans" cxnId="{6E48B2C4-B514-F942-95F8-B453C8A799CE}">
      <dgm:prSet/>
      <dgm:spPr/>
      <dgm:t>
        <a:bodyPr/>
        <a:lstStyle/>
        <a:p>
          <a:endParaRPr lang="en-US"/>
        </a:p>
      </dgm:t>
    </dgm:pt>
    <dgm:pt modelId="{B2189639-4BAB-493D-9B58-46C0EB35C753}" type="pres">
      <dgm:prSet presAssocID="{BB18ACBA-CB09-4507-9E98-CCF6590119B8}" presName="hierChild1" presStyleCnt="0">
        <dgm:presLayoutVars>
          <dgm:chPref val="1"/>
          <dgm:dir/>
          <dgm:animOne val="branch"/>
          <dgm:animLvl val="lvl"/>
          <dgm:resizeHandles/>
        </dgm:presLayoutVars>
      </dgm:prSet>
      <dgm:spPr/>
    </dgm:pt>
    <dgm:pt modelId="{1348B1B5-B4E6-4515-BEB1-7B49385B1F08}" type="pres">
      <dgm:prSet presAssocID="{046C86BF-6D42-47AA-8858-208062ED7195}" presName="hierRoot1" presStyleCnt="0"/>
      <dgm:spPr/>
    </dgm:pt>
    <dgm:pt modelId="{45E9E334-25C7-4B86-845F-52BFB19A8A29}" type="pres">
      <dgm:prSet presAssocID="{046C86BF-6D42-47AA-8858-208062ED7195}" presName="composite" presStyleCnt="0"/>
      <dgm:spPr/>
    </dgm:pt>
    <dgm:pt modelId="{16C44272-4CB6-44D5-AC7F-CF8FE0A0E7E7}" type="pres">
      <dgm:prSet presAssocID="{046C86BF-6D42-47AA-8858-208062ED7195}" presName="background" presStyleLbl="node0" presStyleIdx="0" presStyleCnt="1"/>
      <dgm:spPr/>
    </dgm:pt>
    <dgm:pt modelId="{4A1C4013-D279-4A00-8542-7718C2105731}" type="pres">
      <dgm:prSet presAssocID="{046C86BF-6D42-47AA-8858-208062ED7195}" presName="text" presStyleLbl="fgAcc0" presStyleIdx="0" presStyleCnt="1">
        <dgm:presLayoutVars>
          <dgm:chPref val="3"/>
        </dgm:presLayoutVars>
      </dgm:prSet>
      <dgm:spPr/>
    </dgm:pt>
    <dgm:pt modelId="{49981579-F637-46BC-A765-B8748412E869}" type="pres">
      <dgm:prSet presAssocID="{046C86BF-6D42-47AA-8858-208062ED7195}" presName="hierChild2" presStyleCnt="0"/>
      <dgm:spPr/>
    </dgm:pt>
    <dgm:pt modelId="{46BD527C-2D84-41CA-9624-F3F0114BEA80}" type="pres">
      <dgm:prSet presAssocID="{53EC61C0-7ED0-4C5A-BE0F-39DF73F34F6A}" presName="Name10" presStyleLbl="parChTrans1D2" presStyleIdx="0" presStyleCnt="3"/>
      <dgm:spPr/>
    </dgm:pt>
    <dgm:pt modelId="{1FE13727-11BD-458F-A2BD-797ECD1B9CF5}" type="pres">
      <dgm:prSet presAssocID="{0495886C-D472-4FFE-B9BA-423E42291355}" presName="hierRoot2" presStyleCnt="0"/>
      <dgm:spPr/>
    </dgm:pt>
    <dgm:pt modelId="{BC211967-BC83-4493-A6DB-0FB718B5B606}" type="pres">
      <dgm:prSet presAssocID="{0495886C-D472-4FFE-B9BA-423E42291355}" presName="composite2" presStyleCnt="0"/>
      <dgm:spPr/>
    </dgm:pt>
    <dgm:pt modelId="{B4538553-CB29-40A3-8FD9-FCF279C835BE}" type="pres">
      <dgm:prSet presAssocID="{0495886C-D472-4FFE-B9BA-423E42291355}" presName="background2" presStyleLbl="node2" presStyleIdx="0" presStyleCnt="3"/>
      <dgm:spPr/>
    </dgm:pt>
    <dgm:pt modelId="{765CFEC5-BCC7-46B3-B70F-F923F366BA17}" type="pres">
      <dgm:prSet presAssocID="{0495886C-D472-4FFE-B9BA-423E42291355}" presName="text2" presStyleLbl="fgAcc2" presStyleIdx="0" presStyleCnt="3">
        <dgm:presLayoutVars>
          <dgm:chPref val="3"/>
        </dgm:presLayoutVars>
      </dgm:prSet>
      <dgm:spPr/>
    </dgm:pt>
    <dgm:pt modelId="{1333D934-1EFF-4A54-A331-060FF99077EC}" type="pres">
      <dgm:prSet presAssocID="{0495886C-D472-4FFE-B9BA-423E42291355}" presName="hierChild3" presStyleCnt="0"/>
      <dgm:spPr/>
    </dgm:pt>
    <dgm:pt modelId="{3557A014-9539-414A-B46B-1988A322D153}" type="pres">
      <dgm:prSet presAssocID="{2BAF97FD-B0A5-45EB-B77F-026CCB90051A}" presName="Name10" presStyleLbl="parChTrans1D2" presStyleIdx="1" presStyleCnt="3"/>
      <dgm:spPr/>
    </dgm:pt>
    <dgm:pt modelId="{796ACDA2-9184-4A0A-9DAE-5FBCC004EC46}" type="pres">
      <dgm:prSet presAssocID="{23840184-F642-4856-B024-1654C59F94B1}" presName="hierRoot2" presStyleCnt="0"/>
      <dgm:spPr/>
    </dgm:pt>
    <dgm:pt modelId="{74675ABA-1EA3-45C4-A5F9-26AE4C22D6A7}" type="pres">
      <dgm:prSet presAssocID="{23840184-F642-4856-B024-1654C59F94B1}" presName="composite2" presStyleCnt="0"/>
      <dgm:spPr/>
    </dgm:pt>
    <dgm:pt modelId="{7545987A-900B-4CB6-B59E-9B8474CE39A4}" type="pres">
      <dgm:prSet presAssocID="{23840184-F642-4856-B024-1654C59F94B1}" presName="background2" presStyleLbl="node2" presStyleIdx="1" presStyleCnt="3"/>
      <dgm:spPr/>
    </dgm:pt>
    <dgm:pt modelId="{3F9D9951-27E1-4882-B694-E9F462228861}" type="pres">
      <dgm:prSet presAssocID="{23840184-F642-4856-B024-1654C59F94B1}" presName="text2" presStyleLbl="fgAcc2" presStyleIdx="1" presStyleCnt="3">
        <dgm:presLayoutVars>
          <dgm:chPref val="3"/>
        </dgm:presLayoutVars>
      </dgm:prSet>
      <dgm:spPr/>
    </dgm:pt>
    <dgm:pt modelId="{A686558E-1BB1-4BAC-B109-BA3F17F653D2}" type="pres">
      <dgm:prSet presAssocID="{23840184-F642-4856-B024-1654C59F94B1}" presName="hierChild3" presStyleCnt="0"/>
      <dgm:spPr/>
    </dgm:pt>
    <dgm:pt modelId="{1649AFD7-0B4A-2848-BA09-367808E038D8}" type="pres">
      <dgm:prSet presAssocID="{B7DBDC08-762E-0F40-AA16-40640E6CE710}" presName="Name10" presStyleLbl="parChTrans1D2" presStyleIdx="2" presStyleCnt="3"/>
      <dgm:spPr/>
    </dgm:pt>
    <dgm:pt modelId="{2A050B2F-CF57-7245-AAEF-411DCD9565CB}" type="pres">
      <dgm:prSet presAssocID="{BFF8277A-6725-584D-8A08-3D9528949753}" presName="hierRoot2" presStyleCnt="0"/>
      <dgm:spPr/>
    </dgm:pt>
    <dgm:pt modelId="{C86140E6-7C26-7544-863A-77FBFA8223AC}" type="pres">
      <dgm:prSet presAssocID="{BFF8277A-6725-584D-8A08-3D9528949753}" presName="composite2" presStyleCnt="0"/>
      <dgm:spPr/>
    </dgm:pt>
    <dgm:pt modelId="{B2431F69-2655-CB40-AC79-76994FCDD410}" type="pres">
      <dgm:prSet presAssocID="{BFF8277A-6725-584D-8A08-3D9528949753}" presName="background2" presStyleLbl="node2" presStyleIdx="2" presStyleCnt="3"/>
      <dgm:spPr/>
    </dgm:pt>
    <dgm:pt modelId="{A65924FD-1251-2746-9601-F176B4657C87}" type="pres">
      <dgm:prSet presAssocID="{BFF8277A-6725-584D-8A08-3D9528949753}" presName="text2" presStyleLbl="fgAcc2" presStyleIdx="2" presStyleCnt="3">
        <dgm:presLayoutVars>
          <dgm:chPref val="3"/>
        </dgm:presLayoutVars>
      </dgm:prSet>
      <dgm:spPr/>
    </dgm:pt>
    <dgm:pt modelId="{251EF586-5807-DC43-960B-0BE803B0A143}" type="pres">
      <dgm:prSet presAssocID="{BFF8277A-6725-584D-8A08-3D9528949753}" presName="hierChild3" presStyleCnt="0"/>
      <dgm:spPr/>
    </dgm:pt>
  </dgm:ptLst>
  <dgm:cxnLst>
    <dgm:cxn modelId="{A774120E-0A6C-4BC4-8586-7925D360FB66}" type="presOf" srcId="{23840184-F642-4856-B024-1654C59F94B1}" destId="{3F9D9951-27E1-4882-B694-E9F462228861}" srcOrd="0" destOrd="0" presId="urn:microsoft.com/office/officeart/2005/8/layout/hierarchy1"/>
    <dgm:cxn modelId="{556A5E55-6CBB-F44A-8E93-DB2C2E569BBE}" type="presOf" srcId="{BFF8277A-6725-584D-8A08-3D9528949753}" destId="{A65924FD-1251-2746-9601-F176B4657C87}" srcOrd="0" destOrd="0" presId="urn:microsoft.com/office/officeart/2005/8/layout/hierarchy1"/>
    <dgm:cxn modelId="{09157963-EDBB-4E2B-973F-D1C9A7787EDC}" srcId="{BB18ACBA-CB09-4507-9E98-CCF6590119B8}" destId="{046C86BF-6D42-47AA-8858-208062ED7195}" srcOrd="0" destOrd="0" parTransId="{ADA85480-FB06-4CED-B499-AEE088215890}" sibTransId="{1A8DBFF4-20EC-48C0-B5F2-7115EBE29548}"/>
    <dgm:cxn modelId="{F31B8266-1C46-413D-A2E4-4EEAD48034EF}" type="presOf" srcId="{046C86BF-6D42-47AA-8858-208062ED7195}" destId="{4A1C4013-D279-4A00-8542-7718C2105731}" srcOrd="0" destOrd="0" presId="urn:microsoft.com/office/officeart/2005/8/layout/hierarchy1"/>
    <dgm:cxn modelId="{3CD02A68-809D-4B81-BC27-74B014DFCA33}" type="presOf" srcId="{53EC61C0-7ED0-4C5A-BE0F-39DF73F34F6A}" destId="{46BD527C-2D84-41CA-9624-F3F0114BEA80}" srcOrd="0" destOrd="0" presId="urn:microsoft.com/office/officeart/2005/8/layout/hierarchy1"/>
    <dgm:cxn modelId="{43D7447A-C2EC-404C-98E7-E59C2C101307}" type="presOf" srcId="{2BAF97FD-B0A5-45EB-B77F-026CCB90051A}" destId="{3557A014-9539-414A-B46B-1988A322D153}" srcOrd="0" destOrd="0" presId="urn:microsoft.com/office/officeart/2005/8/layout/hierarchy1"/>
    <dgm:cxn modelId="{6E48B2C4-B514-F942-95F8-B453C8A799CE}" srcId="{046C86BF-6D42-47AA-8858-208062ED7195}" destId="{BFF8277A-6725-584D-8A08-3D9528949753}" srcOrd="2" destOrd="0" parTransId="{B7DBDC08-762E-0F40-AA16-40640E6CE710}" sibTransId="{EA837C63-E25A-E24B-8302-EFACD1F26806}"/>
    <dgm:cxn modelId="{3D1173C5-CBB1-224C-B643-4FB9BC6067BA}" type="presOf" srcId="{B7DBDC08-762E-0F40-AA16-40640E6CE710}" destId="{1649AFD7-0B4A-2848-BA09-367808E038D8}" srcOrd="0" destOrd="0" presId="urn:microsoft.com/office/officeart/2005/8/layout/hierarchy1"/>
    <dgm:cxn modelId="{AFF4E2C5-410A-46F2-8283-3B4A538AE3F3}" type="presOf" srcId="{BB18ACBA-CB09-4507-9E98-CCF6590119B8}" destId="{B2189639-4BAB-493D-9B58-46C0EB35C753}" srcOrd="0" destOrd="0" presId="urn:microsoft.com/office/officeart/2005/8/layout/hierarchy1"/>
    <dgm:cxn modelId="{3F294BE4-8FB3-42E5-971C-1A7350188C2E}" srcId="{046C86BF-6D42-47AA-8858-208062ED7195}" destId="{23840184-F642-4856-B024-1654C59F94B1}" srcOrd="1" destOrd="0" parTransId="{2BAF97FD-B0A5-45EB-B77F-026CCB90051A}" sibTransId="{A39162F1-F97A-40A4-B48D-C19D6D3F44FE}"/>
    <dgm:cxn modelId="{9B8BBEE9-E319-47F2-A7F4-4FF406045D61}" type="presOf" srcId="{0495886C-D472-4FFE-B9BA-423E42291355}" destId="{765CFEC5-BCC7-46B3-B70F-F923F366BA17}" srcOrd="0" destOrd="0" presId="urn:microsoft.com/office/officeart/2005/8/layout/hierarchy1"/>
    <dgm:cxn modelId="{F67429EE-DC46-42A2-9A4D-4ECA16D5BBCD}" srcId="{046C86BF-6D42-47AA-8858-208062ED7195}" destId="{0495886C-D472-4FFE-B9BA-423E42291355}" srcOrd="0" destOrd="0" parTransId="{53EC61C0-7ED0-4C5A-BE0F-39DF73F34F6A}" sibTransId="{FB000A12-495A-4C63-9CBA-7CA27006F409}"/>
    <dgm:cxn modelId="{96BE7F02-6BA3-4AA9-ADD1-B2CE77A07BFA}" type="presParOf" srcId="{B2189639-4BAB-493D-9B58-46C0EB35C753}" destId="{1348B1B5-B4E6-4515-BEB1-7B49385B1F08}" srcOrd="0" destOrd="0" presId="urn:microsoft.com/office/officeart/2005/8/layout/hierarchy1"/>
    <dgm:cxn modelId="{484FD981-33BE-4987-9CC0-FEE55A262598}" type="presParOf" srcId="{1348B1B5-B4E6-4515-BEB1-7B49385B1F08}" destId="{45E9E334-25C7-4B86-845F-52BFB19A8A29}" srcOrd="0" destOrd="0" presId="urn:microsoft.com/office/officeart/2005/8/layout/hierarchy1"/>
    <dgm:cxn modelId="{974D5EEE-A8BE-41D4-AAB8-BE83A3AFFA49}" type="presParOf" srcId="{45E9E334-25C7-4B86-845F-52BFB19A8A29}" destId="{16C44272-4CB6-44D5-AC7F-CF8FE0A0E7E7}" srcOrd="0" destOrd="0" presId="urn:microsoft.com/office/officeart/2005/8/layout/hierarchy1"/>
    <dgm:cxn modelId="{6DB0D7BC-2330-4ADF-B697-ECCD38EDAF22}" type="presParOf" srcId="{45E9E334-25C7-4B86-845F-52BFB19A8A29}" destId="{4A1C4013-D279-4A00-8542-7718C2105731}" srcOrd="1" destOrd="0" presId="urn:microsoft.com/office/officeart/2005/8/layout/hierarchy1"/>
    <dgm:cxn modelId="{99A8FEF9-B5E4-4F76-B7F2-AE2A44140F46}" type="presParOf" srcId="{1348B1B5-B4E6-4515-BEB1-7B49385B1F08}" destId="{49981579-F637-46BC-A765-B8748412E869}" srcOrd="1" destOrd="0" presId="urn:microsoft.com/office/officeart/2005/8/layout/hierarchy1"/>
    <dgm:cxn modelId="{A205C791-27ED-4983-B2CA-FD8C59F32EA6}" type="presParOf" srcId="{49981579-F637-46BC-A765-B8748412E869}" destId="{46BD527C-2D84-41CA-9624-F3F0114BEA80}" srcOrd="0" destOrd="0" presId="urn:microsoft.com/office/officeart/2005/8/layout/hierarchy1"/>
    <dgm:cxn modelId="{90B45119-1061-444B-80F7-6E9786B3C2A0}" type="presParOf" srcId="{49981579-F637-46BC-A765-B8748412E869}" destId="{1FE13727-11BD-458F-A2BD-797ECD1B9CF5}" srcOrd="1" destOrd="0" presId="urn:microsoft.com/office/officeart/2005/8/layout/hierarchy1"/>
    <dgm:cxn modelId="{CB8233C4-9021-445D-ACFD-C04C005BC7FF}" type="presParOf" srcId="{1FE13727-11BD-458F-A2BD-797ECD1B9CF5}" destId="{BC211967-BC83-4493-A6DB-0FB718B5B606}" srcOrd="0" destOrd="0" presId="urn:microsoft.com/office/officeart/2005/8/layout/hierarchy1"/>
    <dgm:cxn modelId="{6A3DEAC6-1F0C-41B2-9F2F-941F8ED68495}" type="presParOf" srcId="{BC211967-BC83-4493-A6DB-0FB718B5B606}" destId="{B4538553-CB29-40A3-8FD9-FCF279C835BE}" srcOrd="0" destOrd="0" presId="urn:microsoft.com/office/officeart/2005/8/layout/hierarchy1"/>
    <dgm:cxn modelId="{C5DDDE7F-F1A0-4D08-8AE4-AAC0934BEE21}" type="presParOf" srcId="{BC211967-BC83-4493-A6DB-0FB718B5B606}" destId="{765CFEC5-BCC7-46B3-B70F-F923F366BA17}" srcOrd="1" destOrd="0" presId="urn:microsoft.com/office/officeart/2005/8/layout/hierarchy1"/>
    <dgm:cxn modelId="{0C64696E-D97D-44E3-8425-D103489FE413}" type="presParOf" srcId="{1FE13727-11BD-458F-A2BD-797ECD1B9CF5}" destId="{1333D934-1EFF-4A54-A331-060FF99077EC}" srcOrd="1" destOrd="0" presId="urn:microsoft.com/office/officeart/2005/8/layout/hierarchy1"/>
    <dgm:cxn modelId="{DF3662AE-4D87-4385-9B5C-331A458721C7}" type="presParOf" srcId="{49981579-F637-46BC-A765-B8748412E869}" destId="{3557A014-9539-414A-B46B-1988A322D153}" srcOrd="2" destOrd="0" presId="urn:microsoft.com/office/officeart/2005/8/layout/hierarchy1"/>
    <dgm:cxn modelId="{8FCF9BB6-C83F-4CA9-B13E-1116B5C9BA50}" type="presParOf" srcId="{49981579-F637-46BC-A765-B8748412E869}" destId="{796ACDA2-9184-4A0A-9DAE-5FBCC004EC46}" srcOrd="3" destOrd="0" presId="urn:microsoft.com/office/officeart/2005/8/layout/hierarchy1"/>
    <dgm:cxn modelId="{F0373D45-A4D9-4793-8E3D-A6199373F0B7}" type="presParOf" srcId="{796ACDA2-9184-4A0A-9DAE-5FBCC004EC46}" destId="{74675ABA-1EA3-45C4-A5F9-26AE4C22D6A7}" srcOrd="0" destOrd="0" presId="urn:microsoft.com/office/officeart/2005/8/layout/hierarchy1"/>
    <dgm:cxn modelId="{78E8AC62-CFF5-43C9-AC0E-4B19E1364E00}" type="presParOf" srcId="{74675ABA-1EA3-45C4-A5F9-26AE4C22D6A7}" destId="{7545987A-900B-4CB6-B59E-9B8474CE39A4}" srcOrd="0" destOrd="0" presId="urn:microsoft.com/office/officeart/2005/8/layout/hierarchy1"/>
    <dgm:cxn modelId="{8084FB21-D745-4D36-84F6-F3D93363EC86}" type="presParOf" srcId="{74675ABA-1EA3-45C4-A5F9-26AE4C22D6A7}" destId="{3F9D9951-27E1-4882-B694-E9F462228861}" srcOrd="1" destOrd="0" presId="urn:microsoft.com/office/officeart/2005/8/layout/hierarchy1"/>
    <dgm:cxn modelId="{BE6A81BA-A348-4A08-9D5A-AD0A7727317C}" type="presParOf" srcId="{796ACDA2-9184-4A0A-9DAE-5FBCC004EC46}" destId="{A686558E-1BB1-4BAC-B109-BA3F17F653D2}" srcOrd="1" destOrd="0" presId="urn:microsoft.com/office/officeart/2005/8/layout/hierarchy1"/>
    <dgm:cxn modelId="{7A79532C-E600-6043-91BB-D969E6EF4D8F}" type="presParOf" srcId="{49981579-F637-46BC-A765-B8748412E869}" destId="{1649AFD7-0B4A-2848-BA09-367808E038D8}" srcOrd="4" destOrd="0" presId="urn:microsoft.com/office/officeart/2005/8/layout/hierarchy1"/>
    <dgm:cxn modelId="{1C0E1439-76E3-DF4C-AF35-237283069B20}" type="presParOf" srcId="{49981579-F637-46BC-A765-B8748412E869}" destId="{2A050B2F-CF57-7245-AAEF-411DCD9565CB}" srcOrd="5" destOrd="0" presId="urn:microsoft.com/office/officeart/2005/8/layout/hierarchy1"/>
    <dgm:cxn modelId="{DCE5E436-C20E-8C46-A70C-3777008B6530}" type="presParOf" srcId="{2A050B2F-CF57-7245-AAEF-411DCD9565CB}" destId="{C86140E6-7C26-7544-863A-77FBFA8223AC}" srcOrd="0" destOrd="0" presId="urn:microsoft.com/office/officeart/2005/8/layout/hierarchy1"/>
    <dgm:cxn modelId="{2EBC55F2-3D88-3B45-8854-D3A221F79122}" type="presParOf" srcId="{C86140E6-7C26-7544-863A-77FBFA8223AC}" destId="{B2431F69-2655-CB40-AC79-76994FCDD410}" srcOrd="0" destOrd="0" presId="urn:microsoft.com/office/officeart/2005/8/layout/hierarchy1"/>
    <dgm:cxn modelId="{291F0AD8-BD00-6149-AD48-C3A85A6B618C}" type="presParOf" srcId="{C86140E6-7C26-7544-863A-77FBFA8223AC}" destId="{A65924FD-1251-2746-9601-F176B4657C87}" srcOrd="1" destOrd="0" presId="urn:microsoft.com/office/officeart/2005/8/layout/hierarchy1"/>
    <dgm:cxn modelId="{4F5E7265-E269-4B46-BA8C-14B09D47DEEF}" type="presParOf" srcId="{2A050B2F-CF57-7245-AAEF-411DCD9565CB}" destId="{251EF586-5807-DC43-960B-0BE803B0A1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FA68CA-0C2E-4979-9EFB-666AE0FDB3C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6800E61-69C2-45CA-827D-17ECFB24D601}">
      <dgm:prSet/>
      <dgm:spPr/>
      <dgm:t>
        <a:bodyPr/>
        <a:lstStyle/>
        <a:p>
          <a:r>
            <a:rPr lang="en-IE" dirty="0"/>
            <a:t>To transfer into year 2 of BCL (Law and Business), </a:t>
          </a:r>
          <a:r>
            <a:rPr lang="en-IE" b="1" dirty="0"/>
            <a:t>students must take 30 credits of Law and 30 credits of Business</a:t>
          </a:r>
          <a:r>
            <a:rPr lang="en-IE" dirty="0"/>
            <a:t> (either stream of Business) in first year. </a:t>
          </a:r>
          <a:r>
            <a:rPr lang="en-GB" b="0" i="0" dirty="0"/>
            <a:t>The 30 ECTS Business subject can be MN1MV30, MN1KV30 or MN1IV30, and includes four modules: MN155, AC151, EC101M and one of MN151/MN152/MN159.</a:t>
          </a:r>
          <a:endParaRPr lang="en-US" dirty="0"/>
        </a:p>
      </dgm:t>
    </dgm:pt>
    <dgm:pt modelId="{DC170958-E373-476B-8361-F9CA23D46A9E}" type="parTrans" cxnId="{CF514C84-BF4B-4952-B02E-40DCE9788B71}">
      <dgm:prSet/>
      <dgm:spPr/>
      <dgm:t>
        <a:bodyPr/>
        <a:lstStyle/>
        <a:p>
          <a:endParaRPr lang="en-US"/>
        </a:p>
      </dgm:t>
    </dgm:pt>
    <dgm:pt modelId="{FDE05134-12D6-4761-8234-30CE4B734E55}" type="sibTrans" cxnId="{CF514C84-BF4B-4952-B02E-40DCE9788B71}">
      <dgm:prSet/>
      <dgm:spPr/>
      <dgm:t>
        <a:bodyPr/>
        <a:lstStyle/>
        <a:p>
          <a:endParaRPr lang="en-US"/>
        </a:p>
      </dgm:t>
    </dgm:pt>
    <dgm:pt modelId="{E6DA6EEE-6486-413B-AAF3-13E0AD38408F}">
      <dgm:prSet/>
      <dgm:spPr/>
      <dgm:t>
        <a:bodyPr/>
        <a:lstStyle/>
        <a:p>
          <a:r>
            <a:rPr lang="en-IE" dirty="0"/>
            <a:t>To transfer into year 2 of BCL (Law and Criminology), </a:t>
          </a:r>
          <a:r>
            <a:rPr lang="en-IE" b="1" dirty="0"/>
            <a:t>students must take at least 15 credits of Law and 15 credits of Criminology</a:t>
          </a:r>
          <a:r>
            <a:rPr lang="en-IE" dirty="0"/>
            <a:t> in first year (and up to 30 credits of any other subject(s)). </a:t>
          </a:r>
          <a:endParaRPr lang="en-US" dirty="0"/>
        </a:p>
      </dgm:t>
    </dgm:pt>
    <dgm:pt modelId="{F48F768B-E7AD-45DD-B8F2-B9F52E982CB3}" type="parTrans" cxnId="{D9A04532-8374-46DA-A2EB-D2BCDF49FF1C}">
      <dgm:prSet/>
      <dgm:spPr/>
      <dgm:t>
        <a:bodyPr/>
        <a:lstStyle/>
        <a:p>
          <a:endParaRPr lang="en-US"/>
        </a:p>
      </dgm:t>
    </dgm:pt>
    <dgm:pt modelId="{1E7D0DE5-F570-4C5A-80B8-33CFE12458B5}" type="sibTrans" cxnId="{D9A04532-8374-46DA-A2EB-D2BCDF49FF1C}">
      <dgm:prSet/>
      <dgm:spPr/>
      <dgm:t>
        <a:bodyPr/>
        <a:lstStyle/>
        <a:p>
          <a:endParaRPr lang="en-US"/>
        </a:p>
      </dgm:t>
    </dgm:pt>
    <dgm:pt modelId="{EAF68CAA-A571-48C2-A821-E736962D1AB0}" type="pres">
      <dgm:prSet presAssocID="{96FA68CA-0C2E-4979-9EFB-666AE0FDB3CD}" presName="linear" presStyleCnt="0">
        <dgm:presLayoutVars>
          <dgm:animLvl val="lvl"/>
          <dgm:resizeHandles val="exact"/>
        </dgm:presLayoutVars>
      </dgm:prSet>
      <dgm:spPr/>
    </dgm:pt>
    <dgm:pt modelId="{C57FB8D0-1D34-498B-A998-20BFDE53699E}" type="pres">
      <dgm:prSet presAssocID="{C6800E61-69C2-45CA-827D-17ECFB24D601}" presName="parentText" presStyleLbl="node1" presStyleIdx="0" presStyleCnt="2">
        <dgm:presLayoutVars>
          <dgm:chMax val="0"/>
          <dgm:bulletEnabled val="1"/>
        </dgm:presLayoutVars>
      </dgm:prSet>
      <dgm:spPr/>
    </dgm:pt>
    <dgm:pt modelId="{AB598255-479D-4A97-B84B-FBD4EF6AD6A7}" type="pres">
      <dgm:prSet presAssocID="{FDE05134-12D6-4761-8234-30CE4B734E55}" presName="spacer" presStyleCnt="0"/>
      <dgm:spPr/>
    </dgm:pt>
    <dgm:pt modelId="{10F43FBF-6AA6-4681-A08D-7C2D4A957549}" type="pres">
      <dgm:prSet presAssocID="{E6DA6EEE-6486-413B-AAF3-13E0AD38408F}" presName="parentText" presStyleLbl="node1" presStyleIdx="1" presStyleCnt="2">
        <dgm:presLayoutVars>
          <dgm:chMax val="0"/>
          <dgm:bulletEnabled val="1"/>
        </dgm:presLayoutVars>
      </dgm:prSet>
      <dgm:spPr/>
    </dgm:pt>
  </dgm:ptLst>
  <dgm:cxnLst>
    <dgm:cxn modelId="{AA7FBA05-3AEC-4728-BF0B-F2511C4E61E2}" type="presOf" srcId="{C6800E61-69C2-45CA-827D-17ECFB24D601}" destId="{C57FB8D0-1D34-498B-A998-20BFDE53699E}" srcOrd="0" destOrd="0" presId="urn:microsoft.com/office/officeart/2005/8/layout/vList2"/>
    <dgm:cxn modelId="{D9A04532-8374-46DA-A2EB-D2BCDF49FF1C}" srcId="{96FA68CA-0C2E-4979-9EFB-666AE0FDB3CD}" destId="{E6DA6EEE-6486-413B-AAF3-13E0AD38408F}" srcOrd="1" destOrd="0" parTransId="{F48F768B-E7AD-45DD-B8F2-B9F52E982CB3}" sibTransId="{1E7D0DE5-F570-4C5A-80B8-33CFE12458B5}"/>
    <dgm:cxn modelId="{CF514C84-BF4B-4952-B02E-40DCE9788B71}" srcId="{96FA68CA-0C2E-4979-9EFB-666AE0FDB3CD}" destId="{C6800E61-69C2-45CA-827D-17ECFB24D601}" srcOrd="0" destOrd="0" parTransId="{DC170958-E373-476B-8361-F9CA23D46A9E}" sibTransId="{FDE05134-12D6-4761-8234-30CE4B734E55}"/>
    <dgm:cxn modelId="{FAB06BAE-B3F0-46DF-9908-28AF8B58CE58}" type="presOf" srcId="{96FA68CA-0C2E-4979-9EFB-666AE0FDB3CD}" destId="{EAF68CAA-A571-48C2-A821-E736962D1AB0}" srcOrd="0" destOrd="0" presId="urn:microsoft.com/office/officeart/2005/8/layout/vList2"/>
    <dgm:cxn modelId="{56E864C0-A0C7-411F-8ACA-EE33FE1F9867}" type="presOf" srcId="{E6DA6EEE-6486-413B-AAF3-13E0AD38408F}" destId="{10F43FBF-6AA6-4681-A08D-7C2D4A957549}" srcOrd="0" destOrd="0" presId="urn:microsoft.com/office/officeart/2005/8/layout/vList2"/>
    <dgm:cxn modelId="{910CF30E-2D36-4551-AAAD-CF03069138FD}" type="presParOf" srcId="{EAF68CAA-A571-48C2-A821-E736962D1AB0}" destId="{C57FB8D0-1D34-498B-A998-20BFDE53699E}" srcOrd="0" destOrd="0" presId="urn:microsoft.com/office/officeart/2005/8/layout/vList2"/>
    <dgm:cxn modelId="{3676FE06-18C0-4A53-B90E-72184E9BD4A7}" type="presParOf" srcId="{EAF68CAA-A571-48C2-A821-E736962D1AB0}" destId="{AB598255-479D-4A97-B84B-FBD4EF6AD6A7}" srcOrd="1" destOrd="0" presId="urn:microsoft.com/office/officeart/2005/8/layout/vList2"/>
    <dgm:cxn modelId="{B8F6D032-54A1-4085-BE86-10002EDEDC9B}" type="presParOf" srcId="{EAF68CAA-A571-48C2-A821-E736962D1AB0}" destId="{10F43FBF-6AA6-4681-A08D-7C2D4A95754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681CF-1E21-DC40-8F33-B3995ABD63FF}">
      <dsp:nvSpPr>
        <dsp:cNvPr id="0" name=""/>
        <dsp:cNvSpPr/>
      </dsp:nvSpPr>
      <dsp:spPr>
        <a:xfrm>
          <a:off x="3223231" y="600323"/>
          <a:ext cx="462179" cy="91440"/>
        </a:xfrm>
        <a:custGeom>
          <a:avLst/>
          <a:gdLst/>
          <a:ahLst/>
          <a:cxnLst/>
          <a:rect l="0" t="0" r="0" b="0"/>
          <a:pathLst>
            <a:path>
              <a:moveTo>
                <a:pt x="0" y="45720"/>
              </a:moveTo>
              <a:lnTo>
                <a:pt x="462179"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2001" y="643579"/>
        <a:ext cx="24638" cy="4927"/>
      </dsp:txXfrm>
    </dsp:sp>
    <dsp:sp modelId="{6AFEBCD8-AD64-7D4D-9A5A-C3F582418B36}">
      <dsp:nvSpPr>
        <dsp:cNvPr id="0" name=""/>
        <dsp:cNvSpPr/>
      </dsp:nvSpPr>
      <dsp:spPr>
        <a:xfrm>
          <a:off x="1082513" y="3288"/>
          <a:ext cx="2142517" cy="1285510"/>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dirty="0"/>
            <a:t>First year is a big adjustment – we </a:t>
          </a:r>
          <a:r>
            <a:rPr lang="en-US" sz="1600" kern="1200" dirty="0" err="1"/>
            <a:t>realise</a:t>
          </a:r>
          <a:r>
            <a:rPr lang="en-US" sz="1600" kern="1200" dirty="0"/>
            <a:t> this! We were once first years too!</a:t>
          </a:r>
        </a:p>
      </dsp:txBody>
      <dsp:txXfrm>
        <a:off x="1082513" y="3288"/>
        <a:ext cx="2142517" cy="1285510"/>
      </dsp:txXfrm>
    </dsp:sp>
    <dsp:sp modelId="{D19B34CD-B139-2943-A90B-D0B3175263ED}">
      <dsp:nvSpPr>
        <dsp:cNvPr id="0" name=""/>
        <dsp:cNvSpPr/>
      </dsp:nvSpPr>
      <dsp:spPr>
        <a:xfrm>
          <a:off x="2153772" y="1286998"/>
          <a:ext cx="2635296" cy="462179"/>
        </a:xfrm>
        <a:custGeom>
          <a:avLst/>
          <a:gdLst/>
          <a:ahLst/>
          <a:cxnLst/>
          <a:rect l="0" t="0" r="0" b="0"/>
          <a:pathLst>
            <a:path>
              <a:moveTo>
                <a:pt x="2635296" y="0"/>
              </a:moveTo>
              <a:lnTo>
                <a:pt x="2635296" y="248189"/>
              </a:lnTo>
              <a:lnTo>
                <a:pt x="0" y="248189"/>
              </a:lnTo>
              <a:lnTo>
                <a:pt x="0" y="462179"/>
              </a:lnTo>
            </a:path>
          </a:pathLst>
        </a:custGeom>
        <a:noFill/>
        <a:ln w="12700" cap="rnd" cmpd="sng" algn="ctr">
          <a:solidFill>
            <a:schemeClr val="accent2">
              <a:hueOff val="-741071"/>
              <a:satOff val="3550"/>
              <a:lumOff val="32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4396" y="1515624"/>
        <a:ext cx="134048" cy="4927"/>
      </dsp:txXfrm>
    </dsp:sp>
    <dsp:sp modelId="{25322DBF-517F-7B48-A6FA-ABEC8E754163}">
      <dsp:nvSpPr>
        <dsp:cNvPr id="0" name=""/>
        <dsp:cNvSpPr/>
      </dsp:nvSpPr>
      <dsp:spPr>
        <a:xfrm>
          <a:off x="3717810" y="3288"/>
          <a:ext cx="2142517" cy="1285510"/>
        </a:xfrm>
        <a:prstGeom prst="rec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dirty="0"/>
            <a:t>It’s particularly challenging given that these are anxious times</a:t>
          </a:r>
        </a:p>
      </dsp:txBody>
      <dsp:txXfrm>
        <a:off x="3717810" y="3288"/>
        <a:ext cx="2142517" cy="1285510"/>
      </dsp:txXfrm>
    </dsp:sp>
    <dsp:sp modelId="{9BF79287-1623-D543-B708-153A601B4484}">
      <dsp:nvSpPr>
        <dsp:cNvPr id="0" name=""/>
        <dsp:cNvSpPr/>
      </dsp:nvSpPr>
      <dsp:spPr>
        <a:xfrm>
          <a:off x="3223231" y="2378613"/>
          <a:ext cx="462179" cy="91440"/>
        </a:xfrm>
        <a:custGeom>
          <a:avLst/>
          <a:gdLst/>
          <a:ahLst/>
          <a:cxnLst/>
          <a:rect l="0" t="0" r="0" b="0"/>
          <a:pathLst>
            <a:path>
              <a:moveTo>
                <a:pt x="0" y="45720"/>
              </a:moveTo>
              <a:lnTo>
                <a:pt x="462179" y="45720"/>
              </a:lnTo>
            </a:path>
          </a:pathLst>
        </a:custGeom>
        <a:noFill/>
        <a:ln w="12700" cap="rnd" cmpd="sng" algn="ctr">
          <a:solidFill>
            <a:schemeClr val="accent2">
              <a:hueOff val="-1482143"/>
              <a:satOff val="7100"/>
              <a:lumOff val="6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2001" y="2421869"/>
        <a:ext cx="24638" cy="4927"/>
      </dsp:txXfrm>
    </dsp:sp>
    <dsp:sp modelId="{7EAB2EB4-03BA-874E-B3ED-DADFA32049A5}">
      <dsp:nvSpPr>
        <dsp:cNvPr id="0" name=""/>
        <dsp:cNvSpPr/>
      </dsp:nvSpPr>
      <dsp:spPr>
        <a:xfrm>
          <a:off x="1082513" y="1781577"/>
          <a:ext cx="2142517" cy="1285510"/>
        </a:xfrm>
        <a:prstGeom prst="rec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dirty="0"/>
            <a:t>Sometimes anxiety freezes us into inaction</a:t>
          </a:r>
        </a:p>
      </dsp:txBody>
      <dsp:txXfrm>
        <a:off x="1082513" y="1781577"/>
        <a:ext cx="2142517" cy="1285510"/>
      </dsp:txXfrm>
    </dsp:sp>
    <dsp:sp modelId="{25A03014-C3D5-0C42-A99D-93F99F72C570}">
      <dsp:nvSpPr>
        <dsp:cNvPr id="0" name=""/>
        <dsp:cNvSpPr/>
      </dsp:nvSpPr>
      <dsp:spPr>
        <a:xfrm>
          <a:off x="2153772" y="3065288"/>
          <a:ext cx="2635296" cy="462179"/>
        </a:xfrm>
        <a:custGeom>
          <a:avLst/>
          <a:gdLst/>
          <a:ahLst/>
          <a:cxnLst/>
          <a:rect l="0" t="0" r="0" b="0"/>
          <a:pathLst>
            <a:path>
              <a:moveTo>
                <a:pt x="2635296" y="0"/>
              </a:moveTo>
              <a:lnTo>
                <a:pt x="2635296" y="248189"/>
              </a:lnTo>
              <a:lnTo>
                <a:pt x="0" y="248189"/>
              </a:lnTo>
              <a:lnTo>
                <a:pt x="0" y="462179"/>
              </a:lnTo>
            </a:path>
          </a:pathLst>
        </a:custGeom>
        <a:noFill/>
        <a:ln w="12700" cap="rnd" cmpd="sng" algn="ctr">
          <a:solidFill>
            <a:schemeClr val="accent2">
              <a:hueOff val="-2223214"/>
              <a:satOff val="10650"/>
              <a:lumOff val="98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4396" y="3293913"/>
        <a:ext cx="134048" cy="4927"/>
      </dsp:txXfrm>
    </dsp:sp>
    <dsp:sp modelId="{70C331BC-2B03-F84A-9703-210730FB00B3}">
      <dsp:nvSpPr>
        <dsp:cNvPr id="0" name=""/>
        <dsp:cNvSpPr/>
      </dsp:nvSpPr>
      <dsp:spPr>
        <a:xfrm>
          <a:off x="3717810" y="1781577"/>
          <a:ext cx="2142517" cy="1285510"/>
        </a:xfrm>
        <a:prstGeom prst="rec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a:t>A good start is half the work – rip off the bandage!</a:t>
          </a:r>
        </a:p>
      </dsp:txBody>
      <dsp:txXfrm>
        <a:off x="3717810" y="1781577"/>
        <a:ext cx="2142517" cy="1285510"/>
      </dsp:txXfrm>
    </dsp:sp>
    <dsp:sp modelId="{BA78CBB4-0D00-A94A-B575-1E3B36F0A126}">
      <dsp:nvSpPr>
        <dsp:cNvPr id="0" name=""/>
        <dsp:cNvSpPr/>
      </dsp:nvSpPr>
      <dsp:spPr>
        <a:xfrm>
          <a:off x="3223231" y="4156902"/>
          <a:ext cx="462179" cy="91440"/>
        </a:xfrm>
        <a:custGeom>
          <a:avLst/>
          <a:gdLst/>
          <a:ahLst/>
          <a:cxnLst/>
          <a:rect l="0" t="0" r="0" b="0"/>
          <a:pathLst>
            <a:path>
              <a:moveTo>
                <a:pt x="0" y="45720"/>
              </a:moveTo>
              <a:lnTo>
                <a:pt x="462179" y="45720"/>
              </a:lnTo>
            </a:path>
          </a:pathLst>
        </a:custGeom>
        <a:noFill/>
        <a:ln w="12700" cap="rnd" cmpd="sng" algn="ctr">
          <a:solidFill>
            <a:schemeClr val="accent2">
              <a:hueOff val="-2964286"/>
              <a:satOff val="14200"/>
              <a:lumOff val="131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2001" y="4200158"/>
        <a:ext cx="24638" cy="4927"/>
      </dsp:txXfrm>
    </dsp:sp>
    <dsp:sp modelId="{E8BAF500-015A-0C41-B586-FD93F7BD3A52}">
      <dsp:nvSpPr>
        <dsp:cNvPr id="0" name=""/>
        <dsp:cNvSpPr/>
      </dsp:nvSpPr>
      <dsp:spPr>
        <a:xfrm>
          <a:off x="1082513" y="3559867"/>
          <a:ext cx="2142517" cy="1285510"/>
        </a:xfrm>
        <a:prstGeom prst="rec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a:t>Better to try and not succeed than not to try at all.</a:t>
          </a:r>
        </a:p>
      </dsp:txBody>
      <dsp:txXfrm>
        <a:off x="1082513" y="3559867"/>
        <a:ext cx="2142517" cy="1285510"/>
      </dsp:txXfrm>
    </dsp:sp>
    <dsp:sp modelId="{6AECA89F-49D2-874A-993D-C6BCA8C033F5}">
      <dsp:nvSpPr>
        <dsp:cNvPr id="0" name=""/>
        <dsp:cNvSpPr/>
      </dsp:nvSpPr>
      <dsp:spPr>
        <a:xfrm>
          <a:off x="3717810" y="3559867"/>
          <a:ext cx="2142517" cy="1285510"/>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985" tIns="110200" rIns="104985" bIns="110200" numCol="1" spcCol="1270" anchor="ctr" anchorCtr="0">
          <a:noAutofit/>
        </a:bodyPr>
        <a:lstStyle/>
        <a:p>
          <a:pPr marL="0" lvl="0" indent="0" algn="ctr" defTabSz="711200">
            <a:lnSpc>
              <a:spcPct val="90000"/>
            </a:lnSpc>
            <a:spcBef>
              <a:spcPct val="0"/>
            </a:spcBef>
            <a:spcAft>
              <a:spcPct val="35000"/>
            </a:spcAft>
            <a:buNone/>
          </a:pPr>
          <a:r>
            <a:rPr lang="en-US" sz="1600" kern="1200"/>
            <a:t>A submitted essay is better than no essay</a:t>
          </a:r>
        </a:p>
      </dsp:txBody>
      <dsp:txXfrm>
        <a:off x="3717810" y="3559867"/>
        <a:ext cx="2142517" cy="12855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FB8D0-1D34-498B-A998-20BFDE53699E}">
      <dsp:nvSpPr>
        <dsp:cNvPr id="0" name=""/>
        <dsp:cNvSpPr/>
      </dsp:nvSpPr>
      <dsp:spPr>
        <a:xfrm>
          <a:off x="0" y="175640"/>
          <a:ext cx="9618133" cy="18322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IE" sz="2700" kern="1200" dirty="0"/>
            <a:t>To transfer into year 2 of BCL (Law and Languages), </a:t>
          </a:r>
          <a:r>
            <a:rPr lang="en-IE" sz="2700" b="1" kern="1200" dirty="0"/>
            <a:t>students must take 30 credits of Law and at least 15 credits of the relevant language (Irish, French, German or Spanish) </a:t>
          </a:r>
          <a:r>
            <a:rPr lang="en-IE" sz="2700" kern="1200" dirty="0"/>
            <a:t>in first year. </a:t>
          </a:r>
          <a:endParaRPr lang="en-US" sz="2700" kern="1200" dirty="0"/>
        </a:p>
      </dsp:txBody>
      <dsp:txXfrm>
        <a:off x="89442" y="265082"/>
        <a:ext cx="9439249" cy="1653336"/>
      </dsp:txXfrm>
    </dsp:sp>
    <dsp:sp modelId="{10F43FBF-6AA6-4681-A08D-7C2D4A957549}">
      <dsp:nvSpPr>
        <dsp:cNvPr id="0" name=""/>
        <dsp:cNvSpPr/>
      </dsp:nvSpPr>
      <dsp:spPr>
        <a:xfrm>
          <a:off x="0" y="2085621"/>
          <a:ext cx="9618133" cy="18322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IE" sz="2700" kern="1200" dirty="0"/>
            <a:t>There may be additional requirements imposed by the relevant language School. To discuss further, please contact the relevant language School – </a:t>
          </a:r>
          <a:r>
            <a:rPr lang="en-IE" sz="2700" kern="1200" dirty="0">
              <a:hlinkClick xmlns:r="http://schemas.openxmlformats.org/officeDocument/2006/relationships" r:id="rId1"/>
            </a:rPr>
            <a:t>smllc@mu.ie</a:t>
          </a:r>
          <a:r>
            <a:rPr lang="en-IE" sz="2700" kern="1200" dirty="0"/>
            <a:t> for French, German and Spanish and </a:t>
          </a:r>
          <a:r>
            <a:rPr lang="en-IE" sz="2700" kern="1200" dirty="0">
              <a:hlinkClick xmlns:r="http://schemas.openxmlformats.org/officeDocument/2006/relationships" r:id="rId2"/>
            </a:rPr>
            <a:t>nua.ghaeilge@mu.ie</a:t>
          </a:r>
          <a:r>
            <a:rPr lang="en-IE" sz="2700" kern="1200" dirty="0"/>
            <a:t> for Irish.</a:t>
          </a:r>
          <a:endParaRPr lang="en-US" sz="2700" kern="1200" dirty="0"/>
        </a:p>
      </dsp:txBody>
      <dsp:txXfrm>
        <a:off x="89442" y="2175063"/>
        <a:ext cx="9439249" cy="16533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23D38-1FC7-4E6E-9B3E-5B0439350FB6}">
      <dsp:nvSpPr>
        <dsp:cNvPr id="0" name=""/>
        <dsp:cNvSpPr/>
      </dsp:nvSpPr>
      <dsp:spPr>
        <a:xfrm>
          <a:off x="0" y="1698"/>
          <a:ext cx="9618133" cy="8610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7511A-A9E7-45A5-BA45-61C72C68F980}">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4E4A15-5014-4D10-921E-5AB379B1E41E}">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666750" rtl="0">
            <a:lnSpc>
              <a:spcPct val="90000"/>
            </a:lnSpc>
            <a:spcBef>
              <a:spcPct val="0"/>
            </a:spcBef>
            <a:spcAft>
              <a:spcPct val="35000"/>
            </a:spcAft>
            <a:buNone/>
          </a:pPr>
          <a:r>
            <a:rPr lang="en-IE" sz="1500" b="0" i="0" kern="1200" dirty="0"/>
            <a:t>Arts (MH101) students who complete at least </a:t>
          </a:r>
          <a:r>
            <a:rPr lang="en-IE" sz="1500" b="1" i="0" kern="1200" dirty="0"/>
            <a:t>15 ECTS of Law </a:t>
          </a:r>
          <a:r>
            <a:rPr lang="en-IE" sz="1500" b="0" i="0" kern="1200" dirty="0"/>
            <a:t>in first year may transfer into the </a:t>
          </a:r>
          <a:r>
            <a:rPr lang="en-IE" sz="1500" b="1" i="0" kern="1200" dirty="0"/>
            <a:t>BCL (Law and Arts)</a:t>
          </a:r>
          <a:r>
            <a:rPr lang="en-IE" sz="1500" b="1" i="0" kern="1200" dirty="0">
              <a:latin typeface="Century Gothic" panose="020B0502020202020204"/>
            </a:rPr>
            <a:t> or the BCL (Law and Criminology) or the LLB.</a:t>
          </a:r>
          <a:endParaRPr lang="en-US" sz="1500" b="1" kern="1200" dirty="0"/>
        </a:p>
      </dsp:txBody>
      <dsp:txXfrm>
        <a:off x="994536" y="1698"/>
        <a:ext cx="8623596" cy="861070"/>
      </dsp:txXfrm>
    </dsp:sp>
    <dsp:sp modelId="{C24C4EAF-87D3-4ADB-9611-AE02C0B5D851}">
      <dsp:nvSpPr>
        <dsp:cNvPr id="0" name=""/>
        <dsp:cNvSpPr/>
      </dsp:nvSpPr>
      <dsp:spPr>
        <a:xfrm>
          <a:off x="0" y="1078036"/>
          <a:ext cx="9618133" cy="8610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5642F2-D886-418C-8C29-6B149BB3C638}">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B5D684-A939-4973-8C5D-77D0C6144925}">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666750">
            <a:lnSpc>
              <a:spcPct val="90000"/>
            </a:lnSpc>
            <a:spcBef>
              <a:spcPct val="0"/>
            </a:spcBef>
            <a:spcAft>
              <a:spcPct val="35000"/>
            </a:spcAft>
            <a:buNone/>
          </a:pPr>
          <a:r>
            <a:rPr lang="en-IE" sz="1500" b="0" i="0" kern="1200" dirty="0"/>
            <a:t>Students with just 15 or 22.5 credits of law from year 1 who transfer to the BCL </a:t>
          </a:r>
          <a:r>
            <a:rPr lang="en-IE" sz="1500" b="1" i="0" kern="1200" dirty="0"/>
            <a:t>must major in Law (40 credits of Law each year) </a:t>
          </a:r>
          <a:r>
            <a:rPr lang="en-IE" sz="1500" b="0" i="0" kern="1200" dirty="0"/>
            <a:t>in years 2 and 3 in order to graduate with a BCL</a:t>
          </a:r>
          <a:endParaRPr lang="en-US" sz="1500" kern="1200" dirty="0"/>
        </a:p>
      </dsp:txBody>
      <dsp:txXfrm>
        <a:off x="994536" y="1078036"/>
        <a:ext cx="8623596" cy="861070"/>
      </dsp:txXfrm>
    </dsp:sp>
    <dsp:sp modelId="{6CDF6AF0-8356-4D10-A25F-0A5017835EB2}">
      <dsp:nvSpPr>
        <dsp:cNvPr id="0" name=""/>
        <dsp:cNvSpPr/>
      </dsp:nvSpPr>
      <dsp:spPr>
        <a:xfrm>
          <a:off x="0" y="2154374"/>
          <a:ext cx="9618133" cy="8610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CE3C1-8EA2-4B25-B25E-B70ABE2187A5}">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176D55-BC2E-43FA-91BE-D291463CFEBB}">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666750">
            <a:lnSpc>
              <a:spcPct val="90000"/>
            </a:lnSpc>
            <a:spcBef>
              <a:spcPct val="0"/>
            </a:spcBef>
            <a:spcAft>
              <a:spcPct val="35000"/>
            </a:spcAft>
            <a:buNone/>
          </a:pPr>
          <a:r>
            <a:rPr lang="en-IE" sz="1500" b="0" i="0" kern="1200" dirty="0"/>
            <a:t>If students who did fewer than 30 credits of law in year 1 do not want to major in Law in year 2, they can instead </a:t>
          </a:r>
          <a:r>
            <a:rPr lang="en-IE" sz="1500" b="1" i="0" kern="1200" dirty="0"/>
            <a:t>undertake a BA Double Major, which is not an approved Law degree for the purpose of becoming a Barrister (the BCL and LLB are both approved law degrees)</a:t>
          </a:r>
          <a:endParaRPr lang="en-US" sz="1500" kern="1200" dirty="0"/>
        </a:p>
      </dsp:txBody>
      <dsp:txXfrm>
        <a:off x="994536" y="2154374"/>
        <a:ext cx="8623596" cy="861070"/>
      </dsp:txXfrm>
    </dsp:sp>
    <dsp:sp modelId="{CE177C58-C2DC-4D63-9444-FF187DA1EEEC}">
      <dsp:nvSpPr>
        <dsp:cNvPr id="0" name=""/>
        <dsp:cNvSpPr/>
      </dsp:nvSpPr>
      <dsp:spPr>
        <a:xfrm>
          <a:off x="0" y="3230712"/>
          <a:ext cx="9618133" cy="8610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C62C7-5CE8-40EE-B97F-DDE63F6C7FD9}">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E0ECC8-BA87-46F7-8E0B-1FC52323BBDB}">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666750">
            <a:lnSpc>
              <a:spcPct val="90000"/>
            </a:lnSpc>
            <a:spcBef>
              <a:spcPct val="0"/>
            </a:spcBef>
            <a:spcAft>
              <a:spcPct val="35000"/>
            </a:spcAft>
            <a:buNone/>
          </a:pPr>
          <a:r>
            <a:rPr lang="en-IE" sz="1500" b="0" i="0" kern="1200" dirty="0"/>
            <a:t>BA students </a:t>
          </a:r>
          <a:r>
            <a:rPr lang="en-IE" sz="1500" b="1" i="0" kern="1200" dirty="0"/>
            <a:t>may take law as a Minor </a:t>
          </a:r>
          <a:r>
            <a:rPr lang="en-IE" sz="1500" b="0" i="0" kern="1200" dirty="0"/>
            <a:t>in year 2 (20 credits)</a:t>
          </a:r>
          <a:endParaRPr lang="en-US" sz="1500" kern="1200" dirty="0"/>
        </a:p>
      </dsp:txBody>
      <dsp:txXfrm>
        <a:off x="994536" y="3230712"/>
        <a:ext cx="8623596" cy="8610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A05F9-B59C-461F-8AD8-8C2EEED4429F}">
      <dsp:nvSpPr>
        <dsp:cNvPr id="0" name=""/>
        <dsp:cNvSpPr/>
      </dsp:nvSpPr>
      <dsp:spPr>
        <a:xfrm>
          <a:off x="0" y="607"/>
          <a:ext cx="6628804" cy="14223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3AD61-F410-44B1-BA05-3325DF973415}">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04ACE1-EDEF-48E3-9958-88A7AB7F7AC6}">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GB" sz="1600" b="1" i="0" kern="1200"/>
            <a:t>To be eligible to transfer, it doesn’t matter whether you hav</a:t>
          </a:r>
          <a:r>
            <a:rPr lang="en-GB" sz="1600" b="1" kern="1200"/>
            <a:t>e passed what you need to pass in January and May, or whether you pass the remaining modules as part of the Supplementals</a:t>
          </a:r>
          <a:endParaRPr lang="en-US" sz="1600" kern="1200"/>
        </a:p>
      </dsp:txBody>
      <dsp:txXfrm>
        <a:off x="1642860" y="607"/>
        <a:ext cx="4985943" cy="1422390"/>
      </dsp:txXfrm>
    </dsp:sp>
    <dsp:sp modelId="{C3DB4890-AA58-4444-89FB-59A1ACFEBF35}">
      <dsp:nvSpPr>
        <dsp:cNvPr id="0" name=""/>
        <dsp:cNvSpPr/>
      </dsp:nvSpPr>
      <dsp:spPr>
        <a:xfrm>
          <a:off x="0" y="1778595"/>
          <a:ext cx="6628804" cy="14223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75541-0EFC-419C-B125-0271FAC6AEAE}">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EBAB5F-C4E4-4749-82B4-AB1BF7A5508A}">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GB" sz="1600" b="0" i="0" kern="1200" dirty="0"/>
            <a:t>To be eligible to transfer, it doesn't matter whether you meet the requirements after the first sitting exams (in January and May) or after the re-sits. A student can still transfer if they meet the requirements following the re-sits. </a:t>
          </a:r>
          <a:endParaRPr lang="en-US" sz="1600" kern="1200" dirty="0"/>
        </a:p>
      </dsp:txBody>
      <dsp:txXfrm>
        <a:off x="1642860" y="1778595"/>
        <a:ext cx="4985943" cy="1422390"/>
      </dsp:txXfrm>
    </dsp:sp>
    <dsp:sp modelId="{A9E342E8-9B13-4C64-AB90-68BD67F8A395}">
      <dsp:nvSpPr>
        <dsp:cNvPr id="0" name=""/>
        <dsp:cNvSpPr/>
      </dsp:nvSpPr>
      <dsp:spPr>
        <a:xfrm>
          <a:off x="0" y="3556583"/>
          <a:ext cx="6628804" cy="14223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0E8B1-CC27-4EF4-AA8E-BBBA046AAE63}">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ABD4D8-B262-4958-842D-5A4302F7D3CA}">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GB" sz="1600" b="0" i="0" kern="1200"/>
            <a:t>Therefore, if you have to re-sit a module and then pass it over the Summer, you should be eligible to transfer (once you have passed law and passed year 1 by the end of the supplementals.)</a:t>
          </a:r>
          <a:endParaRPr lang="en-US" sz="1600" kern="1200"/>
        </a:p>
      </dsp:txBody>
      <dsp:txXfrm>
        <a:off x="1642860" y="3556583"/>
        <a:ext cx="4985943" cy="14223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D2E25-C603-A244-A469-1E426DCB2BAC}">
      <dsp:nvSpPr>
        <dsp:cNvPr id="0" name=""/>
        <dsp:cNvSpPr/>
      </dsp:nvSpPr>
      <dsp:spPr>
        <a:xfrm>
          <a:off x="0" y="93057"/>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Yes. In some cases, some students continue into year 2 of the BA with law.</a:t>
          </a:r>
          <a:endParaRPr lang="en-US" sz="2000" kern="1200"/>
        </a:p>
      </dsp:txBody>
      <dsp:txXfrm>
        <a:off x="0" y="93057"/>
        <a:ext cx="3005666" cy="1803399"/>
      </dsp:txXfrm>
    </dsp:sp>
    <dsp:sp modelId="{201F5E1C-4071-CC48-A480-A0C7C172120A}">
      <dsp:nvSpPr>
        <dsp:cNvPr id="0" name=""/>
        <dsp:cNvSpPr/>
      </dsp:nvSpPr>
      <dsp:spPr>
        <a:xfrm>
          <a:off x="3306233" y="93057"/>
          <a:ext cx="3005666" cy="1803399"/>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In such a case you can take law and one other subject from year 1 as a major/minor or as a double major.</a:t>
          </a:r>
          <a:endParaRPr lang="en-US" sz="2000" kern="1200"/>
        </a:p>
      </dsp:txBody>
      <dsp:txXfrm>
        <a:off x="3306233" y="93057"/>
        <a:ext cx="3005666" cy="1803399"/>
      </dsp:txXfrm>
    </dsp:sp>
    <dsp:sp modelId="{4701D1C3-9E74-9640-840B-E5D199BA2290}">
      <dsp:nvSpPr>
        <dsp:cNvPr id="0" name=""/>
        <dsp:cNvSpPr/>
      </dsp:nvSpPr>
      <dsp:spPr>
        <a:xfrm>
          <a:off x="6612466" y="93057"/>
          <a:ext cx="3005666" cy="1803399"/>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This is your only option if you want to take law as a minor (law as a minor is not available on the BCL or LLB)</a:t>
          </a:r>
          <a:endParaRPr lang="en-US" sz="2000" kern="1200"/>
        </a:p>
      </dsp:txBody>
      <dsp:txXfrm>
        <a:off x="6612466" y="93057"/>
        <a:ext cx="3005666" cy="1803399"/>
      </dsp:txXfrm>
    </dsp:sp>
    <dsp:sp modelId="{73A94F88-EAA8-1C4E-9E79-AA6328337763}">
      <dsp:nvSpPr>
        <dsp:cNvPr id="0" name=""/>
        <dsp:cNvSpPr/>
      </dsp:nvSpPr>
      <dsp:spPr>
        <a:xfrm>
          <a:off x="0" y="2197024"/>
          <a:ext cx="3005666" cy="1803399"/>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You may have a bit more flexibility in doing law on the BA</a:t>
          </a:r>
          <a:endParaRPr lang="en-US" sz="2000" kern="1200"/>
        </a:p>
      </dsp:txBody>
      <dsp:txXfrm>
        <a:off x="0" y="2197024"/>
        <a:ext cx="3005666" cy="1803399"/>
      </dsp:txXfrm>
    </dsp:sp>
    <dsp:sp modelId="{9448E865-0E09-9547-A8F7-34CF6EF0EFCB}">
      <dsp:nvSpPr>
        <dsp:cNvPr id="0" name=""/>
        <dsp:cNvSpPr/>
      </dsp:nvSpPr>
      <dsp:spPr>
        <a:xfrm>
          <a:off x="3306233" y="2197024"/>
          <a:ext cx="3005666" cy="1803399"/>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But remember the BA is </a:t>
          </a:r>
          <a:r>
            <a:rPr lang="en-IE" sz="2000" b="1" kern="1200"/>
            <a:t>not an approved law degree </a:t>
          </a:r>
          <a:r>
            <a:rPr lang="en-IE" sz="2000" kern="1200"/>
            <a:t>if you are thinking of becoming a barrister</a:t>
          </a:r>
          <a:endParaRPr lang="en-US" sz="2000" kern="1200"/>
        </a:p>
      </dsp:txBody>
      <dsp:txXfrm>
        <a:off x="3306233" y="2197024"/>
        <a:ext cx="3005666" cy="1803399"/>
      </dsp:txXfrm>
    </dsp:sp>
    <dsp:sp modelId="{01B8C371-EA99-E44C-8147-7C0AFDF9A73A}">
      <dsp:nvSpPr>
        <dsp:cNvPr id="0" name=""/>
        <dsp:cNvSpPr/>
      </dsp:nvSpPr>
      <dsp:spPr>
        <a:xfrm>
          <a:off x="6612466" y="2197024"/>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a:t>In general, if you wish to continue with law as a major or double major, you are better off switching to the BCL/LLB</a:t>
          </a:r>
          <a:endParaRPr lang="en-US" sz="2000" kern="1200"/>
        </a:p>
      </dsp:txBody>
      <dsp:txXfrm>
        <a:off x="6612466" y="2197024"/>
        <a:ext cx="3005666" cy="18033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45855-A0A9-463A-8BFC-1CECD2518031}">
      <dsp:nvSpPr>
        <dsp:cNvPr id="0" name=""/>
        <dsp:cNvSpPr/>
      </dsp:nvSpPr>
      <dsp:spPr>
        <a:xfrm>
          <a:off x="2781118" y="849169"/>
          <a:ext cx="607775" cy="91440"/>
        </a:xfrm>
        <a:custGeom>
          <a:avLst/>
          <a:gdLst/>
          <a:ahLst/>
          <a:cxnLst/>
          <a:rect l="0" t="0" r="0" b="0"/>
          <a:pathLst>
            <a:path>
              <a:moveTo>
                <a:pt x="0" y="45720"/>
              </a:moveTo>
              <a:lnTo>
                <a:pt x="60777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891697"/>
        <a:ext cx="31918" cy="6383"/>
      </dsp:txXfrm>
    </dsp:sp>
    <dsp:sp modelId="{4E82B8F6-8444-48B5-9F68-A049B430C7AB}">
      <dsp:nvSpPr>
        <dsp:cNvPr id="0" name=""/>
        <dsp:cNvSpPr/>
      </dsp:nvSpPr>
      <dsp:spPr>
        <a:xfrm>
          <a:off x="7373" y="62226"/>
          <a:ext cx="2775545" cy="166532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a:t>4 years, intense study of law</a:t>
          </a:r>
        </a:p>
      </dsp:txBody>
      <dsp:txXfrm>
        <a:off x="7373" y="62226"/>
        <a:ext cx="2775545" cy="1665327"/>
      </dsp:txXfrm>
    </dsp:sp>
    <dsp:sp modelId="{38699598-DCE2-481E-91D7-6DE3C3B137CB}">
      <dsp:nvSpPr>
        <dsp:cNvPr id="0" name=""/>
        <dsp:cNvSpPr/>
      </dsp:nvSpPr>
      <dsp:spPr>
        <a:xfrm>
          <a:off x="6195039" y="849169"/>
          <a:ext cx="607775" cy="91440"/>
        </a:xfrm>
        <a:custGeom>
          <a:avLst/>
          <a:gdLst/>
          <a:ahLst/>
          <a:cxnLst/>
          <a:rect l="0" t="0" r="0" b="0"/>
          <a:pathLst>
            <a:path>
              <a:moveTo>
                <a:pt x="0" y="45720"/>
              </a:moveTo>
              <a:lnTo>
                <a:pt x="607775" y="45720"/>
              </a:lnTo>
            </a:path>
          </a:pathLst>
        </a:custGeom>
        <a:noFill/>
        <a:ln w="12700" cap="rnd" cmpd="sng" algn="ctr">
          <a:solidFill>
            <a:schemeClr val="accent5">
              <a:hueOff val="623814"/>
              <a:satOff val="-12622"/>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891697"/>
        <a:ext cx="31918" cy="6383"/>
      </dsp:txXfrm>
    </dsp:sp>
    <dsp:sp modelId="{A03FFBE7-ECB6-4E58-ACB9-C16A90FBC28D}">
      <dsp:nvSpPr>
        <dsp:cNvPr id="0" name=""/>
        <dsp:cNvSpPr/>
      </dsp:nvSpPr>
      <dsp:spPr>
        <a:xfrm>
          <a:off x="3421293" y="62226"/>
          <a:ext cx="2775545" cy="1665327"/>
        </a:xfrm>
        <a:prstGeom prst="rect">
          <a:avLst/>
        </a:prstGeom>
        <a:solidFill>
          <a:schemeClr val="accent5">
            <a:hueOff val="499051"/>
            <a:satOff val="-10098"/>
            <a:lumOff val="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dirty="0"/>
            <a:t>Almost all modules are law modules (though there are some interesting non-law modules available)</a:t>
          </a:r>
        </a:p>
      </dsp:txBody>
      <dsp:txXfrm>
        <a:off x="3421293" y="62226"/>
        <a:ext cx="2775545" cy="1665327"/>
      </dsp:txXfrm>
    </dsp:sp>
    <dsp:sp modelId="{F7E982F0-9D6D-437B-AEEE-9A0EE23E9B77}">
      <dsp:nvSpPr>
        <dsp:cNvPr id="0" name=""/>
        <dsp:cNvSpPr/>
      </dsp:nvSpPr>
      <dsp:spPr>
        <a:xfrm>
          <a:off x="1395145" y="1725753"/>
          <a:ext cx="6827841" cy="607775"/>
        </a:xfrm>
        <a:custGeom>
          <a:avLst/>
          <a:gdLst/>
          <a:ahLst/>
          <a:cxnLst/>
          <a:rect l="0" t="0" r="0" b="0"/>
          <a:pathLst>
            <a:path>
              <a:moveTo>
                <a:pt x="6827841" y="0"/>
              </a:moveTo>
              <a:lnTo>
                <a:pt x="6827841" y="320987"/>
              </a:lnTo>
              <a:lnTo>
                <a:pt x="0" y="320987"/>
              </a:lnTo>
              <a:lnTo>
                <a:pt x="0" y="607775"/>
              </a:lnTo>
            </a:path>
          </a:pathLst>
        </a:custGeom>
        <a:noFill/>
        <a:ln w="12700" cap="rnd" cmpd="sng" algn="ctr">
          <a:solidFill>
            <a:schemeClr val="accent5">
              <a:hueOff val="1247628"/>
              <a:satOff val="-25244"/>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7626" y="2026449"/>
        <a:ext cx="342880" cy="6383"/>
      </dsp:txXfrm>
    </dsp:sp>
    <dsp:sp modelId="{1894C518-A05B-4E78-91B1-1336EFF1C8A2}">
      <dsp:nvSpPr>
        <dsp:cNvPr id="0" name=""/>
        <dsp:cNvSpPr/>
      </dsp:nvSpPr>
      <dsp:spPr>
        <a:xfrm>
          <a:off x="6835214" y="62226"/>
          <a:ext cx="2775545" cy="1665327"/>
        </a:xfrm>
        <a:prstGeom prst="rect">
          <a:avLst/>
        </a:prstGeom>
        <a:solidFill>
          <a:schemeClr val="accent5">
            <a:hueOff val="998103"/>
            <a:satOff val="-20196"/>
            <a:lumOff val="62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a:t>Greater quantity and range of law modules than on BCL </a:t>
          </a:r>
        </a:p>
      </dsp:txBody>
      <dsp:txXfrm>
        <a:off x="6835214" y="62226"/>
        <a:ext cx="2775545" cy="1665327"/>
      </dsp:txXfrm>
    </dsp:sp>
    <dsp:sp modelId="{B30768D3-3607-40A2-BD92-64181155DE60}">
      <dsp:nvSpPr>
        <dsp:cNvPr id="0" name=""/>
        <dsp:cNvSpPr/>
      </dsp:nvSpPr>
      <dsp:spPr>
        <a:xfrm>
          <a:off x="2781118" y="3152872"/>
          <a:ext cx="607775" cy="91440"/>
        </a:xfrm>
        <a:custGeom>
          <a:avLst/>
          <a:gdLst/>
          <a:ahLst/>
          <a:cxnLst/>
          <a:rect l="0" t="0" r="0" b="0"/>
          <a:pathLst>
            <a:path>
              <a:moveTo>
                <a:pt x="0" y="45720"/>
              </a:moveTo>
              <a:lnTo>
                <a:pt x="607775" y="45720"/>
              </a:lnTo>
            </a:path>
          </a:pathLst>
        </a:custGeom>
        <a:noFill/>
        <a:ln w="12700" cap="rnd" cmpd="sng" algn="ctr">
          <a:solidFill>
            <a:schemeClr val="accent5">
              <a:hueOff val="1871443"/>
              <a:satOff val="-37867"/>
              <a:lumOff val="117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3195400"/>
        <a:ext cx="31918" cy="6383"/>
      </dsp:txXfrm>
    </dsp:sp>
    <dsp:sp modelId="{7E523AA4-00B8-4A6A-9BBE-869389EE780D}">
      <dsp:nvSpPr>
        <dsp:cNvPr id="0" name=""/>
        <dsp:cNvSpPr/>
      </dsp:nvSpPr>
      <dsp:spPr>
        <a:xfrm>
          <a:off x="7373" y="2365928"/>
          <a:ext cx="2775545" cy="1665327"/>
        </a:xfrm>
        <a:prstGeom prst="rect">
          <a:avLst/>
        </a:prstGeom>
        <a:solidFill>
          <a:schemeClr val="accent5">
            <a:hueOff val="1497154"/>
            <a:satOff val="-30293"/>
            <a:lumOff val="9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dirty="0"/>
            <a:t>Includes skill-based modules such as moot court, law and technology, dispute resolution</a:t>
          </a:r>
        </a:p>
      </dsp:txBody>
      <dsp:txXfrm>
        <a:off x="7373" y="2365928"/>
        <a:ext cx="2775545" cy="1665327"/>
      </dsp:txXfrm>
    </dsp:sp>
    <dsp:sp modelId="{7D5D476F-815B-4AB1-9A77-81234E7AF4F6}">
      <dsp:nvSpPr>
        <dsp:cNvPr id="0" name=""/>
        <dsp:cNvSpPr/>
      </dsp:nvSpPr>
      <dsp:spPr>
        <a:xfrm>
          <a:off x="6195039" y="3152872"/>
          <a:ext cx="607775" cy="91440"/>
        </a:xfrm>
        <a:custGeom>
          <a:avLst/>
          <a:gdLst/>
          <a:ahLst/>
          <a:cxnLst/>
          <a:rect l="0" t="0" r="0" b="0"/>
          <a:pathLst>
            <a:path>
              <a:moveTo>
                <a:pt x="0" y="45720"/>
              </a:moveTo>
              <a:lnTo>
                <a:pt x="607775" y="45720"/>
              </a:lnTo>
            </a:path>
          </a:pathLst>
        </a:custGeom>
        <a:noFill/>
        <a:ln w="12700" cap="rnd" cmpd="sng" algn="ctr">
          <a:solidFill>
            <a:schemeClr val="accent5">
              <a:hueOff val="2495257"/>
              <a:satOff val="-50489"/>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3195400"/>
        <a:ext cx="31918" cy="6383"/>
      </dsp:txXfrm>
    </dsp:sp>
    <dsp:sp modelId="{B6D5F410-FC7D-4663-821D-89B261061DEB}">
      <dsp:nvSpPr>
        <dsp:cNvPr id="0" name=""/>
        <dsp:cNvSpPr/>
      </dsp:nvSpPr>
      <dsp:spPr>
        <a:xfrm>
          <a:off x="3421293" y="2365928"/>
          <a:ext cx="2775545" cy="1665327"/>
        </a:xfrm>
        <a:prstGeom prst="rect">
          <a:avLst/>
        </a:prstGeom>
        <a:solidFill>
          <a:schemeClr val="accent5">
            <a:hueOff val="1996206"/>
            <a:satOff val="-40391"/>
            <a:lumOff val="12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a:t>More advanced modules, and more options, particularly in year 4 – e.g. Tax Law, Transnational Litigation, Intellectual Property Law, Banking and Finance Law, Public Health and the Law</a:t>
          </a:r>
        </a:p>
      </dsp:txBody>
      <dsp:txXfrm>
        <a:off x="3421293" y="2365928"/>
        <a:ext cx="2775545" cy="1665327"/>
      </dsp:txXfrm>
    </dsp:sp>
    <dsp:sp modelId="{6E6B6606-5C61-4877-B51C-5BAA92A8B29B}">
      <dsp:nvSpPr>
        <dsp:cNvPr id="0" name=""/>
        <dsp:cNvSpPr/>
      </dsp:nvSpPr>
      <dsp:spPr>
        <a:xfrm>
          <a:off x="6835214" y="2365928"/>
          <a:ext cx="2775545" cy="1665327"/>
        </a:xfrm>
        <a:prstGeom prst="rect">
          <a:avLst/>
        </a:prstGeom>
        <a:solidFill>
          <a:schemeClr val="accent5">
            <a:hueOff val="2495257"/>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622300">
            <a:lnSpc>
              <a:spcPct val="90000"/>
            </a:lnSpc>
            <a:spcBef>
              <a:spcPct val="0"/>
            </a:spcBef>
            <a:spcAft>
              <a:spcPct val="35000"/>
            </a:spcAft>
            <a:buNone/>
          </a:pPr>
          <a:r>
            <a:rPr lang="en-US" sz="1400" kern="1200"/>
            <a:t>Research Project in Year 4 (optional)</a:t>
          </a:r>
        </a:p>
      </dsp:txBody>
      <dsp:txXfrm>
        <a:off x="6835214" y="2365928"/>
        <a:ext cx="2775545" cy="1665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86B52-1E39-FA44-A6E6-D82B2ECE5DB5}">
      <dsp:nvSpPr>
        <dsp:cNvPr id="0" name=""/>
        <dsp:cNvSpPr/>
      </dsp:nvSpPr>
      <dsp:spPr>
        <a:xfrm>
          <a:off x="2817" y="593689"/>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Don’t run yourself into the ground - get plenty of breaks and exercise. </a:t>
          </a:r>
        </a:p>
      </dsp:txBody>
      <dsp:txXfrm>
        <a:off x="2817" y="593689"/>
        <a:ext cx="2235464" cy="1341278"/>
      </dsp:txXfrm>
    </dsp:sp>
    <dsp:sp modelId="{D1A6174A-4074-1747-848B-EC19D15029EE}">
      <dsp:nvSpPr>
        <dsp:cNvPr id="0" name=""/>
        <dsp:cNvSpPr/>
      </dsp:nvSpPr>
      <dsp:spPr>
        <a:xfrm>
          <a:off x="2461828" y="593689"/>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Get plenty of sleep.</a:t>
          </a:r>
        </a:p>
      </dsp:txBody>
      <dsp:txXfrm>
        <a:off x="2461828" y="593689"/>
        <a:ext cx="2235464" cy="1341278"/>
      </dsp:txXfrm>
    </dsp:sp>
    <dsp:sp modelId="{82DC2ED8-AA34-894C-AA36-5D8912801E03}">
      <dsp:nvSpPr>
        <dsp:cNvPr id="0" name=""/>
        <dsp:cNvSpPr/>
      </dsp:nvSpPr>
      <dsp:spPr>
        <a:xfrm>
          <a:off x="4920839" y="593689"/>
          <a:ext cx="2235464" cy="134127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Reduce or eliminate alcohol, caffeine</a:t>
          </a:r>
        </a:p>
      </dsp:txBody>
      <dsp:txXfrm>
        <a:off x="4920839" y="593689"/>
        <a:ext cx="2235464" cy="1341278"/>
      </dsp:txXfrm>
    </dsp:sp>
    <dsp:sp modelId="{0D474F37-D6CF-C044-84A5-0ED23EA58E19}">
      <dsp:nvSpPr>
        <dsp:cNvPr id="0" name=""/>
        <dsp:cNvSpPr/>
      </dsp:nvSpPr>
      <dsp:spPr>
        <a:xfrm>
          <a:off x="7379850" y="593689"/>
          <a:ext cx="2235464" cy="134127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Remove or switch off distractions </a:t>
          </a:r>
        </a:p>
      </dsp:txBody>
      <dsp:txXfrm>
        <a:off x="7379850" y="593689"/>
        <a:ext cx="2235464" cy="1341278"/>
      </dsp:txXfrm>
    </dsp:sp>
    <dsp:sp modelId="{976DD6C0-9CCD-B547-9346-4FCF4A8EE60C}">
      <dsp:nvSpPr>
        <dsp:cNvPr id="0" name=""/>
        <dsp:cNvSpPr/>
      </dsp:nvSpPr>
      <dsp:spPr>
        <a:xfrm>
          <a:off x="1232323" y="2158514"/>
          <a:ext cx="2235464" cy="134127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Plan and schedule – make sure you know what is due when</a:t>
          </a:r>
        </a:p>
      </dsp:txBody>
      <dsp:txXfrm>
        <a:off x="1232323" y="2158514"/>
        <a:ext cx="2235464" cy="1341278"/>
      </dsp:txXfrm>
    </dsp:sp>
    <dsp:sp modelId="{E3DFE0A8-930D-904F-AB30-AE8E75677E9C}">
      <dsp:nvSpPr>
        <dsp:cNvPr id="0" name=""/>
        <dsp:cNvSpPr/>
      </dsp:nvSpPr>
      <dsp:spPr>
        <a:xfrm>
          <a:off x="3691334" y="2158514"/>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Don’t get bamboozled by the quantity of work you have to do across all modules. </a:t>
          </a:r>
        </a:p>
      </dsp:txBody>
      <dsp:txXfrm>
        <a:off x="3691334" y="2158514"/>
        <a:ext cx="2235464" cy="1341278"/>
      </dsp:txXfrm>
    </dsp:sp>
    <dsp:sp modelId="{F914D5DF-70B6-AE40-A427-FAE3FC871436}">
      <dsp:nvSpPr>
        <dsp:cNvPr id="0" name=""/>
        <dsp:cNvSpPr/>
      </dsp:nvSpPr>
      <dsp:spPr>
        <a:xfrm>
          <a:off x="6150345" y="2158514"/>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If studying a specific topic, give that topic your focus. Ignore all else for that period of time. </a:t>
          </a:r>
        </a:p>
      </dsp:txBody>
      <dsp:txXfrm>
        <a:off x="6150345" y="2158514"/>
        <a:ext cx="2235464" cy="1341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30DE-5754-294A-9CFA-D30821BB2D79}">
      <dsp:nvSpPr>
        <dsp:cNvPr id="0" name=""/>
        <dsp:cNvSpPr/>
      </dsp:nvSpPr>
      <dsp:spPr>
        <a:xfrm>
          <a:off x="0" y="82380"/>
          <a:ext cx="6628804" cy="15607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To </a:t>
          </a:r>
          <a:r>
            <a:rPr lang="en-US" sz="2300" b="1" kern="1200" dirty="0"/>
            <a:t>progress</a:t>
          </a:r>
          <a:r>
            <a:rPr lang="en-US" sz="2300" kern="1200" dirty="0"/>
            <a:t> means to get out of one year and successfully progress to the next year of a </a:t>
          </a:r>
          <a:r>
            <a:rPr lang="en-US" sz="2300" kern="1200" dirty="0" err="1"/>
            <a:t>programme</a:t>
          </a:r>
          <a:r>
            <a:rPr lang="en-US" sz="2300" kern="1200" dirty="0"/>
            <a:t> of study e.g. to progress from year 1 to year 2 of the BCL</a:t>
          </a:r>
        </a:p>
      </dsp:txBody>
      <dsp:txXfrm>
        <a:off x="76191" y="158571"/>
        <a:ext cx="6476422" cy="1408398"/>
      </dsp:txXfrm>
    </dsp:sp>
    <dsp:sp modelId="{745AD47C-3813-D643-94E0-089F836A6C0A}">
      <dsp:nvSpPr>
        <dsp:cNvPr id="0" name=""/>
        <dsp:cNvSpPr/>
      </dsp:nvSpPr>
      <dsp:spPr>
        <a:xfrm>
          <a:off x="0" y="1709400"/>
          <a:ext cx="6628804" cy="156078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basic rule is that to progress from year 1 to year 2, ordinarily </a:t>
          </a:r>
          <a:r>
            <a:rPr lang="en-US" sz="2300" b="1" kern="1200" dirty="0"/>
            <a:t>you must pass ALL modules in year 1, i.e. 60 credits. </a:t>
          </a:r>
          <a:endParaRPr lang="en-US" sz="2300" kern="1200" dirty="0"/>
        </a:p>
      </dsp:txBody>
      <dsp:txXfrm>
        <a:off x="76191" y="1785591"/>
        <a:ext cx="6476422" cy="1408398"/>
      </dsp:txXfrm>
    </dsp:sp>
    <dsp:sp modelId="{40962BAA-D89B-574E-9B1A-26477A9769FB}">
      <dsp:nvSpPr>
        <dsp:cNvPr id="0" name=""/>
        <dsp:cNvSpPr/>
      </dsp:nvSpPr>
      <dsp:spPr>
        <a:xfrm>
          <a:off x="0" y="3336420"/>
          <a:ext cx="6628804" cy="156078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Transfer</a:t>
          </a:r>
          <a:r>
            <a:rPr lang="en-US" sz="2300" kern="1200" dirty="0"/>
            <a:t> means to change </a:t>
          </a:r>
          <a:r>
            <a:rPr lang="en-US" sz="2300" kern="1200" dirty="0" err="1"/>
            <a:t>programme</a:t>
          </a:r>
          <a:r>
            <a:rPr lang="en-US" sz="2300" kern="1200" dirty="0"/>
            <a:t> e.g. from year 1 of the BA to year 2 of the BCL or year 2 of the LLB</a:t>
          </a:r>
        </a:p>
      </dsp:txBody>
      <dsp:txXfrm>
        <a:off x="76191" y="3412611"/>
        <a:ext cx="6476422" cy="1408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C8B4C-1922-0E45-BC43-43703E9D8266}">
      <dsp:nvSpPr>
        <dsp:cNvPr id="0" name=""/>
        <dsp:cNvSpPr/>
      </dsp:nvSpPr>
      <dsp:spPr>
        <a:xfrm>
          <a:off x="1174"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F57F5C-E902-C94B-94F3-6761FEC7D931}">
      <dsp:nvSpPr>
        <dsp:cNvPr id="0" name=""/>
        <dsp:cNvSpPr/>
      </dsp:nvSpPr>
      <dsp:spPr>
        <a:xfrm>
          <a:off x="45906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To progress, ordinarily you must pass 60 credits from year 1, i.e. pass all your year 1 modules</a:t>
          </a:r>
          <a:endParaRPr lang="en-US" sz="3200" kern="1200" dirty="0"/>
        </a:p>
      </dsp:txBody>
      <dsp:txXfrm>
        <a:off x="535713" y="1032452"/>
        <a:ext cx="3967760" cy="2463577"/>
      </dsp:txXfrm>
    </dsp:sp>
    <dsp:sp modelId="{11A1949D-F8E5-E540-9692-B07EBB0D09F7}">
      <dsp:nvSpPr>
        <dsp:cNvPr id="0" name=""/>
        <dsp:cNvSpPr/>
      </dsp:nvSpPr>
      <dsp:spPr>
        <a:xfrm>
          <a:off x="5038013"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8ABE1C-36E5-F546-BA3A-B27E0C93EA77}">
      <dsp:nvSpPr>
        <dsp:cNvPr id="0" name=""/>
        <dsp:cNvSpPr/>
      </dsp:nvSpPr>
      <dsp:spPr>
        <a:xfrm>
          <a:off x="549590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a:t>The pass mark is 40% for each module</a:t>
          </a:r>
          <a:endParaRPr lang="en-US" sz="3200" kern="1200"/>
        </a:p>
      </dsp:txBody>
      <dsp:txXfrm>
        <a:off x="5572553" y="1032452"/>
        <a:ext cx="3967760" cy="2463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9511E-B62F-1A41-BF70-DE115559856F}">
      <dsp:nvSpPr>
        <dsp:cNvPr id="0" name=""/>
        <dsp:cNvSpPr/>
      </dsp:nvSpPr>
      <dsp:spPr>
        <a:xfrm>
          <a:off x="1164573" y="881"/>
          <a:ext cx="2984364" cy="179061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b="1" kern="1200"/>
            <a:t>Every year in September, a small number of students learn to their surprise that they cannot progress to year 2 and must repeat incomplete modules from year 1.</a:t>
          </a:r>
          <a:endParaRPr lang="en-US" sz="1700" kern="1200"/>
        </a:p>
      </dsp:txBody>
      <dsp:txXfrm>
        <a:off x="1164573" y="881"/>
        <a:ext cx="2984364" cy="1790618"/>
      </dsp:txXfrm>
    </dsp:sp>
    <dsp:sp modelId="{70469FCC-35E3-6A44-9901-19A6BE36A1C9}">
      <dsp:nvSpPr>
        <dsp:cNvPr id="0" name=""/>
        <dsp:cNvSpPr/>
      </dsp:nvSpPr>
      <dsp:spPr>
        <a:xfrm>
          <a:off x="4447374" y="881"/>
          <a:ext cx="2984364" cy="179061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t>They often wrongly assume that they can carry the incomplete modules into year 2 but, often, </a:t>
          </a:r>
          <a:r>
            <a:rPr lang="en-IE" sz="1700" b="1" kern="1200" dirty="0"/>
            <a:t>they cannot do so.</a:t>
          </a:r>
          <a:endParaRPr lang="en-US" sz="1700" kern="1200" dirty="0"/>
        </a:p>
      </dsp:txBody>
      <dsp:txXfrm>
        <a:off x="4447374" y="881"/>
        <a:ext cx="2984364" cy="1790618"/>
      </dsp:txXfrm>
    </dsp:sp>
    <dsp:sp modelId="{7C558FAC-6332-5F43-AE9A-677726981162}">
      <dsp:nvSpPr>
        <dsp:cNvPr id="0" name=""/>
        <dsp:cNvSpPr/>
      </dsp:nvSpPr>
      <dsp:spPr>
        <a:xfrm>
          <a:off x="1164573" y="2089936"/>
          <a:ext cx="2984364" cy="179061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b="1" kern="1200" dirty="0"/>
            <a:t>First, it is never possible to progress into year 2 having failed more than 10 credits in </a:t>
          </a:r>
          <a:r>
            <a:rPr lang="en-IE" sz="1700" kern="1200" dirty="0"/>
            <a:t>year 1 (including in re-sits)</a:t>
          </a:r>
          <a:endParaRPr lang="en-US" sz="1700" kern="1200" dirty="0"/>
        </a:p>
      </dsp:txBody>
      <dsp:txXfrm>
        <a:off x="1164573" y="2089936"/>
        <a:ext cx="2984364" cy="1790618"/>
      </dsp:txXfrm>
    </dsp:sp>
    <dsp:sp modelId="{26A01033-884C-D143-BF55-247B24F58467}">
      <dsp:nvSpPr>
        <dsp:cNvPr id="0" name=""/>
        <dsp:cNvSpPr/>
      </dsp:nvSpPr>
      <dsp:spPr>
        <a:xfrm>
          <a:off x="4447374" y="2089936"/>
          <a:ext cx="2984364" cy="179061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b="1" kern="1200" dirty="0"/>
            <a:t>Second, you cannot carry a deficit in an LW module (law or criminology) if you are progressing in law/criminology or transferring to the BCL or LLB. </a:t>
          </a:r>
          <a:endParaRPr lang="en-US" sz="1700" kern="1200" dirty="0"/>
        </a:p>
      </dsp:txBody>
      <dsp:txXfrm>
        <a:off x="4447374" y="2089936"/>
        <a:ext cx="2984364" cy="17906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911DA-D197-4799-A773-D3782DF87141}">
      <dsp:nvSpPr>
        <dsp:cNvPr id="0" name=""/>
        <dsp:cNvSpPr/>
      </dsp:nvSpPr>
      <dsp:spPr>
        <a:xfrm rot="16200000">
          <a:off x="-1254662" y="1258858"/>
          <a:ext cx="4175468" cy="1657751"/>
        </a:xfrm>
        <a:prstGeom prst="flowChartManualOperation">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rtl="0">
            <a:lnSpc>
              <a:spcPct val="90000"/>
            </a:lnSpc>
            <a:spcBef>
              <a:spcPct val="0"/>
            </a:spcBef>
            <a:spcAft>
              <a:spcPct val="35000"/>
            </a:spcAft>
            <a:buNone/>
          </a:pPr>
          <a:r>
            <a:rPr lang="en-IE" sz="1400" kern="1200" dirty="0"/>
            <a:t>Bachelor of Laws </a:t>
          </a:r>
        </a:p>
        <a:p>
          <a:pPr marL="0" lvl="0" indent="0" algn="ctr" defTabSz="622300" rtl="0">
            <a:lnSpc>
              <a:spcPct val="90000"/>
            </a:lnSpc>
            <a:spcBef>
              <a:spcPct val="0"/>
            </a:spcBef>
            <a:spcAft>
              <a:spcPct val="35000"/>
            </a:spcAft>
            <a:buNone/>
          </a:pPr>
          <a:r>
            <a:rPr lang="en-IE" sz="1400" kern="1200" dirty="0"/>
            <a:t>Law on its own</a:t>
          </a:r>
          <a:r>
            <a:rPr lang="en-IE" sz="1400" kern="1200" dirty="0">
              <a:latin typeface="Century Gothic" panose="020B0502020202020204"/>
            </a:rPr>
            <a:t> </a:t>
          </a:r>
          <a:endParaRPr lang="en-IE" sz="1400" kern="1200" dirty="0"/>
        </a:p>
        <a:p>
          <a:pPr marL="0" lvl="0" indent="0" algn="ctr" defTabSz="622300">
            <a:lnSpc>
              <a:spcPct val="90000"/>
            </a:lnSpc>
            <a:spcBef>
              <a:spcPct val="0"/>
            </a:spcBef>
            <a:spcAft>
              <a:spcPct val="35000"/>
            </a:spcAft>
            <a:buNone/>
          </a:pPr>
          <a:r>
            <a:rPr lang="en-IE" sz="1400" kern="1200" dirty="0"/>
            <a:t>LLB - MH501</a:t>
          </a:r>
        </a:p>
        <a:p>
          <a:pPr marL="0" lvl="0" indent="0" algn="ctr" defTabSz="622300">
            <a:lnSpc>
              <a:spcPct val="90000"/>
            </a:lnSpc>
            <a:spcBef>
              <a:spcPct val="0"/>
            </a:spcBef>
            <a:spcAft>
              <a:spcPct val="35000"/>
            </a:spcAft>
            <a:buNone/>
          </a:pPr>
          <a:r>
            <a:rPr lang="en-IE" sz="1400" kern="1200" dirty="0"/>
            <a:t>4 years</a:t>
          </a:r>
        </a:p>
      </dsp:txBody>
      <dsp:txXfrm rot="5400000">
        <a:off x="4196" y="835094"/>
        <a:ext cx="1657751" cy="2505280"/>
      </dsp:txXfrm>
    </dsp:sp>
    <dsp:sp modelId="{811B8EC0-C213-4B6E-A0BE-D206C2C5B4F4}">
      <dsp:nvSpPr>
        <dsp:cNvPr id="0" name=""/>
        <dsp:cNvSpPr/>
      </dsp:nvSpPr>
      <dsp:spPr>
        <a:xfrm rot="16200000">
          <a:off x="527420" y="1258858"/>
          <a:ext cx="4175468" cy="1657751"/>
        </a:xfrm>
        <a:prstGeom prst="flowChartManualOperation">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a:lnSpc>
              <a:spcPct val="90000"/>
            </a:lnSpc>
            <a:spcBef>
              <a:spcPct val="0"/>
            </a:spcBef>
            <a:spcAft>
              <a:spcPct val="35000"/>
            </a:spcAft>
            <a:buNone/>
          </a:pPr>
          <a:r>
            <a:rPr lang="en-IE" sz="1400" kern="1200"/>
            <a:t>BCL Law and Business</a:t>
          </a:r>
        </a:p>
        <a:p>
          <a:pPr marL="0" lvl="0" indent="0" algn="ctr" defTabSz="622300">
            <a:lnSpc>
              <a:spcPct val="90000"/>
            </a:lnSpc>
            <a:spcBef>
              <a:spcPct val="0"/>
            </a:spcBef>
            <a:spcAft>
              <a:spcPct val="35000"/>
            </a:spcAft>
            <a:buNone/>
          </a:pPr>
          <a:r>
            <a:rPr lang="en-IE" sz="1400" kern="1200"/>
            <a:t>BCL Law and Accounting</a:t>
          </a:r>
        </a:p>
        <a:p>
          <a:pPr marL="0" lvl="0" indent="0" algn="ctr" defTabSz="622300" rtl="0">
            <a:lnSpc>
              <a:spcPct val="90000"/>
            </a:lnSpc>
            <a:spcBef>
              <a:spcPct val="0"/>
            </a:spcBef>
            <a:spcAft>
              <a:spcPct val="35000"/>
            </a:spcAft>
            <a:buNone/>
          </a:pPr>
          <a:r>
            <a:rPr lang="en-IE" sz="1400" kern="1200"/>
            <a:t>MH502</a:t>
          </a:r>
          <a:r>
            <a:rPr lang="en-IE" sz="1400" kern="1200">
              <a:latin typeface="Century Gothic" panose="020B0502020202020204"/>
            </a:rPr>
            <a:t> </a:t>
          </a:r>
          <a:endParaRPr lang="en-IE" sz="1400" kern="1200"/>
        </a:p>
        <a:p>
          <a:pPr marL="0" lvl="0" indent="0" algn="ctr" defTabSz="622300">
            <a:lnSpc>
              <a:spcPct val="90000"/>
            </a:lnSpc>
            <a:spcBef>
              <a:spcPct val="0"/>
            </a:spcBef>
            <a:spcAft>
              <a:spcPct val="35000"/>
            </a:spcAft>
            <a:buNone/>
          </a:pPr>
          <a:r>
            <a:rPr lang="en-IE" sz="1400" kern="1200"/>
            <a:t>3 years</a:t>
          </a:r>
        </a:p>
        <a:p>
          <a:pPr marL="0" lvl="0" indent="0" algn="ctr" defTabSz="622300">
            <a:lnSpc>
              <a:spcPct val="90000"/>
            </a:lnSpc>
            <a:spcBef>
              <a:spcPct val="0"/>
            </a:spcBef>
            <a:spcAft>
              <a:spcPct val="35000"/>
            </a:spcAft>
            <a:buNone/>
          </a:pPr>
          <a:endParaRPr lang="en-IE" sz="1400" kern="1200"/>
        </a:p>
      </dsp:txBody>
      <dsp:txXfrm rot="5400000">
        <a:off x="1786278" y="835094"/>
        <a:ext cx="1657751" cy="2505280"/>
      </dsp:txXfrm>
    </dsp:sp>
    <dsp:sp modelId="{70DAD519-E198-4C53-AF34-D97A8489F922}">
      <dsp:nvSpPr>
        <dsp:cNvPr id="0" name=""/>
        <dsp:cNvSpPr/>
      </dsp:nvSpPr>
      <dsp:spPr>
        <a:xfrm rot="16200000">
          <a:off x="2309503" y="1258858"/>
          <a:ext cx="4175468" cy="1657751"/>
        </a:xfrm>
        <a:prstGeom prst="flowChartManualOperation">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a:lnSpc>
              <a:spcPct val="90000"/>
            </a:lnSpc>
            <a:spcBef>
              <a:spcPct val="0"/>
            </a:spcBef>
            <a:spcAft>
              <a:spcPct val="35000"/>
            </a:spcAft>
            <a:buNone/>
          </a:pPr>
          <a:r>
            <a:rPr lang="en-IE" sz="1400" kern="1200"/>
            <a:t>BCL Law and Arts</a:t>
          </a:r>
        </a:p>
        <a:p>
          <a:pPr marL="0" lvl="0" indent="0" algn="ctr" defTabSz="622300" rtl="0">
            <a:lnSpc>
              <a:spcPct val="90000"/>
            </a:lnSpc>
            <a:spcBef>
              <a:spcPct val="0"/>
            </a:spcBef>
            <a:spcAft>
              <a:spcPct val="35000"/>
            </a:spcAft>
            <a:buNone/>
          </a:pPr>
          <a:r>
            <a:rPr lang="en-IE" sz="1400" kern="1200"/>
            <a:t>MH502</a:t>
          </a:r>
          <a:r>
            <a:rPr lang="en-IE" sz="1400" kern="1200">
              <a:latin typeface="Century Gothic" panose="020B0502020202020204"/>
            </a:rPr>
            <a:t> </a:t>
          </a:r>
          <a:endParaRPr lang="en-IE" sz="1400" kern="1200"/>
        </a:p>
        <a:p>
          <a:pPr marL="0" lvl="0" indent="0" algn="ctr" defTabSz="622300">
            <a:lnSpc>
              <a:spcPct val="90000"/>
            </a:lnSpc>
            <a:spcBef>
              <a:spcPct val="0"/>
            </a:spcBef>
            <a:spcAft>
              <a:spcPct val="35000"/>
            </a:spcAft>
            <a:buNone/>
          </a:pPr>
          <a:r>
            <a:rPr lang="en-IE" sz="1400" kern="1200"/>
            <a:t>3 years</a:t>
          </a:r>
        </a:p>
      </dsp:txBody>
      <dsp:txXfrm rot="5400000">
        <a:off x="3568361" y="835094"/>
        <a:ext cx="1657751" cy="2505280"/>
      </dsp:txXfrm>
    </dsp:sp>
    <dsp:sp modelId="{66886FA5-8E56-4BFB-BCCB-069E5B4D2A6D}">
      <dsp:nvSpPr>
        <dsp:cNvPr id="0" name=""/>
        <dsp:cNvSpPr/>
      </dsp:nvSpPr>
      <dsp:spPr>
        <a:xfrm rot="16200000">
          <a:off x="4091586" y="1258858"/>
          <a:ext cx="4175468" cy="1657751"/>
        </a:xfrm>
        <a:prstGeom prst="flowChartManualOperation">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a:lnSpc>
              <a:spcPct val="90000"/>
            </a:lnSpc>
            <a:spcBef>
              <a:spcPct val="0"/>
            </a:spcBef>
            <a:spcAft>
              <a:spcPct val="35000"/>
            </a:spcAft>
            <a:buNone/>
          </a:pPr>
          <a:r>
            <a:rPr lang="en-IE" sz="1400" kern="1200" dirty="0"/>
            <a:t>BCL Law and Criminology</a:t>
          </a:r>
        </a:p>
        <a:p>
          <a:pPr marL="0" lvl="0" indent="0" algn="ctr" defTabSz="622300" rtl="0">
            <a:lnSpc>
              <a:spcPct val="90000"/>
            </a:lnSpc>
            <a:spcBef>
              <a:spcPct val="0"/>
            </a:spcBef>
            <a:spcAft>
              <a:spcPct val="35000"/>
            </a:spcAft>
            <a:buNone/>
          </a:pPr>
          <a:r>
            <a:rPr lang="en-IE" sz="1400" kern="1200" dirty="0"/>
            <a:t>MH502</a:t>
          </a:r>
          <a:r>
            <a:rPr lang="en-IE" sz="1400" kern="1200" dirty="0">
              <a:latin typeface="Century Gothic" panose="020B0502020202020204"/>
            </a:rPr>
            <a:t> </a:t>
          </a:r>
          <a:endParaRPr lang="en-IE" sz="1400" kern="1200" dirty="0"/>
        </a:p>
        <a:p>
          <a:pPr marL="0" lvl="0" indent="0" algn="ctr" defTabSz="622300">
            <a:lnSpc>
              <a:spcPct val="90000"/>
            </a:lnSpc>
            <a:spcBef>
              <a:spcPct val="0"/>
            </a:spcBef>
            <a:spcAft>
              <a:spcPct val="35000"/>
            </a:spcAft>
            <a:buNone/>
          </a:pPr>
          <a:r>
            <a:rPr lang="en-IE" sz="1400" kern="1200" dirty="0"/>
            <a:t>3 years</a:t>
          </a:r>
        </a:p>
        <a:p>
          <a:pPr marL="0" lvl="0" indent="0" algn="ctr" defTabSz="622300">
            <a:lnSpc>
              <a:spcPct val="90000"/>
            </a:lnSpc>
            <a:spcBef>
              <a:spcPct val="0"/>
            </a:spcBef>
            <a:spcAft>
              <a:spcPct val="35000"/>
            </a:spcAft>
            <a:buNone/>
          </a:pPr>
          <a:endParaRPr lang="en-IE" sz="1400" kern="1200" dirty="0"/>
        </a:p>
        <a:p>
          <a:pPr marL="0" lvl="0" indent="0" algn="ctr" defTabSz="622300">
            <a:lnSpc>
              <a:spcPct val="90000"/>
            </a:lnSpc>
            <a:spcBef>
              <a:spcPct val="0"/>
            </a:spcBef>
            <a:spcAft>
              <a:spcPct val="35000"/>
            </a:spcAft>
            <a:buNone/>
          </a:pPr>
          <a:r>
            <a:rPr lang="en-IE" sz="1400" kern="1200" dirty="0"/>
            <a:t>From 2025:</a:t>
          </a:r>
          <a:br>
            <a:rPr lang="en-IE" sz="1400" kern="1200" dirty="0"/>
          </a:br>
          <a:r>
            <a:rPr lang="en-IE" sz="1400" kern="1200" dirty="0"/>
            <a:t>BA Criminology</a:t>
          </a:r>
        </a:p>
        <a:p>
          <a:pPr marL="0" lvl="0" indent="0" algn="ctr" defTabSz="622300">
            <a:lnSpc>
              <a:spcPct val="90000"/>
            </a:lnSpc>
            <a:spcBef>
              <a:spcPct val="0"/>
            </a:spcBef>
            <a:spcAft>
              <a:spcPct val="35000"/>
            </a:spcAft>
            <a:buNone/>
          </a:pPr>
          <a:r>
            <a:rPr lang="en-IE" sz="1400" kern="1200" dirty="0"/>
            <a:t>Single Major</a:t>
          </a:r>
        </a:p>
        <a:p>
          <a:pPr marL="0" lvl="0" indent="0" algn="ctr" defTabSz="622300">
            <a:lnSpc>
              <a:spcPct val="90000"/>
            </a:lnSpc>
            <a:spcBef>
              <a:spcPct val="0"/>
            </a:spcBef>
            <a:spcAft>
              <a:spcPct val="35000"/>
            </a:spcAft>
            <a:buNone/>
          </a:pPr>
          <a:r>
            <a:rPr lang="en-IE" sz="1400" kern="1200" dirty="0"/>
            <a:t>MH504</a:t>
          </a:r>
        </a:p>
        <a:p>
          <a:pPr marL="0" lvl="0" indent="0" algn="ctr" defTabSz="622300">
            <a:lnSpc>
              <a:spcPct val="90000"/>
            </a:lnSpc>
            <a:spcBef>
              <a:spcPct val="0"/>
            </a:spcBef>
            <a:spcAft>
              <a:spcPct val="35000"/>
            </a:spcAft>
            <a:buNone/>
          </a:pPr>
          <a:endParaRPr lang="en-IE" sz="1400" kern="1200" dirty="0"/>
        </a:p>
      </dsp:txBody>
      <dsp:txXfrm rot="5400000">
        <a:off x="5350444" y="835094"/>
        <a:ext cx="1657751" cy="2505280"/>
      </dsp:txXfrm>
    </dsp:sp>
    <dsp:sp modelId="{9CCFBCA0-11E1-4207-858B-26E2E5A4D362}">
      <dsp:nvSpPr>
        <dsp:cNvPr id="0" name=""/>
        <dsp:cNvSpPr/>
      </dsp:nvSpPr>
      <dsp:spPr>
        <a:xfrm rot="16200000">
          <a:off x="5873669" y="1258858"/>
          <a:ext cx="4175468" cy="1657751"/>
        </a:xfrm>
        <a:prstGeom prst="flowChartManualOperation">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rtl="0">
            <a:lnSpc>
              <a:spcPct val="90000"/>
            </a:lnSpc>
            <a:spcBef>
              <a:spcPct val="0"/>
            </a:spcBef>
            <a:spcAft>
              <a:spcPct val="35000"/>
            </a:spcAft>
            <a:buNone/>
          </a:pPr>
          <a:r>
            <a:rPr lang="en-IE" sz="1400" kern="1200" dirty="0"/>
            <a:t>Law or Criminology as part of an Arts degree</a:t>
          </a:r>
          <a:r>
            <a:rPr lang="en-IE" sz="1400" kern="1200" dirty="0">
              <a:latin typeface="Century Gothic" panose="020B0502020202020204"/>
            </a:rPr>
            <a:t> </a:t>
          </a:r>
          <a:endParaRPr lang="en-IE" sz="1400" kern="1200" dirty="0"/>
        </a:p>
        <a:p>
          <a:pPr marL="0" lvl="0" indent="0" algn="ctr" defTabSz="622300">
            <a:lnSpc>
              <a:spcPct val="90000"/>
            </a:lnSpc>
            <a:spcBef>
              <a:spcPct val="0"/>
            </a:spcBef>
            <a:spcAft>
              <a:spcPct val="35000"/>
            </a:spcAft>
            <a:buNone/>
          </a:pPr>
          <a:r>
            <a:rPr lang="en-IE" sz="1400" kern="1200" dirty="0"/>
            <a:t>BA - MH101</a:t>
          </a:r>
        </a:p>
        <a:p>
          <a:pPr marL="0" lvl="0" indent="0" algn="ctr" defTabSz="622300">
            <a:lnSpc>
              <a:spcPct val="90000"/>
            </a:lnSpc>
            <a:spcBef>
              <a:spcPct val="0"/>
            </a:spcBef>
            <a:spcAft>
              <a:spcPct val="35000"/>
            </a:spcAft>
            <a:buNone/>
          </a:pPr>
          <a:r>
            <a:rPr lang="en-IE" sz="1400" kern="1200" dirty="0"/>
            <a:t>3 years</a:t>
          </a:r>
        </a:p>
      </dsp:txBody>
      <dsp:txXfrm rot="5400000">
        <a:off x="7132527" y="835094"/>
        <a:ext cx="1657751" cy="2505280"/>
      </dsp:txXfrm>
    </dsp:sp>
    <dsp:sp modelId="{D4BE06BA-2BF7-6B40-925C-1347446EC13E}">
      <dsp:nvSpPr>
        <dsp:cNvPr id="0" name=""/>
        <dsp:cNvSpPr/>
      </dsp:nvSpPr>
      <dsp:spPr>
        <a:xfrm rot="16200000">
          <a:off x="7655752" y="1258858"/>
          <a:ext cx="4175468" cy="1657751"/>
        </a:xfrm>
        <a:prstGeom prst="flowChartManualOperation">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723" bIns="0" numCol="1" spcCol="1270" anchor="ctr" anchorCtr="0">
          <a:noAutofit/>
        </a:bodyPr>
        <a:lstStyle/>
        <a:p>
          <a:pPr marL="0" lvl="0" indent="0" algn="ctr" defTabSz="622300" rtl="0">
            <a:lnSpc>
              <a:spcPct val="90000"/>
            </a:lnSpc>
            <a:spcBef>
              <a:spcPct val="0"/>
            </a:spcBef>
            <a:spcAft>
              <a:spcPct val="35000"/>
            </a:spcAft>
            <a:buNone/>
          </a:pPr>
          <a:r>
            <a:rPr lang="en-IE" sz="1400" kern="1200" dirty="0"/>
            <a:t>BCL Law and Languages</a:t>
          </a:r>
        </a:p>
        <a:p>
          <a:pPr marL="0" lvl="0" indent="0" algn="ctr" defTabSz="622300" rtl="0">
            <a:lnSpc>
              <a:spcPct val="90000"/>
            </a:lnSpc>
            <a:spcBef>
              <a:spcPct val="0"/>
            </a:spcBef>
            <a:spcAft>
              <a:spcPct val="35000"/>
            </a:spcAft>
            <a:buNone/>
          </a:pPr>
          <a:r>
            <a:rPr lang="en-IE" sz="1400" kern="1200" dirty="0"/>
            <a:t>MH503</a:t>
          </a:r>
        </a:p>
        <a:p>
          <a:pPr marL="0" lvl="0" indent="0" algn="ctr" defTabSz="622300" rtl="0">
            <a:lnSpc>
              <a:spcPct val="90000"/>
            </a:lnSpc>
            <a:spcBef>
              <a:spcPct val="0"/>
            </a:spcBef>
            <a:spcAft>
              <a:spcPct val="35000"/>
            </a:spcAft>
            <a:buNone/>
          </a:pPr>
          <a:r>
            <a:rPr lang="en-IE" sz="1400" kern="1200" dirty="0"/>
            <a:t>4 years</a:t>
          </a:r>
        </a:p>
        <a:p>
          <a:pPr marL="0" lvl="0" indent="0" algn="ctr" defTabSz="622300" rtl="0">
            <a:lnSpc>
              <a:spcPct val="90000"/>
            </a:lnSpc>
            <a:spcBef>
              <a:spcPct val="0"/>
            </a:spcBef>
            <a:spcAft>
              <a:spcPct val="35000"/>
            </a:spcAft>
            <a:buNone/>
          </a:pPr>
          <a:endParaRPr lang="en-IE" sz="1400" kern="1200" dirty="0"/>
        </a:p>
      </dsp:txBody>
      <dsp:txXfrm rot="5400000">
        <a:off x="8914610" y="835094"/>
        <a:ext cx="1657751" cy="2505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2188D-900C-9E4C-9A42-A88CAB89FBAA}">
      <dsp:nvSpPr>
        <dsp:cNvPr id="0" name=""/>
        <dsp:cNvSpPr/>
      </dsp:nvSpPr>
      <dsp:spPr>
        <a:xfrm>
          <a:off x="3056680" y="1830449"/>
          <a:ext cx="2162623" cy="375331"/>
        </a:xfrm>
        <a:custGeom>
          <a:avLst/>
          <a:gdLst/>
          <a:ahLst/>
          <a:cxnLst/>
          <a:rect l="0" t="0" r="0" b="0"/>
          <a:pathLst>
            <a:path>
              <a:moveTo>
                <a:pt x="0" y="0"/>
              </a:moveTo>
              <a:lnTo>
                <a:pt x="0" y="187665"/>
              </a:lnTo>
              <a:lnTo>
                <a:pt x="2162623" y="187665"/>
              </a:lnTo>
              <a:lnTo>
                <a:pt x="2162623" y="375331"/>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1BD9E5-79E2-0B46-B564-262CDB9C176A}">
      <dsp:nvSpPr>
        <dsp:cNvPr id="0" name=""/>
        <dsp:cNvSpPr/>
      </dsp:nvSpPr>
      <dsp:spPr>
        <a:xfrm>
          <a:off x="3010960" y="1830449"/>
          <a:ext cx="91440" cy="375331"/>
        </a:xfrm>
        <a:custGeom>
          <a:avLst/>
          <a:gdLst/>
          <a:ahLst/>
          <a:cxnLst/>
          <a:rect l="0" t="0" r="0" b="0"/>
          <a:pathLst>
            <a:path>
              <a:moveTo>
                <a:pt x="45720" y="0"/>
              </a:moveTo>
              <a:lnTo>
                <a:pt x="45720" y="375331"/>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5A9ABF-61B2-F848-9307-505B03DFCD53}">
      <dsp:nvSpPr>
        <dsp:cNvPr id="0" name=""/>
        <dsp:cNvSpPr/>
      </dsp:nvSpPr>
      <dsp:spPr>
        <a:xfrm>
          <a:off x="894056" y="1830449"/>
          <a:ext cx="2162623" cy="375331"/>
        </a:xfrm>
        <a:custGeom>
          <a:avLst/>
          <a:gdLst/>
          <a:ahLst/>
          <a:cxnLst/>
          <a:rect l="0" t="0" r="0" b="0"/>
          <a:pathLst>
            <a:path>
              <a:moveTo>
                <a:pt x="2162623" y="0"/>
              </a:moveTo>
              <a:lnTo>
                <a:pt x="2162623" y="187665"/>
              </a:lnTo>
              <a:lnTo>
                <a:pt x="0" y="187665"/>
              </a:lnTo>
              <a:lnTo>
                <a:pt x="0" y="375331"/>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3C1D66-F8FB-A649-8D8A-F219014DB867}">
      <dsp:nvSpPr>
        <dsp:cNvPr id="0" name=""/>
        <dsp:cNvSpPr/>
      </dsp:nvSpPr>
      <dsp:spPr>
        <a:xfrm>
          <a:off x="2163033" y="936803"/>
          <a:ext cx="1787292" cy="8936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Year 1 BA</a:t>
          </a:r>
        </a:p>
      </dsp:txBody>
      <dsp:txXfrm>
        <a:off x="2163033" y="936803"/>
        <a:ext cx="1787292" cy="893646"/>
      </dsp:txXfrm>
    </dsp:sp>
    <dsp:sp modelId="{2F326428-A834-1E46-B48F-D36F55D2C75A}">
      <dsp:nvSpPr>
        <dsp:cNvPr id="0" name=""/>
        <dsp:cNvSpPr/>
      </dsp:nvSpPr>
      <dsp:spPr>
        <a:xfrm>
          <a:off x="410" y="2205780"/>
          <a:ext cx="1787292" cy="8936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Year 2 BCL</a:t>
          </a:r>
        </a:p>
      </dsp:txBody>
      <dsp:txXfrm>
        <a:off x="410" y="2205780"/>
        <a:ext cx="1787292" cy="893646"/>
      </dsp:txXfrm>
    </dsp:sp>
    <dsp:sp modelId="{0A7A34A1-C21B-4548-BE01-93D5EED6DB70}">
      <dsp:nvSpPr>
        <dsp:cNvPr id="0" name=""/>
        <dsp:cNvSpPr/>
      </dsp:nvSpPr>
      <dsp:spPr>
        <a:xfrm>
          <a:off x="2163033" y="2205780"/>
          <a:ext cx="1787292" cy="8936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Year 2 BA (law minor or drop law)</a:t>
          </a:r>
        </a:p>
      </dsp:txBody>
      <dsp:txXfrm>
        <a:off x="2163033" y="2205780"/>
        <a:ext cx="1787292" cy="893646"/>
      </dsp:txXfrm>
    </dsp:sp>
    <dsp:sp modelId="{B6A7AB97-79BF-154C-97DB-7AE5C10E3EC5}">
      <dsp:nvSpPr>
        <dsp:cNvPr id="0" name=""/>
        <dsp:cNvSpPr/>
      </dsp:nvSpPr>
      <dsp:spPr>
        <a:xfrm>
          <a:off x="4325657" y="2205780"/>
          <a:ext cx="1787292" cy="8936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Year 2 LLB</a:t>
          </a:r>
        </a:p>
      </dsp:txBody>
      <dsp:txXfrm>
        <a:off x="4325657" y="2205780"/>
        <a:ext cx="1787292" cy="893646"/>
      </dsp:txXfrm>
    </dsp:sp>
    <dsp:sp modelId="{4A052BE9-DABD-0542-9C96-03DABD18272F}">
      <dsp:nvSpPr>
        <dsp:cNvPr id="0" name=""/>
        <dsp:cNvSpPr/>
      </dsp:nvSpPr>
      <dsp:spPr>
        <a:xfrm>
          <a:off x="4326067" y="920878"/>
          <a:ext cx="1787292" cy="8936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Year 1 BCL</a:t>
          </a:r>
        </a:p>
      </dsp:txBody>
      <dsp:txXfrm>
        <a:off x="4326067" y="920878"/>
        <a:ext cx="1787292" cy="893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9AFD7-0B4A-2848-BA09-367808E038D8}">
      <dsp:nvSpPr>
        <dsp:cNvPr id="0" name=""/>
        <dsp:cNvSpPr/>
      </dsp:nvSpPr>
      <dsp:spPr>
        <a:xfrm>
          <a:off x="4771062" y="1404326"/>
          <a:ext cx="2702152" cy="642989"/>
        </a:xfrm>
        <a:custGeom>
          <a:avLst/>
          <a:gdLst/>
          <a:ahLst/>
          <a:cxnLst/>
          <a:rect l="0" t="0" r="0" b="0"/>
          <a:pathLst>
            <a:path>
              <a:moveTo>
                <a:pt x="0" y="0"/>
              </a:moveTo>
              <a:lnTo>
                <a:pt x="0" y="438178"/>
              </a:lnTo>
              <a:lnTo>
                <a:pt x="2702152" y="438178"/>
              </a:lnTo>
              <a:lnTo>
                <a:pt x="2702152" y="642989"/>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57A014-9539-414A-B46B-1988A322D153}">
      <dsp:nvSpPr>
        <dsp:cNvPr id="0" name=""/>
        <dsp:cNvSpPr/>
      </dsp:nvSpPr>
      <dsp:spPr>
        <a:xfrm>
          <a:off x="4725342" y="1404326"/>
          <a:ext cx="91440" cy="642989"/>
        </a:xfrm>
        <a:custGeom>
          <a:avLst/>
          <a:gdLst/>
          <a:ahLst/>
          <a:cxnLst/>
          <a:rect l="0" t="0" r="0" b="0"/>
          <a:pathLst>
            <a:path>
              <a:moveTo>
                <a:pt x="45720" y="0"/>
              </a:moveTo>
              <a:lnTo>
                <a:pt x="45720" y="642989"/>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BD527C-2D84-41CA-9624-F3F0114BEA80}">
      <dsp:nvSpPr>
        <dsp:cNvPr id="0" name=""/>
        <dsp:cNvSpPr/>
      </dsp:nvSpPr>
      <dsp:spPr>
        <a:xfrm>
          <a:off x="2068910" y="1404326"/>
          <a:ext cx="2702152" cy="642989"/>
        </a:xfrm>
        <a:custGeom>
          <a:avLst/>
          <a:gdLst/>
          <a:ahLst/>
          <a:cxnLst/>
          <a:rect l="0" t="0" r="0" b="0"/>
          <a:pathLst>
            <a:path>
              <a:moveTo>
                <a:pt x="2702152" y="0"/>
              </a:moveTo>
              <a:lnTo>
                <a:pt x="2702152" y="438178"/>
              </a:lnTo>
              <a:lnTo>
                <a:pt x="0" y="438178"/>
              </a:lnTo>
              <a:lnTo>
                <a:pt x="0" y="642989"/>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C44272-4CB6-44D5-AC7F-CF8FE0A0E7E7}">
      <dsp:nvSpPr>
        <dsp:cNvPr id="0" name=""/>
        <dsp:cNvSpPr/>
      </dsp:nvSpPr>
      <dsp:spPr>
        <a:xfrm>
          <a:off x="3665636" y="435"/>
          <a:ext cx="2210852" cy="1403891"/>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1C4013-D279-4A00-8542-7718C2105731}">
      <dsp:nvSpPr>
        <dsp:cNvPr id="0" name=""/>
        <dsp:cNvSpPr/>
      </dsp:nvSpPr>
      <dsp:spPr>
        <a:xfrm>
          <a:off x="3911287" y="233803"/>
          <a:ext cx="2210852" cy="1403891"/>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E" sz="1500" b="0" i="0" kern="1200" dirty="0"/>
            <a:t>Students who wish to transfer into year two of </a:t>
          </a:r>
          <a:r>
            <a:rPr lang="en-IE" sz="1500" b="1" i="0" kern="1200" dirty="0"/>
            <a:t>the BCL (Law and Accounting) </a:t>
          </a:r>
          <a:r>
            <a:rPr lang="en-IE" sz="1500" b="0" i="0" kern="1200" dirty="0"/>
            <a:t>must:</a:t>
          </a:r>
          <a:endParaRPr lang="en-US" sz="1500" kern="1200" dirty="0"/>
        </a:p>
      </dsp:txBody>
      <dsp:txXfrm>
        <a:off x="3952406" y="274922"/>
        <a:ext cx="2128614" cy="1321653"/>
      </dsp:txXfrm>
    </dsp:sp>
    <dsp:sp modelId="{B4538553-CB29-40A3-8FD9-FCF279C835BE}">
      <dsp:nvSpPr>
        <dsp:cNvPr id="0" name=""/>
        <dsp:cNvSpPr/>
      </dsp:nvSpPr>
      <dsp:spPr>
        <a:xfrm>
          <a:off x="963484" y="2047315"/>
          <a:ext cx="2210852" cy="1403891"/>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5CFEC5-BCC7-46B3-B70F-F923F366BA17}">
      <dsp:nvSpPr>
        <dsp:cNvPr id="0" name=""/>
        <dsp:cNvSpPr/>
      </dsp:nvSpPr>
      <dsp:spPr>
        <a:xfrm>
          <a:off x="1209134" y="2280683"/>
          <a:ext cx="2210852" cy="1403891"/>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E" sz="1500" b="0" i="0" kern="1200" dirty="0"/>
            <a:t>Pass 30 credits of Law in year 1 AND</a:t>
          </a:r>
          <a:endParaRPr lang="en-US" sz="1500" kern="1200" dirty="0"/>
        </a:p>
      </dsp:txBody>
      <dsp:txXfrm>
        <a:off x="1250253" y="2321802"/>
        <a:ext cx="2128614" cy="1321653"/>
      </dsp:txXfrm>
    </dsp:sp>
    <dsp:sp modelId="{7545987A-900B-4CB6-B59E-9B8474CE39A4}">
      <dsp:nvSpPr>
        <dsp:cNvPr id="0" name=""/>
        <dsp:cNvSpPr/>
      </dsp:nvSpPr>
      <dsp:spPr>
        <a:xfrm>
          <a:off x="3665636" y="2047315"/>
          <a:ext cx="2210852" cy="1403891"/>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F9D9951-27E1-4882-B694-E9F462228861}">
      <dsp:nvSpPr>
        <dsp:cNvPr id="0" name=""/>
        <dsp:cNvSpPr/>
      </dsp:nvSpPr>
      <dsp:spPr>
        <a:xfrm>
          <a:off x="3911287" y="2280683"/>
          <a:ext cx="2210852" cy="1403891"/>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(a) Achieve an average of 60% in 30 credits of Accounting in year 1 OR </a:t>
          </a:r>
          <a:endParaRPr lang="en-US" sz="1500" kern="1200" dirty="0"/>
        </a:p>
      </dsp:txBody>
      <dsp:txXfrm>
        <a:off x="3952406" y="2321802"/>
        <a:ext cx="2128614" cy="1321653"/>
      </dsp:txXfrm>
    </dsp:sp>
    <dsp:sp modelId="{B2431F69-2655-CB40-AC79-76994FCDD410}">
      <dsp:nvSpPr>
        <dsp:cNvPr id="0" name=""/>
        <dsp:cNvSpPr/>
      </dsp:nvSpPr>
      <dsp:spPr>
        <a:xfrm>
          <a:off x="6367789" y="2047315"/>
          <a:ext cx="2210852" cy="1403891"/>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5924FD-1251-2746-9601-F176B4657C87}">
      <dsp:nvSpPr>
        <dsp:cNvPr id="0" name=""/>
        <dsp:cNvSpPr/>
      </dsp:nvSpPr>
      <dsp:spPr>
        <a:xfrm>
          <a:off x="6613439" y="2280683"/>
          <a:ext cx="2210852" cy="1403891"/>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OR (b) Achieve an average of 60% in 22.5 credits of Accounting in year 1, namely AC151, AC152 and AC160</a:t>
          </a:r>
        </a:p>
      </dsp:txBody>
      <dsp:txXfrm>
        <a:off x="6654558" y="2321802"/>
        <a:ext cx="2128614" cy="13216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FB8D0-1D34-498B-A998-20BFDE53699E}">
      <dsp:nvSpPr>
        <dsp:cNvPr id="0" name=""/>
        <dsp:cNvSpPr/>
      </dsp:nvSpPr>
      <dsp:spPr>
        <a:xfrm>
          <a:off x="0" y="76100"/>
          <a:ext cx="9618133" cy="1937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IE" sz="2300" kern="1200" dirty="0"/>
            <a:t>To transfer into year 2 of BCL (Law and Business), </a:t>
          </a:r>
          <a:r>
            <a:rPr lang="en-IE" sz="2300" b="1" kern="1200" dirty="0"/>
            <a:t>students must take 30 credits of Law and 30 credits of Business</a:t>
          </a:r>
          <a:r>
            <a:rPr lang="en-IE" sz="2300" kern="1200" dirty="0"/>
            <a:t> (either stream of Business) in first year. </a:t>
          </a:r>
          <a:r>
            <a:rPr lang="en-GB" sz="2300" b="0" i="0" kern="1200" dirty="0"/>
            <a:t>The 30 ECTS Business subject can be MN1MV30, MN1KV30 or MN1IV30, and includes four modules: MN155, AC151, EC101M and one of MN151/MN152/MN159.</a:t>
          </a:r>
          <a:endParaRPr lang="en-US" sz="2300" kern="1200" dirty="0"/>
        </a:p>
      </dsp:txBody>
      <dsp:txXfrm>
        <a:off x="94582" y="170682"/>
        <a:ext cx="9428969" cy="1748356"/>
      </dsp:txXfrm>
    </dsp:sp>
    <dsp:sp modelId="{10F43FBF-6AA6-4681-A08D-7C2D4A957549}">
      <dsp:nvSpPr>
        <dsp:cNvPr id="0" name=""/>
        <dsp:cNvSpPr/>
      </dsp:nvSpPr>
      <dsp:spPr>
        <a:xfrm>
          <a:off x="0" y="2079861"/>
          <a:ext cx="9618133" cy="1937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IE" sz="2300" kern="1200" dirty="0"/>
            <a:t>To transfer into year 2 of BCL (Law and Criminology), </a:t>
          </a:r>
          <a:r>
            <a:rPr lang="en-IE" sz="2300" b="1" kern="1200" dirty="0"/>
            <a:t>students must take at least 15 credits of Law and 15 credits of Criminology</a:t>
          </a:r>
          <a:r>
            <a:rPr lang="en-IE" sz="2300" kern="1200" dirty="0"/>
            <a:t> in first year (and up to 30 credits of any other subject(s)). </a:t>
          </a:r>
          <a:endParaRPr lang="en-US" sz="2300" kern="1200" dirty="0"/>
        </a:p>
      </dsp:txBody>
      <dsp:txXfrm>
        <a:off x="94582" y="2174443"/>
        <a:ext cx="9428969" cy="174835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BB9D9-B548-A041-8EEB-89673EC91681}" type="datetimeFigureOut">
              <a:rPr lang="en-US" smtClean="0"/>
              <a:t>4/1/25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B61-5AB6-0F46-85AE-4B736FA47054}" type="slidenum">
              <a:rPr lang="en-US" smtClean="0"/>
              <a:t>‹#›</a:t>
            </a:fld>
            <a:endParaRPr lang="en-US"/>
          </a:p>
        </p:txBody>
      </p:sp>
    </p:spTree>
    <p:extLst>
      <p:ext uri="{BB962C8B-B14F-4D97-AF65-F5344CB8AC3E}">
        <p14:creationId xmlns:p14="http://schemas.microsoft.com/office/powerpoint/2010/main" val="20019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69149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71024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54313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337931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77519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88224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164416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391644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184382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644C2-B3CE-448C-8E95-DA1EBC1FAF70}" type="datetimeFigureOut">
              <a:rPr lang="en-IE" smtClean="0"/>
              <a:t>01/04/2025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153892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3644C2-B3CE-448C-8E95-DA1EBC1FAF70}" type="datetimeFigureOut">
              <a:rPr lang="en-IE" smtClean="0"/>
              <a:t>01/04/2025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349500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3644C2-B3CE-448C-8E95-DA1EBC1FAF70}" type="datetimeFigureOut">
              <a:rPr lang="en-IE" smtClean="0"/>
              <a:t>01/04/2025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109609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3644C2-B3CE-448C-8E95-DA1EBC1FAF70}" type="datetimeFigureOut">
              <a:rPr lang="en-IE" smtClean="0"/>
              <a:t>01/04/2025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289445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44C2-B3CE-448C-8E95-DA1EBC1FAF70}" type="datetimeFigureOut">
              <a:rPr lang="en-IE" smtClean="0"/>
              <a:t>01/04/2025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419655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644C2-B3CE-448C-8E95-DA1EBC1FAF70}" type="datetimeFigureOut">
              <a:rPr lang="en-IE" smtClean="0"/>
              <a:t>01/04/2025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80969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3644C2-B3CE-448C-8E95-DA1EBC1FAF70}" type="datetimeFigureOut">
              <a:rPr lang="en-IE" smtClean="0"/>
              <a:t>01/04/2025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3EC0FC2-4FD5-410D-B8B4-0ABF54E3EBAC}" type="slidenum">
              <a:rPr lang="en-IE" smtClean="0"/>
              <a:t>‹#›</a:t>
            </a:fld>
            <a:endParaRPr lang="en-IE"/>
          </a:p>
        </p:txBody>
      </p:sp>
    </p:spTree>
    <p:extLst>
      <p:ext uri="{BB962C8B-B14F-4D97-AF65-F5344CB8AC3E}">
        <p14:creationId xmlns:p14="http://schemas.microsoft.com/office/powerpoint/2010/main" val="370273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3644C2-B3CE-448C-8E95-DA1EBC1FAF70}" type="datetimeFigureOut">
              <a:rPr lang="en-IE" smtClean="0"/>
              <a:t>01/04/2025</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3EC0FC2-4FD5-410D-B8B4-0ABF54E3EBAC}" type="slidenum">
              <a:rPr lang="en-IE" smtClean="0"/>
              <a:t>‹#›</a:t>
            </a:fld>
            <a:endParaRPr lang="en-IE"/>
          </a:p>
        </p:txBody>
      </p:sp>
    </p:spTree>
    <p:extLst>
      <p:ext uri="{BB962C8B-B14F-4D97-AF65-F5344CB8AC3E}">
        <p14:creationId xmlns:p14="http://schemas.microsoft.com/office/powerpoint/2010/main" val="4463004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tiff"/><Relationship Id="rId7" Type="http://schemas.openxmlformats.org/officeDocument/2006/relationships/diagramColors" Target="../diagrams/colors1.xml"/><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2" Type="http://schemas.openxmlformats.org/officeDocument/2006/relationships/hyperlink" Target="mailto:transfers@mu.i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ign on the side of a building&#10;&#10;Description generated with high confidence">
            <a:extLst>
              <a:ext uri="{FF2B5EF4-FFF2-40B4-BE49-F238E27FC236}">
                <a16:creationId xmlns:a16="http://schemas.microsoft.com/office/drawing/2014/main" id="{DA126D24-B1BF-4514-9C43-1744F551ECD9}"/>
              </a:ext>
            </a:extLst>
          </p:cNvPr>
          <p:cNvPicPr>
            <a:picLocks noChangeAspect="1"/>
          </p:cNvPicPr>
          <p:nvPr/>
        </p:nvPicPr>
        <p:blipFill rotWithShape="1">
          <a:blip r:embed="rId2"/>
          <a:srcRect l="17041" r="27281" b="5631"/>
          <a:stretch/>
        </p:blipFill>
        <p:spPr>
          <a:xfrm>
            <a:off x="0" y="0"/>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 name="Subtitle 2">
            <a:extLst>
              <a:ext uri="{FF2B5EF4-FFF2-40B4-BE49-F238E27FC236}">
                <a16:creationId xmlns:a16="http://schemas.microsoft.com/office/drawing/2014/main" id="{CD5B67BF-B9FB-4B20-BD18-CC63882A178F}"/>
              </a:ext>
            </a:extLst>
          </p:cNvPr>
          <p:cNvSpPr>
            <a:spLocks noGrp="1"/>
          </p:cNvSpPr>
          <p:nvPr>
            <p:ph type="subTitle" idx="1"/>
          </p:nvPr>
        </p:nvSpPr>
        <p:spPr>
          <a:xfrm>
            <a:off x="5012946" y="1396898"/>
            <a:ext cx="5282748" cy="2317738"/>
          </a:xfrm>
        </p:spPr>
        <p:txBody>
          <a:bodyPr vert="horz" lIns="91440" tIns="45720" rIns="91440" bIns="45720" rtlCol="0">
            <a:normAutofit fontScale="77500" lnSpcReduction="20000"/>
          </a:bodyPr>
          <a:lstStyle/>
          <a:p>
            <a:pPr algn="l"/>
            <a:r>
              <a:rPr lang="en-IE" sz="4600" b="1" dirty="0">
                <a:solidFill>
                  <a:schemeClr val="tx1"/>
                </a:solidFill>
                <a:latin typeface="Arial"/>
                <a:ea typeface="+mn-lt"/>
                <a:cs typeface="+mn-lt"/>
              </a:rPr>
              <a:t>#</a:t>
            </a:r>
            <a:r>
              <a:rPr lang="en-IE" sz="4600" b="1" dirty="0" err="1">
                <a:solidFill>
                  <a:schemeClr val="tx1"/>
                </a:solidFill>
                <a:latin typeface="Arial"/>
                <a:ea typeface="+mn-lt"/>
                <a:cs typeface="+mn-lt"/>
              </a:rPr>
              <a:t>BeSeptemberReady</a:t>
            </a:r>
            <a:endParaRPr lang="en-IE" sz="4600" b="1" dirty="0">
              <a:solidFill>
                <a:schemeClr val="tx1"/>
              </a:solidFill>
              <a:latin typeface="Arial"/>
              <a:ea typeface="+mn-lt"/>
              <a:cs typeface="+mn-lt"/>
            </a:endParaRPr>
          </a:p>
          <a:p>
            <a:pPr algn="l"/>
            <a:endParaRPr lang="en-IE" sz="4000" b="1" dirty="0">
              <a:solidFill>
                <a:schemeClr val="tx1"/>
              </a:solidFill>
              <a:latin typeface="Arial"/>
              <a:ea typeface="+mn-lt"/>
              <a:cs typeface="+mn-lt"/>
            </a:endParaRPr>
          </a:p>
          <a:p>
            <a:pPr algn="l"/>
            <a:r>
              <a:rPr lang="en-IE" sz="4000" b="1" dirty="0">
                <a:solidFill>
                  <a:schemeClr val="tx1"/>
                </a:solidFill>
                <a:latin typeface="Arial"/>
                <a:ea typeface="+mn-lt"/>
                <a:cs typeface="+mn-lt"/>
              </a:rPr>
              <a:t>Exams, Progression and Transfer from Y1 BA/BCL</a:t>
            </a:r>
          </a:p>
          <a:p>
            <a:pPr algn="l"/>
            <a:endParaRPr lang="en-IE" sz="4000" b="1" dirty="0">
              <a:solidFill>
                <a:schemeClr val="tx1"/>
              </a:solidFill>
              <a:latin typeface="Arial"/>
              <a:cs typeface="Calibri"/>
            </a:endParaRPr>
          </a:p>
          <a:p>
            <a:pPr algn="l"/>
            <a:endParaRPr lang="en-IE" sz="4000" b="1" dirty="0">
              <a:solidFill>
                <a:schemeClr val="tx1"/>
              </a:solidFill>
              <a:latin typeface="Arial"/>
              <a:cs typeface="Calibri"/>
            </a:endParaRPr>
          </a:p>
          <a:p>
            <a:pPr algn="l"/>
            <a:endParaRPr lang="en-IE" b="1" dirty="0">
              <a:latin typeface="Arial"/>
              <a:cs typeface="Calibri"/>
            </a:endParaRPr>
          </a:p>
          <a:p>
            <a:pPr algn="l"/>
            <a:endParaRPr lang="en-IE" b="1" dirty="0">
              <a:latin typeface="Arial"/>
              <a:cs typeface="Calibri"/>
            </a:endParaRPr>
          </a:p>
        </p:txBody>
      </p:sp>
      <p:sp>
        <p:nvSpPr>
          <p:cNvPr id="9" name="Subtitle 2">
            <a:extLst>
              <a:ext uri="{FF2B5EF4-FFF2-40B4-BE49-F238E27FC236}">
                <a16:creationId xmlns:a16="http://schemas.microsoft.com/office/drawing/2014/main" id="{37D17C14-BFA5-44C6-B198-8BD7609C3160}"/>
              </a:ext>
            </a:extLst>
          </p:cNvPr>
          <p:cNvSpPr txBox="1">
            <a:spLocks/>
          </p:cNvSpPr>
          <p:nvPr/>
        </p:nvSpPr>
        <p:spPr>
          <a:xfrm>
            <a:off x="5118049" y="3750649"/>
            <a:ext cx="6275164" cy="2317737"/>
          </a:xfrm>
          <a:prstGeom prst="rect">
            <a:avLst/>
          </a:prstGeom>
        </p:spPr>
        <p:txBody>
          <a:bodyPr vert="horz" lIns="91440" tIns="45720" rIns="91440" bIns="45720" rtlCol="0" anchor="t">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IE" dirty="0">
                <a:solidFill>
                  <a:schemeClr val="accent2">
                    <a:lumMod val="75000"/>
                  </a:schemeClr>
                </a:solidFill>
              </a:rPr>
              <a:t>Professor Fergus Ryan</a:t>
            </a:r>
            <a:endParaRPr lang="en-IE" dirty="0">
              <a:solidFill>
                <a:schemeClr val="accent2">
                  <a:lumMod val="75000"/>
                </a:schemeClr>
              </a:solidFill>
              <a:cs typeface="Calibri"/>
            </a:endParaRPr>
          </a:p>
          <a:p>
            <a:pPr algn="l">
              <a:lnSpc>
                <a:spcPct val="90000"/>
              </a:lnSpc>
            </a:pPr>
            <a:endParaRPr lang="en-IE" dirty="0">
              <a:solidFill>
                <a:schemeClr val="accent2">
                  <a:lumMod val="75000"/>
                </a:schemeClr>
              </a:solidFill>
            </a:endParaRPr>
          </a:p>
          <a:p>
            <a:pPr algn="l">
              <a:lnSpc>
                <a:spcPct val="90000"/>
              </a:lnSpc>
            </a:pPr>
            <a:r>
              <a:rPr lang="en-IE" dirty="0">
                <a:solidFill>
                  <a:schemeClr val="accent2">
                    <a:lumMod val="75000"/>
                  </a:schemeClr>
                </a:solidFill>
              </a:rPr>
              <a:t>Head of the School of Law and Criminology</a:t>
            </a:r>
          </a:p>
          <a:p>
            <a:pPr algn="l">
              <a:lnSpc>
                <a:spcPct val="90000"/>
              </a:lnSpc>
            </a:pPr>
            <a:endParaRPr lang="en-IE" dirty="0">
              <a:solidFill>
                <a:schemeClr val="accent2">
                  <a:lumMod val="75000"/>
                </a:schemeClr>
              </a:solidFill>
              <a:cs typeface="Calibri"/>
            </a:endParaRPr>
          </a:p>
          <a:p>
            <a:pPr algn="l">
              <a:lnSpc>
                <a:spcPct val="90000"/>
              </a:lnSpc>
            </a:pPr>
            <a:r>
              <a:rPr lang="en-IE" dirty="0">
                <a:solidFill>
                  <a:schemeClr val="accent2">
                    <a:lumMod val="75000"/>
                  </a:schemeClr>
                </a:solidFill>
                <a:cs typeface="Calibri"/>
              </a:rPr>
              <a:t>April 2025</a:t>
            </a:r>
          </a:p>
          <a:p>
            <a:pPr algn="l">
              <a:lnSpc>
                <a:spcPct val="90000"/>
              </a:lnSpc>
            </a:pPr>
            <a:endParaRPr lang="en-IE" dirty="0">
              <a:solidFill>
                <a:schemeClr val="accent2">
                  <a:lumMod val="75000"/>
                </a:schemeClr>
              </a:solidFill>
            </a:endParaRPr>
          </a:p>
          <a:p>
            <a:pPr algn="l">
              <a:lnSpc>
                <a:spcPct val="90000"/>
              </a:lnSpc>
            </a:pPr>
            <a:r>
              <a:rPr lang="en-IE" dirty="0" err="1">
                <a:solidFill>
                  <a:schemeClr val="accent2">
                    <a:lumMod val="75000"/>
                  </a:schemeClr>
                </a:solidFill>
              </a:rPr>
              <a:t>law@mu.ie</a:t>
            </a:r>
            <a:endParaRPr lang="en-IE" dirty="0">
              <a:solidFill>
                <a:schemeClr val="accent2">
                  <a:lumMod val="75000"/>
                </a:schemeClr>
              </a:solidFill>
              <a:cs typeface="Calibri"/>
            </a:endParaRPr>
          </a:p>
        </p:txBody>
      </p:sp>
    </p:spTree>
    <p:extLst>
      <p:ext uri="{BB962C8B-B14F-4D97-AF65-F5344CB8AC3E}">
        <p14:creationId xmlns:p14="http://schemas.microsoft.com/office/powerpoint/2010/main" val="39450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2481" y="1382486"/>
            <a:ext cx="3547581" cy="4093028"/>
          </a:xfrm>
        </p:spPr>
        <p:txBody>
          <a:bodyPr anchor="ctr">
            <a:normAutofit/>
          </a:bodyPr>
          <a:lstStyle/>
          <a:p>
            <a:r>
              <a:rPr lang="en-US" sz="4400" b="1" dirty="0"/>
              <a:t>Progression and transfer – what we mean</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C534397-FC32-43B9-A26E-4192141926BD}"/>
              </a:ext>
            </a:extLst>
          </p:cNvPr>
          <p:cNvGraphicFramePr>
            <a:graphicFrameLocks noGrp="1"/>
          </p:cNvGraphicFramePr>
          <p:nvPr>
            <p:ph idx="1"/>
            <p:extLst>
              <p:ext uri="{D42A27DB-BD31-4B8C-83A1-F6EECF244321}">
                <p14:modId xmlns:p14="http://schemas.microsoft.com/office/powerpoint/2010/main" val="245298890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1256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26A7E6-5984-4884-A6EB-C9E900837A0A}"/>
              </a:ext>
            </a:extLst>
          </p:cNvPr>
          <p:cNvSpPr>
            <a:spLocks noGrp="1"/>
          </p:cNvSpPr>
          <p:nvPr>
            <p:ph type="title"/>
          </p:nvPr>
        </p:nvSpPr>
        <p:spPr>
          <a:xfrm>
            <a:off x="1286933" y="609600"/>
            <a:ext cx="10197494" cy="1099457"/>
          </a:xfrm>
        </p:spPr>
        <p:txBody>
          <a:bodyPr>
            <a:normAutofit/>
          </a:bodyPr>
          <a:lstStyle/>
          <a:p>
            <a:pPr>
              <a:lnSpc>
                <a:spcPct val="90000"/>
              </a:lnSpc>
            </a:pPr>
            <a:r>
              <a:rPr lang="en-IE" b="1" dirty="0"/>
              <a:t>Progression (passing year 1 and getting into year 2)</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9D14FBD4-2256-4899-B4B5-9E611C2C7A27}"/>
              </a:ext>
            </a:extLst>
          </p:cNvPr>
          <p:cNvGraphicFramePr>
            <a:graphicFrameLocks noGrp="1"/>
          </p:cNvGraphicFramePr>
          <p:nvPr>
            <p:ph idx="1"/>
            <p:extLst>
              <p:ext uri="{D42A27DB-BD31-4B8C-83A1-F6EECF244321}">
                <p14:modId xmlns:p14="http://schemas.microsoft.com/office/powerpoint/2010/main" val="355551569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66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Arrows pointing towards light">
            <a:extLst>
              <a:ext uri="{FF2B5EF4-FFF2-40B4-BE49-F238E27FC236}">
                <a16:creationId xmlns:a16="http://schemas.microsoft.com/office/drawing/2014/main" id="{7C82B114-6FAF-968A-5847-E633AB8F53F0}"/>
              </a:ext>
            </a:extLst>
          </p:cNvPr>
          <p:cNvPicPr>
            <a:picLocks noChangeAspect="1"/>
          </p:cNvPicPr>
          <p:nvPr/>
        </p:nvPicPr>
        <p:blipFill rotWithShape="1">
          <a:blip r:embed="rId2"/>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b="1" dirty="0"/>
              <a:t>Exceptions</a:t>
            </a:r>
          </a:p>
        </p:txBody>
      </p:sp>
      <p:sp>
        <p:nvSpPr>
          <p:cNvPr id="3" name="Content Placeholder 2"/>
          <p:cNvSpPr>
            <a:spLocks noGrp="1"/>
          </p:cNvSpPr>
          <p:nvPr>
            <p:ph idx="1"/>
          </p:nvPr>
        </p:nvSpPr>
        <p:spPr>
          <a:xfrm>
            <a:off x="677334" y="1524000"/>
            <a:ext cx="4398249" cy="5075583"/>
          </a:xfrm>
        </p:spPr>
        <p:txBody>
          <a:bodyPr>
            <a:noAutofit/>
          </a:bodyPr>
          <a:lstStyle/>
          <a:p>
            <a:pPr>
              <a:lnSpc>
                <a:spcPct val="90000"/>
              </a:lnSpc>
            </a:pPr>
            <a:r>
              <a:rPr lang="en-IE" sz="1600" dirty="0"/>
              <a:t>There are some exceptions:</a:t>
            </a:r>
          </a:p>
          <a:p>
            <a:pPr lvl="1">
              <a:lnSpc>
                <a:spcPct val="90000"/>
              </a:lnSpc>
            </a:pPr>
            <a:r>
              <a:rPr lang="en-IE" b="1" dirty="0"/>
              <a:t>The pass by compensation rule: </a:t>
            </a:r>
            <a:r>
              <a:rPr lang="en-IE" dirty="0"/>
              <a:t>you can pass by compensation and therefore progress if (a) you pass at least half your credits AND (b) you get no less than 35% in every module AND (c) you get an average of 40% or higher overall for the year </a:t>
            </a:r>
          </a:p>
          <a:p>
            <a:pPr lvl="1">
              <a:lnSpc>
                <a:spcPct val="90000"/>
              </a:lnSpc>
            </a:pPr>
            <a:r>
              <a:rPr lang="en-IE" b="1" dirty="0"/>
              <a:t>Allowed progression/carrying a deficit (exceptionally rare for law/criminology): </a:t>
            </a:r>
            <a:r>
              <a:rPr lang="en-IE" dirty="0"/>
              <a:t>You </a:t>
            </a:r>
            <a:r>
              <a:rPr lang="en-IE" i="1" dirty="0"/>
              <a:t>may</a:t>
            </a:r>
            <a:r>
              <a:rPr lang="en-IE" dirty="0"/>
              <a:t> be able to carry a deficit in modules other than law/criminology modules. You </a:t>
            </a:r>
            <a:r>
              <a:rPr lang="en-IE" i="1" dirty="0"/>
              <a:t>may </a:t>
            </a:r>
            <a:r>
              <a:rPr lang="en-IE" dirty="0"/>
              <a:t>also be allowed to carry a deficit in law or criminology modules if you drop law/criminology and progress with other subjects in year 2 – but you cannot carry more than 10 unpassed credits </a:t>
            </a:r>
            <a:br>
              <a:rPr lang="en-IE" dirty="0"/>
            </a:br>
            <a:r>
              <a:rPr lang="en-IE" dirty="0"/>
              <a:t>	</a:t>
            </a:r>
          </a:p>
        </p:txBody>
      </p:sp>
      <p:cxnSp>
        <p:nvCxnSpPr>
          <p:cNvPr id="26" name="Straight Connector 2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7533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rPr lang="en-US"/>
              <a:t>Carrying a deficit</a:t>
            </a:r>
          </a:p>
        </p:txBody>
      </p:sp>
      <p:graphicFrame>
        <p:nvGraphicFramePr>
          <p:cNvPr id="5" name="Content Placeholder 2">
            <a:extLst>
              <a:ext uri="{FF2B5EF4-FFF2-40B4-BE49-F238E27FC236}">
                <a16:creationId xmlns:a16="http://schemas.microsoft.com/office/drawing/2014/main" id="{1AB042EC-B67F-49E6-8A84-5E8E19182087}"/>
              </a:ext>
            </a:extLst>
          </p:cNvPr>
          <p:cNvGraphicFramePr>
            <a:graphicFrameLocks noGrp="1"/>
          </p:cNvGraphicFramePr>
          <p:nvPr>
            <p:ph idx="1"/>
            <p:extLst>
              <p:ext uri="{D42A27DB-BD31-4B8C-83A1-F6EECF244321}">
                <p14:modId xmlns:p14="http://schemas.microsoft.com/office/powerpoint/2010/main" val="1356954802"/>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27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B1F92-83E2-432D-A57E-E6EDCDCE246E}"/>
              </a:ext>
            </a:extLst>
          </p:cNvPr>
          <p:cNvSpPr>
            <a:spLocks noGrp="1"/>
          </p:cNvSpPr>
          <p:nvPr>
            <p:ph type="title"/>
          </p:nvPr>
        </p:nvSpPr>
        <p:spPr>
          <a:xfrm>
            <a:off x="1043950" y="1179151"/>
            <a:ext cx="3300646" cy="4463889"/>
          </a:xfrm>
        </p:spPr>
        <p:txBody>
          <a:bodyPr anchor="ctr">
            <a:normAutofit/>
          </a:bodyPr>
          <a:lstStyle/>
          <a:p>
            <a:pPr>
              <a:lnSpc>
                <a:spcPct val="90000"/>
              </a:lnSpc>
            </a:pPr>
            <a:r>
              <a:rPr lang="en-IE" sz="2800" b="1" dirty="0"/>
              <a:t>What if I don’t pass my January or May assessments? THE SUPPLEMENTALS!</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96C241-9A78-42E0-9DCC-11AA2E63CACC}"/>
              </a:ext>
            </a:extLst>
          </p:cNvPr>
          <p:cNvSpPr>
            <a:spLocks noGrp="1"/>
          </p:cNvSpPr>
          <p:nvPr>
            <p:ph idx="1"/>
          </p:nvPr>
        </p:nvSpPr>
        <p:spPr>
          <a:xfrm>
            <a:off x="4978918" y="1109145"/>
            <a:ext cx="6341016" cy="4603900"/>
          </a:xfrm>
        </p:spPr>
        <p:txBody>
          <a:bodyPr anchor="ctr">
            <a:normAutofit/>
          </a:bodyPr>
          <a:lstStyle/>
          <a:p>
            <a:pPr>
              <a:lnSpc>
                <a:spcPct val="90000"/>
              </a:lnSpc>
            </a:pPr>
            <a:r>
              <a:rPr lang="en-IE" sz="1700" dirty="0"/>
              <a:t>A student who does not pass a module in January or May may take </a:t>
            </a:r>
            <a:r>
              <a:rPr lang="en-IE" sz="1700" b="1" dirty="0"/>
              <a:t>supplemental assessments (’re-sits’) in that module (sometimes called re-sits) </a:t>
            </a:r>
            <a:r>
              <a:rPr lang="en-IE" sz="1700" dirty="0"/>
              <a:t>in July and August</a:t>
            </a:r>
          </a:p>
          <a:p>
            <a:pPr>
              <a:lnSpc>
                <a:spcPct val="90000"/>
              </a:lnSpc>
            </a:pPr>
            <a:r>
              <a:rPr lang="en-IE" sz="1700" dirty="0"/>
              <a:t>There is ordinarily a fee for doing so.</a:t>
            </a:r>
          </a:p>
          <a:p>
            <a:pPr>
              <a:lnSpc>
                <a:spcPct val="90000"/>
              </a:lnSpc>
            </a:pPr>
            <a:r>
              <a:rPr lang="en-IE" sz="1700" dirty="0"/>
              <a:t>There is </a:t>
            </a:r>
            <a:r>
              <a:rPr lang="en-IE" sz="1700" b="1" dirty="0"/>
              <a:t>no cap on your mark </a:t>
            </a:r>
            <a:r>
              <a:rPr lang="en-IE" sz="1700" dirty="0"/>
              <a:t>if you re-sit</a:t>
            </a:r>
          </a:p>
          <a:p>
            <a:pPr>
              <a:lnSpc>
                <a:spcPct val="90000"/>
              </a:lnSpc>
            </a:pPr>
            <a:r>
              <a:rPr lang="en-IE" sz="1700" dirty="0"/>
              <a:t>For Law and Criminology, you carry forward any assessment you have already passed – you only have to re-sit the elements/components that you did not pass already </a:t>
            </a:r>
          </a:p>
          <a:p>
            <a:pPr>
              <a:lnSpc>
                <a:spcPct val="90000"/>
              </a:lnSpc>
            </a:pPr>
            <a:r>
              <a:rPr lang="en-IE" sz="1700" b="1" u="sng" dirty="0"/>
              <a:t>You still have the same transfer and progression options if you pass the year during the supplementals</a:t>
            </a:r>
          </a:p>
          <a:p>
            <a:pPr>
              <a:lnSpc>
                <a:spcPct val="90000"/>
              </a:lnSpc>
            </a:pPr>
            <a:r>
              <a:rPr lang="en-IE" sz="1700" dirty="0"/>
              <a:t>Repeating a module you have already passed – generally not possible in year 1.</a:t>
            </a:r>
          </a:p>
          <a:p>
            <a:pPr>
              <a:lnSpc>
                <a:spcPct val="90000"/>
              </a:lnSpc>
            </a:pPr>
            <a:endParaRPr lang="en-IE" sz="1700"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7338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7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Isosceles Triangle 7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Isosceles Triangle 8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83" name="Rectangle 8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5" name="Rectangle 8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9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Isosceles Triangle 9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9" name="Isosceles Triangle 9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Freeform: Shape 10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CCA532-045D-4B4F-93C4-3A5CA6A6A7FA}"/>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b="1" dirty="0">
                <a:solidFill>
                  <a:srgbClr val="FFFFFF"/>
                </a:solidFill>
              </a:rPr>
              <a:t>The ‘big red hand’ point</a:t>
            </a:r>
          </a:p>
        </p:txBody>
      </p:sp>
      <p:pic>
        <p:nvPicPr>
          <p:cNvPr id="2050" name="Picture 2" descr="Big Foam Finger UK | Pointing Foam Hand | Low Price | 9 Colours">
            <a:extLst>
              <a:ext uri="{FF2B5EF4-FFF2-40B4-BE49-F238E27FC236}">
                <a16:creationId xmlns:a16="http://schemas.microsoft.com/office/drawing/2014/main" id="{E21350C8-1138-4B8B-962B-D378D03774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251" y="1253394"/>
            <a:ext cx="3856774" cy="4440111"/>
          </a:xfrm>
          <a:prstGeom prst="rect">
            <a:avLst/>
          </a:prstGeom>
          <a:solidFill>
            <a:srgbClr val="FFFFFF"/>
          </a:solidFill>
        </p:spPr>
      </p:pic>
      <p:sp>
        <p:nvSpPr>
          <p:cNvPr id="3" name="Content Placeholder 2">
            <a:extLst>
              <a:ext uri="{FF2B5EF4-FFF2-40B4-BE49-F238E27FC236}">
                <a16:creationId xmlns:a16="http://schemas.microsoft.com/office/drawing/2014/main" id="{16984E96-ADF0-4025-B703-F85923E17582}"/>
              </a:ext>
            </a:extLst>
          </p:cNvPr>
          <p:cNvSpPr>
            <a:spLocks noGrp="1"/>
          </p:cNvSpPr>
          <p:nvPr>
            <p:ph sz="half" idx="1"/>
          </p:nvPr>
        </p:nvSpPr>
        <p:spPr>
          <a:xfrm>
            <a:off x="7181725" y="2837329"/>
            <a:ext cx="4512988" cy="3317938"/>
          </a:xfrm>
        </p:spPr>
        <p:txBody>
          <a:bodyPr vert="horz" lIns="91440" tIns="45720" rIns="91440" bIns="45720" rtlCol="0" anchor="t">
            <a:normAutofit fontScale="92500" lnSpcReduction="10000"/>
          </a:bodyPr>
          <a:lstStyle/>
          <a:p>
            <a:pPr>
              <a:lnSpc>
                <a:spcPct val="90000"/>
              </a:lnSpc>
            </a:pPr>
            <a:r>
              <a:rPr lang="en-US" dirty="0">
                <a:solidFill>
                  <a:srgbClr val="FFFFFF"/>
                </a:solidFill>
              </a:rPr>
              <a:t>If you are taking any supplemental assessment, </a:t>
            </a:r>
            <a:r>
              <a:rPr lang="en-US" b="1" dirty="0">
                <a:solidFill>
                  <a:srgbClr val="FFFFFF"/>
                </a:solidFill>
              </a:rPr>
              <a:t>you </a:t>
            </a:r>
            <a:r>
              <a:rPr lang="en-US" b="1" u="sng" dirty="0">
                <a:solidFill>
                  <a:srgbClr val="FFFFFF"/>
                </a:solidFill>
              </a:rPr>
              <a:t>must, must, must </a:t>
            </a:r>
            <a:r>
              <a:rPr lang="en-US" b="1" dirty="0">
                <a:solidFill>
                  <a:srgbClr val="FFFFFF"/>
                </a:solidFill>
              </a:rPr>
              <a:t>register with the Exams Office in late June/early July for re-sits/</a:t>
            </a:r>
            <a:r>
              <a:rPr lang="en-US" b="1" dirty="0" err="1">
                <a:solidFill>
                  <a:srgbClr val="FFFFFF"/>
                </a:solidFill>
              </a:rPr>
              <a:t>supplementals</a:t>
            </a:r>
            <a:r>
              <a:rPr lang="en-US" b="1" dirty="0">
                <a:solidFill>
                  <a:srgbClr val="FFFFFF"/>
                </a:solidFill>
              </a:rPr>
              <a:t> </a:t>
            </a:r>
          </a:p>
          <a:p>
            <a:pPr>
              <a:lnSpc>
                <a:spcPct val="90000"/>
              </a:lnSpc>
            </a:pPr>
            <a:r>
              <a:rPr lang="en-US" dirty="0">
                <a:solidFill>
                  <a:srgbClr val="FFFFFF"/>
                </a:solidFill>
              </a:rPr>
              <a:t>If you do not register, </a:t>
            </a:r>
            <a:r>
              <a:rPr lang="en-US" b="1" dirty="0">
                <a:solidFill>
                  <a:srgbClr val="FFFFFF"/>
                </a:solidFill>
              </a:rPr>
              <a:t>your re-sit mark will not be recorded by the Exams Office, even if we correct your paper.</a:t>
            </a:r>
          </a:p>
          <a:p>
            <a:pPr>
              <a:lnSpc>
                <a:spcPct val="90000"/>
              </a:lnSpc>
            </a:pPr>
            <a:r>
              <a:rPr lang="en-US" dirty="0">
                <a:solidFill>
                  <a:srgbClr val="FFFFFF"/>
                </a:solidFill>
              </a:rPr>
              <a:t>This applies even if you are just re-sitting an assignment, MCQ, or part of continuous assessment. Even if the –re-sit does not include an exam, you must register to re-sit.</a:t>
            </a:r>
          </a:p>
        </p:txBody>
      </p:sp>
    </p:spTree>
    <p:extLst>
      <p:ext uri="{BB962C8B-B14F-4D97-AF65-F5344CB8AC3E}">
        <p14:creationId xmlns:p14="http://schemas.microsoft.com/office/powerpoint/2010/main" val="315712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about my award/degree classification?</a:t>
            </a:r>
          </a:p>
        </p:txBody>
      </p:sp>
      <p:sp>
        <p:nvSpPr>
          <p:cNvPr id="3" name="Content Placeholder 2"/>
          <p:cNvSpPr>
            <a:spLocks noGrp="1"/>
          </p:cNvSpPr>
          <p:nvPr>
            <p:ph sz="half" idx="1"/>
          </p:nvPr>
        </p:nvSpPr>
        <p:spPr/>
        <p:txBody>
          <a:bodyPr>
            <a:normAutofit fontScale="92500" lnSpcReduction="20000"/>
          </a:bodyPr>
          <a:lstStyle/>
          <a:p>
            <a:r>
              <a:rPr lang="en-US" dirty="0"/>
              <a:t>There are different classifications or grades:</a:t>
            </a:r>
          </a:p>
          <a:p>
            <a:pPr lvl="1"/>
            <a:r>
              <a:rPr lang="en-US" dirty="0"/>
              <a:t>1</a:t>
            </a:r>
            <a:r>
              <a:rPr lang="en-US" baseline="30000" dirty="0"/>
              <a:t>st</a:t>
            </a:r>
            <a:r>
              <a:rPr lang="en-US" dirty="0"/>
              <a:t> class </a:t>
            </a:r>
            <a:r>
              <a:rPr lang="en-US" dirty="0" err="1"/>
              <a:t>honours</a:t>
            </a:r>
            <a:r>
              <a:rPr lang="en-US" dirty="0"/>
              <a:t>: 69.1% and higher</a:t>
            </a:r>
          </a:p>
          <a:p>
            <a:pPr lvl="1"/>
            <a:r>
              <a:rPr lang="en-US" dirty="0"/>
              <a:t>2</a:t>
            </a:r>
            <a:r>
              <a:rPr lang="en-US" baseline="30000" dirty="0"/>
              <a:t>nd</a:t>
            </a:r>
            <a:r>
              <a:rPr lang="en-US" dirty="0"/>
              <a:t> class, upper division (2:1): 59.1% - 69.0%</a:t>
            </a:r>
          </a:p>
          <a:p>
            <a:pPr lvl="1"/>
            <a:r>
              <a:rPr lang="en-US" dirty="0"/>
              <a:t>2</a:t>
            </a:r>
            <a:r>
              <a:rPr lang="en-US" baseline="30000" dirty="0"/>
              <a:t>nd</a:t>
            </a:r>
            <a:r>
              <a:rPr lang="en-US" dirty="0"/>
              <a:t> class, lower division (2:2): 49.1% - 59.0%</a:t>
            </a:r>
          </a:p>
          <a:p>
            <a:pPr lvl="1"/>
            <a:r>
              <a:rPr lang="en-US" dirty="0"/>
              <a:t>Pass 40-49.0%</a:t>
            </a:r>
          </a:p>
          <a:p>
            <a:pPr lvl="1"/>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Your award mark for your degree is calculated as follows:</a:t>
            </a:r>
          </a:p>
          <a:p>
            <a:r>
              <a:rPr lang="en-US" dirty="0"/>
              <a:t>1</a:t>
            </a:r>
            <a:r>
              <a:rPr lang="en-US" baseline="30000" dirty="0"/>
              <a:t>st</a:t>
            </a:r>
            <a:r>
              <a:rPr lang="en-US" dirty="0"/>
              <a:t> year and Erasmus/study abroad/placement years </a:t>
            </a:r>
            <a:r>
              <a:rPr lang="en-US" b="1" dirty="0"/>
              <a:t>do not count </a:t>
            </a:r>
            <a:r>
              <a:rPr lang="en-US" dirty="0"/>
              <a:t>towards your degree award mark</a:t>
            </a:r>
          </a:p>
          <a:p>
            <a:r>
              <a:rPr lang="en-US" dirty="0"/>
              <a:t>On the BA/BCL, year 2 contributes 30% of your award mark and the final year contributes 70%</a:t>
            </a:r>
          </a:p>
          <a:p>
            <a:r>
              <a:rPr lang="en-US" dirty="0"/>
              <a:t>On the LLB, year 2 contributes 10% of your award mark, year 3 = 20%,  and the final year contributes 70%</a:t>
            </a:r>
          </a:p>
          <a:p>
            <a:r>
              <a:rPr lang="en-US" dirty="0"/>
              <a:t>If you take an Erasmus year or placement in year 3 of the LLB, year 2 = 10% and year 4 = 90%</a:t>
            </a:r>
          </a:p>
          <a:p>
            <a:endParaRPr lang="en-US" dirty="0"/>
          </a:p>
          <a:p>
            <a:endParaRPr lang="en-US" dirty="0"/>
          </a:p>
        </p:txBody>
      </p:sp>
    </p:spTree>
    <p:extLst>
      <p:ext uri="{BB962C8B-B14F-4D97-AF65-F5344CB8AC3E}">
        <p14:creationId xmlns:p14="http://schemas.microsoft.com/office/powerpoint/2010/main" val="168381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Erasmus/study abroad and work placements</a:t>
            </a:r>
          </a:p>
        </p:txBody>
      </p:sp>
      <p:sp>
        <p:nvSpPr>
          <p:cNvPr id="3" name="Content Placeholder 2"/>
          <p:cNvSpPr>
            <a:spLocks noGrp="1"/>
          </p:cNvSpPr>
          <p:nvPr>
            <p:ph sz="half" idx="1"/>
          </p:nvPr>
        </p:nvSpPr>
        <p:spPr>
          <a:xfrm>
            <a:off x="677334" y="2160589"/>
            <a:ext cx="8982481" cy="3880772"/>
          </a:xfrm>
        </p:spPr>
        <p:txBody>
          <a:bodyPr>
            <a:normAutofit/>
          </a:bodyPr>
          <a:lstStyle/>
          <a:p>
            <a:r>
              <a:rPr lang="en-US" b="1" dirty="0"/>
              <a:t>General principles</a:t>
            </a:r>
          </a:p>
          <a:p>
            <a:pPr lvl="1"/>
            <a:r>
              <a:rPr lang="en-US" dirty="0"/>
              <a:t>Erasmus involves a year abroad within the EU. Study Abroad involves a year abroad outside the EU e.g. Australia, Canada, US</a:t>
            </a:r>
          </a:p>
          <a:p>
            <a:pPr lvl="1"/>
            <a:r>
              <a:rPr lang="en-US" dirty="0"/>
              <a:t>For most students, an Erasmus/study abroad year is optional (the exception being where you are studying a foreign language)</a:t>
            </a:r>
          </a:p>
          <a:p>
            <a:pPr lvl="1"/>
            <a:r>
              <a:rPr lang="en-US" dirty="0"/>
              <a:t>Erasmus/Study Abroad/Work Placements are for one academic year</a:t>
            </a:r>
          </a:p>
          <a:p>
            <a:pPr lvl="1"/>
            <a:r>
              <a:rPr lang="en-US" dirty="0"/>
              <a:t>Unless you are taking a language as part of your degree, Erasmus/Study Abroad options are usually available entirely through English in the host country </a:t>
            </a:r>
          </a:p>
          <a:p>
            <a:pPr lvl="1"/>
            <a:r>
              <a:rPr lang="en-US" dirty="0"/>
              <a:t>Entry is competitive; there is no guarantee you will be offered an Erasmus/Study Abroad place or a work placement </a:t>
            </a:r>
          </a:p>
        </p:txBody>
      </p:sp>
    </p:spTree>
    <p:extLst>
      <p:ext uri="{BB962C8B-B14F-4D97-AF65-F5344CB8AC3E}">
        <p14:creationId xmlns:p14="http://schemas.microsoft.com/office/powerpoint/2010/main" val="566999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Erasmus/study abroad and placements</a:t>
            </a:r>
          </a:p>
        </p:txBody>
      </p:sp>
      <p:sp>
        <p:nvSpPr>
          <p:cNvPr id="3" name="Content Placeholder 2"/>
          <p:cNvSpPr>
            <a:spLocks noGrp="1"/>
          </p:cNvSpPr>
          <p:nvPr>
            <p:ph sz="half" idx="1"/>
          </p:nvPr>
        </p:nvSpPr>
        <p:spPr/>
        <p:txBody>
          <a:bodyPr>
            <a:normAutofit fontScale="77500" lnSpcReduction="20000"/>
          </a:bodyPr>
          <a:lstStyle/>
          <a:p>
            <a:r>
              <a:rPr lang="en-US" b="1" dirty="0"/>
              <a:t>On the LLB:</a:t>
            </a:r>
          </a:p>
          <a:p>
            <a:pPr lvl="1"/>
            <a:r>
              <a:rPr lang="en-US" dirty="0"/>
              <a:t>You can apply in year 2 to take a placement or study abroad/Erasmus year in year 3 of your degree. Study abroad/Erasmus must be in law.</a:t>
            </a:r>
          </a:p>
          <a:p>
            <a:pPr lvl="1"/>
            <a:r>
              <a:rPr lang="en-US" dirty="0"/>
              <a:t>The year is integrated, i.e. part of your degree and you must pass 60 credits to progress to year 4</a:t>
            </a:r>
          </a:p>
          <a:p>
            <a:pPr lvl="1"/>
            <a:r>
              <a:rPr lang="en-US" dirty="0"/>
              <a:t>The Erasmus/year abroad/placement mark </a:t>
            </a:r>
            <a:r>
              <a:rPr lang="en-US" b="1" dirty="0"/>
              <a:t>does not count </a:t>
            </a:r>
            <a:r>
              <a:rPr lang="en-US" dirty="0"/>
              <a:t>towards your degree award mark</a:t>
            </a:r>
          </a:p>
          <a:p>
            <a:pPr lvl="1"/>
            <a:r>
              <a:rPr lang="en-US" dirty="0"/>
              <a:t>If you pass your degree having successfully completed the placement you get an LLB (Clinical)</a:t>
            </a:r>
          </a:p>
          <a:p>
            <a:pPr lvl="1"/>
            <a:r>
              <a:rPr lang="en-US" dirty="0"/>
              <a:t>If you pass your degree having successfully completed the year abroad/Erasmus year you get an LLB (International)</a:t>
            </a:r>
          </a:p>
          <a:p>
            <a:endParaRPr lang="en-US" dirty="0"/>
          </a:p>
        </p:txBody>
      </p:sp>
      <p:sp>
        <p:nvSpPr>
          <p:cNvPr id="4" name="Content Placeholder 3"/>
          <p:cNvSpPr>
            <a:spLocks noGrp="1"/>
          </p:cNvSpPr>
          <p:nvPr>
            <p:ph sz="half" idx="2"/>
          </p:nvPr>
        </p:nvSpPr>
        <p:spPr/>
        <p:txBody>
          <a:bodyPr>
            <a:normAutofit fontScale="77500" lnSpcReduction="20000"/>
          </a:bodyPr>
          <a:lstStyle/>
          <a:p>
            <a:r>
              <a:rPr lang="en-US" b="1" dirty="0"/>
              <a:t>On the BCL/BA:</a:t>
            </a:r>
          </a:p>
          <a:p>
            <a:pPr lvl="1"/>
            <a:r>
              <a:rPr lang="en-US" dirty="0"/>
              <a:t>You can apply in year 2 to take a placement or study abroad/Erasmus year between years 2 and 3 of your degree. Study abroad/Erasmus need not be in law.</a:t>
            </a:r>
          </a:p>
          <a:p>
            <a:pPr lvl="1"/>
            <a:r>
              <a:rPr lang="en-US" dirty="0"/>
              <a:t>The year is not integrated, i.e. you can still get a BCL even if you fail the year. To pass the year, you must pass at least 45 credits</a:t>
            </a:r>
          </a:p>
          <a:p>
            <a:pPr lvl="1"/>
            <a:r>
              <a:rPr lang="en-US" dirty="0"/>
              <a:t>The Erasmus/year abroad/placement mark </a:t>
            </a:r>
            <a:r>
              <a:rPr lang="en-US" b="1" dirty="0"/>
              <a:t>does not count </a:t>
            </a:r>
            <a:r>
              <a:rPr lang="en-US" dirty="0"/>
              <a:t>towards your degree award mark</a:t>
            </a:r>
          </a:p>
          <a:p>
            <a:pPr lvl="1"/>
            <a:r>
              <a:rPr lang="en-US" dirty="0"/>
              <a:t>If you pass your degree having successfully completed the placement you get a BCL(Clinical)</a:t>
            </a:r>
          </a:p>
          <a:p>
            <a:pPr lvl="1"/>
            <a:r>
              <a:rPr lang="en-US" dirty="0"/>
              <a:t>If you pass your degree having successfully completed the year abroad/Erasmus year you get a BCL (International)</a:t>
            </a:r>
          </a:p>
          <a:p>
            <a:endParaRPr lang="en-US" dirty="0"/>
          </a:p>
        </p:txBody>
      </p:sp>
    </p:spTree>
    <p:extLst>
      <p:ext uri="{BB962C8B-B14F-4D97-AF65-F5344CB8AC3E}">
        <p14:creationId xmlns:p14="http://schemas.microsoft.com/office/powerpoint/2010/main" val="531382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CDB63D-9960-4E1F-8204-4D52F17B6284}"/>
              </a:ext>
            </a:extLst>
          </p:cNvPr>
          <p:cNvSpPr txBox="1">
            <a:spLocks/>
          </p:cNvSpPr>
          <p:nvPr/>
        </p:nvSpPr>
        <p:spPr>
          <a:xfrm>
            <a:off x="846988" y="254709"/>
            <a:ext cx="8673427" cy="10489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IE" sz="4000" b="1" dirty="0">
                <a:solidFill>
                  <a:schemeClr val="accent2">
                    <a:lumMod val="75000"/>
                  </a:schemeClr>
                </a:solidFill>
              </a:rPr>
              <a:t>Lots of different options</a:t>
            </a:r>
            <a:endParaRPr lang="en-IE" sz="4000" b="1" dirty="0">
              <a:solidFill>
                <a:schemeClr val="accent2">
                  <a:lumMod val="75000"/>
                </a:schemeClr>
              </a:solidFill>
              <a:cs typeface="Calibri"/>
            </a:endParaRPr>
          </a:p>
        </p:txBody>
      </p:sp>
      <p:graphicFrame>
        <p:nvGraphicFramePr>
          <p:cNvPr id="9" name="Content Placeholder 3">
            <a:extLst>
              <a:ext uri="{FF2B5EF4-FFF2-40B4-BE49-F238E27FC236}">
                <a16:creationId xmlns:a16="http://schemas.microsoft.com/office/drawing/2014/main" id="{68A873C7-C08E-47D8-9169-79CB9B0E7D85}"/>
              </a:ext>
            </a:extLst>
          </p:cNvPr>
          <p:cNvGraphicFramePr>
            <a:graphicFrameLocks/>
          </p:cNvGraphicFramePr>
          <p:nvPr>
            <p:extLst>
              <p:ext uri="{D42A27DB-BD31-4B8C-83A1-F6EECF244321}">
                <p14:modId xmlns:p14="http://schemas.microsoft.com/office/powerpoint/2010/main" val="3772739308"/>
              </p:ext>
            </p:extLst>
          </p:nvPr>
        </p:nvGraphicFramePr>
        <p:xfrm>
          <a:off x="1057558" y="1378878"/>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20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7BA1-CB2C-A786-D43C-F10D70F3CB25}"/>
              </a:ext>
            </a:extLst>
          </p:cNvPr>
          <p:cNvSpPr>
            <a:spLocks noGrp="1"/>
          </p:cNvSpPr>
          <p:nvPr>
            <p:ph type="title"/>
          </p:nvPr>
        </p:nvSpPr>
        <p:spPr>
          <a:xfrm>
            <a:off x="5536734" y="609600"/>
            <a:ext cx="3737268" cy="1320800"/>
          </a:xfrm>
        </p:spPr>
        <p:txBody>
          <a:bodyPr>
            <a:normAutofit/>
          </a:bodyPr>
          <a:lstStyle/>
          <a:p>
            <a:r>
              <a:rPr lang="en-US" b="1" dirty="0"/>
              <a:t>Purpose of this talk</a:t>
            </a:r>
          </a:p>
        </p:txBody>
      </p:sp>
      <p:sp>
        <p:nvSpPr>
          <p:cNvPr id="15" name="Content Placeholder 2">
            <a:extLst>
              <a:ext uri="{FF2B5EF4-FFF2-40B4-BE49-F238E27FC236}">
                <a16:creationId xmlns:a16="http://schemas.microsoft.com/office/drawing/2014/main" id="{0FD9C697-BF45-D293-50DD-27D2E5877B57}"/>
              </a:ext>
            </a:extLst>
          </p:cNvPr>
          <p:cNvSpPr>
            <a:spLocks noGrp="1"/>
          </p:cNvSpPr>
          <p:nvPr>
            <p:ph idx="1"/>
          </p:nvPr>
        </p:nvSpPr>
        <p:spPr>
          <a:xfrm>
            <a:off x="5209563" y="2160589"/>
            <a:ext cx="4064439" cy="3880773"/>
          </a:xfrm>
        </p:spPr>
        <p:txBody>
          <a:bodyPr>
            <a:normAutofit/>
          </a:bodyPr>
          <a:lstStyle/>
          <a:p>
            <a:r>
              <a:rPr lang="en-US" dirty="0"/>
              <a:t>General advice on approaching the final exams and assessments in year 1</a:t>
            </a:r>
          </a:p>
          <a:p>
            <a:r>
              <a:rPr lang="en-US" dirty="0"/>
              <a:t>Advice if things don’t work out as planned </a:t>
            </a:r>
          </a:p>
          <a:p>
            <a:r>
              <a:rPr lang="en-US" dirty="0"/>
              <a:t>Discussion of how progression works (how do I get to year 2)</a:t>
            </a:r>
          </a:p>
          <a:p>
            <a:r>
              <a:rPr lang="en-US" dirty="0"/>
              <a:t>Discussion of how transfer works (how to transfer to the LLB or BCL)</a:t>
            </a:r>
          </a:p>
        </p:txBody>
      </p:sp>
      <p:pic>
        <p:nvPicPr>
          <p:cNvPr id="16" name="Picture 15" descr="Writing an appointment on a paper agenda">
            <a:extLst>
              <a:ext uri="{FF2B5EF4-FFF2-40B4-BE49-F238E27FC236}">
                <a16:creationId xmlns:a16="http://schemas.microsoft.com/office/drawing/2014/main" id="{509A63FD-2F88-B9D4-A3CC-3E18E4B064AD}"/>
              </a:ext>
            </a:extLst>
          </p:cNvPr>
          <p:cNvPicPr>
            <a:picLocks noChangeAspect="1"/>
          </p:cNvPicPr>
          <p:nvPr/>
        </p:nvPicPr>
        <p:blipFill rotWithShape="1">
          <a:blip r:embed="rId2"/>
          <a:srcRect r="47489"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7"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79362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2C9CCD-97C2-427B-9130-E4308F1EE352}"/>
              </a:ext>
            </a:extLst>
          </p:cNvPr>
          <p:cNvPicPr>
            <a:picLocks noGrp="1" noChangeAspect="1"/>
          </p:cNvPicPr>
          <p:nvPr>
            <p:ph idx="1"/>
          </p:nvPr>
        </p:nvPicPr>
        <p:blipFill>
          <a:blip r:embed="rId2"/>
          <a:stretch>
            <a:fillRect/>
          </a:stretch>
        </p:blipFill>
        <p:spPr>
          <a:xfrm>
            <a:off x="0" y="0"/>
            <a:ext cx="12135729" cy="6858000"/>
          </a:xfrm>
          <a:prstGeom prst="rect">
            <a:avLst/>
          </a:prstGeom>
        </p:spPr>
      </p:pic>
    </p:spTree>
    <p:extLst>
      <p:ext uri="{BB962C8B-B14F-4D97-AF65-F5344CB8AC3E}">
        <p14:creationId xmlns:p14="http://schemas.microsoft.com/office/powerpoint/2010/main" val="2631861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035" y="280555"/>
            <a:ext cx="11979965" cy="6858000"/>
          </a:xfrm>
        </p:spPr>
      </p:pic>
      <p:sp>
        <p:nvSpPr>
          <p:cNvPr id="3" name="TextBox 2"/>
          <p:cNvSpPr txBox="1"/>
          <p:nvPr/>
        </p:nvSpPr>
        <p:spPr>
          <a:xfrm>
            <a:off x="9418321" y="4741816"/>
            <a:ext cx="1711234" cy="1569660"/>
          </a:xfrm>
          <a:prstGeom prst="rect">
            <a:avLst/>
          </a:prstGeom>
          <a:noFill/>
        </p:spPr>
        <p:txBody>
          <a:bodyPr wrap="square" rtlCol="0">
            <a:spAutoFit/>
          </a:bodyPr>
          <a:lstStyle/>
          <a:p>
            <a:r>
              <a:rPr lang="en-US" sz="1200" dirty="0"/>
              <a:t>NB. It is also possible to transfer to BCL Law and </a:t>
            </a:r>
            <a:r>
              <a:rPr lang="en-US" sz="1200" dirty="0" err="1"/>
              <a:t>Crim</a:t>
            </a:r>
            <a:r>
              <a:rPr lang="en-US" sz="1200" dirty="0"/>
              <a:t> with </a:t>
            </a:r>
            <a:r>
              <a:rPr lang="en-US" sz="1200" b="1" dirty="0"/>
              <a:t>15 credits of Law</a:t>
            </a:r>
            <a:r>
              <a:rPr lang="en-US" sz="1200" dirty="0"/>
              <a:t> and 15 credits of </a:t>
            </a:r>
            <a:r>
              <a:rPr lang="en-US" sz="1200" dirty="0" err="1"/>
              <a:t>Crim</a:t>
            </a:r>
            <a:r>
              <a:rPr lang="en-US" sz="1200" dirty="0"/>
              <a:t> </a:t>
            </a:r>
            <a:r>
              <a:rPr lang="en-US" sz="1200" b="1" dirty="0"/>
              <a:t>but you must take Law as a major in years 2 and 3.</a:t>
            </a:r>
          </a:p>
        </p:txBody>
      </p:sp>
      <p:sp>
        <p:nvSpPr>
          <p:cNvPr id="4" name="Rounded Rectangular Callout 3"/>
          <p:cNvSpPr/>
          <p:nvPr/>
        </p:nvSpPr>
        <p:spPr>
          <a:xfrm>
            <a:off x="7707086" y="143692"/>
            <a:ext cx="1920240" cy="1030659"/>
          </a:xfrm>
          <a:prstGeom prst="wedgeRoundRectCallout">
            <a:avLst>
              <a:gd name="adj1" fmla="val 1616"/>
              <a:gd name="adj2" fmla="val 675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This has changed. You are now recommended to take 30 credits of Accounting in year 1.</a:t>
            </a:r>
          </a:p>
        </p:txBody>
      </p:sp>
      <p:sp>
        <p:nvSpPr>
          <p:cNvPr id="2" name="Rounded Rectangle 1">
            <a:extLst>
              <a:ext uri="{FF2B5EF4-FFF2-40B4-BE49-F238E27FC236}">
                <a16:creationId xmlns:a16="http://schemas.microsoft.com/office/drawing/2014/main" id="{4B1A16F1-47CC-C66B-E5D9-FE07B1FBF1ED}"/>
              </a:ext>
            </a:extLst>
          </p:cNvPr>
          <p:cNvSpPr/>
          <p:nvPr/>
        </p:nvSpPr>
        <p:spPr>
          <a:xfrm>
            <a:off x="800099" y="4848360"/>
            <a:ext cx="3875809" cy="2009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 If you have taken Law with Irish, French, German or Spanish in year 1 and you are interested in transferring to the BCL Law and Languages, please contact us directly to discuss.</a:t>
            </a:r>
          </a:p>
        </p:txBody>
      </p:sp>
    </p:spTree>
    <p:extLst>
      <p:ext uri="{BB962C8B-B14F-4D97-AF65-F5344CB8AC3E}">
        <p14:creationId xmlns:p14="http://schemas.microsoft.com/office/powerpoint/2010/main" val="103510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
            <a:extLst>
              <a:ext uri="{FF2B5EF4-FFF2-40B4-BE49-F238E27FC236}">
                <a16:creationId xmlns:a16="http://schemas.microsoft.com/office/drawing/2014/main" id="{61080F78-7632-4195-8552-B33E49158D23}"/>
              </a:ext>
            </a:extLst>
          </p:cNvPr>
          <p:cNvPicPr>
            <a:picLocks noChangeAspect="1"/>
          </p:cNvPicPr>
          <p:nvPr/>
        </p:nvPicPr>
        <p:blipFill rotWithShape="1">
          <a:blip r:embed="rId2"/>
          <a:srcRect l="13416" r="9475" b="-2"/>
          <a:stretch/>
        </p:blipFill>
        <p:spPr>
          <a:xfrm>
            <a:off x="4217727" y="-67395"/>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0408605-B85C-466C-8CD5-B859CB30E5D8}"/>
              </a:ext>
            </a:extLst>
          </p:cNvPr>
          <p:cNvSpPr>
            <a:spLocks noGrp="1"/>
          </p:cNvSpPr>
          <p:nvPr>
            <p:ph type="title"/>
          </p:nvPr>
        </p:nvSpPr>
        <p:spPr>
          <a:xfrm>
            <a:off x="677333" y="609600"/>
            <a:ext cx="3851123" cy="1320800"/>
          </a:xfrm>
        </p:spPr>
        <p:txBody>
          <a:bodyPr>
            <a:normAutofit/>
          </a:bodyPr>
          <a:lstStyle/>
          <a:p>
            <a:r>
              <a:rPr lang="en-GB" b="1">
                <a:cs typeface="Calibri"/>
              </a:rPr>
              <a:t>Summary</a:t>
            </a:r>
          </a:p>
        </p:txBody>
      </p:sp>
      <p:sp>
        <p:nvSpPr>
          <p:cNvPr id="3" name="Content Placeholder 2">
            <a:extLst>
              <a:ext uri="{FF2B5EF4-FFF2-40B4-BE49-F238E27FC236}">
                <a16:creationId xmlns:a16="http://schemas.microsoft.com/office/drawing/2014/main" id="{6644D229-F42C-478B-8DC8-AEC3D67173DA}"/>
              </a:ext>
            </a:extLst>
          </p:cNvPr>
          <p:cNvSpPr>
            <a:spLocks noGrp="1"/>
          </p:cNvSpPr>
          <p:nvPr>
            <p:ph idx="1"/>
          </p:nvPr>
        </p:nvSpPr>
        <p:spPr>
          <a:xfrm>
            <a:off x="677334" y="1505243"/>
            <a:ext cx="3851122" cy="4536119"/>
          </a:xfrm>
        </p:spPr>
        <p:txBody>
          <a:bodyPr vert="horz" lIns="91440" tIns="45720" rIns="91440" bIns="45720" rtlCol="0">
            <a:normAutofit/>
          </a:bodyPr>
          <a:lstStyle/>
          <a:p>
            <a:pPr>
              <a:lnSpc>
                <a:spcPct val="90000"/>
              </a:lnSpc>
            </a:pPr>
            <a:r>
              <a:rPr lang="en-IE" sz="1400" b="1" dirty="0">
                <a:cs typeface="Calibri"/>
              </a:rPr>
              <a:t>Transfer options/requirements:</a:t>
            </a:r>
            <a:endParaRPr lang="en-GB" sz="1400" b="1" dirty="0">
              <a:cs typeface="Calibri"/>
            </a:endParaRPr>
          </a:p>
          <a:p>
            <a:pPr>
              <a:lnSpc>
                <a:spcPct val="90000"/>
              </a:lnSpc>
            </a:pPr>
            <a:r>
              <a:rPr lang="en-IE" sz="1400" dirty="0">
                <a:cs typeface="Calibri"/>
              </a:rPr>
              <a:t>From year 1 of the BA (MH101) or BCL (MH502) to year 2 of the LLB (MH501)</a:t>
            </a:r>
          </a:p>
          <a:p>
            <a:pPr>
              <a:lnSpc>
                <a:spcPct val="90000"/>
              </a:lnSpc>
            </a:pPr>
            <a:r>
              <a:rPr lang="en-IE" sz="1400" dirty="0">
                <a:cs typeface="Calibri"/>
              </a:rPr>
              <a:t>From year 1 of the BA (MH101) to year 2 of the BCL Law and Arts/Criminology (15 and 30 credit routes)</a:t>
            </a:r>
          </a:p>
          <a:p>
            <a:pPr>
              <a:lnSpc>
                <a:spcPct val="90000"/>
              </a:lnSpc>
            </a:pPr>
            <a:r>
              <a:rPr lang="en-IE" sz="1400" dirty="0">
                <a:cs typeface="Calibri"/>
              </a:rPr>
              <a:t>From year 1 of the BA into year 2 BCL Law and Accounting, BCL Law and Business, BCL Law and Criminology or BCL Law and Languages (special conditions apply in relation to your year 1 modules)</a:t>
            </a:r>
            <a:endParaRPr lang="en-IE" sz="1400" dirty="0">
              <a:ea typeface="+mn-lt"/>
              <a:cs typeface="+mn-lt"/>
            </a:endParaRPr>
          </a:p>
          <a:p>
            <a:pPr>
              <a:lnSpc>
                <a:spcPct val="90000"/>
              </a:lnSpc>
            </a:pPr>
            <a:r>
              <a:rPr lang="en-IE" sz="1400" dirty="0">
                <a:ea typeface="+mn-lt"/>
                <a:cs typeface="Calibri"/>
              </a:rPr>
              <a:t>From the BCL to the BA or LLB </a:t>
            </a:r>
          </a:p>
          <a:p>
            <a:pPr>
              <a:lnSpc>
                <a:spcPct val="90000"/>
              </a:lnSpc>
            </a:pPr>
            <a:r>
              <a:rPr lang="en-IE" sz="1400" dirty="0">
                <a:ea typeface="+mn-lt"/>
                <a:cs typeface="Calibri"/>
              </a:rPr>
              <a:t>From the St Patrick’s College BA in Theology and Arts to the BCL/LLB (</a:t>
            </a:r>
            <a:r>
              <a:rPr lang="en-IE" sz="1400" b="1" dirty="0">
                <a:ea typeface="+mn-lt"/>
                <a:cs typeface="Calibri"/>
              </a:rPr>
              <a:t>but special requirements apply to such a transfer – see below)</a:t>
            </a:r>
            <a:endParaRPr lang="en-IE" sz="1400" b="1" dirty="0">
              <a:ea typeface="+mn-lt"/>
              <a:cs typeface="+mn-lt"/>
            </a:endParaRPr>
          </a:p>
          <a:p>
            <a:pPr marL="457200" indent="-457200">
              <a:lnSpc>
                <a:spcPct val="90000"/>
              </a:lnSpc>
            </a:pPr>
            <a:endParaRPr lang="en-IE" sz="1500" dirty="0">
              <a:cs typeface="Calibri"/>
            </a:endParaRPr>
          </a:p>
          <a:p>
            <a:pPr marL="0" indent="0">
              <a:lnSpc>
                <a:spcPct val="90000"/>
              </a:lnSpc>
              <a:buNone/>
            </a:pPr>
            <a:endParaRPr lang="en-IE" sz="1500" dirty="0">
              <a:cs typeface="Calibri"/>
            </a:endParaRPr>
          </a:p>
          <a:p>
            <a:pPr marL="0" indent="0">
              <a:lnSpc>
                <a:spcPct val="90000"/>
              </a:lnSpc>
              <a:buNone/>
            </a:pPr>
            <a:endParaRPr lang="en-IE" sz="1500" dirty="0">
              <a:cs typeface="Calibri"/>
            </a:endParaRPr>
          </a:p>
          <a:p>
            <a:pPr>
              <a:lnSpc>
                <a:spcPct val="90000"/>
              </a:lnSpc>
            </a:pPr>
            <a:endParaRPr lang="en-GB" sz="1500" dirty="0">
              <a:cs typeface="Calibri"/>
            </a:endParaRP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Diagram 3"/>
          <p:cNvGraphicFramePr/>
          <p:nvPr>
            <p:extLst>
              <p:ext uri="{D42A27DB-BD31-4B8C-83A1-F6EECF244321}">
                <p14:modId xmlns:p14="http://schemas.microsoft.com/office/powerpoint/2010/main" val="526128340"/>
              </p:ext>
            </p:extLst>
          </p:nvPr>
        </p:nvGraphicFramePr>
        <p:xfrm>
          <a:off x="4836974" y="916770"/>
          <a:ext cx="6113360" cy="4036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Up-Down Arrow 13"/>
          <p:cNvSpPr/>
          <p:nvPr/>
        </p:nvSpPr>
        <p:spPr>
          <a:xfrm>
            <a:off x="10562166" y="2731008"/>
            <a:ext cx="45719" cy="31699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10472928" y="2731008"/>
            <a:ext cx="71565"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04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2F4-F69C-4294-BC11-8D6B1DE25BC2}"/>
              </a:ext>
            </a:extLst>
          </p:cNvPr>
          <p:cNvSpPr>
            <a:spLocks noGrp="1"/>
          </p:cNvSpPr>
          <p:nvPr>
            <p:ph type="title"/>
          </p:nvPr>
        </p:nvSpPr>
        <p:spPr/>
        <p:txBody>
          <a:bodyPr/>
          <a:lstStyle/>
          <a:p>
            <a:r>
              <a:rPr lang="en-IE" dirty="0"/>
              <a:t>Some core principles and points</a:t>
            </a:r>
          </a:p>
        </p:txBody>
      </p:sp>
      <p:sp>
        <p:nvSpPr>
          <p:cNvPr id="3" name="Content Placeholder 2">
            <a:extLst>
              <a:ext uri="{FF2B5EF4-FFF2-40B4-BE49-F238E27FC236}">
                <a16:creationId xmlns:a16="http://schemas.microsoft.com/office/drawing/2014/main" id="{2371A9FF-084E-4C09-AC24-E8B77F00A309}"/>
              </a:ext>
            </a:extLst>
          </p:cNvPr>
          <p:cNvSpPr>
            <a:spLocks noGrp="1"/>
          </p:cNvSpPr>
          <p:nvPr>
            <p:ph idx="1"/>
          </p:nvPr>
        </p:nvSpPr>
        <p:spPr>
          <a:xfrm>
            <a:off x="677334" y="1729515"/>
            <a:ext cx="8596668" cy="3880773"/>
          </a:xfrm>
        </p:spPr>
        <p:txBody>
          <a:bodyPr>
            <a:normAutofit lnSpcReduction="10000"/>
          </a:bodyPr>
          <a:lstStyle/>
          <a:p>
            <a:r>
              <a:rPr lang="en-IE" dirty="0"/>
              <a:t>You cannot progress in or transfer to a subject in year 1 </a:t>
            </a:r>
            <a:r>
              <a:rPr lang="en-IE" b="1" dirty="0"/>
              <a:t>if you did not take at least 15 credits of that subject in year 1</a:t>
            </a:r>
          </a:p>
          <a:p>
            <a:pPr lvl="1"/>
            <a:r>
              <a:rPr lang="en-IE" dirty="0"/>
              <a:t>E.g. if you take only Law, Irish and Critical Skills in year 1, you cannot take e.g. Psychological Studies or French as a brand new subject in year 2</a:t>
            </a:r>
          </a:p>
          <a:p>
            <a:r>
              <a:rPr lang="en-IE" b="1" dirty="0"/>
              <a:t>There are no caps on transfers. </a:t>
            </a:r>
            <a:r>
              <a:rPr lang="en-IE" dirty="0"/>
              <a:t>There is no limit on the number of students who may transfer from year 1 BA to the BCL or LLB.</a:t>
            </a:r>
          </a:p>
          <a:p>
            <a:r>
              <a:rPr lang="en-IE" dirty="0"/>
              <a:t>In </a:t>
            </a:r>
            <a:r>
              <a:rPr lang="en-IE" i="1" dirty="0"/>
              <a:t>most cases* </a:t>
            </a:r>
            <a:r>
              <a:rPr lang="en-IE" dirty="0"/>
              <a:t>you do not need to formally apply for a transfer. If you are eligible/meet the requirements, you will be offered the opportunity to transfer at registration in September</a:t>
            </a:r>
          </a:p>
          <a:p>
            <a:pPr marL="0" indent="0">
              <a:buNone/>
            </a:pPr>
            <a:r>
              <a:rPr lang="en-IE" dirty="0"/>
              <a:t>*The main exception is if you are transferring from St. Patrick’s </a:t>
            </a:r>
            <a:r>
              <a:rPr lang="en-IE" dirty="0" err="1"/>
              <a:t>Maynooth</a:t>
            </a:r>
            <a:r>
              <a:rPr lang="en-IE" dirty="0"/>
              <a:t> – you must formally apply to the Admissions Office in MU by mid-July at the latest. The same applies to external transfers (transferring from outside MU). Please contact Admissions if you want to transfer from the BCL to the BA.</a:t>
            </a:r>
          </a:p>
          <a:p>
            <a:endParaRPr lang="en-IE" dirty="0"/>
          </a:p>
        </p:txBody>
      </p:sp>
    </p:spTree>
    <p:extLst>
      <p:ext uri="{BB962C8B-B14F-4D97-AF65-F5344CB8AC3E}">
        <p14:creationId xmlns:p14="http://schemas.microsoft.com/office/powerpoint/2010/main" val="1890301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0160-B366-4A1B-97A2-EC3E7B53EEBA}"/>
              </a:ext>
            </a:extLst>
          </p:cNvPr>
          <p:cNvSpPr>
            <a:spLocks noGrp="1"/>
          </p:cNvSpPr>
          <p:nvPr>
            <p:ph type="title"/>
          </p:nvPr>
        </p:nvSpPr>
        <p:spPr>
          <a:xfrm>
            <a:off x="4349123" y="609600"/>
            <a:ext cx="4924878" cy="1320800"/>
          </a:xfrm>
        </p:spPr>
        <p:txBody>
          <a:bodyPr anchor="ctr">
            <a:normAutofit/>
          </a:bodyPr>
          <a:lstStyle/>
          <a:p>
            <a:pPr>
              <a:lnSpc>
                <a:spcPct val="90000"/>
              </a:lnSpc>
            </a:pPr>
            <a:r>
              <a:rPr lang="en-IE" sz="2800" b="1" dirty="0">
                <a:ea typeface="+mj-lt"/>
                <a:cs typeface="+mj-lt"/>
              </a:rPr>
              <a:t>Transferring from the MU BA MH101 to the LLB MH501</a:t>
            </a:r>
            <a:endParaRPr lang="en-GB" sz="2800" dirty="0">
              <a:ea typeface="+mj-lt"/>
              <a:cs typeface="+mj-lt"/>
            </a:endParaRPr>
          </a:p>
        </p:txBody>
      </p:sp>
      <p:pic>
        <p:nvPicPr>
          <p:cNvPr id="7" name="Graphic 6" descr="Diploma Roll">
            <a:extLst>
              <a:ext uri="{FF2B5EF4-FFF2-40B4-BE49-F238E27FC236}">
                <a16:creationId xmlns:a16="http://schemas.microsoft.com/office/drawing/2014/main" id="{9F099913-96C0-44CD-B71C-291FAFEE2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814" y="1726627"/>
            <a:ext cx="3251701" cy="3251701"/>
          </a:xfrm>
          <a:prstGeom prst="rect">
            <a:avLst/>
          </a:prstGeom>
        </p:spPr>
      </p:pic>
      <p:sp>
        <p:nvSpPr>
          <p:cNvPr id="39" name="Content Placeholder 2">
            <a:extLst>
              <a:ext uri="{FF2B5EF4-FFF2-40B4-BE49-F238E27FC236}">
                <a16:creationId xmlns:a16="http://schemas.microsoft.com/office/drawing/2014/main" id="{33046009-8F97-4EDF-BDD4-5002623594EA}"/>
              </a:ext>
            </a:extLst>
          </p:cNvPr>
          <p:cNvSpPr>
            <a:spLocks noGrp="1"/>
          </p:cNvSpPr>
          <p:nvPr>
            <p:ph idx="1"/>
          </p:nvPr>
        </p:nvSpPr>
        <p:spPr>
          <a:xfrm>
            <a:off x="4349123" y="2160590"/>
            <a:ext cx="4921876" cy="3739698"/>
          </a:xfrm>
        </p:spPr>
        <p:txBody>
          <a:bodyPr vert="horz" lIns="91440" tIns="45720" rIns="91440" bIns="45720" rtlCol="0">
            <a:normAutofit/>
          </a:bodyPr>
          <a:lstStyle/>
          <a:p>
            <a:pPr>
              <a:lnSpc>
                <a:spcPct val="90000"/>
              </a:lnSpc>
              <a:spcBef>
                <a:spcPts val="1000"/>
              </a:spcBef>
            </a:pPr>
            <a:r>
              <a:rPr lang="en-IE" sz="1500" dirty="0">
                <a:ea typeface="+mn-lt"/>
                <a:cs typeface="+mn-lt"/>
              </a:rPr>
              <a:t>To transfer to year 2 of the LLB (Bachelor of Laws), students must :</a:t>
            </a:r>
            <a:endParaRPr lang="en-US" sz="1500" dirty="0">
              <a:ea typeface="+mn-lt"/>
              <a:cs typeface="+mn-lt"/>
            </a:endParaRPr>
          </a:p>
          <a:p>
            <a:pPr>
              <a:lnSpc>
                <a:spcPct val="90000"/>
              </a:lnSpc>
            </a:pPr>
            <a:r>
              <a:rPr lang="en-IE" sz="1500" b="1" dirty="0">
                <a:ea typeface="+mn-lt"/>
                <a:cs typeface="+mn-lt"/>
              </a:rPr>
              <a:t>1. Take at least 15 credits of law in year 1 and pass all their law modules </a:t>
            </a:r>
          </a:p>
          <a:p>
            <a:pPr>
              <a:lnSpc>
                <a:spcPct val="90000"/>
              </a:lnSpc>
            </a:pPr>
            <a:r>
              <a:rPr lang="en-IE" sz="1500" b="1" dirty="0">
                <a:ea typeface="+mn-lt"/>
                <a:cs typeface="+mn-lt"/>
              </a:rPr>
              <a:t>AND</a:t>
            </a:r>
          </a:p>
          <a:p>
            <a:pPr>
              <a:lnSpc>
                <a:spcPct val="90000"/>
              </a:lnSpc>
            </a:pPr>
            <a:r>
              <a:rPr lang="en-IE" sz="1500" b="1" dirty="0">
                <a:ea typeface="+mn-lt"/>
                <a:cs typeface="+mn-lt"/>
              </a:rPr>
              <a:t>2. Maintain an average of 40% </a:t>
            </a:r>
            <a:r>
              <a:rPr lang="en-IE" sz="1500" dirty="0">
                <a:ea typeface="+mn-lt"/>
                <a:cs typeface="+mn-lt"/>
              </a:rPr>
              <a:t>across all year 1 Law modules</a:t>
            </a:r>
            <a:endParaRPr lang="en-US" sz="1500" dirty="0">
              <a:ea typeface="+mn-lt"/>
              <a:cs typeface="+mn-lt"/>
            </a:endParaRPr>
          </a:p>
          <a:p>
            <a:pPr>
              <a:lnSpc>
                <a:spcPct val="90000"/>
              </a:lnSpc>
              <a:spcBef>
                <a:spcPts val="1000"/>
              </a:spcBef>
            </a:pPr>
            <a:r>
              <a:rPr lang="en-IE" sz="1500" b="1" dirty="0">
                <a:ea typeface="+mn-lt"/>
                <a:cs typeface="+mn-lt"/>
              </a:rPr>
              <a:t>AND</a:t>
            </a:r>
            <a:endParaRPr lang="en-US" sz="1500" dirty="0">
              <a:ea typeface="+mn-lt"/>
              <a:cs typeface="+mn-lt"/>
            </a:endParaRPr>
          </a:p>
          <a:p>
            <a:pPr>
              <a:lnSpc>
                <a:spcPct val="90000"/>
              </a:lnSpc>
            </a:pPr>
            <a:r>
              <a:rPr lang="en-IE" sz="1500" b="1" dirty="0">
                <a:ea typeface="+mn-lt"/>
                <a:cs typeface="+mn-lt"/>
              </a:rPr>
              <a:t>3.</a:t>
            </a:r>
            <a:r>
              <a:rPr lang="en-IE" sz="1500" dirty="0">
                <a:ea typeface="+mn-lt"/>
                <a:cs typeface="+mn-lt"/>
              </a:rPr>
              <a:t> </a:t>
            </a:r>
            <a:r>
              <a:rPr lang="en-IE" sz="1500" b="1" dirty="0">
                <a:ea typeface="+mn-lt"/>
                <a:cs typeface="+mn-lt"/>
              </a:rPr>
              <a:t>Pass all other first year subjects</a:t>
            </a:r>
            <a:r>
              <a:rPr lang="en-IE" sz="1500" dirty="0">
                <a:ea typeface="+mn-lt"/>
                <a:cs typeface="+mn-lt"/>
              </a:rPr>
              <a:t> (there are some very limited exceptions where you may be allowed to ‘carry a deficit’ into year 2)</a:t>
            </a:r>
            <a:endParaRPr lang="en-US" sz="1500" dirty="0">
              <a:ea typeface="+mn-lt"/>
              <a:cs typeface="+mn-lt"/>
            </a:endParaRPr>
          </a:p>
          <a:p>
            <a:pPr>
              <a:lnSpc>
                <a:spcPct val="90000"/>
              </a:lnSpc>
              <a:spcBef>
                <a:spcPts val="1000"/>
              </a:spcBef>
            </a:pPr>
            <a:r>
              <a:rPr lang="en-IE" sz="1500" dirty="0">
                <a:ea typeface="+mn-lt"/>
                <a:cs typeface="+mn-lt"/>
              </a:rPr>
              <a:t>N.B. The </a:t>
            </a:r>
            <a:r>
              <a:rPr lang="en-IE" sz="1500" b="1" dirty="0">
                <a:ea typeface="+mn-lt"/>
                <a:cs typeface="+mn-lt"/>
              </a:rPr>
              <a:t>LLB is 4 years </a:t>
            </a:r>
            <a:r>
              <a:rPr lang="en-IE" sz="1500" dirty="0">
                <a:ea typeface="+mn-lt"/>
                <a:cs typeface="+mn-lt"/>
              </a:rPr>
              <a:t>in total, as opposed to the </a:t>
            </a:r>
            <a:r>
              <a:rPr lang="en-IE" sz="1500" b="1" dirty="0">
                <a:ea typeface="+mn-lt"/>
                <a:cs typeface="+mn-lt"/>
              </a:rPr>
              <a:t>BCL programmes, which are 3 year </a:t>
            </a:r>
            <a:r>
              <a:rPr lang="en-IE" sz="1500" dirty="0">
                <a:ea typeface="+mn-lt"/>
                <a:cs typeface="+mn-lt"/>
              </a:rPr>
              <a:t>programmes.</a:t>
            </a:r>
            <a:endParaRPr lang="en-US" sz="1500" dirty="0">
              <a:ea typeface="+mn-lt"/>
              <a:cs typeface="+mn-lt"/>
            </a:endParaRPr>
          </a:p>
          <a:p>
            <a:pPr>
              <a:lnSpc>
                <a:spcPct val="90000"/>
              </a:lnSpc>
            </a:pPr>
            <a:endParaRPr lang="en-GB" sz="1500" dirty="0">
              <a:cs typeface="Calibri"/>
            </a:endParaRPr>
          </a:p>
        </p:txBody>
      </p:sp>
    </p:spTree>
    <p:extLst>
      <p:ext uri="{BB962C8B-B14F-4D97-AF65-F5344CB8AC3E}">
        <p14:creationId xmlns:p14="http://schemas.microsoft.com/office/powerpoint/2010/main" val="400477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D228-A54B-4B9B-8CE6-BFB11CCBCC31}"/>
              </a:ext>
            </a:extLst>
          </p:cNvPr>
          <p:cNvSpPr>
            <a:spLocks noGrp="1"/>
          </p:cNvSpPr>
          <p:nvPr>
            <p:ph type="title"/>
          </p:nvPr>
        </p:nvSpPr>
        <p:spPr>
          <a:xfrm>
            <a:off x="5536734" y="609600"/>
            <a:ext cx="3737268" cy="1320800"/>
          </a:xfrm>
        </p:spPr>
        <p:txBody>
          <a:bodyPr>
            <a:normAutofit/>
          </a:bodyPr>
          <a:lstStyle/>
          <a:p>
            <a:pPr>
              <a:lnSpc>
                <a:spcPct val="90000"/>
              </a:lnSpc>
            </a:pPr>
            <a:r>
              <a:rPr lang="en-IE" sz="2000" b="1" dirty="0">
                <a:ea typeface="+mj-lt"/>
                <a:cs typeface="+mj-lt"/>
              </a:rPr>
              <a:t>Transferring from year 1 MU Arts into year 2 BCL MH502 – </a:t>
            </a:r>
            <a:r>
              <a:rPr lang="en-IE" sz="2000" b="1" u="sng" dirty="0">
                <a:ea typeface="+mj-lt"/>
                <a:cs typeface="+mj-lt"/>
              </a:rPr>
              <a:t>30 </a:t>
            </a:r>
            <a:r>
              <a:rPr lang="en-IE" sz="2000" b="1" u="sng">
                <a:ea typeface="+mj-lt"/>
                <a:cs typeface="+mj-lt"/>
              </a:rPr>
              <a:t>credit routes</a:t>
            </a:r>
            <a:endParaRPr lang="en-GB" sz="2000" b="1" u="sng" dirty="0">
              <a:ea typeface="+mj-lt"/>
              <a:cs typeface="+mj-lt"/>
            </a:endParaRPr>
          </a:p>
        </p:txBody>
      </p:sp>
      <p:sp>
        <p:nvSpPr>
          <p:cNvPr id="3" name="Content Placeholder 2">
            <a:extLst>
              <a:ext uri="{FF2B5EF4-FFF2-40B4-BE49-F238E27FC236}">
                <a16:creationId xmlns:a16="http://schemas.microsoft.com/office/drawing/2014/main" id="{680EC33A-A742-4A8E-9CD9-1F9BE7A7EE13}"/>
              </a:ext>
            </a:extLst>
          </p:cNvPr>
          <p:cNvSpPr>
            <a:spLocks noGrp="1"/>
          </p:cNvSpPr>
          <p:nvPr>
            <p:ph idx="1"/>
          </p:nvPr>
        </p:nvSpPr>
        <p:spPr>
          <a:xfrm>
            <a:off x="5209563" y="2160589"/>
            <a:ext cx="4064439" cy="3880773"/>
          </a:xfrm>
        </p:spPr>
        <p:txBody>
          <a:bodyPr vert="horz" lIns="91440" tIns="45720" rIns="91440" bIns="45720" rtlCol="0">
            <a:normAutofit fontScale="92500" lnSpcReduction="10000"/>
          </a:bodyPr>
          <a:lstStyle/>
          <a:p>
            <a:pPr>
              <a:lnSpc>
                <a:spcPct val="90000"/>
              </a:lnSpc>
              <a:spcBef>
                <a:spcPts val="1000"/>
              </a:spcBef>
            </a:pPr>
            <a:r>
              <a:rPr lang="en-IE" sz="1700" dirty="0">
                <a:ea typeface="+mn-lt"/>
                <a:cs typeface="+mn-lt"/>
              </a:rPr>
              <a:t>Students in Arts (MH101) who complete </a:t>
            </a:r>
            <a:r>
              <a:rPr lang="en-IE" sz="1700" b="1" dirty="0">
                <a:ea typeface="+mn-lt"/>
                <a:cs typeface="+mn-lt"/>
              </a:rPr>
              <a:t>30 credits of Law </a:t>
            </a:r>
            <a:r>
              <a:rPr lang="en-IE" sz="1700" dirty="0">
                <a:ea typeface="+mn-lt"/>
                <a:cs typeface="+mn-lt"/>
              </a:rPr>
              <a:t>in year 1 and pass year 1 also have the option of transferring into year 2 of the:</a:t>
            </a:r>
            <a:endParaRPr lang="en-US" sz="1700" dirty="0">
              <a:ea typeface="+mn-lt"/>
              <a:cs typeface="+mn-lt"/>
            </a:endParaRPr>
          </a:p>
          <a:p>
            <a:pPr>
              <a:lnSpc>
                <a:spcPct val="90000"/>
              </a:lnSpc>
              <a:spcBef>
                <a:spcPts val="1000"/>
              </a:spcBef>
            </a:pPr>
            <a:r>
              <a:rPr lang="en-IE" sz="1700" b="1" dirty="0">
                <a:ea typeface="+mn-lt"/>
                <a:cs typeface="+mn-lt"/>
              </a:rPr>
              <a:t>BCL Law and Accounting</a:t>
            </a:r>
            <a:endParaRPr lang="en-US" sz="1700" dirty="0">
              <a:ea typeface="+mn-lt"/>
              <a:cs typeface="+mn-lt"/>
            </a:endParaRPr>
          </a:p>
          <a:p>
            <a:pPr>
              <a:lnSpc>
                <a:spcPct val="90000"/>
              </a:lnSpc>
              <a:spcBef>
                <a:spcPts val="1000"/>
              </a:spcBef>
            </a:pPr>
            <a:r>
              <a:rPr lang="en-IE" sz="1700" b="1" dirty="0">
                <a:ea typeface="+mn-lt"/>
                <a:cs typeface="+mn-lt"/>
              </a:rPr>
              <a:t>BCL Law and Arts</a:t>
            </a:r>
            <a:endParaRPr lang="en-US" sz="1700" dirty="0">
              <a:ea typeface="+mn-lt"/>
              <a:cs typeface="+mn-lt"/>
            </a:endParaRPr>
          </a:p>
          <a:p>
            <a:pPr>
              <a:lnSpc>
                <a:spcPct val="90000"/>
              </a:lnSpc>
              <a:spcBef>
                <a:spcPts val="1000"/>
              </a:spcBef>
            </a:pPr>
            <a:r>
              <a:rPr lang="en-IE" sz="1700" b="1" dirty="0">
                <a:ea typeface="+mn-lt"/>
                <a:cs typeface="+mn-lt"/>
              </a:rPr>
              <a:t>BCL Law and Business</a:t>
            </a:r>
            <a:endParaRPr lang="en-US" sz="1700" dirty="0">
              <a:ea typeface="+mn-lt"/>
              <a:cs typeface="+mn-lt"/>
            </a:endParaRPr>
          </a:p>
          <a:p>
            <a:pPr>
              <a:lnSpc>
                <a:spcPct val="90000"/>
              </a:lnSpc>
              <a:spcBef>
                <a:spcPts val="1000"/>
              </a:spcBef>
            </a:pPr>
            <a:r>
              <a:rPr lang="en-IE" sz="1700" b="1" dirty="0">
                <a:ea typeface="+mn-lt"/>
                <a:cs typeface="+mn-lt"/>
              </a:rPr>
              <a:t>BCL Law and Criminology</a:t>
            </a:r>
          </a:p>
          <a:p>
            <a:pPr>
              <a:lnSpc>
                <a:spcPct val="90000"/>
              </a:lnSpc>
              <a:spcBef>
                <a:spcPts val="1000"/>
              </a:spcBef>
            </a:pPr>
            <a:r>
              <a:rPr lang="en-US" sz="1700" b="1" dirty="0">
                <a:ea typeface="+mn-lt"/>
                <a:cs typeface="+mn-lt"/>
              </a:rPr>
              <a:t>BCL Law and Languages </a:t>
            </a:r>
          </a:p>
          <a:p>
            <a:pPr>
              <a:lnSpc>
                <a:spcPct val="90000"/>
              </a:lnSpc>
              <a:spcBef>
                <a:spcPts val="1000"/>
              </a:spcBef>
            </a:pPr>
            <a:r>
              <a:rPr lang="en-IE" sz="1700" dirty="0">
                <a:ea typeface="+mn-lt"/>
                <a:cs typeface="+mn-lt"/>
              </a:rPr>
              <a:t>if they successfully complete first year (and complete the requirements of Accounting, Business, Criminology and, for MH503,of the relevant language)</a:t>
            </a:r>
            <a:endParaRPr lang="en-US" sz="1700" dirty="0">
              <a:ea typeface="+mn-lt"/>
              <a:cs typeface="+mn-lt"/>
            </a:endParaRPr>
          </a:p>
          <a:p>
            <a:pPr>
              <a:lnSpc>
                <a:spcPct val="90000"/>
              </a:lnSpc>
            </a:pPr>
            <a:endParaRPr lang="en-GB" sz="1700" dirty="0">
              <a:cs typeface="Calibri"/>
            </a:endParaRPr>
          </a:p>
        </p:txBody>
      </p:sp>
      <p:pic>
        <p:nvPicPr>
          <p:cNvPr id="5" name="Picture 4" descr="Writing an appointment on a paper agenda">
            <a:extLst>
              <a:ext uri="{FF2B5EF4-FFF2-40B4-BE49-F238E27FC236}">
                <a16:creationId xmlns:a16="http://schemas.microsoft.com/office/drawing/2014/main" id="{36D39781-C027-449F-992E-D5FAA535C94E}"/>
              </a:ext>
            </a:extLst>
          </p:cNvPr>
          <p:cNvPicPr>
            <a:picLocks noChangeAspect="1"/>
          </p:cNvPicPr>
          <p:nvPr/>
        </p:nvPicPr>
        <p:blipFill rotWithShape="1">
          <a:blip r:embed="rId2"/>
          <a:srcRect r="47489"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 name="Isosceles Triangle 2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12945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2A32-04EB-4772-91AD-F31A6C7B0A15}"/>
              </a:ext>
            </a:extLst>
          </p:cNvPr>
          <p:cNvSpPr>
            <a:spLocks noGrp="1"/>
          </p:cNvSpPr>
          <p:nvPr>
            <p:ph type="title"/>
          </p:nvPr>
        </p:nvSpPr>
        <p:spPr/>
        <p:txBody>
          <a:bodyPr>
            <a:normAutofit/>
          </a:bodyPr>
          <a:lstStyle/>
          <a:p>
            <a:r>
              <a:rPr lang="en-IE" b="1" dirty="0">
                <a:solidFill>
                  <a:schemeClr val="accent2">
                    <a:lumMod val="75000"/>
                  </a:schemeClr>
                </a:solidFill>
                <a:ea typeface="+mj-lt"/>
                <a:cs typeface="+mj-lt"/>
              </a:rPr>
              <a:t>Transferring from year 1 MU Arts into year 2 BCL Law and Accounting</a:t>
            </a:r>
            <a:endParaRPr lang="en-GB" b="1" dirty="0">
              <a:solidFill>
                <a:schemeClr val="accent2">
                  <a:lumMod val="75000"/>
                </a:schemeClr>
              </a:solidFill>
              <a:ea typeface="+mj-lt"/>
              <a:cs typeface="+mj-lt"/>
            </a:endParaRPr>
          </a:p>
        </p:txBody>
      </p:sp>
      <p:graphicFrame>
        <p:nvGraphicFramePr>
          <p:cNvPr id="5" name="Content Placeholder 2">
            <a:extLst>
              <a:ext uri="{FF2B5EF4-FFF2-40B4-BE49-F238E27FC236}">
                <a16:creationId xmlns:a16="http://schemas.microsoft.com/office/drawing/2014/main" id="{BADAF1F7-A385-4F4E-8103-F606DF472818}"/>
              </a:ext>
            </a:extLst>
          </p:cNvPr>
          <p:cNvGraphicFramePr>
            <a:graphicFrameLocks/>
          </p:cNvGraphicFramePr>
          <p:nvPr>
            <p:extLst>
              <p:ext uri="{D42A27DB-BD31-4B8C-83A1-F6EECF244321}">
                <p14:modId xmlns:p14="http://schemas.microsoft.com/office/powerpoint/2010/main" val="1635817948"/>
              </p:ext>
            </p:extLst>
          </p:nvPr>
        </p:nvGraphicFramePr>
        <p:xfrm>
          <a:off x="563894" y="2311922"/>
          <a:ext cx="9787776" cy="3685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2645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47CEE-688C-4C6F-8199-208579FA17EE}"/>
              </a:ext>
            </a:extLst>
          </p:cNvPr>
          <p:cNvSpPr>
            <a:spLocks noGrp="1"/>
          </p:cNvSpPr>
          <p:nvPr>
            <p:ph type="title"/>
          </p:nvPr>
        </p:nvSpPr>
        <p:spPr>
          <a:xfrm>
            <a:off x="1286933" y="609600"/>
            <a:ext cx="10197494" cy="1099457"/>
          </a:xfrm>
        </p:spPr>
        <p:txBody>
          <a:bodyPr>
            <a:normAutofit/>
          </a:bodyPr>
          <a:lstStyle/>
          <a:p>
            <a:pPr>
              <a:lnSpc>
                <a:spcPct val="90000"/>
              </a:lnSpc>
            </a:pPr>
            <a:r>
              <a:rPr lang="en-IE" b="1" dirty="0">
                <a:ea typeface="+mj-lt"/>
                <a:cs typeface="+mj-lt"/>
              </a:rPr>
              <a:t>Transferring to year 2 BCL Law and Business/</a:t>
            </a:r>
            <a:br>
              <a:rPr lang="en-IE" b="1" dirty="0">
                <a:ea typeface="+mj-lt"/>
                <a:cs typeface="+mj-lt"/>
              </a:rPr>
            </a:br>
            <a:r>
              <a:rPr lang="en-IE" b="1" dirty="0">
                <a:ea typeface="+mj-lt"/>
                <a:cs typeface="+mj-lt"/>
              </a:rPr>
              <a:t>Criminology</a:t>
            </a:r>
            <a:endParaRPr lang="en-GB" dirty="0">
              <a:ea typeface="+mj-lt"/>
              <a:cs typeface="+mj-lt"/>
            </a:endParaRPr>
          </a:p>
        </p:txBody>
      </p:sp>
      <p:sp>
        <p:nvSpPr>
          <p:cNvPr id="21" name="Isosceles Triangle 2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AF6D280-0582-4748-B50B-67ADAE55DD9D}"/>
              </a:ext>
            </a:extLst>
          </p:cNvPr>
          <p:cNvGraphicFramePr>
            <a:graphicFrameLocks/>
          </p:cNvGraphicFramePr>
          <p:nvPr>
            <p:extLst>
              <p:ext uri="{D42A27DB-BD31-4B8C-83A1-F6EECF244321}">
                <p14:modId xmlns:p14="http://schemas.microsoft.com/office/powerpoint/2010/main" val="217473900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3781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FD31-2CD2-D333-25E8-95F634474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850CB-666F-70F0-5CDA-EE793E837827}"/>
              </a:ext>
            </a:extLst>
          </p:cNvPr>
          <p:cNvSpPr>
            <a:spLocks noGrp="1"/>
          </p:cNvSpPr>
          <p:nvPr>
            <p:ph type="title"/>
          </p:nvPr>
        </p:nvSpPr>
        <p:spPr>
          <a:xfrm>
            <a:off x="1286933" y="609600"/>
            <a:ext cx="7659640" cy="1099457"/>
          </a:xfrm>
        </p:spPr>
        <p:txBody>
          <a:bodyPr>
            <a:normAutofit/>
          </a:bodyPr>
          <a:lstStyle/>
          <a:p>
            <a:pPr>
              <a:lnSpc>
                <a:spcPct val="90000"/>
              </a:lnSpc>
            </a:pPr>
            <a:r>
              <a:rPr lang="en-IE" b="1" dirty="0">
                <a:ea typeface="+mj-lt"/>
                <a:cs typeface="+mj-lt"/>
              </a:rPr>
              <a:t>Transferring to year 2 BCL Law and Languages</a:t>
            </a:r>
            <a:endParaRPr lang="en-GB" dirty="0">
              <a:ea typeface="+mj-lt"/>
              <a:cs typeface="+mj-lt"/>
            </a:endParaRPr>
          </a:p>
        </p:txBody>
      </p:sp>
      <p:graphicFrame>
        <p:nvGraphicFramePr>
          <p:cNvPr id="5" name="Content Placeholder 2">
            <a:extLst>
              <a:ext uri="{FF2B5EF4-FFF2-40B4-BE49-F238E27FC236}">
                <a16:creationId xmlns:a16="http://schemas.microsoft.com/office/drawing/2014/main" id="{18312BF9-9723-533C-570A-5305B7A82D52}"/>
              </a:ext>
            </a:extLst>
          </p:cNvPr>
          <p:cNvGraphicFramePr>
            <a:graphicFrameLocks/>
          </p:cNvGraphicFramePr>
          <p:nvPr>
            <p:extLst>
              <p:ext uri="{D42A27DB-BD31-4B8C-83A1-F6EECF244321}">
                <p14:modId xmlns:p14="http://schemas.microsoft.com/office/powerpoint/2010/main" val="233564485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331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2D6B6-BBD4-4E07-90D7-521677057E1A}"/>
              </a:ext>
            </a:extLst>
          </p:cNvPr>
          <p:cNvSpPr>
            <a:spLocks noGrp="1"/>
          </p:cNvSpPr>
          <p:nvPr>
            <p:ph type="title"/>
          </p:nvPr>
        </p:nvSpPr>
        <p:spPr>
          <a:xfrm>
            <a:off x="1180916" y="266246"/>
            <a:ext cx="10197494" cy="1099457"/>
          </a:xfrm>
        </p:spPr>
        <p:txBody>
          <a:bodyPr>
            <a:normAutofit fontScale="90000"/>
          </a:bodyPr>
          <a:lstStyle/>
          <a:p>
            <a:pPr>
              <a:lnSpc>
                <a:spcPct val="90000"/>
              </a:lnSpc>
            </a:pPr>
            <a:r>
              <a:rPr lang="en-IE" b="1" dirty="0">
                <a:ea typeface="+mj-lt"/>
                <a:cs typeface="+mj-lt"/>
              </a:rPr>
              <a:t>Transferring from year 1 Arts into year 2 BCL – 15 credit routes (i.e. if you did fewer than 30 credits of law in year 1)</a:t>
            </a:r>
            <a:endParaRPr lang="en-GB" dirty="0">
              <a:ea typeface="+mj-lt"/>
              <a:cs typeface="+mj-lt"/>
            </a:endParaRPr>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F4124871-1A88-4A6E-A008-D6BC56365E05}"/>
              </a:ext>
            </a:extLst>
          </p:cNvPr>
          <p:cNvGraphicFramePr>
            <a:graphicFrameLocks noGrp="1"/>
          </p:cNvGraphicFramePr>
          <p:nvPr>
            <p:ph idx="1"/>
            <p:extLst>
              <p:ext uri="{D42A27DB-BD31-4B8C-83A1-F6EECF244321}">
                <p14:modId xmlns:p14="http://schemas.microsoft.com/office/powerpoint/2010/main" val="12992918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22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6462" y="609600"/>
            <a:ext cx="5217540" cy="1320800"/>
          </a:xfrm>
        </p:spPr>
        <p:txBody>
          <a:bodyPr>
            <a:normAutofit/>
          </a:bodyPr>
          <a:lstStyle/>
          <a:p>
            <a:r>
              <a:rPr lang="en-US" b="1" dirty="0"/>
              <a:t>Don’t panic!</a:t>
            </a:r>
          </a:p>
        </p:txBody>
      </p:sp>
      <p:pic>
        <p:nvPicPr>
          <p:cNvPr id="1026" name="Picture 2" descr="ire Explosion 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33" y="726065"/>
            <a:ext cx="3150527" cy="23688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77334" y="3523299"/>
            <a:ext cx="3150527" cy="2433782"/>
          </a:xfrm>
          <a:prstGeom prst="rect">
            <a:avLst/>
          </a:prstGeom>
        </p:spPr>
      </p:pic>
      <p:graphicFrame>
        <p:nvGraphicFramePr>
          <p:cNvPr id="1028" name="Content Placeholder 2">
            <a:extLst>
              <a:ext uri="{FF2B5EF4-FFF2-40B4-BE49-F238E27FC236}">
                <a16:creationId xmlns:a16="http://schemas.microsoft.com/office/drawing/2014/main" id="{6A4CE5C5-51B1-035F-FD62-620CA430DA99}"/>
              </a:ext>
            </a:extLst>
          </p:cNvPr>
          <p:cNvGraphicFramePr>
            <a:graphicFrameLocks noGrp="1"/>
          </p:cNvGraphicFramePr>
          <p:nvPr>
            <p:ph idx="1"/>
            <p:extLst>
              <p:ext uri="{D42A27DB-BD31-4B8C-83A1-F6EECF244321}">
                <p14:modId xmlns:p14="http://schemas.microsoft.com/office/powerpoint/2010/main" val="2242545954"/>
              </p:ext>
            </p:extLst>
          </p:nvPr>
        </p:nvGraphicFramePr>
        <p:xfrm>
          <a:off x="3552880" y="1497497"/>
          <a:ext cx="6942842" cy="4848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106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E299F-FF83-44CC-A4AE-98B828A7D1B9}"/>
              </a:ext>
            </a:extLst>
          </p:cNvPr>
          <p:cNvSpPr>
            <a:spLocks noGrp="1"/>
          </p:cNvSpPr>
          <p:nvPr>
            <p:ph type="title"/>
          </p:nvPr>
        </p:nvSpPr>
        <p:spPr>
          <a:xfrm>
            <a:off x="652481" y="1382486"/>
            <a:ext cx="3547581" cy="4093028"/>
          </a:xfrm>
        </p:spPr>
        <p:txBody>
          <a:bodyPr anchor="ctr">
            <a:normAutofit/>
          </a:bodyPr>
          <a:lstStyle/>
          <a:p>
            <a:r>
              <a:rPr lang="en-IE" sz="3100" b="1" dirty="0"/>
              <a:t>Transfer and the Supplementals/Re-sits: Resitting does not disadvantage you in relation to transfer options</a:t>
            </a:r>
          </a:p>
        </p:txBody>
      </p:sp>
      <p:grpSp>
        <p:nvGrpSpPr>
          <p:cNvPr id="23"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2">
            <a:extLst>
              <a:ext uri="{FF2B5EF4-FFF2-40B4-BE49-F238E27FC236}">
                <a16:creationId xmlns:a16="http://schemas.microsoft.com/office/drawing/2014/main" id="{F4455D84-1A26-416B-BB9C-D5C830024F70}"/>
              </a:ext>
            </a:extLst>
          </p:cNvPr>
          <p:cNvGraphicFramePr>
            <a:graphicFrameLocks noGrp="1"/>
          </p:cNvGraphicFramePr>
          <p:nvPr>
            <p:ph idx="1"/>
            <p:extLst>
              <p:ext uri="{D42A27DB-BD31-4B8C-83A1-F6EECF244321}">
                <p14:modId xmlns:p14="http://schemas.microsoft.com/office/powerpoint/2010/main" val="1902340770"/>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052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CB02-B3FE-D3E7-EEEE-6D2A3185C4FE}"/>
              </a:ext>
            </a:extLst>
          </p:cNvPr>
          <p:cNvSpPr>
            <a:spLocks noGrp="1"/>
          </p:cNvSpPr>
          <p:nvPr>
            <p:ph type="title"/>
          </p:nvPr>
        </p:nvSpPr>
        <p:spPr/>
        <p:txBody>
          <a:bodyPr/>
          <a:lstStyle/>
          <a:p>
            <a:r>
              <a:rPr lang="en-US" dirty="0"/>
              <a:t>How do I apply for Transfer?</a:t>
            </a:r>
          </a:p>
        </p:txBody>
      </p:sp>
      <p:sp>
        <p:nvSpPr>
          <p:cNvPr id="3" name="Content Placeholder 2">
            <a:extLst>
              <a:ext uri="{FF2B5EF4-FFF2-40B4-BE49-F238E27FC236}">
                <a16:creationId xmlns:a16="http://schemas.microsoft.com/office/drawing/2014/main" id="{3786A963-DB89-FAA5-8E8B-62138A15FE35}"/>
              </a:ext>
            </a:extLst>
          </p:cNvPr>
          <p:cNvSpPr>
            <a:spLocks noGrp="1"/>
          </p:cNvSpPr>
          <p:nvPr>
            <p:ph idx="1"/>
          </p:nvPr>
        </p:nvSpPr>
        <p:spPr/>
        <p:txBody>
          <a:bodyPr/>
          <a:lstStyle/>
          <a:p>
            <a:r>
              <a:rPr lang="en-US" dirty="0"/>
              <a:t>If you are eligible for an internal transfer option (BA to BCL, BA to LLB, BCL to LLB, BCL to BA), </a:t>
            </a:r>
            <a:r>
              <a:rPr lang="en-US" b="1" dirty="0"/>
              <a:t>it will be offered to you automatically on registration in September 2024</a:t>
            </a:r>
            <a:r>
              <a:rPr lang="en-US" dirty="0"/>
              <a:t>. You don’t need to indicate your interest to the School or otherwise apply for the transfer.</a:t>
            </a:r>
          </a:p>
          <a:p>
            <a:r>
              <a:rPr lang="en-IE" dirty="0"/>
              <a:t>Please note: for transfers from BA Theology and Arts (St Patrick’s University) to the BCL or LLB at Maynooth – you may apply to transfer, but </a:t>
            </a:r>
            <a:r>
              <a:rPr lang="en-IE" b="1" u="sng" dirty="0"/>
              <a:t>you must apply for an external transfer</a:t>
            </a:r>
            <a:r>
              <a:rPr lang="en-IE" b="1" dirty="0"/>
              <a:t> through </a:t>
            </a:r>
            <a:r>
              <a:rPr lang="en-IE" b="1" dirty="0">
                <a:hlinkClick r:id="rId2"/>
              </a:rPr>
              <a:t>transfers@mu.ie</a:t>
            </a:r>
            <a:r>
              <a:rPr lang="en-IE" b="1" dirty="0"/>
              <a:t> by June at the latest </a:t>
            </a:r>
            <a:r>
              <a:rPr lang="en-IE" dirty="0"/>
              <a:t>– not automatic, must be approved, and there may be a limit on numbers. This is because the BA Theology and Arts is an external transfer from a different university (while Maynooth University and St Patrick’s University share a campus, they are separate universities).</a:t>
            </a:r>
          </a:p>
          <a:p>
            <a:endParaRPr lang="en-US" dirty="0"/>
          </a:p>
        </p:txBody>
      </p:sp>
    </p:spTree>
    <p:extLst>
      <p:ext uri="{BB962C8B-B14F-4D97-AF65-F5344CB8AC3E}">
        <p14:creationId xmlns:p14="http://schemas.microsoft.com/office/powerpoint/2010/main" val="47512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4BC3F-7BAA-4B62-9D08-381C2453A777}"/>
              </a:ext>
            </a:extLst>
          </p:cNvPr>
          <p:cNvSpPr>
            <a:spLocks noGrp="1"/>
          </p:cNvSpPr>
          <p:nvPr>
            <p:ph type="title"/>
          </p:nvPr>
        </p:nvSpPr>
        <p:spPr>
          <a:xfrm>
            <a:off x="1333502" y="609600"/>
            <a:ext cx="8596668" cy="1320800"/>
          </a:xfrm>
        </p:spPr>
        <p:txBody>
          <a:bodyPr>
            <a:normAutofit/>
          </a:bodyPr>
          <a:lstStyle/>
          <a:p>
            <a:r>
              <a:rPr lang="en-IE" dirty="0"/>
              <a:t>Particular transfer arrangements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B53FA6D-66FC-472E-A6BD-5076172309DA}"/>
              </a:ext>
            </a:extLst>
          </p:cNvPr>
          <p:cNvSpPr>
            <a:spLocks noGrp="1"/>
          </p:cNvSpPr>
          <p:nvPr>
            <p:ph idx="1"/>
          </p:nvPr>
        </p:nvSpPr>
        <p:spPr>
          <a:xfrm>
            <a:off x="1333502" y="2160589"/>
            <a:ext cx="8596668" cy="3880773"/>
          </a:xfrm>
        </p:spPr>
        <p:txBody>
          <a:bodyPr>
            <a:normAutofit/>
          </a:bodyPr>
          <a:lstStyle/>
          <a:p>
            <a:r>
              <a:rPr lang="en-IE" dirty="0"/>
              <a:t>BCL to BA? Yes, if you pass year 1 of the BCL. For instance, if you are on the BCL Law and Criminology, taking Irish as your third subject, you may be able to apply to transfer to the BA and take a double major in Criminology and Irish. If you have a pathway to the BA, it should be offered to you at registration in September 2024 though you may need to contact Registrations if the option is not automatically available.</a:t>
            </a:r>
          </a:p>
          <a:p>
            <a:r>
              <a:rPr lang="en-IE" dirty="0"/>
              <a:t>BCL to LLB? Yes –this is possible if you pass year 1 of the BCL. If you have a pathway, this will be offered to you at registration in September 2024.</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46519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117EA-8AD6-4420-B35D-CF6293701E17}"/>
              </a:ext>
            </a:extLst>
          </p:cNvPr>
          <p:cNvSpPr>
            <a:spLocks noGrp="1"/>
          </p:cNvSpPr>
          <p:nvPr>
            <p:ph type="title"/>
          </p:nvPr>
        </p:nvSpPr>
        <p:spPr>
          <a:xfrm>
            <a:off x="1286933" y="609600"/>
            <a:ext cx="10197494" cy="1099457"/>
          </a:xfrm>
        </p:spPr>
        <p:txBody>
          <a:bodyPr>
            <a:normAutofit/>
          </a:bodyPr>
          <a:lstStyle/>
          <a:p>
            <a:pPr>
              <a:lnSpc>
                <a:spcPct val="90000"/>
              </a:lnSpc>
            </a:pPr>
            <a:r>
              <a:rPr lang="en-IE" dirty="0"/>
              <a:t>If I’m on the BA, may I continue on the BA, and still take Law?</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6C14C172-0605-453A-B551-CBE0F3F2514B}"/>
              </a:ext>
            </a:extLst>
          </p:cNvPr>
          <p:cNvGraphicFramePr>
            <a:graphicFrameLocks noGrp="1"/>
          </p:cNvGraphicFramePr>
          <p:nvPr>
            <p:ph idx="1"/>
            <p:extLst>
              <p:ext uri="{D42A27DB-BD31-4B8C-83A1-F6EECF244321}">
                <p14:modId xmlns:p14="http://schemas.microsoft.com/office/powerpoint/2010/main" val="223356827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0367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4" name="Group 73">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75" name="Straight Connector 74">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Subtitle 2"/>
          <p:cNvSpPr>
            <a:spLocks noGrp="1"/>
          </p:cNvSpPr>
          <p:nvPr>
            <p:ph type="subTitle" idx="1"/>
          </p:nvPr>
        </p:nvSpPr>
        <p:spPr>
          <a:xfrm>
            <a:off x="537169" y="5091471"/>
            <a:ext cx="8459130" cy="428593"/>
          </a:xfrm>
        </p:spPr>
        <p:txBody>
          <a:bodyPr>
            <a:normAutofit fontScale="25000" lnSpcReduction="20000"/>
          </a:bodyPr>
          <a:lstStyle/>
          <a:p>
            <a:pPr>
              <a:lnSpc>
                <a:spcPct val="90000"/>
              </a:lnSpc>
            </a:pPr>
            <a:endParaRPr lang="en-IE" sz="700" dirty="0">
              <a:solidFill>
                <a:srgbClr val="FFFFFF"/>
              </a:solidFill>
            </a:endParaRPr>
          </a:p>
          <a:p>
            <a:pPr>
              <a:lnSpc>
                <a:spcPct val="90000"/>
              </a:lnSpc>
            </a:pPr>
            <a:r>
              <a:rPr lang="en-IE" sz="13500" b="1" dirty="0">
                <a:solidFill>
                  <a:srgbClr val="FFFFFF"/>
                </a:solidFill>
              </a:rPr>
              <a:t>TRANSFER OPTIONS: LLB OR BCL?</a:t>
            </a:r>
          </a:p>
        </p:txBody>
      </p:sp>
      <p:sp>
        <p:nvSpPr>
          <p:cNvPr id="85" name="Rectangle 84">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fwryan\Desktop\NUIM_Sth_Campus[1].jpg"/>
          <p:cNvPicPr>
            <a:picLocks noChangeAspect="1" noChangeArrowheads="1"/>
          </p:cNvPicPr>
          <p:nvPr/>
        </p:nvPicPr>
        <p:blipFill>
          <a:blip r:embed="rId2" cstate="print"/>
          <a:stretch>
            <a:fillRect/>
          </a:stretch>
        </p:blipFill>
        <p:spPr bwMode="auto">
          <a:xfrm>
            <a:off x="1340030" y="1142339"/>
            <a:ext cx="3426704" cy="2287324"/>
          </a:xfrm>
          <a:prstGeom prst="rect">
            <a:avLst/>
          </a:prstGeom>
          <a:noFill/>
        </p:spPr>
      </p:pic>
      <p:pic>
        <p:nvPicPr>
          <p:cNvPr id="1027" name="Picture 3" descr="C:\Users\fwryan\Desktop\logo.png"/>
          <p:cNvPicPr>
            <a:picLocks noChangeAspect="1" noChangeArrowheads="1"/>
          </p:cNvPicPr>
          <p:nvPr/>
        </p:nvPicPr>
        <p:blipFill>
          <a:blip r:embed="rId3"/>
          <a:stretch>
            <a:fillRect/>
          </a:stretch>
        </p:blipFill>
        <p:spPr bwMode="auto">
          <a:xfrm>
            <a:off x="8117073" y="1601102"/>
            <a:ext cx="3426704" cy="1538938"/>
          </a:xfrm>
          <a:prstGeom prst="rect">
            <a:avLst/>
          </a:prstGeom>
          <a:noFill/>
        </p:spPr>
      </p:pic>
    </p:spTree>
    <p:extLst>
      <p:ext uri="{BB962C8B-B14F-4D97-AF65-F5344CB8AC3E}">
        <p14:creationId xmlns:p14="http://schemas.microsoft.com/office/powerpoint/2010/main" val="460813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pPr>
              <a:lnSpc>
                <a:spcPct val="90000"/>
              </a:lnSpc>
            </a:pPr>
            <a:r>
              <a:rPr lang="en-IE" sz="2800" b="1"/>
              <a:t>WHAT THE BCL AND LLB HAVE IN COMMON</a:t>
            </a:r>
          </a:p>
        </p:txBody>
      </p:sp>
      <p:sp>
        <p:nvSpPr>
          <p:cNvPr id="3" name="Content Placeholder 2"/>
          <p:cNvSpPr>
            <a:spLocks noGrp="1"/>
          </p:cNvSpPr>
          <p:nvPr>
            <p:ph idx="1"/>
          </p:nvPr>
        </p:nvSpPr>
        <p:spPr>
          <a:xfrm>
            <a:off x="5209563" y="2160589"/>
            <a:ext cx="4064439" cy="3880773"/>
          </a:xfrm>
        </p:spPr>
        <p:txBody>
          <a:bodyPr>
            <a:normAutofit/>
          </a:bodyPr>
          <a:lstStyle/>
          <a:p>
            <a:r>
              <a:rPr lang="en-IE" dirty="0"/>
              <a:t>Both are level 8 honours degrees</a:t>
            </a:r>
          </a:p>
          <a:p>
            <a:r>
              <a:rPr lang="en-IE" dirty="0"/>
              <a:t>Both are King’s Inns approved law degrees (provided you cover the required modules as part of your degrees)</a:t>
            </a:r>
          </a:p>
          <a:p>
            <a:r>
              <a:rPr lang="en-IE" dirty="0"/>
              <a:t>Both cover all the examinable subjects for the Law Society of Ireland (though the LLB does so more comprehensively)</a:t>
            </a:r>
          </a:p>
          <a:p>
            <a:r>
              <a:rPr lang="en-IE" dirty="0"/>
              <a:t>Study Abroad/Work Placement options (year 3 LLB/ between years 2 and 3 BCL)</a:t>
            </a:r>
          </a:p>
        </p:txBody>
      </p:sp>
      <p:pic>
        <p:nvPicPr>
          <p:cNvPr id="4" name="Content Placeholder 4" descr="unnamed.jpg"/>
          <p:cNvPicPr>
            <a:picLocks noChangeAspect="1"/>
          </p:cNvPicPr>
          <p:nvPr/>
        </p:nvPicPr>
        <p:blipFill rotWithShape="1">
          <a:blip r:embed="rId2">
            <a:extLst>
              <a:ext uri="{28A0092B-C50C-407E-A947-70E740481C1C}">
                <a14:useLocalDpi xmlns:a14="http://schemas.microsoft.com/office/drawing/2010/main" val="0"/>
              </a:ext>
            </a:extLst>
          </a:blip>
          <a:srcRect l="34084" r="2146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0663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en-US" dirty="0"/>
              <a:t>LLB</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FC9537CF-3194-4130-B23A-4E9A7DF5615F}"/>
              </a:ext>
            </a:extLst>
          </p:cNvPr>
          <p:cNvGraphicFramePr>
            <a:graphicFrameLocks noGrp="1"/>
          </p:cNvGraphicFramePr>
          <p:nvPr>
            <p:ph idx="1"/>
            <p:extLst>
              <p:ext uri="{D42A27DB-BD31-4B8C-83A1-F6EECF244321}">
                <p14:modId xmlns:p14="http://schemas.microsoft.com/office/powerpoint/2010/main" val="190486950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875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blurred public library with bookshelves">
            <a:extLst>
              <a:ext uri="{FF2B5EF4-FFF2-40B4-BE49-F238E27FC236}">
                <a16:creationId xmlns:a16="http://schemas.microsoft.com/office/drawing/2014/main" id="{5B8F10BA-9821-416D-BE01-6CC0DEDBDAB5}"/>
              </a:ext>
            </a:extLst>
          </p:cNvPr>
          <p:cNvPicPr>
            <a:picLocks noChangeAspect="1"/>
          </p:cNvPicPr>
          <p:nvPr/>
        </p:nvPicPr>
        <p:blipFill rotWithShape="1">
          <a:blip r:embed="rId2"/>
          <a:srcRect l="276" r="2261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dirty="0"/>
              <a:t>BCL</a:t>
            </a:r>
          </a:p>
        </p:txBody>
      </p:sp>
      <p:sp>
        <p:nvSpPr>
          <p:cNvPr id="3" name="Content Placeholder 2"/>
          <p:cNvSpPr>
            <a:spLocks noGrp="1"/>
          </p:cNvSpPr>
          <p:nvPr>
            <p:ph idx="1"/>
          </p:nvPr>
        </p:nvSpPr>
        <p:spPr>
          <a:xfrm>
            <a:off x="677334" y="1431235"/>
            <a:ext cx="3851122" cy="4610127"/>
          </a:xfrm>
        </p:spPr>
        <p:txBody>
          <a:bodyPr>
            <a:normAutofit/>
          </a:bodyPr>
          <a:lstStyle/>
          <a:p>
            <a:pPr>
              <a:lnSpc>
                <a:spcPct val="90000"/>
              </a:lnSpc>
            </a:pPr>
            <a:r>
              <a:rPr lang="en-US" sz="1600" dirty="0"/>
              <a:t>Law and one other of your year 1 subjects for 2 more years (3 if you do a placement or study abroad)</a:t>
            </a:r>
          </a:p>
          <a:p>
            <a:pPr>
              <a:lnSpc>
                <a:spcPct val="90000"/>
              </a:lnSpc>
            </a:pPr>
            <a:r>
              <a:rPr lang="en-US" sz="1600" dirty="0"/>
              <a:t>Usually shorter than the LLB</a:t>
            </a:r>
          </a:p>
          <a:p>
            <a:pPr>
              <a:lnSpc>
                <a:spcPct val="90000"/>
              </a:lnSpc>
            </a:pPr>
            <a:r>
              <a:rPr lang="en-US" sz="1600" dirty="0"/>
              <a:t>Opportunity to combine law and another discipline</a:t>
            </a:r>
          </a:p>
          <a:p>
            <a:pPr>
              <a:lnSpc>
                <a:spcPct val="90000"/>
              </a:lnSpc>
            </a:pPr>
            <a:r>
              <a:rPr lang="en-US" sz="1600" dirty="0"/>
              <a:t>Less law but you keep your options open</a:t>
            </a:r>
          </a:p>
          <a:p>
            <a:pPr>
              <a:lnSpc>
                <a:spcPct val="90000"/>
              </a:lnSpc>
            </a:pPr>
            <a:r>
              <a:rPr lang="en-US" sz="1600" dirty="0"/>
              <a:t>Fewer options in law, and no access to advanced options of year 4 LLB (but you can take similar options on an LLM)</a:t>
            </a:r>
          </a:p>
          <a:p>
            <a:pPr>
              <a:lnSpc>
                <a:spcPct val="90000"/>
              </a:lnSpc>
            </a:pPr>
            <a:r>
              <a:rPr lang="en-US" sz="1600" dirty="0"/>
              <a:t>No research project option in law</a:t>
            </a:r>
          </a:p>
          <a:p>
            <a:pPr>
              <a:lnSpc>
                <a:spcPct val="90000"/>
              </a:lnSpc>
            </a:pPr>
            <a:r>
              <a:rPr lang="en-US" sz="1600" dirty="0"/>
              <a:t>Approved by King’s Inns and covers you for FE1 exams (though BCL probably won’t cover you for the New York Bar)</a:t>
            </a:r>
          </a:p>
          <a:p>
            <a:pPr>
              <a:lnSpc>
                <a:spcPct val="90000"/>
              </a:lnSpc>
            </a:pPr>
            <a:endParaRPr lang="en-US" sz="1400"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2291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1D54-FD27-47C9-9FEF-EFFF45A39F63}"/>
              </a:ext>
            </a:extLst>
          </p:cNvPr>
          <p:cNvSpPr>
            <a:spLocks noGrp="1"/>
          </p:cNvSpPr>
          <p:nvPr>
            <p:ph type="title"/>
          </p:nvPr>
        </p:nvSpPr>
        <p:spPr/>
        <p:txBody>
          <a:bodyPr/>
          <a:lstStyle/>
          <a:p>
            <a:r>
              <a:rPr lang="en-IE" dirty="0"/>
              <a:t>Merits of the LLB v BCL</a:t>
            </a:r>
          </a:p>
        </p:txBody>
      </p:sp>
      <p:sp>
        <p:nvSpPr>
          <p:cNvPr id="3" name="Content Placeholder 2">
            <a:extLst>
              <a:ext uri="{FF2B5EF4-FFF2-40B4-BE49-F238E27FC236}">
                <a16:creationId xmlns:a16="http://schemas.microsoft.com/office/drawing/2014/main" id="{4C3CA389-0FA9-43A8-8A2C-F391677D2EA5}"/>
              </a:ext>
            </a:extLst>
          </p:cNvPr>
          <p:cNvSpPr>
            <a:spLocks noGrp="1"/>
          </p:cNvSpPr>
          <p:nvPr>
            <p:ph idx="1"/>
          </p:nvPr>
        </p:nvSpPr>
        <p:spPr/>
        <p:txBody>
          <a:bodyPr>
            <a:normAutofit fontScale="92500"/>
          </a:bodyPr>
          <a:lstStyle/>
          <a:p>
            <a:r>
              <a:rPr lang="en-IE" dirty="0"/>
              <a:t>Clearly, if you are very interested in and focussed on law, there may be benefits in doing the LLB over the BCL</a:t>
            </a:r>
          </a:p>
          <a:p>
            <a:r>
              <a:rPr lang="en-IE" dirty="0"/>
              <a:t>If you want to keep your options open, the BCL may be a better bet, particularly if you like your other subject and have done well in it</a:t>
            </a:r>
          </a:p>
          <a:p>
            <a:r>
              <a:rPr lang="en-IE" dirty="0"/>
              <a:t>Remember that the LLB is three more years of (mainly) *just* law after year 1.</a:t>
            </a:r>
          </a:p>
          <a:p>
            <a:r>
              <a:rPr lang="en-IE" dirty="0"/>
              <a:t>There are more options on the LLB, more skills-based modules, and more advanced modules (particularly in year 4)…but you graduate quicker and with more focus on core modules on the BCL</a:t>
            </a:r>
          </a:p>
          <a:p>
            <a:r>
              <a:rPr lang="en-IE" dirty="0"/>
              <a:t>Employers don’t necessarily favour the LLB over the BCL. Some law firms say that they prefer well-rounded graduates with a mix of good transferable skills (i.e. they are not necessarily looking for someone who is just good at law; they also value business and IT skills, good communication, languages, and teamwork skills)</a:t>
            </a:r>
          </a:p>
        </p:txBody>
      </p:sp>
    </p:spTree>
    <p:extLst>
      <p:ext uri="{BB962C8B-B14F-4D97-AF65-F5344CB8AC3E}">
        <p14:creationId xmlns:p14="http://schemas.microsoft.com/office/powerpoint/2010/main" val="307519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Transferring to the LLB</a:t>
            </a:r>
          </a:p>
        </p:txBody>
      </p:sp>
      <p:sp>
        <p:nvSpPr>
          <p:cNvPr id="3" name="Content Placeholder 2"/>
          <p:cNvSpPr>
            <a:spLocks noGrp="1"/>
          </p:cNvSpPr>
          <p:nvPr>
            <p:ph idx="1"/>
          </p:nvPr>
        </p:nvSpPr>
        <p:spPr/>
        <p:txBody>
          <a:bodyPr>
            <a:normAutofit lnSpcReduction="10000"/>
          </a:bodyPr>
          <a:lstStyle/>
          <a:p>
            <a:r>
              <a:rPr lang="en-US" dirty="0"/>
              <a:t>A good idea if</a:t>
            </a:r>
          </a:p>
          <a:p>
            <a:pPr lvl="1"/>
            <a:r>
              <a:rPr lang="en-US" dirty="0"/>
              <a:t>You really like law and you are sure you want to study it in depth</a:t>
            </a:r>
          </a:p>
          <a:p>
            <a:pPr lvl="1"/>
            <a:r>
              <a:rPr lang="en-US" dirty="0"/>
              <a:t>You like the idea of doing advanced study in law</a:t>
            </a:r>
          </a:p>
          <a:p>
            <a:pPr lvl="1"/>
            <a:r>
              <a:rPr lang="en-US" dirty="0"/>
              <a:t>You’re not pushed about the other subjects you took in year 1</a:t>
            </a:r>
          </a:p>
          <a:p>
            <a:pPr lvl="1"/>
            <a:r>
              <a:rPr lang="en-US" dirty="0"/>
              <a:t>You want to stay at least 3 more years in university after year 1</a:t>
            </a:r>
          </a:p>
          <a:p>
            <a:pPr lvl="1"/>
            <a:r>
              <a:rPr lang="en-US" dirty="0"/>
              <a:t>You have performed reasonably well in year 1 law</a:t>
            </a:r>
          </a:p>
          <a:p>
            <a:r>
              <a:rPr lang="en-US" dirty="0"/>
              <a:t>Might be best to avoid if</a:t>
            </a:r>
          </a:p>
          <a:p>
            <a:pPr lvl="1"/>
            <a:r>
              <a:rPr lang="en-US" dirty="0"/>
              <a:t>You want to keep your options open</a:t>
            </a:r>
          </a:p>
          <a:p>
            <a:pPr lvl="1"/>
            <a:r>
              <a:rPr lang="en-US" dirty="0"/>
              <a:t>You like one or more of your other year 1 subjects as much as or more than law</a:t>
            </a:r>
          </a:p>
          <a:p>
            <a:pPr lvl="1"/>
            <a:r>
              <a:rPr lang="en-US" dirty="0"/>
              <a:t>You want to finish your degree as soon as you can.</a:t>
            </a:r>
          </a:p>
          <a:p>
            <a:pPr lvl="1"/>
            <a:r>
              <a:rPr lang="en-US" dirty="0"/>
              <a:t>You have struggled with law or did not enjoy it in year 1</a:t>
            </a:r>
          </a:p>
        </p:txBody>
      </p:sp>
    </p:spTree>
    <p:extLst>
      <p:ext uri="{BB962C8B-B14F-4D97-AF65-F5344CB8AC3E}">
        <p14:creationId xmlns:p14="http://schemas.microsoft.com/office/powerpoint/2010/main" val="65444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Failure and success</a:t>
            </a:r>
          </a:p>
        </p:txBody>
      </p:sp>
      <p:pic>
        <p:nvPicPr>
          <p:cNvPr id="4" name="Content Placeholder 3"/>
          <p:cNvPicPr>
            <a:picLocks noGrp="1" noChangeAspect="1"/>
          </p:cNvPicPr>
          <p:nvPr>
            <p:ph idx="1"/>
          </p:nvPr>
        </p:nvPicPr>
        <p:blipFill>
          <a:blip r:embed="rId2"/>
          <a:stretch>
            <a:fillRect/>
          </a:stretch>
        </p:blipFill>
        <p:spPr>
          <a:xfrm>
            <a:off x="1181593" y="1168399"/>
            <a:ext cx="3008090" cy="4610101"/>
          </a:xfrm>
          <a:prstGeom prst="rect">
            <a:avLst/>
          </a:prstGeom>
        </p:spPr>
      </p:pic>
      <p:sp>
        <p:nvSpPr>
          <p:cNvPr id="5" name="Content Placeholder 2"/>
          <p:cNvSpPr txBox="1">
            <a:spLocks/>
          </p:cNvSpPr>
          <p:nvPr/>
        </p:nvSpPr>
        <p:spPr>
          <a:xfrm>
            <a:off x="7181725" y="2837329"/>
            <a:ext cx="4512988" cy="331793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solidFill>
                  <a:srgbClr val="FFFFFF"/>
                </a:solidFill>
              </a:rPr>
              <a:t>“It’s not what happens to us in life, it’s what we do about it that is the true measure of success. How we fail and how we recover says much about the character of our achievements.”</a:t>
            </a:r>
          </a:p>
          <a:p>
            <a:r>
              <a:rPr lang="en-US">
                <a:solidFill>
                  <a:srgbClr val="FFFFFF"/>
                </a:solidFill>
              </a:rPr>
              <a:t>“It’s okay to miss the bed on the first jump…It’s okay to try another route. It is not okay to lose sight of the top of the bed and surrender our goal.”</a:t>
            </a:r>
          </a:p>
          <a:p>
            <a:endParaRPr lang="en-US">
              <a:solidFill>
                <a:srgbClr val="FFFFFF"/>
              </a:solidFill>
            </a:endParaRPr>
          </a:p>
        </p:txBody>
      </p:sp>
    </p:spTree>
    <p:extLst>
      <p:ext uri="{BB962C8B-B14F-4D97-AF65-F5344CB8AC3E}">
        <p14:creationId xmlns:p14="http://schemas.microsoft.com/office/powerpoint/2010/main" val="831754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Transferring to the BCL</a:t>
            </a:r>
          </a:p>
        </p:txBody>
      </p:sp>
      <p:sp>
        <p:nvSpPr>
          <p:cNvPr id="3" name="Content Placeholder 2"/>
          <p:cNvSpPr>
            <a:spLocks noGrp="1"/>
          </p:cNvSpPr>
          <p:nvPr>
            <p:ph idx="1"/>
          </p:nvPr>
        </p:nvSpPr>
        <p:spPr/>
        <p:txBody>
          <a:bodyPr>
            <a:normAutofit/>
          </a:bodyPr>
          <a:lstStyle/>
          <a:p>
            <a:r>
              <a:rPr lang="en-US" dirty="0"/>
              <a:t>A good idea if</a:t>
            </a:r>
          </a:p>
          <a:p>
            <a:pPr lvl="1"/>
            <a:r>
              <a:rPr lang="en-US" dirty="0"/>
              <a:t>You like law, but you want to keep your options open</a:t>
            </a:r>
          </a:p>
          <a:p>
            <a:pPr lvl="1"/>
            <a:r>
              <a:rPr lang="en-US" dirty="0"/>
              <a:t>You like one or more of your other year 1 subjects</a:t>
            </a:r>
          </a:p>
          <a:p>
            <a:pPr lvl="1"/>
            <a:r>
              <a:rPr lang="en-US" dirty="0"/>
              <a:t>You want to finish your degree as soon as you can.</a:t>
            </a:r>
          </a:p>
          <a:p>
            <a:r>
              <a:rPr lang="en-US" dirty="0"/>
              <a:t>Might be best to avoid if</a:t>
            </a:r>
          </a:p>
          <a:p>
            <a:pPr lvl="1"/>
            <a:r>
              <a:rPr lang="en-US" dirty="0"/>
              <a:t>You have struggled with law or did not enjoy it in year 1</a:t>
            </a:r>
          </a:p>
          <a:p>
            <a:pPr lvl="1"/>
            <a:r>
              <a:rPr lang="en-US" dirty="0"/>
              <a:t>You performed much better in your other two subjects than in law.</a:t>
            </a:r>
          </a:p>
          <a:p>
            <a:endParaRPr lang="en-US" dirty="0"/>
          </a:p>
        </p:txBody>
      </p:sp>
    </p:spTree>
    <p:extLst>
      <p:ext uri="{BB962C8B-B14F-4D97-AF65-F5344CB8AC3E}">
        <p14:creationId xmlns:p14="http://schemas.microsoft.com/office/powerpoint/2010/main" val="1886113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8" name="Straight Connector 47">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56">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p:cNvPicPr>
            <a:picLocks noGrp="1" noChangeAspect="1"/>
          </p:cNvPicPr>
          <p:nvPr/>
        </p:nvPicPr>
        <p:blipFill rotWithShape="1">
          <a:blip r:embed="rId2"/>
          <a:srcRect l="13810" t="1812" r="43656"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Thank you</a:t>
            </a:r>
            <a:br>
              <a:rPr lang="en-US" sz="4800"/>
            </a:br>
            <a:r>
              <a:rPr lang="en-US" sz="4800"/>
              <a:t>law@mu.ie</a:t>
            </a:r>
          </a:p>
        </p:txBody>
      </p:sp>
      <p:cxnSp>
        <p:nvCxnSpPr>
          <p:cNvPr id="59" name="Straight Connector 5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1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b="1" dirty="0"/>
              <a:t>Plan B – try another route</a:t>
            </a:r>
          </a:p>
        </p:txBody>
      </p:sp>
      <p:sp>
        <p:nvSpPr>
          <p:cNvPr id="3" name="Content Placeholder 2"/>
          <p:cNvSpPr>
            <a:spLocks noGrp="1"/>
          </p:cNvSpPr>
          <p:nvPr>
            <p:ph idx="1"/>
          </p:nvPr>
        </p:nvSpPr>
        <p:spPr>
          <a:xfrm>
            <a:off x="5209563" y="2160589"/>
            <a:ext cx="4769324" cy="4087811"/>
          </a:xfrm>
        </p:spPr>
        <p:txBody>
          <a:bodyPr>
            <a:normAutofit/>
          </a:bodyPr>
          <a:lstStyle/>
          <a:p>
            <a:r>
              <a:rPr lang="en-US" dirty="0"/>
              <a:t>If things are going awry and you know you won’t make a deadline</a:t>
            </a:r>
          </a:p>
          <a:p>
            <a:pPr lvl="1"/>
            <a:r>
              <a:rPr lang="en-US" dirty="0"/>
              <a:t>Talk to your lecturer</a:t>
            </a:r>
          </a:p>
          <a:p>
            <a:pPr lvl="1"/>
            <a:r>
              <a:rPr lang="en-US" dirty="0"/>
              <a:t>Ask for an extension – give </a:t>
            </a:r>
            <a:r>
              <a:rPr lang="en-US" b="1" dirty="0"/>
              <a:t>reasons</a:t>
            </a:r>
            <a:r>
              <a:rPr lang="en-US" dirty="0"/>
              <a:t> for seeking the extension and be ready to </a:t>
            </a:r>
            <a:r>
              <a:rPr lang="en-US" b="1" dirty="0"/>
              <a:t>provide evidence</a:t>
            </a:r>
          </a:p>
          <a:p>
            <a:pPr lvl="1"/>
            <a:r>
              <a:rPr lang="en-US" dirty="0"/>
              <a:t>Consider delaying completion of the module until the Summer re-sits/</a:t>
            </a:r>
            <a:r>
              <a:rPr lang="en-US" dirty="0" err="1"/>
              <a:t>supplementals</a:t>
            </a:r>
            <a:endParaRPr lang="en-US" dirty="0"/>
          </a:p>
          <a:p>
            <a:pPr lvl="1"/>
            <a:r>
              <a:rPr lang="en-US" dirty="0"/>
              <a:t>But don’t put everything off – try to get some work done/out of the way</a:t>
            </a:r>
          </a:p>
        </p:txBody>
      </p:sp>
      <p:pic>
        <p:nvPicPr>
          <p:cNvPr id="4" name="Picture 3"/>
          <p:cNvPicPr>
            <a:picLocks noChangeAspect="1"/>
          </p:cNvPicPr>
          <p:nvPr/>
        </p:nvPicPr>
        <p:blipFill rotWithShape="1">
          <a:blip r:embed="rId2"/>
          <a:srcRect l="14093" r="18450"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4725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pPr>
              <a:lnSpc>
                <a:spcPct val="90000"/>
              </a:lnSpc>
            </a:pPr>
            <a:r>
              <a:rPr lang="en-US" b="1" dirty="0"/>
              <a:t>Tips for Assessments and Exams –</a:t>
            </a:r>
            <a:br>
              <a:rPr lang="en-US" b="1" dirty="0"/>
            </a:br>
            <a:r>
              <a:rPr lang="en-US" b="1" dirty="0"/>
              <a:t>Clarity of mind and focus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D2240F7-3ABD-4879-9A6F-8F96271986A8}"/>
              </a:ext>
            </a:extLst>
          </p:cNvPr>
          <p:cNvGraphicFramePr>
            <a:graphicFrameLocks noGrp="1"/>
          </p:cNvGraphicFramePr>
          <p:nvPr>
            <p:ph idx="1"/>
            <p:extLst>
              <p:ext uri="{D42A27DB-BD31-4B8C-83A1-F6EECF244321}">
                <p14:modId xmlns:p14="http://schemas.microsoft.com/office/powerpoint/2010/main" val="140648026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546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0445-23B4-E949-1335-289BD7E39978}"/>
              </a:ext>
            </a:extLst>
          </p:cNvPr>
          <p:cNvSpPr>
            <a:spLocks noGrp="1"/>
          </p:cNvSpPr>
          <p:nvPr>
            <p:ph type="title"/>
          </p:nvPr>
        </p:nvSpPr>
        <p:spPr>
          <a:xfrm>
            <a:off x="5536734" y="609600"/>
            <a:ext cx="3737268" cy="1320800"/>
          </a:xfrm>
        </p:spPr>
        <p:txBody>
          <a:bodyPr>
            <a:normAutofit/>
          </a:bodyPr>
          <a:lstStyle/>
          <a:p>
            <a:r>
              <a:rPr lang="en-US" dirty="0"/>
              <a:t>Pomodoro Technique</a:t>
            </a:r>
          </a:p>
        </p:txBody>
      </p:sp>
      <p:sp>
        <p:nvSpPr>
          <p:cNvPr id="3" name="Content Placeholder 2">
            <a:extLst>
              <a:ext uri="{FF2B5EF4-FFF2-40B4-BE49-F238E27FC236}">
                <a16:creationId xmlns:a16="http://schemas.microsoft.com/office/drawing/2014/main" id="{7345BECC-CDE8-C49C-9109-24CED5F197DE}"/>
              </a:ext>
            </a:extLst>
          </p:cNvPr>
          <p:cNvSpPr>
            <a:spLocks noGrp="1"/>
          </p:cNvSpPr>
          <p:nvPr>
            <p:ph idx="1"/>
          </p:nvPr>
        </p:nvSpPr>
        <p:spPr>
          <a:xfrm>
            <a:off x="5209563" y="2160589"/>
            <a:ext cx="4064439" cy="3880773"/>
          </a:xfrm>
        </p:spPr>
        <p:txBody>
          <a:bodyPr>
            <a:normAutofit/>
          </a:bodyPr>
          <a:lstStyle/>
          <a:p>
            <a:r>
              <a:rPr lang="en-US" dirty="0"/>
              <a:t>Pomodoro technique – study for 25 minutes, focusing on a specific issue, followed by a 5-minute break. </a:t>
            </a:r>
          </a:p>
          <a:p>
            <a:r>
              <a:rPr lang="en-US" dirty="0"/>
              <a:t>Study for another 25 minutes, followed by another break (maybe taking longer breaks as you go along)</a:t>
            </a:r>
          </a:p>
          <a:p>
            <a:pPr marL="0" indent="0">
              <a:buNone/>
            </a:pPr>
            <a:endParaRPr lang="en-US" dirty="0"/>
          </a:p>
          <a:p>
            <a:pPr marL="0" indent="0">
              <a:buNone/>
            </a:pPr>
            <a:endParaRPr lang="en-US" dirty="0"/>
          </a:p>
          <a:p>
            <a:endParaRPr lang="en-US" dirty="0"/>
          </a:p>
        </p:txBody>
      </p:sp>
      <p:pic>
        <p:nvPicPr>
          <p:cNvPr id="5" name="Picture 4" descr="Macro shot of a red tomato">
            <a:extLst>
              <a:ext uri="{FF2B5EF4-FFF2-40B4-BE49-F238E27FC236}">
                <a16:creationId xmlns:a16="http://schemas.microsoft.com/office/drawing/2014/main" id="{7CEF7C84-D176-BC0B-AA28-F66A5E16F2E4}"/>
              </a:ext>
            </a:extLst>
          </p:cNvPr>
          <p:cNvPicPr>
            <a:picLocks noChangeAspect="1"/>
          </p:cNvPicPr>
          <p:nvPr/>
        </p:nvPicPr>
        <p:blipFill rotWithShape="1">
          <a:blip r:embed="rId2"/>
          <a:srcRect l="75" r="4741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0362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3467" y="816638"/>
            <a:ext cx="3367359" cy="5224724"/>
          </a:xfrm>
        </p:spPr>
        <p:txBody>
          <a:bodyPr anchor="ctr">
            <a:normAutofit/>
          </a:bodyPr>
          <a:lstStyle/>
          <a:p>
            <a:r>
              <a:rPr lang="en-US" b="1" dirty="0"/>
              <a:t>Studying and preparation</a:t>
            </a:r>
          </a:p>
        </p:txBody>
      </p:sp>
      <p:sp>
        <p:nvSpPr>
          <p:cNvPr id="3" name="Content Placeholder 2"/>
          <p:cNvSpPr>
            <a:spLocks noGrp="1"/>
          </p:cNvSpPr>
          <p:nvPr>
            <p:ph idx="1"/>
          </p:nvPr>
        </p:nvSpPr>
        <p:spPr>
          <a:xfrm>
            <a:off x="4654295" y="816638"/>
            <a:ext cx="4619706" cy="5224724"/>
          </a:xfrm>
        </p:spPr>
        <p:txBody>
          <a:bodyPr anchor="ctr">
            <a:normAutofit/>
          </a:bodyPr>
          <a:lstStyle/>
          <a:p>
            <a:r>
              <a:rPr lang="en-US" dirty="0"/>
              <a:t>Check for the deadlines/dates of assessments</a:t>
            </a:r>
          </a:p>
          <a:p>
            <a:r>
              <a:rPr lang="en-US" dirty="0"/>
              <a:t>Read the instructions carefully. Make sure you are doing what you are being asked to do</a:t>
            </a:r>
          </a:p>
          <a:p>
            <a:r>
              <a:rPr lang="en-US" dirty="0"/>
              <a:t>Read before writing – class notes, recommended readings, textbooks, articles</a:t>
            </a:r>
          </a:p>
          <a:p>
            <a:r>
              <a:rPr lang="en-US" dirty="0"/>
              <a:t>Do a search on databases (e.g. Westlaw, SSRN, </a:t>
            </a:r>
            <a:r>
              <a:rPr lang="en-US" dirty="0" err="1"/>
              <a:t>VLexJustis</a:t>
            </a:r>
            <a:r>
              <a:rPr lang="en-US" dirty="0"/>
              <a:t>) for relevant journal articles, cases, legislation</a:t>
            </a:r>
          </a:p>
          <a:p>
            <a:r>
              <a:rPr lang="en-US" dirty="0"/>
              <a:t>In law, remember you will almost always need to cite cases and (if relevant) refer to legislation</a:t>
            </a:r>
          </a:p>
          <a:p>
            <a:endParaRPr lang="en-US" dirty="0"/>
          </a:p>
          <a:p>
            <a:endParaRPr lang="en-US" dirty="0"/>
          </a:p>
          <a:p>
            <a:endParaRPr lang="en-US" dirty="0"/>
          </a:p>
        </p:txBody>
      </p:sp>
    </p:spTree>
    <p:extLst>
      <p:ext uri="{BB962C8B-B14F-4D97-AF65-F5344CB8AC3E}">
        <p14:creationId xmlns:p14="http://schemas.microsoft.com/office/powerpoint/2010/main" val="828380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950" y="1179151"/>
            <a:ext cx="3300646" cy="4463889"/>
          </a:xfrm>
        </p:spPr>
        <p:txBody>
          <a:bodyPr anchor="ctr">
            <a:normAutofit/>
          </a:bodyPr>
          <a:lstStyle/>
          <a:p>
            <a:r>
              <a:rPr lang="en-US" b="1" dirty="0"/>
              <a:t>Technique in writing</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8918" y="1109145"/>
            <a:ext cx="6341016" cy="4603900"/>
          </a:xfrm>
        </p:spPr>
        <p:txBody>
          <a:bodyPr anchor="ctr">
            <a:normAutofit/>
          </a:bodyPr>
          <a:lstStyle/>
          <a:p>
            <a:r>
              <a:rPr lang="en-US" dirty="0"/>
              <a:t>Write in short sentences – keep it simple and clear</a:t>
            </a:r>
          </a:p>
          <a:p>
            <a:r>
              <a:rPr lang="en-US" dirty="0"/>
              <a:t>No need to swallow a dictionary – small words work as well as big ones.</a:t>
            </a:r>
          </a:p>
          <a:p>
            <a:r>
              <a:rPr lang="en-US" dirty="0"/>
              <a:t>If you use a word, make sure you know what it means</a:t>
            </a:r>
          </a:p>
          <a:p>
            <a:r>
              <a:rPr lang="en-US" dirty="0"/>
              <a:t>Include cases – the facts (briefly), decision and reasons for the decision (the last of these being the most important)</a:t>
            </a:r>
          </a:p>
          <a:p>
            <a:r>
              <a:rPr lang="en-US" dirty="0"/>
              <a:t>Make sure to reference (acknowledge your sources) </a:t>
            </a:r>
          </a:p>
          <a:p>
            <a:r>
              <a:rPr lang="en-US" dirty="0"/>
              <a:t>Write as much as possible in your own words, but write formally</a:t>
            </a:r>
          </a:p>
          <a:p>
            <a:r>
              <a:rPr lang="en-US" dirty="0"/>
              <a:t>If you state an opinion, make sure to back it up with argument</a:t>
            </a:r>
          </a:p>
          <a:p>
            <a:r>
              <a:rPr lang="en-US" dirty="0"/>
              <a:t>Give yourself time to edit and proof-read</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5735192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2585</TotalTime>
  <Words>4198</Words>
  <Application>Microsoft Macintosh PowerPoint</Application>
  <PresentationFormat>Widescreen</PresentationFormat>
  <Paragraphs>265</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Century Gothic</vt:lpstr>
      <vt:lpstr>Trebuchet MS</vt:lpstr>
      <vt:lpstr>Wingdings 3</vt:lpstr>
      <vt:lpstr>Facet</vt:lpstr>
      <vt:lpstr>PowerPoint Presentation</vt:lpstr>
      <vt:lpstr>Purpose of this talk</vt:lpstr>
      <vt:lpstr>Don’t panic!</vt:lpstr>
      <vt:lpstr>Failure and success</vt:lpstr>
      <vt:lpstr>Plan B – try another route</vt:lpstr>
      <vt:lpstr>Tips for Assessments and Exams – Clarity of mind and focus</vt:lpstr>
      <vt:lpstr>Pomodoro Technique</vt:lpstr>
      <vt:lpstr>Studying and preparation</vt:lpstr>
      <vt:lpstr>Technique in writing</vt:lpstr>
      <vt:lpstr>Progression and transfer – what we mean</vt:lpstr>
      <vt:lpstr>Progression (passing year 1 and getting into year 2)</vt:lpstr>
      <vt:lpstr>Exceptions</vt:lpstr>
      <vt:lpstr>Carrying a deficit</vt:lpstr>
      <vt:lpstr>What if I don’t pass my January or May assessments? THE SUPPLEMENTALS!</vt:lpstr>
      <vt:lpstr>The ‘big red hand’ point</vt:lpstr>
      <vt:lpstr>What about my award/degree classification?</vt:lpstr>
      <vt:lpstr>Erasmus/study abroad and work placements</vt:lpstr>
      <vt:lpstr>Erasmus/study abroad and placements</vt:lpstr>
      <vt:lpstr>PowerPoint Presentation</vt:lpstr>
      <vt:lpstr>PowerPoint Presentation</vt:lpstr>
      <vt:lpstr>PowerPoint Presentation</vt:lpstr>
      <vt:lpstr>Summary</vt:lpstr>
      <vt:lpstr>Some core principles and points</vt:lpstr>
      <vt:lpstr>Transferring from the MU BA MH101 to the LLB MH501</vt:lpstr>
      <vt:lpstr>Transferring from year 1 MU Arts into year 2 BCL MH502 – 30 credit routes</vt:lpstr>
      <vt:lpstr>Transferring from year 1 MU Arts into year 2 BCL Law and Accounting</vt:lpstr>
      <vt:lpstr>Transferring to year 2 BCL Law and Business/ Criminology</vt:lpstr>
      <vt:lpstr>Transferring to year 2 BCL Law and Languages</vt:lpstr>
      <vt:lpstr>Transferring from year 1 Arts into year 2 BCL – 15 credit routes (i.e. if you did fewer than 30 credits of law in year 1)</vt:lpstr>
      <vt:lpstr>Transfer and the Supplementals/Re-sits: Resitting does not disadvantage you in relation to transfer options</vt:lpstr>
      <vt:lpstr>How do I apply for Transfer?</vt:lpstr>
      <vt:lpstr>Particular transfer arrangements</vt:lpstr>
      <vt:lpstr>If I’m on the BA, may I continue on the BA, and still take Law?</vt:lpstr>
      <vt:lpstr>PowerPoint Presentation</vt:lpstr>
      <vt:lpstr>WHAT THE BCL AND LLB HAVE IN COMMON</vt:lpstr>
      <vt:lpstr>LLB</vt:lpstr>
      <vt:lpstr>BCL</vt:lpstr>
      <vt:lpstr>Merits of the LLB v BCL</vt:lpstr>
      <vt:lpstr>Transferring to the LLB</vt:lpstr>
      <vt:lpstr>Transferring to the BCL</vt:lpstr>
      <vt:lpstr>Thank you law@mu.ie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 Ryan</dc:creator>
  <cp:lastModifiedBy>Fergus Ryan</cp:lastModifiedBy>
  <cp:revision>33</cp:revision>
  <dcterms:created xsi:type="dcterms:W3CDTF">2021-03-11T17:47:44Z</dcterms:created>
  <dcterms:modified xsi:type="dcterms:W3CDTF">2025-04-01T21:19:56Z</dcterms:modified>
</cp:coreProperties>
</file>