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diagrams/data5.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quickStyle1.xml" ContentType="application/vnd.openxmlformats-officedocument.drawingml.diagramStyle+xml"/>
  <Override PartName="/ppt/theme/theme1.xml" ContentType="application/vnd.openxmlformats-officedocument.theme+xml"/>
  <Override PartName="/ppt/diagrams/quickStyle5.xml" ContentType="application/vnd.openxmlformats-officedocument.drawingml.diagramStyle+xml"/>
  <Override PartName="/ppt/theme/theme2.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colors5.xml" ContentType="application/vnd.openxmlformats-officedocument.drawingml.diagramColors+xml"/>
  <Override PartName="/ppt/diagrams/colors1.xml" ContentType="application/vnd.openxmlformats-officedocument.drawingml.diagramColors+xml"/>
  <Override PartName="/ppt/diagrams/drawing1.xml" ContentType="application/vnd.ms-office.drawingml.diagramDrawing+xml"/>
  <Override PartName="/ppt/diagrams/drawing5.xml" ContentType="application/vnd.ms-office.drawingml.diagramDrawing+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92" r:id="rId3"/>
    <p:sldId id="261" r:id="rId4"/>
    <p:sldId id="265" r:id="rId5"/>
    <p:sldId id="311" r:id="rId6"/>
    <p:sldId id="293" r:id="rId7"/>
    <p:sldId id="268" r:id="rId8"/>
    <p:sldId id="295" r:id="rId9"/>
    <p:sldId id="301" r:id="rId10"/>
    <p:sldId id="312" r:id="rId11"/>
    <p:sldId id="313" r:id="rId12"/>
    <p:sldId id="305" r:id="rId13"/>
    <p:sldId id="298" r:id="rId14"/>
    <p:sldId id="306"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FDA68-102F-4B20-BFE8-2504C02E0B2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FD5AC8D-E153-4766-BECC-0626273506DF}">
      <dgm:prSet/>
      <dgm:spPr/>
      <dgm:t>
        <a:bodyPr/>
        <a:lstStyle/>
        <a:p>
          <a:r>
            <a:rPr lang="en-IE"/>
            <a:t>Not forensic science or forensic psychology!</a:t>
          </a:r>
          <a:endParaRPr lang="en-US"/>
        </a:p>
      </dgm:t>
    </dgm:pt>
    <dgm:pt modelId="{604A2CE3-81F3-42F4-A211-88F5422C0DBD}" type="parTrans" cxnId="{7D7099EB-40AF-4854-8891-528077171E62}">
      <dgm:prSet/>
      <dgm:spPr/>
      <dgm:t>
        <a:bodyPr/>
        <a:lstStyle/>
        <a:p>
          <a:endParaRPr lang="en-US"/>
        </a:p>
      </dgm:t>
    </dgm:pt>
    <dgm:pt modelId="{46C6A551-6891-406E-91A6-B6329A7827B3}" type="sibTrans" cxnId="{7D7099EB-40AF-4854-8891-528077171E62}">
      <dgm:prSet/>
      <dgm:spPr/>
      <dgm:t>
        <a:bodyPr/>
        <a:lstStyle/>
        <a:p>
          <a:endParaRPr lang="en-US"/>
        </a:p>
      </dgm:t>
    </dgm:pt>
    <dgm:pt modelId="{025E1C75-FCA6-46CF-9246-1F0D36581FDD}">
      <dgm:prSet/>
      <dgm:spPr/>
      <dgm:t>
        <a:bodyPr/>
        <a:lstStyle/>
        <a:p>
          <a:r>
            <a:rPr lang="en-IE"/>
            <a:t>In short, ‘the </a:t>
          </a:r>
          <a:r>
            <a:rPr lang="en-IE" b="1"/>
            <a:t>study of crime, criminals and criminal justice</a:t>
          </a:r>
          <a:r>
            <a:rPr lang="en-IE"/>
            <a:t>’.</a:t>
          </a:r>
          <a:endParaRPr lang="en-US"/>
        </a:p>
      </dgm:t>
    </dgm:pt>
    <dgm:pt modelId="{389A55C6-842F-4F21-A5D9-8123DB4D13A8}" type="parTrans" cxnId="{9FB2B805-CF72-49D3-ABCB-C489DCB96E19}">
      <dgm:prSet/>
      <dgm:spPr/>
      <dgm:t>
        <a:bodyPr/>
        <a:lstStyle/>
        <a:p>
          <a:endParaRPr lang="en-US"/>
        </a:p>
      </dgm:t>
    </dgm:pt>
    <dgm:pt modelId="{4CE8F93A-70CD-4CC6-8B91-396A662EBF15}" type="sibTrans" cxnId="{9FB2B805-CF72-49D3-ABCB-C489DCB96E19}">
      <dgm:prSet/>
      <dgm:spPr/>
      <dgm:t>
        <a:bodyPr/>
        <a:lstStyle/>
        <a:p>
          <a:endParaRPr lang="en-US"/>
        </a:p>
      </dgm:t>
    </dgm:pt>
    <dgm:pt modelId="{DF24C4EB-D95C-457C-B32F-7B7050FD015D}">
      <dgm:prSet/>
      <dgm:spPr/>
      <dgm:t>
        <a:bodyPr/>
        <a:lstStyle/>
        <a:p>
          <a:r>
            <a:rPr lang="en-IE" dirty="0"/>
            <a:t>‘Criminology explores the bases and implications of criminal laws- how they emerge, how they work, how they are violated and what happens to violators’ (</a:t>
          </a:r>
          <a:r>
            <a:rPr lang="en-IE" dirty="0" err="1"/>
            <a:t>Carrabine</a:t>
          </a:r>
          <a:r>
            <a:rPr lang="en-IE" dirty="0"/>
            <a:t> et al, 2013: 4).</a:t>
          </a:r>
          <a:endParaRPr lang="en-US" dirty="0"/>
        </a:p>
      </dgm:t>
    </dgm:pt>
    <dgm:pt modelId="{B86A2C07-DC56-40C9-B796-DC5AF3F436A1}" type="parTrans" cxnId="{C221FB30-FCA3-43DD-A634-EE646BC8F641}">
      <dgm:prSet/>
      <dgm:spPr/>
      <dgm:t>
        <a:bodyPr/>
        <a:lstStyle/>
        <a:p>
          <a:endParaRPr lang="en-US"/>
        </a:p>
      </dgm:t>
    </dgm:pt>
    <dgm:pt modelId="{A8B1F826-1968-4D4B-94A1-668B935305D5}" type="sibTrans" cxnId="{C221FB30-FCA3-43DD-A634-EE646BC8F641}">
      <dgm:prSet/>
      <dgm:spPr/>
      <dgm:t>
        <a:bodyPr/>
        <a:lstStyle/>
        <a:p>
          <a:endParaRPr lang="en-US"/>
        </a:p>
      </dgm:t>
    </dgm:pt>
    <dgm:pt modelId="{EDC94230-33BF-42C5-A144-7E4E4081D200}" type="pres">
      <dgm:prSet presAssocID="{F45FDA68-102F-4B20-BFE8-2504C02E0B24}" presName="root" presStyleCnt="0">
        <dgm:presLayoutVars>
          <dgm:dir/>
          <dgm:resizeHandles val="exact"/>
        </dgm:presLayoutVars>
      </dgm:prSet>
      <dgm:spPr/>
    </dgm:pt>
    <dgm:pt modelId="{AFC66CF6-D8F9-4B91-96CA-C03647816963}" type="pres">
      <dgm:prSet presAssocID="{DFD5AC8D-E153-4766-BECC-0626273506DF}" presName="compNode" presStyleCnt="0"/>
      <dgm:spPr/>
    </dgm:pt>
    <dgm:pt modelId="{50F17D48-5296-4325-9A22-479AE8F655FD}" type="pres">
      <dgm:prSet presAssocID="{DFD5AC8D-E153-4766-BECC-0626273506DF}" presName="bgRect" presStyleLbl="bgShp" presStyleIdx="0" presStyleCnt="3"/>
      <dgm:spPr/>
    </dgm:pt>
    <dgm:pt modelId="{0B9BCF78-656A-44DC-8474-CD25248557DF}" type="pres">
      <dgm:prSet presAssocID="{DFD5AC8D-E153-4766-BECC-0626273506D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ger Print"/>
        </a:ext>
      </dgm:extLst>
    </dgm:pt>
    <dgm:pt modelId="{EA3A586E-71BD-411D-81FA-FB6DE999EF24}" type="pres">
      <dgm:prSet presAssocID="{DFD5AC8D-E153-4766-BECC-0626273506DF}" presName="spaceRect" presStyleCnt="0"/>
      <dgm:spPr/>
    </dgm:pt>
    <dgm:pt modelId="{54A1D5BB-3E6F-43C5-8C9B-186991794F6A}" type="pres">
      <dgm:prSet presAssocID="{DFD5AC8D-E153-4766-BECC-0626273506DF}" presName="parTx" presStyleLbl="revTx" presStyleIdx="0" presStyleCnt="3">
        <dgm:presLayoutVars>
          <dgm:chMax val="0"/>
          <dgm:chPref val="0"/>
        </dgm:presLayoutVars>
      </dgm:prSet>
      <dgm:spPr/>
    </dgm:pt>
    <dgm:pt modelId="{8DE340A5-0AC4-49EF-856D-ED75022CAE7C}" type="pres">
      <dgm:prSet presAssocID="{46C6A551-6891-406E-91A6-B6329A7827B3}" presName="sibTrans" presStyleCnt="0"/>
      <dgm:spPr/>
    </dgm:pt>
    <dgm:pt modelId="{4B5D2F0F-CD10-411F-B5B1-7955F087905E}" type="pres">
      <dgm:prSet presAssocID="{025E1C75-FCA6-46CF-9246-1F0D36581FDD}" presName="compNode" presStyleCnt="0"/>
      <dgm:spPr/>
    </dgm:pt>
    <dgm:pt modelId="{7F1EEA77-47BE-4AF9-984F-71A4F25F243A}" type="pres">
      <dgm:prSet presAssocID="{025E1C75-FCA6-46CF-9246-1F0D36581FDD}" presName="bgRect" presStyleLbl="bgShp" presStyleIdx="1" presStyleCnt="3"/>
      <dgm:spPr/>
    </dgm:pt>
    <dgm:pt modelId="{525AF22E-C633-4BC7-8031-D286FC549349}" type="pres">
      <dgm:prSet presAssocID="{025E1C75-FCA6-46CF-9246-1F0D36581FD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lice"/>
        </a:ext>
      </dgm:extLst>
    </dgm:pt>
    <dgm:pt modelId="{25373F95-5E28-4FF7-BEB3-B1DD10820149}" type="pres">
      <dgm:prSet presAssocID="{025E1C75-FCA6-46CF-9246-1F0D36581FDD}" presName="spaceRect" presStyleCnt="0"/>
      <dgm:spPr/>
    </dgm:pt>
    <dgm:pt modelId="{3D61AE56-6E4B-4395-BD97-E1A0EC914512}" type="pres">
      <dgm:prSet presAssocID="{025E1C75-FCA6-46CF-9246-1F0D36581FDD}" presName="parTx" presStyleLbl="revTx" presStyleIdx="1" presStyleCnt="3">
        <dgm:presLayoutVars>
          <dgm:chMax val="0"/>
          <dgm:chPref val="0"/>
        </dgm:presLayoutVars>
      </dgm:prSet>
      <dgm:spPr/>
    </dgm:pt>
    <dgm:pt modelId="{8A66505D-CF0C-46E0-9690-C7DB0B19A4E8}" type="pres">
      <dgm:prSet presAssocID="{4CE8F93A-70CD-4CC6-8B91-396A662EBF15}" presName="sibTrans" presStyleCnt="0"/>
      <dgm:spPr/>
    </dgm:pt>
    <dgm:pt modelId="{E3E75B93-9D2C-48CF-8849-16DFA5DA4C16}" type="pres">
      <dgm:prSet presAssocID="{DF24C4EB-D95C-457C-B32F-7B7050FD015D}" presName="compNode" presStyleCnt="0"/>
      <dgm:spPr/>
    </dgm:pt>
    <dgm:pt modelId="{E59CD54E-97B3-4209-9E1D-09E0CBEBF71B}" type="pres">
      <dgm:prSet presAssocID="{DF24C4EB-D95C-457C-B32F-7B7050FD015D}" presName="bgRect" presStyleLbl="bgShp" presStyleIdx="2" presStyleCnt="3"/>
      <dgm:spPr/>
    </dgm:pt>
    <dgm:pt modelId="{3C3C5BBD-4E29-44C3-904D-3907DC387B71}" type="pres">
      <dgm:prSet presAssocID="{DF24C4EB-D95C-457C-B32F-7B7050FD015D}" presName="iconRect" presStyleLbl="node1" presStyleIdx="2" presStyleCnt="3"/>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3B422684-D0D6-4AA5-8526-86CD33009DD3}" type="pres">
      <dgm:prSet presAssocID="{DF24C4EB-D95C-457C-B32F-7B7050FD015D}" presName="spaceRect" presStyleCnt="0"/>
      <dgm:spPr/>
    </dgm:pt>
    <dgm:pt modelId="{9CB73293-8AD7-4AAF-8E80-A5F90DEFC3B8}" type="pres">
      <dgm:prSet presAssocID="{DF24C4EB-D95C-457C-B32F-7B7050FD015D}" presName="parTx" presStyleLbl="revTx" presStyleIdx="2" presStyleCnt="3">
        <dgm:presLayoutVars>
          <dgm:chMax val="0"/>
          <dgm:chPref val="0"/>
        </dgm:presLayoutVars>
      </dgm:prSet>
      <dgm:spPr/>
    </dgm:pt>
  </dgm:ptLst>
  <dgm:cxnLst>
    <dgm:cxn modelId="{9FB2B805-CF72-49D3-ABCB-C489DCB96E19}" srcId="{F45FDA68-102F-4B20-BFE8-2504C02E0B24}" destId="{025E1C75-FCA6-46CF-9246-1F0D36581FDD}" srcOrd="1" destOrd="0" parTransId="{389A55C6-842F-4F21-A5D9-8123DB4D13A8}" sibTransId="{4CE8F93A-70CD-4CC6-8B91-396A662EBF15}"/>
    <dgm:cxn modelId="{E9CA6519-C144-4C38-9A9D-44517C767FC9}" type="presOf" srcId="{DF24C4EB-D95C-457C-B32F-7B7050FD015D}" destId="{9CB73293-8AD7-4AAF-8E80-A5F90DEFC3B8}" srcOrd="0" destOrd="0" presId="urn:microsoft.com/office/officeart/2018/2/layout/IconVerticalSolidList"/>
    <dgm:cxn modelId="{C221FB30-FCA3-43DD-A634-EE646BC8F641}" srcId="{F45FDA68-102F-4B20-BFE8-2504C02E0B24}" destId="{DF24C4EB-D95C-457C-B32F-7B7050FD015D}" srcOrd="2" destOrd="0" parTransId="{B86A2C07-DC56-40C9-B796-DC5AF3F436A1}" sibTransId="{A8B1F826-1968-4D4B-94A1-668B935305D5}"/>
    <dgm:cxn modelId="{2624AE87-AE9C-4196-B797-DDACF7E88552}" type="presOf" srcId="{F45FDA68-102F-4B20-BFE8-2504C02E0B24}" destId="{EDC94230-33BF-42C5-A144-7E4E4081D200}" srcOrd="0" destOrd="0" presId="urn:microsoft.com/office/officeart/2018/2/layout/IconVerticalSolidList"/>
    <dgm:cxn modelId="{3FC7C8D0-6C6B-4102-A6CD-77DF01FEE495}" type="presOf" srcId="{025E1C75-FCA6-46CF-9246-1F0D36581FDD}" destId="{3D61AE56-6E4B-4395-BD97-E1A0EC914512}" srcOrd="0" destOrd="0" presId="urn:microsoft.com/office/officeart/2018/2/layout/IconVerticalSolidList"/>
    <dgm:cxn modelId="{5ABC41E0-4633-4F36-BC2B-16842FE9D7A2}" type="presOf" srcId="{DFD5AC8D-E153-4766-BECC-0626273506DF}" destId="{54A1D5BB-3E6F-43C5-8C9B-186991794F6A}" srcOrd="0" destOrd="0" presId="urn:microsoft.com/office/officeart/2018/2/layout/IconVerticalSolidList"/>
    <dgm:cxn modelId="{7D7099EB-40AF-4854-8891-528077171E62}" srcId="{F45FDA68-102F-4B20-BFE8-2504C02E0B24}" destId="{DFD5AC8D-E153-4766-BECC-0626273506DF}" srcOrd="0" destOrd="0" parTransId="{604A2CE3-81F3-42F4-A211-88F5422C0DBD}" sibTransId="{46C6A551-6891-406E-91A6-B6329A7827B3}"/>
    <dgm:cxn modelId="{232201E1-E8ED-4C02-8DD0-A38EC9C0731A}" type="presParOf" srcId="{EDC94230-33BF-42C5-A144-7E4E4081D200}" destId="{AFC66CF6-D8F9-4B91-96CA-C03647816963}" srcOrd="0" destOrd="0" presId="urn:microsoft.com/office/officeart/2018/2/layout/IconVerticalSolidList"/>
    <dgm:cxn modelId="{605407CC-99D8-478B-885E-8F9305390F5D}" type="presParOf" srcId="{AFC66CF6-D8F9-4B91-96CA-C03647816963}" destId="{50F17D48-5296-4325-9A22-479AE8F655FD}" srcOrd="0" destOrd="0" presId="urn:microsoft.com/office/officeart/2018/2/layout/IconVerticalSolidList"/>
    <dgm:cxn modelId="{FBE638DD-59BC-45C4-B119-B5C0FA0E44B5}" type="presParOf" srcId="{AFC66CF6-D8F9-4B91-96CA-C03647816963}" destId="{0B9BCF78-656A-44DC-8474-CD25248557DF}" srcOrd="1" destOrd="0" presId="urn:microsoft.com/office/officeart/2018/2/layout/IconVerticalSolidList"/>
    <dgm:cxn modelId="{634C501D-8C4F-425C-A10C-2CC751E744A6}" type="presParOf" srcId="{AFC66CF6-D8F9-4B91-96CA-C03647816963}" destId="{EA3A586E-71BD-411D-81FA-FB6DE999EF24}" srcOrd="2" destOrd="0" presId="urn:microsoft.com/office/officeart/2018/2/layout/IconVerticalSolidList"/>
    <dgm:cxn modelId="{1AF24668-7305-4B64-824C-DDD91F45E537}" type="presParOf" srcId="{AFC66CF6-D8F9-4B91-96CA-C03647816963}" destId="{54A1D5BB-3E6F-43C5-8C9B-186991794F6A}" srcOrd="3" destOrd="0" presId="urn:microsoft.com/office/officeart/2018/2/layout/IconVerticalSolidList"/>
    <dgm:cxn modelId="{6B3BD4B4-9D38-42EF-B719-5125FDE4DB6D}" type="presParOf" srcId="{EDC94230-33BF-42C5-A144-7E4E4081D200}" destId="{8DE340A5-0AC4-49EF-856D-ED75022CAE7C}" srcOrd="1" destOrd="0" presId="urn:microsoft.com/office/officeart/2018/2/layout/IconVerticalSolidList"/>
    <dgm:cxn modelId="{977E9BA2-8A63-443F-8668-089E8C110576}" type="presParOf" srcId="{EDC94230-33BF-42C5-A144-7E4E4081D200}" destId="{4B5D2F0F-CD10-411F-B5B1-7955F087905E}" srcOrd="2" destOrd="0" presId="urn:microsoft.com/office/officeart/2018/2/layout/IconVerticalSolidList"/>
    <dgm:cxn modelId="{8B011182-28F4-4C4E-9574-5AFD99BF2A1B}" type="presParOf" srcId="{4B5D2F0F-CD10-411F-B5B1-7955F087905E}" destId="{7F1EEA77-47BE-4AF9-984F-71A4F25F243A}" srcOrd="0" destOrd="0" presId="urn:microsoft.com/office/officeart/2018/2/layout/IconVerticalSolidList"/>
    <dgm:cxn modelId="{DBA90A63-A8E7-43F1-A4A1-CB3A003EA3EC}" type="presParOf" srcId="{4B5D2F0F-CD10-411F-B5B1-7955F087905E}" destId="{525AF22E-C633-4BC7-8031-D286FC549349}" srcOrd="1" destOrd="0" presId="urn:microsoft.com/office/officeart/2018/2/layout/IconVerticalSolidList"/>
    <dgm:cxn modelId="{914EC32E-A54A-498A-9E4E-966530528E61}" type="presParOf" srcId="{4B5D2F0F-CD10-411F-B5B1-7955F087905E}" destId="{25373F95-5E28-4FF7-BEB3-B1DD10820149}" srcOrd="2" destOrd="0" presId="urn:microsoft.com/office/officeart/2018/2/layout/IconVerticalSolidList"/>
    <dgm:cxn modelId="{FF5FB1F1-39ED-42BA-834A-7EAAE601B238}" type="presParOf" srcId="{4B5D2F0F-CD10-411F-B5B1-7955F087905E}" destId="{3D61AE56-6E4B-4395-BD97-E1A0EC914512}" srcOrd="3" destOrd="0" presId="urn:microsoft.com/office/officeart/2018/2/layout/IconVerticalSolidList"/>
    <dgm:cxn modelId="{87177091-8DDA-4546-91A9-339AD1E32B2B}" type="presParOf" srcId="{EDC94230-33BF-42C5-A144-7E4E4081D200}" destId="{8A66505D-CF0C-46E0-9690-C7DB0B19A4E8}" srcOrd="3" destOrd="0" presId="urn:microsoft.com/office/officeart/2018/2/layout/IconVerticalSolidList"/>
    <dgm:cxn modelId="{BC8F8229-365E-49E4-B328-32FDE0A49C41}" type="presParOf" srcId="{EDC94230-33BF-42C5-A144-7E4E4081D200}" destId="{E3E75B93-9D2C-48CF-8849-16DFA5DA4C16}" srcOrd="4" destOrd="0" presId="urn:microsoft.com/office/officeart/2018/2/layout/IconVerticalSolidList"/>
    <dgm:cxn modelId="{6D8F91C0-3137-4CA6-9B33-BD2121A42E72}" type="presParOf" srcId="{E3E75B93-9D2C-48CF-8849-16DFA5DA4C16}" destId="{E59CD54E-97B3-4209-9E1D-09E0CBEBF71B}" srcOrd="0" destOrd="0" presId="urn:microsoft.com/office/officeart/2018/2/layout/IconVerticalSolidList"/>
    <dgm:cxn modelId="{3BF9E0C2-8515-4303-8FA3-429D583A4EFF}" type="presParOf" srcId="{E3E75B93-9D2C-48CF-8849-16DFA5DA4C16}" destId="{3C3C5BBD-4E29-44C3-904D-3907DC387B71}" srcOrd="1" destOrd="0" presId="urn:microsoft.com/office/officeart/2018/2/layout/IconVerticalSolidList"/>
    <dgm:cxn modelId="{4D68A0AF-360E-42F3-A245-15B956AE2BFA}" type="presParOf" srcId="{E3E75B93-9D2C-48CF-8849-16DFA5DA4C16}" destId="{3B422684-D0D6-4AA5-8526-86CD33009DD3}" srcOrd="2" destOrd="0" presId="urn:microsoft.com/office/officeart/2018/2/layout/IconVerticalSolidList"/>
    <dgm:cxn modelId="{B2EA333F-5214-492A-8BEA-9B37867387A3}" type="presParOf" srcId="{E3E75B93-9D2C-48CF-8849-16DFA5DA4C16}" destId="{9CB73293-8AD7-4AAF-8E80-A5F90DEFC3B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8DFA03-5857-471B-BEEB-8B345B1C6E0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IE"/>
        </a:p>
      </dgm:t>
    </dgm:pt>
    <dgm:pt modelId="{B9CF129A-51DB-4C67-8287-0A26F4F7A446}">
      <dgm:prSet phldrT="[Text]" custT="1"/>
      <dgm:spPr>
        <a:solidFill>
          <a:schemeClr val="tx2">
            <a:lumMod val="60000"/>
            <a:lumOff val="40000"/>
          </a:schemeClr>
        </a:solidFill>
        <a:ln>
          <a:solidFill>
            <a:schemeClr val="tx2">
              <a:lumMod val="60000"/>
              <a:lumOff val="40000"/>
            </a:schemeClr>
          </a:solidFill>
        </a:ln>
      </dgm:spPr>
      <dgm:t>
        <a:bodyPr/>
        <a:lstStyle/>
        <a:p>
          <a:r>
            <a:rPr lang="en-IE" sz="1800" b="0" dirty="0"/>
            <a:t>4. Largest student numbers on the island   </a:t>
          </a:r>
        </a:p>
      </dgm:t>
    </dgm:pt>
    <dgm:pt modelId="{15E3A657-2920-48E9-9B21-4BDAD6221188}">
      <dgm:prSet phldrT="[Text]" custT="1"/>
      <dgm:spPr>
        <a:solidFill>
          <a:schemeClr val="accent1">
            <a:lumMod val="60000"/>
            <a:lumOff val="40000"/>
          </a:schemeClr>
        </a:solidFill>
        <a:ln>
          <a:solidFill>
            <a:schemeClr val="accent1">
              <a:lumMod val="60000"/>
              <a:lumOff val="40000"/>
            </a:schemeClr>
          </a:solidFill>
        </a:ln>
      </dgm:spPr>
      <dgm:t>
        <a:bodyPr/>
        <a:lstStyle/>
        <a:p>
          <a:r>
            <a:rPr lang="en-IE" sz="1800" b="0" dirty="0"/>
            <a:t>2. Unique inter-disciplinary approach  </a:t>
          </a:r>
        </a:p>
      </dgm:t>
    </dgm:pt>
    <dgm:pt modelId="{E84FB3E4-78BE-40D1-A463-09F15ED6E2D4}">
      <dgm:prSet phldrT="[Text]" custT="1"/>
      <dgm:spPr>
        <a:solidFill>
          <a:schemeClr val="accent6"/>
        </a:solidFill>
        <a:ln>
          <a:solidFill>
            <a:schemeClr val="accent6"/>
          </a:solidFill>
        </a:ln>
      </dgm:spPr>
      <dgm:t>
        <a:bodyPr/>
        <a:lstStyle/>
        <a:p>
          <a:r>
            <a:rPr lang="en-IE" sz="1800" b="0" dirty="0"/>
            <a:t>1. New programmes: MA, BCL, BA</a:t>
          </a:r>
        </a:p>
      </dgm:t>
    </dgm:pt>
    <dgm:pt modelId="{FCDD9DC2-8BE9-4068-B858-14D6F0EDA173}">
      <dgm:prSet phldrT="[Text]" custT="1"/>
      <dgm:spPr>
        <a:solidFill>
          <a:schemeClr val="accent2"/>
        </a:solidFill>
      </dgm:spPr>
      <dgm:t>
        <a:bodyPr/>
        <a:lstStyle/>
        <a:p>
          <a:r>
            <a:rPr lang="en-IE" sz="1600" dirty="0"/>
            <a:t>Criminology@ MU</a:t>
          </a:r>
        </a:p>
      </dgm:t>
    </dgm:pt>
    <dgm:pt modelId="{4030F0E4-7102-4B6D-83D6-897B6C672103}" type="sibTrans" cxnId="{0D47ABA5-B745-4392-AA14-C26CEBE5A083}">
      <dgm:prSet/>
      <dgm:spPr/>
      <dgm:t>
        <a:bodyPr/>
        <a:lstStyle/>
        <a:p>
          <a:endParaRPr lang="en-IE"/>
        </a:p>
      </dgm:t>
    </dgm:pt>
    <dgm:pt modelId="{840B9B21-692E-40CD-A500-5373A91FEF00}" type="parTrans" cxnId="{0D47ABA5-B745-4392-AA14-C26CEBE5A083}">
      <dgm:prSet/>
      <dgm:spPr/>
      <dgm:t>
        <a:bodyPr/>
        <a:lstStyle/>
        <a:p>
          <a:endParaRPr lang="en-IE"/>
        </a:p>
      </dgm:t>
    </dgm:pt>
    <dgm:pt modelId="{00020EFF-7A94-4105-9B62-F6A5FC83EE96}" type="sibTrans" cxnId="{AF01878C-B8E2-45DD-9B94-AA472ED164A5}">
      <dgm:prSet/>
      <dgm:spPr/>
      <dgm:t>
        <a:bodyPr/>
        <a:lstStyle/>
        <a:p>
          <a:endParaRPr lang="en-IE"/>
        </a:p>
      </dgm:t>
    </dgm:pt>
    <dgm:pt modelId="{7CE54B85-1A8E-46CC-9260-CFBDE87ECFB3}" type="parTrans" cxnId="{AF01878C-B8E2-45DD-9B94-AA472ED164A5}">
      <dgm:prSet/>
      <dgm:spPr/>
      <dgm:t>
        <a:bodyPr/>
        <a:lstStyle/>
        <a:p>
          <a:endParaRPr lang="en-IE"/>
        </a:p>
      </dgm:t>
    </dgm:pt>
    <dgm:pt modelId="{95BEE035-254B-4FE8-B7CC-99153F825BA5}" type="sibTrans" cxnId="{35B4E979-7F1D-41BA-ACE6-D2EDF94151BF}">
      <dgm:prSet/>
      <dgm:spPr/>
      <dgm:t>
        <a:bodyPr/>
        <a:lstStyle/>
        <a:p>
          <a:endParaRPr lang="en-IE"/>
        </a:p>
      </dgm:t>
    </dgm:pt>
    <dgm:pt modelId="{28988165-E9E6-42E9-94BE-8D55B9405E44}" type="parTrans" cxnId="{35B4E979-7F1D-41BA-ACE6-D2EDF94151BF}">
      <dgm:prSet/>
      <dgm:spPr/>
      <dgm:t>
        <a:bodyPr/>
        <a:lstStyle/>
        <a:p>
          <a:endParaRPr lang="en-IE"/>
        </a:p>
      </dgm:t>
    </dgm:pt>
    <dgm:pt modelId="{C0651ABB-4025-4B1B-875E-8AEB874E1903}" type="sibTrans" cxnId="{43F56177-BAA9-47C9-8B90-E5F6EAF7E3E0}">
      <dgm:prSet/>
      <dgm:spPr/>
      <dgm:t>
        <a:bodyPr/>
        <a:lstStyle/>
        <a:p>
          <a:endParaRPr lang="en-IE"/>
        </a:p>
      </dgm:t>
    </dgm:pt>
    <dgm:pt modelId="{D7A34684-A8C2-4E56-BC50-B374B30C629C}" type="parTrans" cxnId="{43F56177-BAA9-47C9-8B90-E5F6EAF7E3E0}">
      <dgm:prSet/>
      <dgm:spPr/>
      <dgm:t>
        <a:bodyPr/>
        <a:lstStyle/>
        <a:p>
          <a:endParaRPr lang="en-IE"/>
        </a:p>
      </dgm:t>
    </dgm:pt>
    <dgm:pt modelId="{F21789A7-DA3C-42EC-BA30-D2F44A709191}">
      <dgm:prSet custT="1"/>
      <dgm:spPr>
        <a:solidFill>
          <a:schemeClr val="accent4">
            <a:lumMod val="60000"/>
            <a:lumOff val="40000"/>
          </a:schemeClr>
        </a:solidFill>
        <a:ln>
          <a:solidFill>
            <a:schemeClr val="accent4">
              <a:lumMod val="60000"/>
              <a:lumOff val="40000"/>
            </a:schemeClr>
          </a:solidFill>
        </a:ln>
      </dgm:spPr>
      <dgm:t>
        <a:bodyPr/>
        <a:lstStyle/>
        <a:p>
          <a:r>
            <a:rPr lang="en-IE" sz="1800" b="0" dirty="0"/>
            <a:t>3. Taught by leading experts in the field </a:t>
          </a:r>
        </a:p>
      </dgm:t>
    </dgm:pt>
    <dgm:pt modelId="{5CF2A2B9-9ECB-4491-803F-B142A7227AC5}" type="parTrans" cxnId="{3E1FE67E-4754-4FC1-B439-E278C2C25349}">
      <dgm:prSet/>
      <dgm:spPr/>
      <dgm:t>
        <a:bodyPr/>
        <a:lstStyle/>
        <a:p>
          <a:endParaRPr lang="en-IE"/>
        </a:p>
      </dgm:t>
    </dgm:pt>
    <dgm:pt modelId="{0097FE7E-F398-4FE8-A5B3-63A9D6D04515}" type="sibTrans" cxnId="{3E1FE67E-4754-4FC1-B439-E278C2C25349}">
      <dgm:prSet/>
      <dgm:spPr/>
      <dgm:t>
        <a:bodyPr/>
        <a:lstStyle/>
        <a:p>
          <a:endParaRPr lang="en-IE"/>
        </a:p>
      </dgm:t>
    </dgm:pt>
    <dgm:pt modelId="{79E26722-7DB7-4416-AACA-83D3FEEE0077}">
      <dgm:prSet/>
      <dgm:spPr/>
      <dgm:t>
        <a:bodyPr/>
        <a:lstStyle/>
        <a:p>
          <a:r>
            <a:rPr lang="en-IE" b="0" dirty="0"/>
            <a:t>5. Centre of Excellence in Criminology </a:t>
          </a:r>
          <a:endParaRPr lang="en-IE" dirty="0"/>
        </a:p>
      </dgm:t>
    </dgm:pt>
    <dgm:pt modelId="{43DBF10A-EDA2-41B2-9E7F-44668EFA1BE7}" type="parTrans" cxnId="{88825621-D0F2-49C8-890D-2C649D976F78}">
      <dgm:prSet/>
      <dgm:spPr/>
      <dgm:t>
        <a:bodyPr/>
        <a:lstStyle/>
        <a:p>
          <a:endParaRPr lang="en-IE"/>
        </a:p>
      </dgm:t>
    </dgm:pt>
    <dgm:pt modelId="{B0C90461-D47A-4FA9-9E38-AEA78DB1C564}" type="sibTrans" cxnId="{88825621-D0F2-49C8-890D-2C649D976F78}">
      <dgm:prSet/>
      <dgm:spPr/>
      <dgm:t>
        <a:bodyPr/>
        <a:lstStyle/>
        <a:p>
          <a:endParaRPr lang="en-IE"/>
        </a:p>
      </dgm:t>
    </dgm:pt>
    <dgm:pt modelId="{AC09207C-7C51-46D8-9A89-4ED66E1CC6E2}" type="pres">
      <dgm:prSet presAssocID="{098DFA03-5857-471B-BEEB-8B345B1C6E05}" presName="Name0" presStyleCnt="0">
        <dgm:presLayoutVars>
          <dgm:chMax val="1"/>
          <dgm:dir/>
          <dgm:animLvl val="ctr"/>
          <dgm:resizeHandles val="exact"/>
        </dgm:presLayoutVars>
      </dgm:prSet>
      <dgm:spPr/>
    </dgm:pt>
    <dgm:pt modelId="{705F2E6A-C1D6-45BF-844F-B458EDF6A136}" type="pres">
      <dgm:prSet presAssocID="{FCDD9DC2-8BE9-4068-B858-14D6F0EDA173}" presName="centerShape" presStyleLbl="node0" presStyleIdx="0" presStyleCnt="1" custScaleX="119794"/>
      <dgm:spPr/>
    </dgm:pt>
    <dgm:pt modelId="{6D42D30A-D8C0-4101-A614-3D0E8FCDF555}" type="pres">
      <dgm:prSet presAssocID="{D7A34684-A8C2-4E56-BC50-B374B30C629C}" presName="parTrans" presStyleLbl="sibTrans2D1" presStyleIdx="0" presStyleCnt="5"/>
      <dgm:spPr/>
    </dgm:pt>
    <dgm:pt modelId="{015088D4-15B0-4C1D-B0FD-EA3D04B13BF6}" type="pres">
      <dgm:prSet presAssocID="{D7A34684-A8C2-4E56-BC50-B374B30C629C}" presName="connectorText" presStyleLbl="sibTrans2D1" presStyleIdx="0" presStyleCnt="5"/>
      <dgm:spPr/>
    </dgm:pt>
    <dgm:pt modelId="{60C42431-D41F-422F-9868-092C6018C8D4}" type="pres">
      <dgm:prSet presAssocID="{E84FB3E4-78BE-40D1-A463-09F15ED6E2D4}" presName="node" presStyleLbl="node1" presStyleIdx="0" presStyleCnt="5" custScaleX="113619">
        <dgm:presLayoutVars>
          <dgm:bulletEnabled val="1"/>
        </dgm:presLayoutVars>
      </dgm:prSet>
      <dgm:spPr/>
    </dgm:pt>
    <dgm:pt modelId="{69F335CE-5A8D-4D45-AB70-8C6E4A512806}" type="pres">
      <dgm:prSet presAssocID="{28988165-E9E6-42E9-94BE-8D55B9405E44}" presName="parTrans" presStyleLbl="sibTrans2D1" presStyleIdx="1" presStyleCnt="5"/>
      <dgm:spPr/>
    </dgm:pt>
    <dgm:pt modelId="{659221B8-54E7-4B7D-B117-59A5E75236CD}" type="pres">
      <dgm:prSet presAssocID="{28988165-E9E6-42E9-94BE-8D55B9405E44}" presName="connectorText" presStyleLbl="sibTrans2D1" presStyleIdx="1" presStyleCnt="5"/>
      <dgm:spPr/>
    </dgm:pt>
    <dgm:pt modelId="{34493610-68BB-4F6E-885E-A213E9CB074A}" type="pres">
      <dgm:prSet presAssocID="{15E3A657-2920-48E9-9B21-4BDAD6221188}" presName="node" presStyleLbl="node1" presStyleIdx="1" presStyleCnt="5">
        <dgm:presLayoutVars>
          <dgm:bulletEnabled val="1"/>
        </dgm:presLayoutVars>
      </dgm:prSet>
      <dgm:spPr/>
    </dgm:pt>
    <dgm:pt modelId="{26ADE112-3CFE-474E-827C-CAF02809EDF9}" type="pres">
      <dgm:prSet presAssocID="{5CF2A2B9-9ECB-4491-803F-B142A7227AC5}" presName="parTrans" presStyleLbl="sibTrans2D1" presStyleIdx="2" presStyleCnt="5"/>
      <dgm:spPr/>
    </dgm:pt>
    <dgm:pt modelId="{6867E5F0-E3CA-4922-865D-BD2F4263FCF1}" type="pres">
      <dgm:prSet presAssocID="{5CF2A2B9-9ECB-4491-803F-B142A7227AC5}" presName="connectorText" presStyleLbl="sibTrans2D1" presStyleIdx="2" presStyleCnt="5"/>
      <dgm:spPr/>
    </dgm:pt>
    <dgm:pt modelId="{E1F18DFB-9139-403F-AC6D-E6B958753631}" type="pres">
      <dgm:prSet presAssocID="{F21789A7-DA3C-42EC-BA30-D2F44A709191}" presName="node" presStyleLbl="node1" presStyleIdx="2" presStyleCnt="5">
        <dgm:presLayoutVars>
          <dgm:bulletEnabled val="1"/>
        </dgm:presLayoutVars>
      </dgm:prSet>
      <dgm:spPr/>
    </dgm:pt>
    <dgm:pt modelId="{F5C970EC-9C64-41EA-BA9B-DED8882D6763}" type="pres">
      <dgm:prSet presAssocID="{7CE54B85-1A8E-46CC-9260-CFBDE87ECFB3}" presName="parTrans" presStyleLbl="sibTrans2D1" presStyleIdx="3" presStyleCnt="5"/>
      <dgm:spPr/>
    </dgm:pt>
    <dgm:pt modelId="{F8E3F712-6E07-4E1C-8B82-D8B7147974CC}" type="pres">
      <dgm:prSet presAssocID="{7CE54B85-1A8E-46CC-9260-CFBDE87ECFB3}" presName="connectorText" presStyleLbl="sibTrans2D1" presStyleIdx="3" presStyleCnt="5"/>
      <dgm:spPr/>
    </dgm:pt>
    <dgm:pt modelId="{C9DAC540-324E-40FC-97C4-7FB654E6F9EA}" type="pres">
      <dgm:prSet presAssocID="{B9CF129A-51DB-4C67-8287-0A26F4F7A446}" presName="node" presStyleLbl="node1" presStyleIdx="3" presStyleCnt="5" custScaleX="95654">
        <dgm:presLayoutVars>
          <dgm:bulletEnabled val="1"/>
        </dgm:presLayoutVars>
      </dgm:prSet>
      <dgm:spPr/>
    </dgm:pt>
    <dgm:pt modelId="{E6A40D2A-A970-4B77-967B-FBD8FBD4F5D3}" type="pres">
      <dgm:prSet presAssocID="{43DBF10A-EDA2-41B2-9E7F-44668EFA1BE7}" presName="parTrans" presStyleLbl="sibTrans2D1" presStyleIdx="4" presStyleCnt="5"/>
      <dgm:spPr/>
    </dgm:pt>
    <dgm:pt modelId="{96BADA05-E9D5-416E-9716-D0ACD9AFA334}" type="pres">
      <dgm:prSet presAssocID="{43DBF10A-EDA2-41B2-9E7F-44668EFA1BE7}" presName="connectorText" presStyleLbl="sibTrans2D1" presStyleIdx="4" presStyleCnt="5"/>
      <dgm:spPr/>
    </dgm:pt>
    <dgm:pt modelId="{8253FA86-4CAA-491B-B6EC-A44533B322A7}" type="pres">
      <dgm:prSet presAssocID="{79E26722-7DB7-4416-AACA-83D3FEEE0077}" presName="node" presStyleLbl="node1" presStyleIdx="4" presStyleCnt="5">
        <dgm:presLayoutVars>
          <dgm:bulletEnabled val="1"/>
        </dgm:presLayoutVars>
      </dgm:prSet>
      <dgm:spPr/>
    </dgm:pt>
  </dgm:ptLst>
  <dgm:cxnLst>
    <dgm:cxn modelId="{88825621-D0F2-49C8-890D-2C649D976F78}" srcId="{FCDD9DC2-8BE9-4068-B858-14D6F0EDA173}" destId="{79E26722-7DB7-4416-AACA-83D3FEEE0077}" srcOrd="4" destOrd="0" parTransId="{43DBF10A-EDA2-41B2-9E7F-44668EFA1BE7}" sibTransId="{B0C90461-D47A-4FA9-9E38-AEA78DB1C564}"/>
    <dgm:cxn modelId="{9BAB5922-E24B-4F69-A2F7-1777A1D580B6}" type="presOf" srcId="{E84FB3E4-78BE-40D1-A463-09F15ED6E2D4}" destId="{60C42431-D41F-422F-9868-092C6018C8D4}" srcOrd="0" destOrd="0" presId="urn:microsoft.com/office/officeart/2005/8/layout/radial5"/>
    <dgm:cxn modelId="{8F227F2D-961C-470F-A21E-BD477BEBF77A}" type="presOf" srcId="{5CF2A2B9-9ECB-4491-803F-B142A7227AC5}" destId="{26ADE112-3CFE-474E-827C-CAF02809EDF9}" srcOrd="0" destOrd="0" presId="urn:microsoft.com/office/officeart/2005/8/layout/radial5"/>
    <dgm:cxn modelId="{C64B304A-47CA-44F1-AF05-BCEE7F14446F}" type="presOf" srcId="{B9CF129A-51DB-4C67-8287-0A26F4F7A446}" destId="{C9DAC540-324E-40FC-97C4-7FB654E6F9EA}" srcOrd="0" destOrd="0" presId="urn:microsoft.com/office/officeart/2005/8/layout/radial5"/>
    <dgm:cxn modelId="{F10AC054-9915-40E7-ABE1-29C9C0F31B14}" type="presOf" srcId="{28988165-E9E6-42E9-94BE-8D55B9405E44}" destId="{69F335CE-5A8D-4D45-AB70-8C6E4A512806}" srcOrd="0" destOrd="0" presId="urn:microsoft.com/office/officeart/2005/8/layout/radial5"/>
    <dgm:cxn modelId="{43F56177-BAA9-47C9-8B90-E5F6EAF7E3E0}" srcId="{FCDD9DC2-8BE9-4068-B858-14D6F0EDA173}" destId="{E84FB3E4-78BE-40D1-A463-09F15ED6E2D4}" srcOrd="0" destOrd="0" parTransId="{D7A34684-A8C2-4E56-BC50-B374B30C629C}" sibTransId="{C0651ABB-4025-4B1B-875E-8AEB874E1903}"/>
    <dgm:cxn modelId="{35B4E979-7F1D-41BA-ACE6-D2EDF94151BF}" srcId="{FCDD9DC2-8BE9-4068-B858-14D6F0EDA173}" destId="{15E3A657-2920-48E9-9B21-4BDAD6221188}" srcOrd="1" destOrd="0" parTransId="{28988165-E9E6-42E9-94BE-8D55B9405E44}" sibTransId="{95BEE035-254B-4FE8-B7CC-99153F825BA5}"/>
    <dgm:cxn modelId="{C22BC77E-FCD8-4516-A27A-99505FA8897E}" type="presOf" srcId="{F21789A7-DA3C-42EC-BA30-D2F44A709191}" destId="{E1F18DFB-9139-403F-AC6D-E6B958753631}" srcOrd="0" destOrd="0" presId="urn:microsoft.com/office/officeart/2005/8/layout/radial5"/>
    <dgm:cxn modelId="{3E1FE67E-4754-4FC1-B439-E278C2C25349}" srcId="{FCDD9DC2-8BE9-4068-B858-14D6F0EDA173}" destId="{F21789A7-DA3C-42EC-BA30-D2F44A709191}" srcOrd="2" destOrd="0" parTransId="{5CF2A2B9-9ECB-4491-803F-B142A7227AC5}" sibTransId="{0097FE7E-F398-4FE8-A5B3-63A9D6D04515}"/>
    <dgm:cxn modelId="{522DEC80-B43E-481C-BB84-6CAB1454BB9F}" type="presOf" srcId="{5CF2A2B9-9ECB-4491-803F-B142A7227AC5}" destId="{6867E5F0-E3CA-4922-865D-BD2F4263FCF1}" srcOrd="1" destOrd="0" presId="urn:microsoft.com/office/officeart/2005/8/layout/radial5"/>
    <dgm:cxn modelId="{AF01878C-B8E2-45DD-9B94-AA472ED164A5}" srcId="{FCDD9DC2-8BE9-4068-B858-14D6F0EDA173}" destId="{B9CF129A-51DB-4C67-8287-0A26F4F7A446}" srcOrd="3" destOrd="0" parTransId="{7CE54B85-1A8E-46CC-9260-CFBDE87ECFB3}" sibTransId="{00020EFF-7A94-4105-9B62-F6A5FC83EE96}"/>
    <dgm:cxn modelId="{1DAD4898-F79C-4AAA-B127-05FCC485CE9C}" type="presOf" srcId="{15E3A657-2920-48E9-9B21-4BDAD6221188}" destId="{34493610-68BB-4F6E-885E-A213E9CB074A}" srcOrd="0" destOrd="0" presId="urn:microsoft.com/office/officeart/2005/8/layout/radial5"/>
    <dgm:cxn modelId="{0BDA6DA0-7185-4500-8754-47213860D216}" type="presOf" srcId="{098DFA03-5857-471B-BEEB-8B345B1C6E05}" destId="{AC09207C-7C51-46D8-9A89-4ED66E1CC6E2}" srcOrd="0" destOrd="0" presId="urn:microsoft.com/office/officeart/2005/8/layout/radial5"/>
    <dgm:cxn modelId="{0D47ABA5-B745-4392-AA14-C26CEBE5A083}" srcId="{098DFA03-5857-471B-BEEB-8B345B1C6E05}" destId="{FCDD9DC2-8BE9-4068-B858-14D6F0EDA173}" srcOrd="0" destOrd="0" parTransId="{840B9B21-692E-40CD-A500-5373A91FEF00}" sibTransId="{4030F0E4-7102-4B6D-83D6-897B6C672103}"/>
    <dgm:cxn modelId="{771C35A8-8FB3-4C4D-B074-39B852122379}" type="presOf" srcId="{43DBF10A-EDA2-41B2-9E7F-44668EFA1BE7}" destId="{E6A40D2A-A970-4B77-967B-FBD8FBD4F5D3}" srcOrd="0" destOrd="0" presId="urn:microsoft.com/office/officeart/2005/8/layout/radial5"/>
    <dgm:cxn modelId="{A0FBD0AA-AAE1-4AF5-90F1-03EAF9C39BF8}" type="presOf" srcId="{28988165-E9E6-42E9-94BE-8D55B9405E44}" destId="{659221B8-54E7-4B7D-B117-59A5E75236CD}" srcOrd="1" destOrd="0" presId="urn:microsoft.com/office/officeart/2005/8/layout/radial5"/>
    <dgm:cxn modelId="{85DC7FB2-2179-49AF-881E-F2C37B78CE5E}" type="presOf" srcId="{7CE54B85-1A8E-46CC-9260-CFBDE87ECFB3}" destId="{F8E3F712-6E07-4E1C-8B82-D8B7147974CC}" srcOrd="1" destOrd="0" presId="urn:microsoft.com/office/officeart/2005/8/layout/radial5"/>
    <dgm:cxn modelId="{82F022C6-9171-4987-87BB-2C699F550ECA}" type="presOf" srcId="{D7A34684-A8C2-4E56-BC50-B374B30C629C}" destId="{015088D4-15B0-4C1D-B0FD-EA3D04B13BF6}" srcOrd="1" destOrd="0" presId="urn:microsoft.com/office/officeart/2005/8/layout/radial5"/>
    <dgm:cxn modelId="{FF08BEC8-FD8E-413D-A41C-4B339189DB72}" type="presOf" srcId="{D7A34684-A8C2-4E56-BC50-B374B30C629C}" destId="{6D42D30A-D8C0-4101-A614-3D0E8FCDF555}" srcOrd="0" destOrd="0" presId="urn:microsoft.com/office/officeart/2005/8/layout/radial5"/>
    <dgm:cxn modelId="{53CBBCCE-998C-4B84-A95C-4E468C6D1C86}" type="presOf" srcId="{FCDD9DC2-8BE9-4068-B858-14D6F0EDA173}" destId="{705F2E6A-C1D6-45BF-844F-B458EDF6A136}" srcOrd="0" destOrd="0" presId="urn:microsoft.com/office/officeart/2005/8/layout/radial5"/>
    <dgm:cxn modelId="{39AF34D1-3D8F-4298-A826-FB3431A62D64}" type="presOf" srcId="{7CE54B85-1A8E-46CC-9260-CFBDE87ECFB3}" destId="{F5C970EC-9C64-41EA-BA9B-DED8882D6763}" srcOrd="0" destOrd="0" presId="urn:microsoft.com/office/officeart/2005/8/layout/radial5"/>
    <dgm:cxn modelId="{657A0DF8-9F08-403E-BDC7-223CE76C0ED4}" type="presOf" srcId="{43DBF10A-EDA2-41B2-9E7F-44668EFA1BE7}" destId="{96BADA05-E9D5-416E-9716-D0ACD9AFA334}" srcOrd="1" destOrd="0" presId="urn:microsoft.com/office/officeart/2005/8/layout/radial5"/>
    <dgm:cxn modelId="{498282FB-E78D-40B1-BB39-33829635B0DE}" type="presOf" srcId="{79E26722-7DB7-4416-AACA-83D3FEEE0077}" destId="{8253FA86-4CAA-491B-B6EC-A44533B322A7}" srcOrd="0" destOrd="0" presId="urn:microsoft.com/office/officeart/2005/8/layout/radial5"/>
    <dgm:cxn modelId="{7EE60FA1-3166-41F4-9C8B-A7B10EEDCF90}" type="presParOf" srcId="{AC09207C-7C51-46D8-9A89-4ED66E1CC6E2}" destId="{705F2E6A-C1D6-45BF-844F-B458EDF6A136}" srcOrd="0" destOrd="0" presId="urn:microsoft.com/office/officeart/2005/8/layout/radial5"/>
    <dgm:cxn modelId="{B64AF5FA-78A3-418A-8463-35EEC6226343}" type="presParOf" srcId="{AC09207C-7C51-46D8-9A89-4ED66E1CC6E2}" destId="{6D42D30A-D8C0-4101-A614-3D0E8FCDF555}" srcOrd="1" destOrd="0" presId="urn:microsoft.com/office/officeart/2005/8/layout/radial5"/>
    <dgm:cxn modelId="{9327A778-44D1-4F86-9E86-8D247D47A4A1}" type="presParOf" srcId="{6D42D30A-D8C0-4101-A614-3D0E8FCDF555}" destId="{015088D4-15B0-4C1D-B0FD-EA3D04B13BF6}" srcOrd="0" destOrd="0" presId="urn:microsoft.com/office/officeart/2005/8/layout/radial5"/>
    <dgm:cxn modelId="{380515D1-540A-415D-9666-D29812C73F91}" type="presParOf" srcId="{AC09207C-7C51-46D8-9A89-4ED66E1CC6E2}" destId="{60C42431-D41F-422F-9868-092C6018C8D4}" srcOrd="2" destOrd="0" presId="urn:microsoft.com/office/officeart/2005/8/layout/radial5"/>
    <dgm:cxn modelId="{8B0C66FC-9855-468F-8BA7-2A213AA7F1A2}" type="presParOf" srcId="{AC09207C-7C51-46D8-9A89-4ED66E1CC6E2}" destId="{69F335CE-5A8D-4D45-AB70-8C6E4A512806}" srcOrd="3" destOrd="0" presId="urn:microsoft.com/office/officeart/2005/8/layout/radial5"/>
    <dgm:cxn modelId="{C078DE81-7AF8-4F37-BC87-902C9A91A0F0}" type="presParOf" srcId="{69F335CE-5A8D-4D45-AB70-8C6E4A512806}" destId="{659221B8-54E7-4B7D-B117-59A5E75236CD}" srcOrd="0" destOrd="0" presId="urn:microsoft.com/office/officeart/2005/8/layout/radial5"/>
    <dgm:cxn modelId="{1A2FCA51-0338-4C93-95EB-E3E7AED9F1D5}" type="presParOf" srcId="{AC09207C-7C51-46D8-9A89-4ED66E1CC6E2}" destId="{34493610-68BB-4F6E-885E-A213E9CB074A}" srcOrd="4" destOrd="0" presId="urn:microsoft.com/office/officeart/2005/8/layout/radial5"/>
    <dgm:cxn modelId="{10124C55-22AC-4A2E-B9FD-75895C3A5A18}" type="presParOf" srcId="{AC09207C-7C51-46D8-9A89-4ED66E1CC6E2}" destId="{26ADE112-3CFE-474E-827C-CAF02809EDF9}" srcOrd="5" destOrd="0" presId="urn:microsoft.com/office/officeart/2005/8/layout/radial5"/>
    <dgm:cxn modelId="{05784141-7956-4696-A36D-7EE468BCC9A9}" type="presParOf" srcId="{26ADE112-3CFE-474E-827C-CAF02809EDF9}" destId="{6867E5F0-E3CA-4922-865D-BD2F4263FCF1}" srcOrd="0" destOrd="0" presId="urn:microsoft.com/office/officeart/2005/8/layout/radial5"/>
    <dgm:cxn modelId="{E1E7F229-F0F1-43EA-9DC3-D7B3BD95A3B1}" type="presParOf" srcId="{AC09207C-7C51-46D8-9A89-4ED66E1CC6E2}" destId="{E1F18DFB-9139-403F-AC6D-E6B958753631}" srcOrd="6" destOrd="0" presId="urn:microsoft.com/office/officeart/2005/8/layout/radial5"/>
    <dgm:cxn modelId="{68635D0A-C9C1-4A55-9E5F-33EF868BDCE7}" type="presParOf" srcId="{AC09207C-7C51-46D8-9A89-4ED66E1CC6E2}" destId="{F5C970EC-9C64-41EA-BA9B-DED8882D6763}" srcOrd="7" destOrd="0" presId="urn:microsoft.com/office/officeart/2005/8/layout/radial5"/>
    <dgm:cxn modelId="{98F90F78-98A4-4F24-90DC-6651CF62F951}" type="presParOf" srcId="{F5C970EC-9C64-41EA-BA9B-DED8882D6763}" destId="{F8E3F712-6E07-4E1C-8B82-D8B7147974CC}" srcOrd="0" destOrd="0" presId="urn:microsoft.com/office/officeart/2005/8/layout/radial5"/>
    <dgm:cxn modelId="{0595540E-5545-4A21-BF54-AEC7B6057B9E}" type="presParOf" srcId="{AC09207C-7C51-46D8-9A89-4ED66E1CC6E2}" destId="{C9DAC540-324E-40FC-97C4-7FB654E6F9EA}" srcOrd="8" destOrd="0" presId="urn:microsoft.com/office/officeart/2005/8/layout/radial5"/>
    <dgm:cxn modelId="{EEE1CCFB-16E2-49EB-98D8-31DFD2785C27}" type="presParOf" srcId="{AC09207C-7C51-46D8-9A89-4ED66E1CC6E2}" destId="{E6A40D2A-A970-4B77-967B-FBD8FBD4F5D3}" srcOrd="9" destOrd="0" presId="urn:microsoft.com/office/officeart/2005/8/layout/radial5"/>
    <dgm:cxn modelId="{814A89B2-4E60-4409-9ED0-87D1CDE5EF53}" type="presParOf" srcId="{E6A40D2A-A970-4B77-967B-FBD8FBD4F5D3}" destId="{96BADA05-E9D5-416E-9716-D0ACD9AFA334}" srcOrd="0" destOrd="0" presId="urn:microsoft.com/office/officeart/2005/8/layout/radial5"/>
    <dgm:cxn modelId="{59C35427-7F3D-40E4-97AA-38B291F67D82}" type="presParOf" srcId="{AC09207C-7C51-46D8-9A89-4ED66E1CC6E2}" destId="{8253FA86-4CAA-491B-B6EC-A44533B322A7}"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E11595-4802-4FA9-A003-AFA0D46E74B6}" type="doc">
      <dgm:prSet loTypeId="urn:microsoft.com/office/officeart/2005/8/layout/hList6" loCatId="list" qsTypeId="urn:microsoft.com/office/officeart/2005/8/quickstyle/simple2" qsCatId="simple" csTypeId="urn:microsoft.com/office/officeart/2005/8/colors/colorful5" csCatId="colorful" phldr="1"/>
      <dgm:spPr/>
      <dgm:t>
        <a:bodyPr/>
        <a:lstStyle/>
        <a:p>
          <a:endParaRPr lang="en-IE"/>
        </a:p>
      </dgm:t>
    </dgm:pt>
    <dgm:pt modelId="{563B4AB2-6C1D-4CCD-939F-499491B65C4A}">
      <dgm:prSet phldrT="[Text]"/>
      <dgm:spPr/>
      <dgm:t>
        <a:bodyPr/>
        <a:lstStyle/>
        <a:p>
          <a:r>
            <a:rPr lang="en-IE" dirty="0"/>
            <a:t>BA Criminology</a:t>
          </a:r>
        </a:p>
        <a:p>
          <a:r>
            <a:rPr lang="en-IE" dirty="0"/>
            <a:t> (MH504)</a:t>
          </a:r>
        </a:p>
      </dgm:t>
    </dgm:pt>
    <dgm:pt modelId="{85B880B8-E8FD-479D-997C-33E624903CC5}" type="parTrans" cxnId="{6185D7EC-9128-469A-915C-ABFEA750A8DC}">
      <dgm:prSet/>
      <dgm:spPr/>
      <dgm:t>
        <a:bodyPr/>
        <a:lstStyle/>
        <a:p>
          <a:endParaRPr lang="en-IE"/>
        </a:p>
      </dgm:t>
    </dgm:pt>
    <dgm:pt modelId="{7863E522-1195-45CC-91DC-117E2BD70162}" type="sibTrans" cxnId="{6185D7EC-9128-469A-915C-ABFEA750A8DC}">
      <dgm:prSet/>
      <dgm:spPr/>
      <dgm:t>
        <a:bodyPr/>
        <a:lstStyle/>
        <a:p>
          <a:endParaRPr lang="en-IE"/>
        </a:p>
      </dgm:t>
    </dgm:pt>
    <dgm:pt modelId="{9F83A7ED-1CA0-4E37-88A0-D1A76E97B2EC}">
      <dgm:prSet phldrT="[Text]"/>
      <dgm:spPr/>
      <dgm:t>
        <a:bodyPr/>
        <a:lstStyle/>
        <a:p>
          <a:r>
            <a:rPr lang="en-IE" dirty="0"/>
            <a:t>BCL (Law and Criminology) (MH502)</a:t>
          </a:r>
        </a:p>
      </dgm:t>
    </dgm:pt>
    <dgm:pt modelId="{EE76E8D5-1554-4339-BFC7-CDB3DE401EE7}" type="parTrans" cxnId="{1C6160C7-EE74-4254-9691-D5D2FEE320AE}">
      <dgm:prSet/>
      <dgm:spPr/>
      <dgm:t>
        <a:bodyPr/>
        <a:lstStyle/>
        <a:p>
          <a:endParaRPr lang="en-US"/>
        </a:p>
      </dgm:t>
    </dgm:pt>
    <dgm:pt modelId="{0476C9F3-800A-4935-BE49-9AE3C84C3711}" type="sibTrans" cxnId="{1C6160C7-EE74-4254-9691-D5D2FEE320AE}">
      <dgm:prSet/>
      <dgm:spPr/>
      <dgm:t>
        <a:bodyPr/>
        <a:lstStyle/>
        <a:p>
          <a:endParaRPr lang="en-US"/>
        </a:p>
      </dgm:t>
    </dgm:pt>
    <dgm:pt modelId="{8A027F94-7522-457E-8E6E-14FDA5EC2C3F}">
      <dgm:prSet phldrT="[Text]"/>
      <dgm:spPr/>
      <dgm:t>
        <a:bodyPr/>
        <a:lstStyle/>
        <a:p>
          <a:r>
            <a:rPr lang="en-IE" dirty="0"/>
            <a:t>Criminology as part of an Arts degree</a:t>
          </a:r>
        </a:p>
        <a:p>
          <a:r>
            <a:rPr lang="en-IE" dirty="0"/>
            <a:t>BA (MH101)</a:t>
          </a:r>
        </a:p>
      </dgm:t>
    </dgm:pt>
    <dgm:pt modelId="{8B609889-47DA-4543-B7EE-94EBB7841E7A}" type="parTrans" cxnId="{A0CE2C0F-7DAF-42F4-B309-A8F80835DCA7}">
      <dgm:prSet/>
      <dgm:spPr/>
      <dgm:t>
        <a:bodyPr/>
        <a:lstStyle/>
        <a:p>
          <a:endParaRPr lang="en-US"/>
        </a:p>
      </dgm:t>
    </dgm:pt>
    <dgm:pt modelId="{F0C47AE9-EB97-4529-8B90-8ADC15555FB9}" type="sibTrans" cxnId="{A0CE2C0F-7DAF-42F4-B309-A8F80835DCA7}">
      <dgm:prSet/>
      <dgm:spPr/>
      <dgm:t>
        <a:bodyPr/>
        <a:lstStyle/>
        <a:p>
          <a:endParaRPr lang="en-US"/>
        </a:p>
      </dgm:t>
    </dgm:pt>
    <dgm:pt modelId="{FB6050E9-9EFF-4C4E-BEE6-1F40643353CD}" type="pres">
      <dgm:prSet presAssocID="{55E11595-4802-4FA9-A003-AFA0D46E74B6}" presName="Name0" presStyleCnt="0">
        <dgm:presLayoutVars>
          <dgm:dir/>
          <dgm:resizeHandles val="exact"/>
        </dgm:presLayoutVars>
      </dgm:prSet>
      <dgm:spPr/>
    </dgm:pt>
    <dgm:pt modelId="{7D109ED0-143F-4072-B60A-55B6FC91A8E4}" type="pres">
      <dgm:prSet presAssocID="{9F83A7ED-1CA0-4E37-88A0-D1A76E97B2EC}" presName="node" presStyleLbl="node1" presStyleIdx="0" presStyleCnt="3">
        <dgm:presLayoutVars>
          <dgm:bulletEnabled val="1"/>
        </dgm:presLayoutVars>
      </dgm:prSet>
      <dgm:spPr/>
    </dgm:pt>
    <dgm:pt modelId="{29B00222-8F86-4545-B7FC-F7127DF2E7CC}" type="pres">
      <dgm:prSet presAssocID="{0476C9F3-800A-4935-BE49-9AE3C84C3711}" presName="sibTrans" presStyleCnt="0"/>
      <dgm:spPr/>
    </dgm:pt>
    <dgm:pt modelId="{B24D18D4-CB8B-471A-9AC1-BF9016DB4CB7}" type="pres">
      <dgm:prSet presAssocID="{8A027F94-7522-457E-8E6E-14FDA5EC2C3F}" presName="node" presStyleLbl="node1" presStyleIdx="1" presStyleCnt="3">
        <dgm:presLayoutVars>
          <dgm:bulletEnabled val="1"/>
        </dgm:presLayoutVars>
      </dgm:prSet>
      <dgm:spPr/>
    </dgm:pt>
    <dgm:pt modelId="{11E84CB3-D393-489A-887F-3266B762A455}" type="pres">
      <dgm:prSet presAssocID="{F0C47AE9-EB97-4529-8B90-8ADC15555FB9}" presName="sibTrans" presStyleCnt="0"/>
      <dgm:spPr/>
    </dgm:pt>
    <dgm:pt modelId="{4CBA322D-081B-41C4-AB97-5C28A238C7AF}" type="pres">
      <dgm:prSet presAssocID="{563B4AB2-6C1D-4CCD-939F-499491B65C4A}" presName="node" presStyleLbl="node1" presStyleIdx="2" presStyleCnt="3">
        <dgm:presLayoutVars>
          <dgm:bulletEnabled val="1"/>
        </dgm:presLayoutVars>
      </dgm:prSet>
      <dgm:spPr/>
    </dgm:pt>
  </dgm:ptLst>
  <dgm:cxnLst>
    <dgm:cxn modelId="{A0CE2C0F-7DAF-42F4-B309-A8F80835DCA7}" srcId="{55E11595-4802-4FA9-A003-AFA0D46E74B6}" destId="{8A027F94-7522-457E-8E6E-14FDA5EC2C3F}" srcOrd="1" destOrd="0" parTransId="{8B609889-47DA-4543-B7EE-94EBB7841E7A}" sibTransId="{F0C47AE9-EB97-4529-8B90-8ADC15555FB9}"/>
    <dgm:cxn modelId="{B5496210-3606-40A8-AAC0-888415A8C260}" type="presOf" srcId="{55E11595-4802-4FA9-A003-AFA0D46E74B6}" destId="{FB6050E9-9EFF-4C4E-BEE6-1F40643353CD}" srcOrd="0" destOrd="0" presId="urn:microsoft.com/office/officeart/2005/8/layout/hList6"/>
    <dgm:cxn modelId="{E2FA5114-DA68-4627-8812-88CCAA54F540}" type="presOf" srcId="{9F83A7ED-1CA0-4E37-88A0-D1A76E97B2EC}" destId="{7D109ED0-143F-4072-B60A-55B6FC91A8E4}" srcOrd="0" destOrd="0" presId="urn:microsoft.com/office/officeart/2005/8/layout/hList6"/>
    <dgm:cxn modelId="{A892FC81-18B2-4C67-AB57-1735D8D58FAB}" type="presOf" srcId="{8A027F94-7522-457E-8E6E-14FDA5EC2C3F}" destId="{B24D18D4-CB8B-471A-9AC1-BF9016DB4CB7}" srcOrd="0" destOrd="0" presId="urn:microsoft.com/office/officeart/2005/8/layout/hList6"/>
    <dgm:cxn modelId="{1C6160C7-EE74-4254-9691-D5D2FEE320AE}" srcId="{55E11595-4802-4FA9-A003-AFA0D46E74B6}" destId="{9F83A7ED-1CA0-4E37-88A0-D1A76E97B2EC}" srcOrd="0" destOrd="0" parTransId="{EE76E8D5-1554-4339-BFC7-CDB3DE401EE7}" sibTransId="{0476C9F3-800A-4935-BE49-9AE3C84C3711}"/>
    <dgm:cxn modelId="{0B803EE4-8939-450C-A128-4B814A66EC35}" type="presOf" srcId="{563B4AB2-6C1D-4CCD-939F-499491B65C4A}" destId="{4CBA322D-081B-41C4-AB97-5C28A238C7AF}" srcOrd="0" destOrd="0" presId="urn:microsoft.com/office/officeart/2005/8/layout/hList6"/>
    <dgm:cxn modelId="{6185D7EC-9128-469A-915C-ABFEA750A8DC}" srcId="{55E11595-4802-4FA9-A003-AFA0D46E74B6}" destId="{563B4AB2-6C1D-4CCD-939F-499491B65C4A}" srcOrd="2" destOrd="0" parTransId="{85B880B8-E8FD-479D-997C-33E624903CC5}" sibTransId="{7863E522-1195-45CC-91DC-117E2BD70162}"/>
    <dgm:cxn modelId="{36D9009A-3B89-443F-9068-640BC5A8F78B}" type="presParOf" srcId="{FB6050E9-9EFF-4C4E-BEE6-1F40643353CD}" destId="{7D109ED0-143F-4072-B60A-55B6FC91A8E4}" srcOrd="0" destOrd="0" presId="urn:microsoft.com/office/officeart/2005/8/layout/hList6"/>
    <dgm:cxn modelId="{61CB21B5-13E1-462A-BC17-31ED53814D50}" type="presParOf" srcId="{FB6050E9-9EFF-4C4E-BEE6-1F40643353CD}" destId="{29B00222-8F86-4545-B7FC-F7127DF2E7CC}" srcOrd="1" destOrd="0" presId="urn:microsoft.com/office/officeart/2005/8/layout/hList6"/>
    <dgm:cxn modelId="{5131EB6A-8207-441D-B478-3EE045D8E41E}" type="presParOf" srcId="{FB6050E9-9EFF-4C4E-BEE6-1F40643353CD}" destId="{B24D18D4-CB8B-471A-9AC1-BF9016DB4CB7}" srcOrd="2" destOrd="0" presId="urn:microsoft.com/office/officeart/2005/8/layout/hList6"/>
    <dgm:cxn modelId="{C0F4F34A-468B-490F-B39F-D87B7BB30950}" type="presParOf" srcId="{FB6050E9-9EFF-4C4E-BEE6-1F40643353CD}" destId="{11E84CB3-D393-489A-887F-3266B762A455}" srcOrd="3" destOrd="0" presId="urn:microsoft.com/office/officeart/2005/8/layout/hList6"/>
    <dgm:cxn modelId="{EACC6B36-255E-4218-8F84-6B58B9B2CA40}" type="presParOf" srcId="{FB6050E9-9EFF-4C4E-BEE6-1F40643353CD}" destId="{4CBA322D-081B-41C4-AB97-5C28A238C7AF}" srcOrd="4" destOrd="0" presId="urn:microsoft.com/office/officeart/2005/8/layout/hList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4CEB7E-7049-4607-80F8-086FD6231E5F}"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IE"/>
        </a:p>
      </dgm:t>
    </dgm:pt>
    <dgm:pt modelId="{6C7DC43E-AD8C-48EB-B97A-0980E6A838F9}">
      <dgm:prSet phldrT="[Text]"/>
      <dgm:spPr/>
      <dgm:t>
        <a:bodyPr/>
        <a:lstStyle/>
        <a:p>
          <a:r>
            <a:rPr lang="en-IE"/>
            <a:t>BA Criminology</a:t>
          </a:r>
        </a:p>
      </dgm:t>
    </dgm:pt>
    <dgm:pt modelId="{18E96BC4-E7EB-427D-961B-39E9B39B45C1}" type="parTrans" cxnId="{CB51D2E8-8A69-483E-908C-33117137AF96}">
      <dgm:prSet/>
      <dgm:spPr/>
      <dgm:t>
        <a:bodyPr/>
        <a:lstStyle/>
        <a:p>
          <a:endParaRPr lang="en-IE"/>
        </a:p>
      </dgm:t>
    </dgm:pt>
    <dgm:pt modelId="{D483BB59-7F0C-4544-88A9-34F633EE9E34}" type="sibTrans" cxnId="{CB51D2E8-8A69-483E-908C-33117137AF96}">
      <dgm:prSet/>
      <dgm:spPr/>
      <dgm:t>
        <a:bodyPr/>
        <a:lstStyle/>
        <a:p>
          <a:endParaRPr lang="en-IE"/>
        </a:p>
      </dgm:t>
    </dgm:pt>
    <dgm:pt modelId="{B46B3EE2-F0C1-403E-A5AC-5CDFE10B4C58}">
      <dgm:prSet phldrT="[Text]"/>
      <dgm:spPr/>
      <dgm:t>
        <a:bodyPr/>
        <a:lstStyle/>
        <a:p>
          <a:r>
            <a:rPr lang="en-IE"/>
            <a:t>Year 1</a:t>
          </a:r>
        </a:p>
        <a:p>
          <a:r>
            <a:rPr lang="en-IE"/>
            <a:t>30 credits (plus 30 in another subject)</a:t>
          </a:r>
        </a:p>
      </dgm:t>
    </dgm:pt>
    <dgm:pt modelId="{8EBF59FC-F58A-4C5C-AB52-3851A090F6E7}" type="parTrans" cxnId="{48A2D562-915C-4281-8884-447B078061E8}">
      <dgm:prSet/>
      <dgm:spPr/>
      <dgm:t>
        <a:bodyPr/>
        <a:lstStyle/>
        <a:p>
          <a:endParaRPr lang="en-IE"/>
        </a:p>
      </dgm:t>
    </dgm:pt>
    <dgm:pt modelId="{A5CD999A-D7D4-4E61-AB2E-157124F9753F}" type="sibTrans" cxnId="{48A2D562-915C-4281-8884-447B078061E8}">
      <dgm:prSet/>
      <dgm:spPr/>
      <dgm:t>
        <a:bodyPr/>
        <a:lstStyle/>
        <a:p>
          <a:endParaRPr lang="en-IE"/>
        </a:p>
      </dgm:t>
    </dgm:pt>
    <dgm:pt modelId="{5513BE50-D90C-443D-B7B5-B5A8E67B4A57}">
      <dgm:prSet phldrT="[Text]"/>
      <dgm:spPr/>
      <dgm:t>
        <a:bodyPr/>
        <a:lstStyle/>
        <a:p>
          <a:r>
            <a:rPr lang="en-IE" dirty="0"/>
            <a:t>BCL (Law and Criminology)</a:t>
          </a:r>
        </a:p>
      </dgm:t>
    </dgm:pt>
    <dgm:pt modelId="{4BB6CBED-F932-4A21-A26F-B9CB59A6AFB2}" type="parTrans" cxnId="{0B91A1E4-7B23-459E-923E-9E2EDC23B983}">
      <dgm:prSet/>
      <dgm:spPr/>
      <dgm:t>
        <a:bodyPr/>
        <a:lstStyle/>
        <a:p>
          <a:endParaRPr lang="en-IE"/>
        </a:p>
      </dgm:t>
    </dgm:pt>
    <dgm:pt modelId="{C98EF397-D478-4152-8718-38D0A8986EA9}" type="sibTrans" cxnId="{0B91A1E4-7B23-459E-923E-9E2EDC23B983}">
      <dgm:prSet/>
      <dgm:spPr/>
      <dgm:t>
        <a:bodyPr/>
        <a:lstStyle/>
        <a:p>
          <a:endParaRPr lang="en-IE"/>
        </a:p>
      </dgm:t>
    </dgm:pt>
    <dgm:pt modelId="{55C3B630-6C5B-4A71-AB31-D701E275AD07}">
      <dgm:prSet phldrT="[Text]"/>
      <dgm:spPr/>
      <dgm:t>
        <a:bodyPr/>
        <a:lstStyle/>
        <a:p>
          <a:r>
            <a:rPr lang="en-IE"/>
            <a:t>Year 1</a:t>
          </a:r>
        </a:p>
        <a:p>
          <a:r>
            <a:rPr lang="en-IE"/>
            <a:t>15 credits Criminology</a:t>
          </a:r>
        </a:p>
      </dgm:t>
    </dgm:pt>
    <dgm:pt modelId="{E6723C05-FBFB-4B7A-9BF6-9E5708D0F5EF}" type="parTrans" cxnId="{61539E5D-D5F5-479F-88FD-7259AD3D008C}">
      <dgm:prSet/>
      <dgm:spPr/>
      <dgm:t>
        <a:bodyPr/>
        <a:lstStyle/>
        <a:p>
          <a:endParaRPr lang="en-IE"/>
        </a:p>
      </dgm:t>
    </dgm:pt>
    <dgm:pt modelId="{5C7C4744-2C1D-47F5-BFFE-7030616EE73E}" type="sibTrans" cxnId="{61539E5D-D5F5-479F-88FD-7259AD3D008C}">
      <dgm:prSet/>
      <dgm:spPr/>
      <dgm:t>
        <a:bodyPr/>
        <a:lstStyle/>
        <a:p>
          <a:endParaRPr lang="en-IE"/>
        </a:p>
      </dgm:t>
    </dgm:pt>
    <dgm:pt modelId="{D776260D-C6F7-454B-9944-0ECFF32644B5}">
      <dgm:prSet/>
      <dgm:spPr/>
      <dgm:t>
        <a:bodyPr/>
        <a:lstStyle/>
        <a:p>
          <a:r>
            <a:rPr lang="en-IE"/>
            <a:t>Year 2</a:t>
          </a:r>
        </a:p>
        <a:p>
          <a:r>
            <a:rPr lang="en-IE"/>
            <a:t>60 credits Criminology</a:t>
          </a:r>
        </a:p>
      </dgm:t>
    </dgm:pt>
    <dgm:pt modelId="{6105D774-E12E-44FA-9AC9-EFA27F3ED133}" type="parTrans" cxnId="{4646094E-F2E4-46CF-A1A5-185EE509F34A}">
      <dgm:prSet/>
      <dgm:spPr/>
      <dgm:t>
        <a:bodyPr/>
        <a:lstStyle/>
        <a:p>
          <a:endParaRPr lang="en-IE"/>
        </a:p>
      </dgm:t>
    </dgm:pt>
    <dgm:pt modelId="{F529D002-F3DB-4B54-9450-953472019C22}" type="sibTrans" cxnId="{4646094E-F2E4-46CF-A1A5-185EE509F34A}">
      <dgm:prSet/>
      <dgm:spPr/>
      <dgm:t>
        <a:bodyPr/>
        <a:lstStyle/>
        <a:p>
          <a:endParaRPr lang="en-IE"/>
        </a:p>
      </dgm:t>
    </dgm:pt>
    <dgm:pt modelId="{6B05D829-05C7-45E7-A716-E5FD4642822B}">
      <dgm:prSet/>
      <dgm:spPr/>
      <dgm:t>
        <a:bodyPr/>
        <a:lstStyle/>
        <a:p>
          <a:r>
            <a:rPr lang="en-IE"/>
            <a:t>Year 3</a:t>
          </a:r>
        </a:p>
        <a:p>
          <a:r>
            <a:rPr lang="en-IE"/>
            <a:t>60 credits Criminology</a:t>
          </a:r>
        </a:p>
      </dgm:t>
    </dgm:pt>
    <dgm:pt modelId="{67D80073-B627-4633-A84D-30C10CDAC6E1}" type="parTrans" cxnId="{8A590706-7156-436A-8226-D12C8F143AD8}">
      <dgm:prSet/>
      <dgm:spPr/>
      <dgm:t>
        <a:bodyPr/>
        <a:lstStyle/>
        <a:p>
          <a:endParaRPr lang="en-IE"/>
        </a:p>
      </dgm:t>
    </dgm:pt>
    <dgm:pt modelId="{04E5CCBD-0293-449C-8E4C-A3F9D0F287EF}" type="sibTrans" cxnId="{8A590706-7156-436A-8226-D12C8F143AD8}">
      <dgm:prSet/>
      <dgm:spPr/>
      <dgm:t>
        <a:bodyPr/>
        <a:lstStyle/>
        <a:p>
          <a:endParaRPr lang="en-IE"/>
        </a:p>
      </dgm:t>
    </dgm:pt>
    <dgm:pt modelId="{070C4A4C-8D1F-4BF1-8C96-B466B57499D2}">
      <dgm:prSet/>
      <dgm:spPr/>
      <dgm:t>
        <a:bodyPr/>
        <a:lstStyle/>
        <a:p>
          <a:r>
            <a:rPr lang="en-IE"/>
            <a:t>BA (Arts) (Criminology &amp; X)</a:t>
          </a:r>
        </a:p>
      </dgm:t>
    </dgm:pt>
    <dgm:pt modelId="{85BCF34E-91EF-42C0-BBE2-B5103DA00BFE}" type="parTrans" cxnId="{769FE826-A988-489B-A6D6-C6637B72907F}">
      <dgm:prSet/>
      <dgm:spPr/>
      <dgm:t>
        <a:bodyPr/>
        <a:lstStyle/>
        <a:p>
          <a:endParaRPr lang="en-IE"/>
        </a:p>
      </dgm:t>
    </dgm:pt>
    <dgm:pt modelId="{1DB98921-5C2C-4573-88BE-4A33F6F2092A}" type="sibTrans" cxnId="{769FE826-A988-489B-A6D6-C6637B72907F}">
      <dgm:prSet/>
      <dgm:spPr/>
      <dgm:t>
        <a:bodyPr/>
        <a:lstStyle/>
        <a:p>
          <a:endParaRPr lang="en-IE"/>
        </a:p>
      </dgm:t>
    </dgm:pt>
    <dgm:pt modelId="{64CE1BFB-03B6-46D7-8866-852FA58F1933}">
      <dgm:prSet/>
      <dgm:spPr/>
      <dgm:t>
        <a:bodyPr/>
        <a:lstStyle/>
        <a:p>
          <a:r>
            <a:rPr lang="en-IE" dirty="0"/>
            <a:t>Year 3</a:t>
          </a:r>
        </a:p>
        <a:p>
          <a:r>
            <a:rPr lang="en-IE" dirty="0"/>
            <a:t>20/30/40 credits Criminology</a:t>
          </a:r>
        </a:p>
      </dgm:t>
    </dgm:pt>
    <dgm:pt modelId="{5927C66F-5214-4E19-B9F3-44C5C6759F94}" type="parTrans" cxnId="{1F9E79F5-0A45-4FE8-98DB-545BA9859816}">
      <dgm:prSet/>
      <dgm:spPr/>
      <dgm:t>
        <a:bodyPr/>
        <a:lstStyle/>
        <a:p>
          <a:endParaRPr lang="en-IE"/>
        </a:p>
      </dgm:t>
    </dgm:pt>
    <dgm:pt modelId="{077672DF-3C38-49B7-A602-ABD27FA4DC7C}" type="sibTrans" cxnId="{1F9E79F5-0A45-4FE8-98DB-545BA9859816}">
      <dgm:prSet/>
      <dgm:spPr/>
      <dgm:t>
        <a:bodyPr/>
        <a:lstStyle/>
        <a:p>
          <a:endParaRPr lang="en-IE"/>
        </a:p>
      </dgm:t>
    </dgm:pt>
    <dgm:pt modelId="{81453034-46B9-4069-8AF8-070A72B01F32}">
      <dgm:prSet/>
      <dgm:spPr/>
      <dgm:t>
        <a:bodyPr/>
        <a:lstStyle/>
        <a:p>
          <a:r>
            <a:rPr lang="en-IE"/>
            <a:t>Year 1</a:t>
          </a:r>
        </a:p>
        <a:p>
          <a:r>
            <a:rPr lang="en-IE"/>
            <a:t>15 credits Criminology</a:t>
          </a:r>
        </a:p>
      </dgm:t>
    </dgm:pt>
    <dgm:pt modelId="{EAC16BB5-C2DC-4CF9-AF8D-159B0DC8C291}" type="parTrans" cxnId="{21501888-B407-4827-9166-7B78AA70755B}">
      <dgm:prSet/>
      <dgm:spPr/>
      <dgm:t>
        <a:bodyPr/>
        <a:lstStyle/>
        <a:p>
          <a:endParaRPr lang="en-IE"/>
        </a:p>
      </dgm:t>
    </dgm:pt>
    <dgm:pt modelId="{15DB22D8-9831-4A01-AF28-603E05AC867A}" type="sibTrans" cxnId="{21501888-B407-4827-9166-7B78AA70755B}">
      <dgm:prSet/>
      <dgm:spPr/>
      <dgm:t>
        <a:bodyPr/>
        <a:lstStyle/>
        <a:p>
          <a:endParaRPr lang="en-IE"/>
        </a:p>
      </dgm:t>
    </dgm:pt>
    <dgm:pt modelId="{365E9968-212F-4CAC-9645-2D5F7246EE84}">
      <dgm:prSet/>
      <dgm:spPr/>
      <dgm:t>
        <a:bodyPr/>
        <a:lstStyle/>
        <a:p>
          <a:r>
            <a:rPr lang="en-IE" dirty="0"/>
            <a:t>Year 2</a:t>
          </a:r>
        </a:p>
        <a:p>
          <a:r>
            <a:rPr lang="en-IE" dirty="0"/>
            <a:t>20/30/40 credits Criminology</a:t>
          </a:r>
        </a:p>
      </dgm:t>
    </dgm:pt>
    <dgm:pt modelId="{16EEFF7B-AF2E-44A4-BDF7-4020BEFABEEC}" type="parTrans" cxnId="{2FB23B37-7E86-459E-A9B3-26F4F8F8F7DD}">
      <dgm:prSet/>
      <dgm:spPr/>
      <dgm:t>
        <a:bodyPr/>
        <a:lstStyle/>
        <a:p>
          <a:endParaRPr lang="en-IE"/>
        </a:p>
      </dgm:t>
    </dgm:pt>
    <dgm:pt modelId="{B895217B-B75D-4AF7-AD0C-2D1CDADEBE54}" type="sibTrans" cxnId="{2FB23B37-7E86-459E-A9B3-26F4F8F8F7DD}">
      <dgm:prSet/>
      <dgm:spPr/>
      <dgm:t>
        <a:bodyPr/>
        <a:lstStyle/>
        <a:p>
          <a:endParaRPr lang="en-IE"/>
        </a:p>
      </dgm:t>
    </dgm:pt>
    <dgm:pt modelId="{D84422EF-1DD3-4FDD-BEFD-5ABBA9233D73}">
      <dgm:prSet/>
      <dgm:spPr/>
      <dgm:t>
        <a:bodyPr/>
        <a:lstStyle/>
        <a:p>
          <a:r>
            <a:rPr lang="en-IE"/>
            <a:t>Year 3</a:t>
          </a:r>
        </a:p>
        <a:p>
          <a:r>
            <a:rPr lang="en-IE"/>
            <a:t>30 credits Criminology</a:t>
          </a:r>
        </a:p>
      </dgm:t>
    </dgm:pt>
    <dgm:pt modelId="{78A0BA10-5313-414D-996A-41A939246524}" type="parTrans" cxnId="{1657B491-2D2F-44BD-928C-9847869417C0}">
      <dgm:prSet/>
      <dgm:spPr/>
      <dgm:t>
        <a:bodyPr/>
        <a:lstStyle/>
        <a:p>
          <a:endParaRPr lang="en-IE"/>
        </a:p>
      </dgm:t>
    </dgm:pt>
    <dgm:pt modelId="{D5EACB13-B9C0-45D1-9F6B-2EE744516EC1}" type="sibTrans" cxnId="{1657B491-2D2F-44BD-928C-9847869417C0}">
      <dgm:prSet/>
      <dgm:spPr/>
      <dgm:t>
        <a:bodyPr/>
        <a:lstStyle/>
        <a:p>
          <a:endParaRPr lang="en-IE"/>
        </a:p>
      </dgm:t>
    </dgm:pt>
    <dgm:pt modelId="{09EFFC04-280A-44AE-A710-32DF07476C08}">
      <dgm:prSet/>
      <dgm:spPr/>
      <dgm:t>
        <a:bodyPr/>
        <a:lstStyle/>
        <a:p>
          <a:r>
            <a:rPr lang="en-IE"/>
            <a:t>Year 2</a:t>
          </a:r>
        </a:p>
        <a:p>
          <a:r>
            <a:rPr lang="en-IE"/>
            <a:t>30 credits Criminology</a:t>
          </a:r>
        </a:p>
      </dgm:t>
    </dgm:pt>
    <dgm:pt modelId="{400FA6F2-977A-4A45-9142-6C6EC6A28C93}" type="parTrans" cxnId="{EA77F28C-1BC4-407F-8CD1-44E883AB5225}">
      <dgm:prSet/>
      <dgm:spPr/>
      <dgm:t>
        <a:bodyPr/>
        <a:lstStyle/>
        <a:p>
          <a:endParaRPr lang="en-IE"/>
        </a:p>
      </dgm:t>
    </dgm:pt>
    <dgm:pt modelId="{709DD7E5-E0AE-4026-B20F-69C57C77E2D9}" type="sibTrans" cxnId="{EA77F28C-1BC4-407F-8CD1-44E883AB5225}">
      <dgm:prSet/>
      <dgm:spPr/>
      <dgm:t>
        <a:bodyPr/>
        <a:lstStyle/>
        <a:p>
          <a:endParaRPr lang="en-IE"/>
        </a:p>
      </dgm:t>
    </dgm:pt>
    <dgm:pt modelId="{BFAA4C4E-A17F-4114-83D7-FAF3DCA60CA3}" type="pres">
      <dgm:prSet presAssocID="{AD4CEB7E-7049-4607-80F8-086FD6231E5F}" presName="Name0" presStyleCnt="0">
        <dgm:presLayoutVars>
          <dgm:dir/>
          <dgm:animLvl val="lvl"/>
          <dgm:resizeHandles val="exact"/>
        </dgm:presLayoutVars>
      </dgm:prSet>
      <dgm:spPr/>
    </dgm:pt>
    <dgm:pt modelId="{EAE84B17-1F01-43E3-AA7B-ADCA03763D45}" type="pres">
      <dgm:prSet presAssocID="{6C7DC43E-AD8C-48EB-B97A-0980E6A838F9}" presName="vertFlow" presStyleCnt="0"/>
      <dgm:spPr/>
    </dgm:pt>
    <dgm:pt modelId="{69CA98B2-A577-4F48-AAB9-E75D1DA88D38}" type="pres">
      <dgm:prSet presAssocID="{6C7DC43E-AD8C-48EB-B97A-0980E6A838F9}" presName="header" presStyleLbl="node1" presStyleIdx="0" presStyleCnt="3"/>
      <dgm:spPr/>
    </dgm:pt>
    <dgm:pt modelId="{C1C8E23D-B5E3-495B-9B57-FF49048C1E5A}" type="pres">
      <dgm:prSet presAssocID="{8EBF59FC-F58A-4C5C-AB52-3851A090F6E7}" presName="parTrans" presStyleLbl="sibTrans2D1" presStyleIdx="0" presStyleCnt="9"/>
      <dgm:spPr/>
    </dgm:pt>
    <dgm:pt modelId="{5A168159-BD4D-41F0-9FBB-D955F18837D3}" type="pres">
      <dgm:prSet presAssocID="{B46B3EE2-F0C1-403E-A5AC-5CDFE10B4C58}" presName="child" presStyleLbl="alignAccFollowNode1" presStyleIdx="0" presStyleCnt="9">
        <dgm:presLayoutVars>
          <dgm:chMax val="0"/>
          <dgm:bulletEnabled val="1"/>
        </dgm:presLayoutVars>
      </dgm:prSet>
      <dgm:spPr/>
    </dgm:pt>
    <dgm:pt modelId="{DDA25E87-70A8-4792-8DDE-C420F6061F57}" type="pres">
      <dgm:prSet presAssocID="{A5CD999A-D7D4-4E61-AB2E-157124F9753F}" presName="sibTrans" presStyleLbl="sibTrans2D1" presStyleIdx="1" presStyleCnt="9"/>
      <dgm:spPr/>
    </dgm:pt>
    <dgm:pt modelId="{2B1C9455-2CF6-472A-963F-55CBA531FE23}" type="pres">
      <dgm:prSet presAssocID="{D776260D-C6F7-454B-9944-0ECFF32644B5}" presName="child" presStyleLbl="alignAccFollowNode1" presStyleIdx="1" presStyleCnt="9">
        <dgm:presLayoutVars>
          <dgm:chMax val="0"/>
          <dgm:bulletEnabled val="1"/>
        </dgm:presLayoutVars>
      </dgm:prSet>
      <dgm:spPr/>
    </dgm:pt>
    <dgm:pt modelId="{8E9F5966-E308-49A6-8760-01D54669B4F4}" type="pres">
      <dgm:prSet presAssocID="{F529D002-F3DB-4B54-9450-953472019C22}" presName="sibTrans" presStyleLbl="sibTrans2D1" presStyleIdx="2" presStyleCnt="9"/>
      <dgm:spPr/>
    </dgm:pt>
    <dgm:pt modelId="{11CCFBF1-D79A-4B87-80EF-8DA69F195191}" type="pres">
      <dgm:prSet presAssocID="{6B05D829-05C7-45E7-A716-E5FD4642822B}" presName="child" presStyleLbl="alignAccFollowNode1" presStyleIdx="2" presStyleCnt="9">
        <dgm:presLayoutVars>
          <dgm:chMax val="0"/>
          <dgm:bulletEnabled val="1"/>
        </dgm:presLayoutVars>
      </dgm:prSet>
      <dgm:spPr/>
    </dgm:pt>
    <dgm:pt modelId="{8AB44A5C-4AB3-4EE8-ADE4-F0B65068019F}" type="pres">
      <dgm:prSet presAssocID="{6C7DC43E-AD8C-48EB-B97A-0980E6A838F9}" presName="hSp" presStyleCnt="0"/>
      <dgm:spPr/>
    </dgm:pt>
    <dgm:pt modelId="{0BF35C7F-952D-45CA-9CF3-41BC941C83F7}" type="pres">
      <dgm:prSet presAssocID="{5513BE50-D90C-443D-B7B5-B5A8E67B4A57}" presName="vertFlow" presStyleCnt="0"/>
      <dgm:spPr/>
    </dgm:pt>
    <dgm:pt modelId="{04D952D8-287F-420D-8E2B-845D0B7DA502}" type="pres">
      <dgm:prSet presAssocID="{5513BE50-D90C-443D-B7B5-B5A8E67B4A57}" presName="header" presStyleLbl="node1" presStyleIdx="1" presStyleCnt="3"/>
      <dgm:spPr/>
    </dgm:pt>
    <dgm:pt modelId="{97282133-2F50-4570-B363-5B50AE1F591A}" type="pres">
      <dgm:prSet presAssocID="{E6723C05-FBFB-4B7A-9BF6-9E5708D0F5EF}" presName="parTrans" presStyleLbl="sibTrans2D1" presStyleIdx="3" presStyleCnt="9"/>
      <dgm:spPr/>
    </dgm:pt>
    <dgm:pt modelId="{1CDFEF8F-7C40-4684-941B-2DDB89CA86EA}" type="pres">
      <dgm:prSet presAssocID="{55C3B630-6C5B-4A71-AB31-D701E275AD07}" presName="child" presStyleLbl="alignAccFollowNode1" presStyleIdx="3" presStyleCnt="9">
        <dgm:presLayoutVars>
          <dgm:chMax val="0"/>
          <dgm:bulletEnabled val="1"/>
        </dgm:presLayoutVars>
      </dgm:prSet>
      <dgm:spPr/>
    </dgm:pt>
    <dgm:pt modelId="{CA0AAC3B-B63A-481F-BEE1-56CBB9EBD02A}" type="pres">
      <dgm:prSet presAssocID="{5C7C4744-2C1D-47F5-BFFE-7030616EE73E}" presName="sibTrans" presStyleLbl="sibTrans2D1" presStyleIdx="4" presStyleCnt="9"/>
      <dgm:spPr/>
    </dgm:pt>
    <dgm:pt modelId="{257CC6EF-C39A-4FCB-B46C-D5F53F6A5196}" type="pres">
      <dgm:prSet presAssocID="{09EFFC04-280A-44AE-A710-32DF07476C08}" presName="child" presStyleLbl="alignAccFollowNode1" presStyleIdx="4" presStyleCnt="9">
        <dgm:presLayoutVars>
          <dgm:chMax val="0"/>
          <dgm:bulletEnabled val="1"/>
        </dgm:presLayoutVars>
      </dgm:prSet>
      <dgm:spPr/>
    </dgm:pt>
    <dgm:pt modelId="{2CC91671-1539-4A5A-93F2-4C0AD45526FB}" type="pres">
      <dgm:prSet presAssocID="{709DD7E5-E0AE-4026-B20F-69C57C77E2D9}" presName="sibTrans" presStyleLbl="sibTrans2D1" presStyleIdx="5" presStyleCnt="9"/>
      <dgm:spPr/>
    </dgm:pt>
    <dgm:pt modelId="{69AC6A35-60D5-4C3F-BEA6-E864E89F37D7}" type="pres">
      <dgm:prSet presAssocID="{D84422EF-1DD3-4FDD-BEFD-5ABBA9233D73}" presName="child" presStyleLbl="alignAccFollowNode1" presStyleIdx="5" presStyleCnt="9">
        <dgm:presLayoutVars>
          <dgm:chMax val="0"/>
          <dgm:bulletEnabled val="1"/>
        </dgm:presLayoutVars>
      </dgm:prSet>
      <dgm:spPr/>
    </dgm:pt>
    <dgm:pt modelId="{3B3E6F84-4AB0-4A4A-9D09-B3D52D01B03A}" type="pres">
      <dgm:prSet presAssocID="{5513BE50-D90C-443D-B7B5-B5A8E67B4A57}" presName="hSp" presStyleCnt="0"/>
      <dgm:spPr/>
    </dgm:pt>
    <dgm:pt modelId="{A4336D33-4D49-4872-BC21-71A61131E4C7}" type="pres">
      <dgm:prSet presAssocID="{070C4A4C-8D1F-4BF1-8C96-B466B57499D2}" presName="vertFlow" presStyleCnt="0"/>
      <dgm:spPr/>
    </dgm:pt>
    <dgm:pt modelId="{926014D9-D086-4038-A97F-BBBE76A733B4}" type="pres">
      <dgm:prSet presAssocID="{070C4A4C-8D1F-4BF1-8C96-B466B57499D2}" presName="header" presStyleLbl="node1" presStyleIdx="2" presStyleCnt="3"/>
      <dgm:spPr/>
    </dgm:pt>
    <dgm:pt modelId="{F95FDCC2-7E7B-4880-BE0E-4027D046A1DD}" type="pres">
      <dgm:prSet presAssocID="{EAC16BB5-C2DC-4CF9-AF8D-159B0DC8C291}" presName="parTrans" presStyleLbl="sibTrans2D1" presStyleIdx="6" presStyleCnt="9"/>
      <dgm:spPr/>
    </dgm:pt>
    <dgm:pt modelId="{E1CA477C-FB17-4930-9474-AB647D740220}" type="pres">
      <dgm:prSet presAssocID="{81453034-46B9-4069-8AF8-070A72B01F32}" presName="child" presStyleLbl="alignAccFollowNode1" presStyleIdx="6" presStyleCnt="9">
        <dgm:presLayoutVars>
          <dgm:chMax val="0"/>
          <dgm:bulletEnabled val="1"/>
        </dgm:presLayoutVars>
      </dgm:prSet>
      <dgm:spPr/>
    </dgm:pt>
    <dgm:pt modelId="{00C59E5E-6829-4F94-8747-434F69A0E9F0}" type="pres">
      <dgm:prSet presAssocID="{15DB22D8-9831-4A01-AF28-603E05AC867A}" presName="sibTrans" presStyleLbl="sibTrans2D1" presStyleIdx="7" presStyleCnt="9"/>
      <dgm:spPr/>
    </dgm:pt>
    <dgm:pt modelId="{CEDDA511-7F1F-43CD-BA7C-346B1977B87A}" type="pres">
      <dgm:prSet presAssocID="{365E9968-212F-4CAC-9645-2D5F7246EE84}" presName="child" presStyleLbl="alignAccFollowNode1" presStyleIdx="7" presStyleCnt="9">
        <dgm:presLayoutVars>
          <dgm:chMax val="0"/>
          <dgm:bulletEnabled val="1"/>
        </dgm:presLayoutVars>
      </dgm:prSet>
      <dgm:spPr/>
    </dgm:pt>
    <dgm:pt modelId="{E2D1CD63-C85D-4AAC-9105-13E1604AFEF5}" type="pres">
      <dgm:prSet presAssocID="{B895217B-B75D-4AF7-AD0C-2D1CDADEBE54}" presName="sibTrans" presStyleLbl="sibTrans2D1" presStyleIdx="8" presStyleCnt="9"/>
      <dgm:spPr/>
    </dgm:pt>
    <dgm:pt modelId="{7965282B-7D32-4D5D-AD3F-CEB2863AEB00}" type="pres">
      <dgm:prSet presAssocID="{64CE1BFB-03B6-46D7-8866-852FA58F1933}" presName="child" presStyleLbl="alignAccFollowNode1" presStyleIdx="8" presStyleCnt="9">
        <dgm:presLayoutVars>
          <dgm:chMax val="0"/>
          <dgm:bulletEnabled val="1"/>
        </dgm:presLayoutVars>
      </dgm:prSet>
      <dgm:spPr/>
    </dgm:pt>
  </dgm:ptLst>
  <dgm:cxnLst>
    <dgm:cxn modelId="{8A590706-7156-436A-8226-D12C8F143AD8}" srcId="{6C7DC43E-AD8C-48EB-B97A-0980E6A838F9}" destId="{6B05D829-05C7-45E7-A716-E5FD4642822B}" srcOrd="2" destOrd="0" parTransId="{67D80073-B627-4633-A84D-30C10CDAC6E1}" sibTransId="{04E5CCBD-0293-449C-8E4C-A3F9D0F287EF}"/>
    <dgm:cxn modelId="{08658707-3464-4166-8E1A-F424E9371D4F}" type="presOf" srcId="{6C7DC43E-AD8C-48EB-B97A-0980E6A838F9}" destId="{69CA98B2-A577-4F48-AAB9-E75D1DA88D38}" srcOrd="0" destOrd="0" presId="urn:microsoft.com/office/officeart/2005/8/layout/lProcess1"/>
    <dgm:cxn modelId="{07FEE009-CDAE-4A46-9C2D-A5730BC64B58}" type="presOf" srcId="{B895217B-B75D-4AF7-AD0C-2D1CDADEBE54}" destId="{E2D1CD63-C85D-4AAC-9105-13E1604AFEF5}" srcOrd="0" destOrd="0" presId="urn:microsoft.com/office/officeart/2005/8/layout/lProcess1"/>
    <dgm:cxn modelId="{30F73421-F3A0-47AF-B40B-D539FC5BA30F}" type="presOf" srcId="{6B05D829-05C7-45E7-A716-E5FD4642822B}" destId="{11CCFBF1-D79A-4B87-80EF-8DA69F195191}" srcOrd="0" destOrd="0" presId="urn:microsoft.com/office/officeart/2005/8/layout/lProcess1"/>
    <dgm:cxn modelId="{769FE826-A988-489B-A6D6-C6637B72907F}" srcId="{AD4CEB7E-7049-4607-80F8-086FD6231E5F}" destId="{070C4A4C-8D1F-4BF1-8C96-B466B57499D2}" srcOrd="2" destOrd="0" parTransId="{85BCF34E-91EF-42C0-BBE2-B5103DA00BFE}" sibTransId="{1DB98921-5C2C-4573-88BE-4A33F6F2092A}"/>
    <dgm:cxn modelId="{2FB23B37-7E86-459E-A9B3-26F4F8F8F7DD}" srcId="{070C4A4C-8D1F-4BF1-8C96-B466B57499D2}" destId="{365E9968-212F-4CAC-9645-2D5F7246EE84}" srcOrd="1" destOrd="0" parTransId="{16EEFF7B-AF2E-44A4-BDF7-4020BEFABEEC}" sibTransId="{B895217B-B75D-4AF7-AD0C-2D1CDADEBE54}"/>
    <dgm:cxn modelId="{2266A239-9338-44A9-85A0-14F8B7A84995}" type="presOf" srcId="{070C4A4C-8D1F-4BF1-8C96-B466B57499D2}" destId="{926014D9-D086-4038-A97F-BBBE76A733B4}" srcOrd="0" destOrd="0" presId="urn:microsoft.com/office/officeart/2005/8/layout/lProcess1"/>
    <dgm:cxn modelId="{0141E239-D6D1-4998-A0A1-BB215727F323}" type="presOf" srcId="{E6723C05-FBFB-4B7A-9BF6-9E5708D0F5EF}" destId="{97282133-2F50-4570-B363-5B50AE1F591A}" srcOrd="0" destOrd="0" presId="urn:microsoft.com/office/officeart/2005/8/layout/lProcess1"/>
    <dgm:cxn modelId="{D0502D3D-973A-4255-935F-4366A839B9D7}" type="presOf" srcId="{81453034-46B9-4069-8AF8-070A72B01F32}" destId="{E1CA477C-FB17-4930-9474-AB647D740220}" srcOrd="0" destOrd="0" presId="urn:microsoft.com/office/officeart/2005/8/layout/lProcess1"/>
    <dgm:cxn modelId="{9EE7FC3D-BF08-4015-9B0D-4E435054CD29}" type="presOf" srcId="{55C3B630-6C5B-4A71-AB31-D701E275AD07}" destId="{1CDFEF8F-7C40-4684-941B-2DDB89CA86EA}" srcOrd="0" destOrd="0" presId="urn:microsoft.com/office/officeart/2005/8/layout/lProcess1"/>
    <dgm:cxn modelId="{61539E5D-D5F5-479F-88FD-7259AD3D008C}" srcId="{5513BE50-D90C-443D-B7B5-B5A8E67B4A57}" destId="{55C3B630-6C5B-4A71-AB31-D701E275AD07}" srcOrd="0" destOrd="0" parTransId="{E6723C05-FBFB-4B7A-9BF6-9E5708D0F5EF}" sibTransId="{5C7C4744-2C1D-47F5-BFFE-7030616EE73E}"/>
    <dgm:cxn modelId="{48A2D562-915C-4281-8884-447B078061E8}" srcId="{6C7DC43E-AD8C-48EB-B97A-0980E6A838F9}" destId="{B46B3EE2-F0C1-403E-A5AC-5CDFE10B4C58}" srcOrd="0" destOrd="0" parTransId="{8EBF59FC-F58A-4C5C-AB52-3851A090F6E7}" sibTransId="{A5CD999A-D7D4-4E61-AB2E-157124F9753F}"/>
    <dgm:cxn modelId="{F4AE2E46-0E66-40A4-BF7F-533894ACC825}" type="presOf" srcId="{F529D002-F3DB-4B54-9450-953472019C22}" destId="{8E9F5966-E308-49A6-8760-01D54669B4F4}" srcOrd="0" destOrd="0" presId="urn:microsoft.com/office/officeart/2005/8/layout/lProcess1"/>
    <dgm:cxn modelId="{2F913E48-D5DD-4944-8093-751E0A2E64A3}" type="presOf" srcId="{15DB22D8-9831-4A01-AF28-603E05AC867A}" destId="{00C59E5E-6829-4F94-8747-434F69A0E9F0}" srcOrd="0" destOrd="0" presId="urn:microsoft.com/office/officeart/2005/8/layout/lProcess1"/>
    <dgm:cxn modelId="{4B3E7E6C-1335-470A-BE9B-29B4365F61CA}" type="presOf" srcId="{B46B3EE2-F0C1-403E-A5AC-5CDFE10B4C58}" destId="{5A168159-BD4D-41F0-9FBB-D955F18837D3}" srcOrd="0" destOrd="0" presId="urn:microsoft.com/office/officeart/2005/8/layout/lProcess1"/>
    <dgm:cxn modelId="{4646094E-F2E4-46CF-A1A5-185EE509F34A}" srcId="{6C7DC43E-AD8C-48EB-B97A-0980E6A838F9}" destId="{D776260D-C6F7-454B-9944-0ECFF32644B5}" srcOrd="1" destOrd="0" parTransId="{6105D774-E12E-44FA-9AC9-EFA27F3ED133}" sibTransId="{F529D002-F3DB-4B54-9450-953472019C22}"/>
    <dgm:cxn modelId="{22B59C4E-4540-4612-AA7F-8F6502D7B8C8}" type="presOf" srcId="{A5CD999A-D7D4-4E61-AB2E-157124F9753F}" destId="{DDA25E87-70A8-4792-8DDE-C420F6061F57}" srcOrd="0" destOrd="0" presId="urn:microsoft.com/office/officeart/2005/8/layout/lProcess1"/>
    <dgm:cxn modelId="{56F9B982-358A-4981-B2ED-FC64B9CEE528}" type="presOf" srcId="{64CE1BFB-03B6-46D7-8866-852FA58F1933}" destId="{7965282B-7D32-4D5D-AD3F-CEB2863AEB00}" srcOrd="0" destOrd="0" presId="urn:microsoft.com/office/officeart/2005/8/layout/lProcess1"/>
    <dgm:cxn modelId="{BA969387-72C3-4DDE-80F2-C6505780DAD9}" type="presOf" srcId="{D84422EF-1DD3-4FDD-BEFD-5ABBA9233D73}" destId="{69AC6A35-60D5-4C3F-BEA6-E864E89F37D7}" srcOrd="0" destOrd="0" presId="urn:microsoft.com/office/officeart/2005/8/layout/lProcess1"/>
    <dgm:cxn modelId="{21501888-B407-4827-9166-7B78AA70755B}" srcId="{070C4A4C-8D1F-4BF1-8C96-B466B57499D2}" destId="{81453034-46B9-4069-8AF8-070A72B01F32}" srcOrd="0" destOrd="0" parTransId="{EAC16BB5-C2DC-4CF9-AF8D-159B0DC8C291}" sibTransId="{15DB22D8-9831-4A01-AF28-603E05AC867A}"/>
    <dgm:cxn modelId="{EA77F28C-1BC4-407F-8CD1-44E883AB5225}" srcId="{5513BE50-D90C-443D-B7B5-B5A8E67B4A57}" destId="{09EFFC04-280A-44AE-A710-32DF07476C08}" srcOrd="1" destOrd="0" parTransId="{400FA6F2-977A-4A45-9142-6C6EC6A28C93}" sibTransId="{709DD7E5-E0AE-4026-B20F-69C57C77E2D9}"/>
    <dgm:cxn modelId="{1657B491-2D2F-44BD-928C-9847869417C0}" srcId="{5513BE50-D90C-443D-B7B5-B5A8E67B4A57}" destId="{D84422EF-1DD3-4FDD-BEFD-5ABBA9233D73}" srcOrd="2" destOrd="0" parTransId="{78A0BA10-5313-414D-996A-41A939246524}" sibTransId="{D5EACB13-B9C0-45D1-9F6B-2EE744516EC1}"/>
    <dgm:cxn modelId="{FB361695-E6D6-4725-811E-67DC30F851E1}" type="presOf" srcId="{709DD7E5-E0AE-4026-B20F-69C57C77E2D9}" destId="{2CC91671-1539-4A5A-93F2-4C0AD45526FB}" srcOrd="0" destOrd="0" presId="urn:microsoft.com/office/officeart/2005/8/layout/lProcess1"/>
    <dgm:cxn modelId="{B08181A3-853B-47C0-8A15-C1AF402B4AD8}" type="presOf" srcId="{5513BE50-D90C-443D-B7B5-B5A8E67B4A57}" destId="{04D952D8-287F-420D-8E2B-845D0B7DA502}" srcOrd="0" destOrd="0" presId="urn:microsoft.com/office/officeart/2005/8/layout/lProcess1"/>
    <dgm:cxn modelId="{482CD4B3-03E0-4827-B088-5447BD51A88C}" type="presOf" srcId="{8EBF59FC-F58A-4C5C-AB52-3851A090F6E7}" destId="{C1C8E23D-B5E3-495B-9B57-FF49048C1E5A}" srcOrd="0" destOrd="0" presId="urn:microsoft.com/office/officeart/2005/8/layout/lProcess1"/>
    <dgm:cxn modelId="{7A8872B9-6DB1-4C96-BD88-2EB74D490DD8}" type="presOf" srcId="{AD4CEB7E-7049-4607-80F8-086FD6231E5F}" destId="{BFAA4C4E-A17F-4114-83D7-FAF3DCA60CA3}" srcOrd="0" destOrd="0" presId="urn:microsoft.com/office/officeart/2005/8/layout/lProcess1"/>
    <dgm:cxn modelId="{E59E13BB-EAA5-4507-8160-653BFE78C095}" type="presOf" srcId="{5C7C4744-2C1D-47F5-BFFE-7030616EE73E}" destId="{CA0AAC3B-B63A-481F-BEE1-56CBB9EBD02A}" srcOrd="0" destOrd="0" presId="urn:microsoft.com/office/officeart/2005/8/layout/lProcess1"/>
    <dgm:cxn modelId="{15C2D4C8-190E-4126-B332-6EF6326848A8}" type="presOf" srcId="{D776260D-C6F7-454B-9944-0ECFF32644B5}" destId="{2B1C9455-2CF6-472A-963F-55CBA531FE23}" srcOrd="0" destOrd="0" presId="urn:microsoft.com/office/officeart/2005/8/layout/lProcess1"/>
    <dgm:cxn modelId="{F0900DDC-A833-4B21-ADF8-5B9ED1626987}" type="presOf" srcId="{09EFFC04-280A-44AE-A710-32DF07476C08}" destId="{257CC6EF-C39A-4FCB-B46C-D5F53F6A5196}" srcOrd="0" destOrd="0" presId="urn:microsoft.com/office/officeart/2005/8/layout/lProcess1"/>
    <dgm:cxn modelId="{0B91A1E4-7B23-459E-923E-9E2EDC23B983}" srcId="{AD4CEB7E-7049-4607-80F8-086FD6231E5F}" destId="{5513BE50-D90C-443D-B7B5-B5A8E67B4A57}" srcOrd="1" destOrd="0" parTransId="{4BB6CBED-F932-4A21-A26F-B9CB59A6AFB2}" sibTransId="{C98EF397-D478-4152-8718-38D0A8986EA9}"/>
    <dgm:cxn modelId="{CB51D2E8-8A69-483E-908C-33117137AF96}" srcId="{AD4CEB7E-7049-4607-80F8-086FD6231E5F}" destId="{6C7DC43E-AD8C-48EB-B97A-0980E6A838F9}" srcOrd="0" destOrd="0" parTransId="{18E96BC4-E7EB-427D-961B-39E9B39B45C1}" sibTransId="{D483BB59-7F0C-4544-88A9-34F633EE9E34}"/>
    <dgm:cxn modelId="{B177CEEB-6D03-4CC4-B136-7E71315AAA62}" type="presOf" srcId="{365E9968-212F-4CAC-9645-2D5F7246EE84}" destId="{CEDDA511-7F1F-43CD-BA7C-346B1977B87A}" srcOrd="0" destOrd="0" presId="urn:microsoft.com/office/officeart/2005/8/layout/lProcess1"/>
    <dgm:cxn modelId="{1F9E79F5-0A45-4FE8-98DB-545BA9859816}" srcId="{070C4A4C-8D1F-4BF1-8C96-B466B57499D2}" destId="{64CE1BFB-03B6-46D7-8866-852FA58F1933}" srcOrd="2" destOrd="0" parTransId="{5927C66F-5214-4E19-B9F3-44C5C6759F94}" sibTransId="{077672DF-3C38-49B7-A602-ABD27FA4DC7C}"/>
    <dgm:cxn modelId="{AB27D8F9-7793-4AFA-B521-FB6FF9341091}" type="presOf" srcId="{EAC16BB5-C2DC-4CF9-AF8D-159B0DC8C291}" destId="{F95FDCC2-7E7B-4880-BE0E-4027D046A1DD}" srcOrd="0" destOrd="0" presId="urn:microsoft.com/office/officeart/2005/8/layout/lProcess1"/>
    <dgm:cxn modelId="{70AE2E4B-973B-4E94-89C1-878A9E8B4FE8}" type="presParOf" srcId="{BFAA4C4E-A17F-4114-83D7-FAF3DCA60CA3}" destId="{EAE84B17-1F01-43E3-AA7B-ADCA03763D45}" srcOrd="0" destOrd="0" presId="urn:microsoft.com/office/officeart/2005/8/layout/lProcess1"/>
    <dgm:cxn modelId="{8EBD24BB-0D89-486D-952F-10CFF2D332BA}" type="presParOf" srcId="{EAE84B17-1F01-43E3-AA7B-ADCA03763D45}" destId="{69CA98B2-A577-4F48-AAB9-E75D1DA88D38}" srcOrd="0" destOrd="0" presId="urn:microsoft.com/office/officeart/2005/8/layout/lProcess1"/>
    <dgm:cxn modelId="{B92C54A5-0027-415D-AEE6-AC245B66EDCC}" type="presParOf" srcId="{EAE84B17-1F01-43E3-AA7B-ADCA03763D45}" destId="{C1C8E23D-B5E3-495B-9B57-FF49048C1E5A}" srcOrd="1" destOrd="0" presId="urn:microsoft.com/office/officeart/2005/8/layout/lProcess1"/>
    <dgm:cxn modelId="{0B7221E6-04BD-4CC3-A2BA-85DF6B6683D8}" type="presParOf" srcId="{EAE84B17-1F01-43E3-AA7B-ADCA03763D45}" destId="{5A168159-BD4D-41F0-9FBB-D955F18837D3}" srcOrd="2" destOrd="0" presId="urn:microsoft.com/office/officeart/2005/8/layout/lProcess1"/>
    <dgm:cxn modelId="{17FF66B4-C3C2-4BC1-9684-55997DE31B3D}" type="presParOf" srcId="{EAE84B17-1F01-43E3-AA7B-ADCA03763D45}" destId="{DDA25E87-70A8-4792-8DDE-C420F6061F57}" srcOrd="3" destOrd="0" presId="urn:microsoft.com/office/officeart/2005/8/layout/lProcess1"/>
    <dgm:cxn modelId="{8C5C2A1A-ADB0-4DF3-97D9-D1FF8ED5A261}" type="presParOf" srcId="{EAE84B17-1F01-43E3-AA7B-ADCA03763D45}" destId="{2B1C9455-2CF6-472A-963F-55CBA531FE23}" srcOrd="4" destOrd="0" presId="urn:microsoft.com/office/officeart/2005/8/layout/lProcess1"/>
    <dgm:cxn modelId="{B044EB9B-1E5D-4369-82A7-3AEB30F57C96}" type="presParOf" srcId="{EAE84B17-1F01-43E3-AA7B-ADCA03763D45}" destId="{8E9F5966-E308-49A6-8760-01D54669B4F4}" srcOrd="5" destOrd="0" presId="urn:microsoft.com/office/officeart/2005/8/layout/lProcess1"/>
    <dgm:cxn modelId="{FA0BBCA9-E841-4BFD-8FB6-88A0F7A0DFAB}" type="presParOf" srcId="{EAE84B17-1F01-43E3-AA7B-ADCA03763D45}" destId="{11CCFBF1-D79A-4B87-80EF-8DA69F195191}" srcOrd="6" destOrd="0" presId="urn:microsoft.com/office/officeart/2005/8/layout/lProcess1"/>
    <dgm:cxn modelId="{7663ED12-91ED-43E6-9180-A93133CEBC0F}" type="presParOf" srcId="{BFAA4C4E-A17F-4114-83D7-FAF3DCA60CA3}" destId="{8AB44A5C-4AB3-4EE8-ADE4-F0B65068019F}" srcOrd="1" destOrd="0" presId="urn:microsoft.com/office/officeart/2005/8/layout/lProcess1"/>
    <dgm:cxn modelId="{6D208C43-4EF0-414C-B893-0F57B63C4A1C}" type="presParOf" srcId="{BFAA4C4E-A17F-4114-83D7-FAF3DCA60CA3}" destId="{0BF35C7F-952D-45CA-9CF3-41BC941C83F7}" srcOrd="2" destOrd="0" presId="urn:microsoft.com/office/officeart/2005/8/layout/lProcess1"/>
    <dgm:cxn modelId="{5CFE22A4-54C6-4292-8E05-E06F8A14AD59}" type="presParOf" srcId="{0BF35C7F-952D-45CA-9CF3-41BC941C83F7}" destId="{04D952D8-287F-420D-8E2B-845D0B7DA502}" srcOrd="0" destOrd="0" presId="urn:microsoft.com/office/officeart/2005/8/layout/lProcess1"/>
    <dgm:cxn modelId="{B7955838-FD29-4B5E-A53F-A55BC73B9F95}" type="presParOf" srcId="{0BF35C7F-952D-45CA-9CF3-41BC941C83F7}" destId="{97282133-2F50-4570-B363-5B50AE1F591A}" srcOrd="1" destOrd="0" presId="urn:microsoft.com/office/officeart/2005/8/layout/lProcess1"/>
    <dgm:cxn modelId="{4BB76CE3-6F4A-400A-96B0-4B32BEEC59D7}" type="presParOf" srcId="{0BF35C7F-952D-45CA-9CF3-41BC941C83F7}" destId="{1CDFEF8F-7C40-4684-941B-2DDB89CA86EA}" srcOrd="2" destOrd="0" presId="urn:microsoft.com/office/officeart/2005/8/layout/lProcess1"/>
    <dgm:cxn modelId="{8F41B487-0A7D-41E4-8CF2-5CC4D5BF262B}" type="presParOf" srcId="{0BF35C7F-952D-45CA-9CF3-41BC941C83F7}" destId="{CA0AAC3B-B63A-481F-BEE1-56CBB9EBD02A}" srcOrd="3" destOrd="0" presId="urn:microsoft.com/office/officeart/2005/8/layout/lProcess1"/>
    <dgm:cxn modelId="{812533B9-84EC-4643-A698-4306B2573880}" type="presParOf" srcId="{0BF35C7F-952D-45CA-9CF3-41BC941C83F7}" destId="{257CC6EF-C39A-4FCB-B46C-D5F53F6A5196}" srcOrd="4" destOrd="0" presId="urn:microsoft.com/office/officeart/2005/8/layout/lProcess1"/>
    <dgm:cxn modelId="{695FADA7-6965-44BE-AD96-39E45B4EA945}" type="presParOf" srcId="{0BF35C7F-952D-45CA-9CF3-41BC941C83F7}" destId="{2CC91671-1539-4A5A-93F2-4C0AD45526FB}" srcOrd="5" destOrd="0" presId="urn:microsoft.com/office/officeart/2005/8/layout/lProcess1"/>
    <dgm:cxn modelId="{85698D52-1BC9-4B6A-BE36-8366452A2548}" type="presParOf" srcId="{0BF35C7F-952D-45CA-9CF3-41BC941C83F7}" destId="{69AC6A35-60D5-4C3F-BEA6-E864E89F37D7}" srcOrd="6" destOrd="0" presId="urn:microsoft.com/office/officeart/2005/8/layout/lProcess1"/>
    <dgm:cxn modelId="{2056ED96-BAA6-42E0-84DA-E5CD3C526E6A}" type="presParOf" srcId="{BFAA4C4E-A17F-4114-83D7-FAF3DCA60CA3}" destId="{3B3E6F84-4AB0-4A4A-9D09-B3D52D01B03A}" srcOrd="3" destOrd="0" presId="urn:microsoft.com/office/officeart/2005/8/layout/lProcess1"/>
    <dgm:cxn modelId="{4323DD30-D88D-4A96-936C-B1DAC479E102}" type="presParOf" srcId="{BFAA4C4E-A17F-4114-83D7-FAF3DCA60CA3}" destId="{A4336D33-4D49-4872-BC21-71A61131E4C7}" srcOrd="4" destOrd="0" presId="urn:microsoft.com/office/officeart/2005/8/layout/lProcess1"/>
    <dgm:cxn modelId="{399F624E-8AD9-40FD-A86A-DE897CDFE9EC}" type="presParOf" srcId="{A4336D33-4D49-4872-BC21-71A61131E4C7}" destId="{926014D9-D086-4038-A97F-BBBE76A733B4}" srcOrd="0" destOrd="0" presId="urn:microsoft.com/office/officeart/2005/8/layout/lProcess1"/>
    <dgm:cxn modelId="{A26D7A08-D3A0-40B0-86B4-09538320EA56}" type="presParOf" srcId="{A4336D33-4D49-4872-BC21-71A61131E4C7}" destId="{F95FDCC2-7E7B-4880-BE0E-4027D046A1DD}" srcOrd="1" destOrd="0" presId="urn:microsoft.com/office/officeart/2005/8/layout/lProcess1"/>
    <dgm:cxn modelId="{FBB3DE10-A22B-4565-8242-2D2921F895F1}" type="presParOf" srcId="{A4336D33-4D49-4872-BC21-71A61131E4C7}" destId="{E1CA477C-FB17-4930-9474-AB647D740220}" srcOrd="2" destOrd="0" presId="urn:microsoft.com/office/officeart/2005/8/layout/lProcess1"/>
    <dgm:cxn modelId="{2ECCE52F-50DD-4D94-8D93-F9F8CC3F29A6}" type="presParOf" srcId="{A4336D33-4D49-4872-BC21-71A61131E4C7}" destId="{00C59E5E-6829-4F94-8747-434F69A0E9F0}" srcOrd="3" destOrd="0" presId="urn:microsoft.com/office/officeart/2005/8/layout/lProcess1"/>
    <dgm:cxn modelId="{EFD4EAE3-C3CF-494B-8EB6-879D41C5387A}" type="presParOf" srcId="{A4336D33-4D49-4872-BC21-71A61131E4C7}" destId="{CEDDA511-7F1F-43CD-BA7C-346B1977B87A}" srcOrd="4" destOrd="0" presId="urn:microsoft.com/office/officeart/2005/8/layout/lProcess1"/>
    <dgm:cxn modelId="{69732C1A-A9EA-45A5-8B12-20A33EAB6CBE}" type="presParOf" srcId="{A4336D33-4D49-4872-BC21-71A61131E4C7}" destId="{E2D1CD63-C85D-4AAC-9105-13E1604AFEF5}" srcOrd="5" destOrd="0" presId="urn:microsoft.com/office/officeart/2005/8/layout/lProcess1"/>
    <dgm:cxn modelId="{97599DE5-68EE-4F79-B6F7-EF78333DE6C5}" type="presParOf" srcId="{A4336D33-4D49-4872-BC21-71A61131E4C7}" destId="{7965282B-7D32-4D5D-AD3F-CEB2863AEB00}" srcOrd="6"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5FDA68-102F-4B20-BFE8-2504C02E0B24}"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DFD5AC8D-E153-4766-BECC-0626273506DF}">
      <dgm:prSet/>
      <dgm:spPr/>
      <dgm:t>
        <a:bodyPr/>
        <a:lstStyle/>
        <a:p>
          <a:pPr>
            <a:lnSpc>
              <a:spcPct val="100000"/>
            </a:lnSpc>
          </a:pPr>
          <a:r>
            <a:rPr lang="en-IE" dirty="0"/>
            <a:t>Opportunity to study Criminology in more depth than is currently possible.</a:t>
          </a:r>
          <a:endParaRPr lang="en-US" dirty="0"/>
        </a:p>
      </dgm:t>
    </dgm:pt>
    <dgm:pt modelId="{604A2CE3-81F3-42F4-A211-88F5422C0DBD}" type="parTrans" cxnId="{7D7099EB-40AF-4854-8891-528077171E62}">
      <dgm:prSet/>
      <dgm:spPr/>
      <dgm:t>
        <a:bodyPr/>
        <a:lstStyle/>
        <a:p>
          <a:endParaRPr lang="en-US"/>
        </a:p>
      </dgm:t>
    </dgm:pt>
    <dgm:pt modelId="{46C6A551-6891-406E-91A6-B6329A7827B3}" type="sibTrans" cxnId="{7D7099EB-40AF-4854-8891-528077171E62}">
      <dgm:prSet/>
      <dgm:spPr/>
      <dgm:t>
        <a:bodyPr/>
        <a:lstStyle/>
        <a:p>
          <a:endParaRPr lang="en-US"/>
        </a:p>
      </dgm:t>
    </dgm:pt>
    <dgm:pt modelId="{DF24C4EB-D95C-457C-B32F-7B7050FD015D}">
      <dgm:prSet/>
      <dgm:spPr/>
      <dgm:t>
        <a:bodyPr/>
        <a:lstStyle/>
        <a:p>
          <a:pPr>
            <a:lnSpc>
              <a:spcPct val="100000"/>
            </a:lnSpc>
          </a:pPr>
          <a:r>
            <a:rPr lang="en-US" dirty="0"/>
            <a:t>Students must take 40 credits of optional modules in Years 2 and 3.</a:t>
          </a:r>
        </a:p>
      </dgm:t>
    </dgm:pt>
    <dgm:pt modelId="{B86A2C07-DC56-40C9-B796-DC5AF3F436A1}" type="parTrans" cxnId="{C221FB30-FCA3-43DD-A634-EE646BC8F641}">
      <dgm:prSet/>
      <dgm:spPr/>
      <dgm:t>
        <a:bodyPr/>
        <a:lstStyle/>
        <a:p>
          <a:endParaRPr lang="en-US"/>
        </a:p>
      </dgm:t>
    </dgm:pt>
    <dgm:pt modelId="{A8B1F826-1968-4D4B-94A1-668B935305D5}" type="sibTrans" cxnId="{C221FB30-FCA3-43DD-A634-EE646BC8F641}">
      <dgm:prSet/>
      <dgm:spPr/>
      <dgm:t>
        <a:bodyPr/>
        <a:lstStyle/>
        <a:p>
          <a:endParaRPr lang="en-US"/>
        </a:p>
      </dgm:t>
    </dgm:pt>
    <dgm:pt modelId="{025E1C75-FCA6-46CF-9246-1F0D36581FDD}">
      <dgm:prSet/>
      <dgm:spPr/>
      <dgm:t>
        <a:bodyPr/>
        <a:lstStyle/>
        <a:p>
          <a:pPr>
            <a:lnSpc>
              <a:spcPct val="100000"/>
            </a:lnSpc>
          </a:pPr>
          <a:r>
            <a:rPr lang="en-IE" dirty="0"/>
            <a:t>Two additional 7.5 credit modules in Year 1 (Thinking Like a Social Scientist, Criminological Classics).</a:t>
          </a:r>
          <a:endParaRPr lang="en-US" dirty="0"/>
        </a:p>
      </dgm:t>
    </dgm:pt>
    <dgm:pt modelId="{4CE8F93A-70CD-4CC6-8B91-396A662EBF15}" type="sibTrans" cxnId="{9FB2B805-CF72-49D3-ABCB-C489DCB96E19}">
      <dgm:prSet/>
      <dgm:spPr/>
      <dgm:t>
        <a:bodyPr/>
        <a:lstStyle/>
        <a:p>
          <a:endParaRPr lang="en-US"/>
        </a:p>
      </dgm:t>
    </dgm:pt>
    <dgm:pt modelId="{389A55C6-842F-4F21-A5D9-8123DB4D13A8}" type="parTrans" cxnId="{9FB2B805-CF72-49D3-ABCB-C489DCB96E19}">
      <dgm:prSet/>
      <dgm:spPr/>
      <dgm:t>
        <a:bodyPr/>
        <a:lstStyle/>
        <a:p>
          <a:endParaRPr lang="en-US"/>
        </a:p>
      </dgm:t>
    </dgm:pt>
    <dgm:pt modelId="{807BE19A-EC4C-4636-B278-41D8079B6AAE}" type="pres">
      <dgm:prSet presAssocID="{F45FDA68-102F-4B20-BFE8-2504C02E0B24}" presName="linear" presStyleCnt="0">
        <dgm:presLayoutVars>
          <dgm:animLvl val="lvl"/>
          <dgm:resizeHandles val="exact"/>
        </dgm:presLayoutVars>
      </dgm:prSet>
      <dgm:spPr/>
    </dgm:pt>
    <dgm:pt modelId="{C88DAEB7-C381-4750-9E36-608A9E8ED1D0}" type="pres">
      <dgm:prSet presAssocID="{DFD5AC8D-E153-4766-BECC-0626273506DF}" presName="parentText" presStyleLbl="node1" presStyleIdx="0" presStyleCnt="3">
        <dgm:presLayoutVars>
          <dgm:chMax val="0"/>
          <dgm:bulletEnabled val="1"/>
        </dgm:presLayoutVars>
      </dgm:prSet>
      <dgm:spPr/>
    </dgm:pt>
    <dgm:pt modelId="{98AD8556-6E0B-4063-8CF9-2283AAA2C232}" type="pres">
      <dgm:prSet presAssocID="{46C6A551-6891-406E-91A6-B6329A7827B3}" presName="spacer" presStyleCnt="0"/>
      <dgm:spPr/>
    </dgm:pt>
    <dgm:pt modelId="{2AEAF1F4-FCC4-4057-B30B-BDA8949B2A49}" type="pres">
      <dgm:prSet presAssocID="{025E1C75-FCA6-46CF-9246-1F0D36581FDD}" presName="parentText" presStyleLbl="node1" presStyleIdx="1" presStyleCnt="3">
        <dgm:presLayoutVars>
          <dgm:chMax val="0"/>
          <dgm:bulletEnabled val="1"/>
        </dgm:presLayoutVars>
      </dgm:prSet>
      <dgm:spPr/>
    </dgm:pt>
    <dgm:pt modelId="{C350E1E3-4F3E-465B-A2CB-A2D0D6E5D088}" type="pres">
      <dgm:prSet presAssocID="{4CE8F93A-70CD-4CC6-8B91-396A662EBF15}" presName="spacer" presStyleCnt="0"/>
      <dgm:spPr/>
    </dgm:pt>
    <dgm:pt modelId="{8ECB1C8D-F7B1-4449-848D-EB51234083EC}" type="pres">
      <dgm:prSet presAssocID="{DF24C4EB-D95C-457C-B32F-7B7050FD015D}" presName="parentText" presStyleLbl="node1" presStyleIdx="2" presStyleCnt="3">
        <dgm:presLayoutVars>
          <dgm:chMax val="0"/>
          <dgm:bulletEnabled val="1"/>
        </dgm:presLayoutVars>
      </dgm:prSet>
      <dgm:spPr/>
    </dgm:pt>
  </dgm:ptLst>
  <dgm:cxnLst>
    <dgm:cxn modelId="{9FB2B805-CF72-49D3-ABCB-C489DCB96E19}" srcId="{F45FDA68-102F-4B20-BFE8-2504C02E0B24}" destId="{025E1C75-FCA6-46CF-9246-1F0D36581FDD}" srcOrd="1" destOrd="0" parTransId="{389A55C6-842F-4F21-A5D9-8123DB4D13A8}" sibTransId="{4CE8F93A-70CD-4CC6-8B91-396A662EBF15}"/>
    <dgm:cxn modelId="{C221FB30-FCA3-43DD-A634-EE646BC8F641}" srcId="{F45FDA68-102F-4B20-BFE8-2504C02E0B24}" destId="{DF24C4EB-D95C-457C-B32F-7B7050FD015D}" srcOrd="2" destOrd="0" parTransId="{B86A2C07-DC56-40C9-B796-DC5AF3F436A1}" sibTransId="{A8B1F826-1968-4D4B-94A1-668B935305D5}"/>
    <dgm:cxn modelId="{035EDBA4-F061-4161-A642-FAC67C611C27}" type="presOf" srcId="{DF24C4EB-D95C-457C-B32F-7B7050FD015D}" destId="{8ECB1C8D-F7B1-4449-848D-EB51234083EC}" srcOrd="0" destOrd="0" presId="urn:microsoft.com/office/officeart/2005/8/layout/vList2"/>
    <dgm:cxn modelId="{C2105EC6-EDC4-4043-BC6B-B9023E230547}" type="presOf" srcId="{025E1C75-FCA6-46CF-9246-1F0D36581FDD}" destId="{2AEAF1F4-FCC4-4057-B30B-BDA8949B2A49}" srcOrd="0" destOrd="0" presId="urn:microsoft.com/office/officeart/2005/8/layout/vList2"/>
    <dgm:cxn modelId="{103020DA-5F4F-48A0-95B1-BCC5571E17F4}" type="presOf" srcId="{DFD5AC8D-E153-4766-BECC-0626273506DF}" destId="{C88DAEB7-C381-4750-9E36-608A9E8ED1D0}" srcOrd="0" destOrd="0" presId="urn:microsoft.com/office/officeart/2005/8/layout/vList2"/>
    <dgm:cxn modelId="{7C6C8EE3-8DEF-4673-A0BD-CF810044DA9A}" type="presOf" srcId="{F45FDA68-102F-4B20-BFE8-2504C02E0B24}" destId="{807BE19A-EC4C-4636-B278-41D8079B6AAE}" srcOrd="0" destOrd="0" presId="urn:microsoft.com/office/officeart/2005/8/layout/vList2"/>
    <dgm:cxn modelId="{7D7099EB-40AF-4854-8891-528077171E62}" srcId="{F45FDA68-102F-4B20-BFE8-2504C02E0B24}" destId="{DFD5AC8D-E153-4766-BECC-0626273506DF}" srcOrd="0" destOrd="0" parTransId="{604A2CE3-81F3-42F4-A211-88F5422C0DBD}" sibTransId="{46C6A551-6891-406E-91A6-B6329A7827B3}"/>
    <dgm:cxn modelId="{CC3906BA-3773-4674-BF17-B65ED469A855}" type="presParOf" srcId="{807BE19A-EC4C-4636-B278-41D8079B6AAE}" destId="{C88DAEB7-C381-4750-9E36-608A9E8ED1D0}" srcOrd="0" destOrd="0" presId="urn:microsoft.com/office/officeart/2005/8/layout/vList2"/>
    <dgm:cxn modelId="{FEB85899-2062-4F21-B569-5A9D4131AC5C}" type="presParOf" srcId="{807BE19A-EC4C-4636-B278-41D8079B6AAE}" destId="{98AD8556-6E0B-4063-8CF9-2283AAA2C232}" srcOrd="1" destOrd="0" presId="urn:microsoft.com/office/officeart/2005/8/layout/vList2"/>
    <dgm:cxn modelId="{E5633643-E65C-4376-98ED-8ADBE0E286B9}" type="presParOf" srcId="{807BE19A-EC4C-4636-B278-41D8079B6AAE}" destId="{2AEAF1F4-FCC4-4057-B30B-BDA8949B2A49}" srcOrd="2" destOrd="0" presId="urn:microsoft.com/office/officeart/2005/8/layout/vList2"/>
    <dgm:cxn modelId="{542A092E-5D86-4130-A78B-2F25E0FC104B}" type="presParOf" srcId="{807BE19A-EC4C-4636-B278-41D8079B6AAE}" destId="{C350E1E3-4F3E-465B-A2CB-A2D0D6E5D088}" srcOrd="3" destOrd="0" presId="urn:microsoft.com/office/officeart/2005/8/layout/vList2"/>
    <dgm:cxn modelId="{86032C97-7712-42F8-935F-8FC961490083}" type="presParOf" srcId="{807BE19A-EC4C-4636-B278-41D8079B6AAE}" destId="{8ECB1C8D-F7B1-4449-848D-EB51234083EC}" srcOrd="4"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17D48-5296-4325-9A22-479AE8F655FD}">
      <dsp:nvSpPr>
        <dsp:cNvPr id="0" name=""/>
        <dsp:cNvSpPr/>
      </dsp:nvSpPr>
      <dsp:spPr>
        <a:xfrm>
          <a:off x="0" y="509"/>
          <a:ext cx="10576558" cy="11926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9BCF78-656A-44DC-8474-CD25248557DF}">
      <dsp:nvSpPr>
        <dsp:cNvPr id="0" name=""/>
        <dsp:cNvSpPr/>
      </dsp:nvSpPr>
      <dsp:spPr>
        <a:xfrm>
          <a:off x="360791" y="268867"/>
          <a:ext cx="655984" cy="6559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A1D5BB-3E6F-43C5-8C9B-186991794F6A}">
      <dsp:nvSpPr>
        <dsp:cNvPr id="0" name=""/>
        <dsp:cNvSpPr/>
      </dsp:nvSpPr>
      <dsp:spPr>
        <a:xfrm>
          <a:off x="1377568" y="509"/>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977900">
            <a:lnSpc>
              <a:spcPct val="90000"/>
            </a:lnSpc>
            <a:spcBef>
              <a:spcPct val="0"/>
            </a:spcBef>
            <a:spcAft>
              <a:spcPct val="35000"/>
            </a:spcAft>
            <a:buNone/>
          </a:pPr>
          <a:r>
            <a:rPr lang="en-IE" sz="2200" kern="1200"/>
            <a:t>Not forensic science or forensic psychology!</a:t>
          </a:r>
          <a:endParaRPr lang="en-US" sz="2200" kern="1200"/>
        </a:p>
      </dsp:txBody>
      <dsp:txXfrm>
        <a:off x="1377568" y="509"/>
        <a:ext cx="9198989" cy="1192699"/>
      </dsp:txXfrm>
    </dsp:sp>
    <dsp:sp modelId="{7F1EEA77-47BE-4AF9-984F-71A4F25F243A}">
      <dsp:nvSpPr>
        <dsp:cNvPr id="0" name=""/>
        <dsp:cNvSpPr/>
      </dsp:nvSpPr>
      <dsp:spPr>
        <a:xfrm>
          <a:off x="0" y="1491384"/>
          <a:ext cx="10576558" cy="11926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AF22E-C633-4BC7-8031-D286FC549349}">
      <dsp:nvSpPr>
        <dsp:cNvPr id="0" name=""/>
        <dsp:cNvSpPr/>
      </dsp:nvSpPr>
      <dsp:spPr>
        <a:xfrm>
          <a:off x="360791" y="1759741"/>
          <a:ext cx="655984" cy="6559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61AE56-6E4B-4395-BD97-E1A0EC914512}">
      <dsp:nvSpPr>
        <dsp:cNvPr id="0" name=""/>
        <dsp:cNvSpPr/>
      </dsp:nvSpPr>
      <dsp:spPr>
        <a:xfrm>
          <a:off x="1377568" y="1491384"/>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977900">
            <a:lnSpc>
              <a:spcPct val="90000"/>
            </a:lnSpc>
            <a:spcBef>
              <a:spcPct val="0"/>
            </a:spcBef>
            <a:spcAft>
              <a:spcPct val="35000"/>
            </a:spcAft>
            <a:buNone/>
          </a:pPr>
          <a:r>
            <a:rPr lang="en-IE" sz="2200" kern="1200"/>
            <a:t>In short, ‘the </a:t>
          </a:r>
          <a:r>
            <a:rPr lang="en-IE" sz="2200" b="1" kern="1200"/>
            <a:t>study of crime, criminals and criminal justice</a:t>
          </a:r>
          <a:r>
            <a:rPr lang="en-IE" sz="2200" kern="1200"/>
            <a:t>’.</a:t>
          </a:r>
          <a:endParaRPr lang="en-US" sz="2200" kern="1200"/>
        </a:p>
      </dsp:txBody>
      <dsp:txXfrm>
        <a:off x="1377568" y="1491384"/>
        <a:ext cx="9198989" cy="1192699"/>
      </dsp:txXfrm>
    </dsp:sp>
    <dsp:sp modelId="{E59CD54E-97B3-4209-9E1D-09E0CBEBF71B}">
      <dsp:nvSpPr>
        <dsp:cNvPr id="0" name=""/>
        <dsp:cNvSpPr/>
      </dsp:nvSpPr>
      <dsp:spPr>
        <a:xfrm>
          <a:off x="0" y="2982258"/>
          <a:ext cx="10576558" cy="119269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3C5BBD-4E29-44C3-904D-3907DC387B71}">
      <dsp:nvSpPr>
        <dsp:cNvPr id="0" name=""/>
        <dsp:cNvSpPr/>
      </dsp:nvSpPr>
      <dsp:spPr>
        <a:xfrm>
          <a:off x="360791" y="3250616"/>
          <a:ext cx="655984" cy="65598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B73293-8AD7-4AAF-8E80-A5F90DEFC3B8}">
      <dsp:nvSpPr>
        <dsp:cNvPr id="0" name=""/>
        <dsp:cNvSpPr/>
      </dsp:nvSpPr>
      <dsp:spPr>
        <a:xfrm>
          <a:off x="1377568" y="2982258"/>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977900">
            <a:lnSpc>
              <a:spcPct val="90000"/>
            </a:lnSpc>
            <a:spcBef>
              <a:spcPct val="0"/>
            </a:spcBef>
            <a:spcAft>
              <a:spcPct val="35000"/>
            </a:spcAft>
            <a:buNone/>
          </a:pPr>
          <a:r>
            <a:rPr lang="en-IE" sz="2200" kern="1200" dirty="0"/>
            <a:t>‘Criminology explores the bases and implications of criminal laws- how they emerge, how they work, how they are violated and what happens to violators’ (</a:t>
          </a:r>
          <a:r>
            <a:rPr lang="en-IE" sz="2200" kern="1200" dirty="0" err="1"/>
            <a:t>Carrabine</a:t>
          </a:r>
          <a:r>
            <a:rPr lang="en-IE" sz="2200" kern="1200" dirty="0"/>
            <a:t> et al, 2013: 4).</a:t>
          </a:r>
          <a:endParaRPr lang="en-US" sz="2200" kern="1200" dirty="0"/>
        </a:p>
      </dsp:txBody>
      <dsp:txXfrm>
        <a:off x="1377568" y="2982258"/>
        <a:ext cx="9198989" cy="1192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F2E6A-C1D6-45BF-844F-B458EDF6A136}">
      <dsp:nvSpPr>
        <dsp:cNvPr id="0" name=""/>
        <dsp:cNvSpPr/>
      </dsp:nvSpPr>
      <dsp:spPr>
        <a:xfrm>
          <a:off x="3504783" y="2870191"/>
          <a:ext cx="1731268" cy="1445204"/>
        </a:xfrm>
        <a:prstGeom prst="ellipse">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dirty="0"/>
            <a:t>Criminology@ MU</a:t>
          </a:r>
        </a:p>
      </dsp:txBody>
      <dsp:txXfrm>
        <a:off x="3758321" y="3081836"/>
        <a:ext cx="1224192" cy="1021914"/>
      </dsp:txXfrm>
    </dsp:sp>
    <dsp:sp modelId="{6D42D30A-D8C0-4101-A614-3D0E8FCDF555}">
      <dsp:nvSpPr>
        <dsp:cNvPr id="0" name=""/>
        <dsp:cNvSpPr/>
      </dsp:nvSpPr>
      <dsp:spPr>
        <a:xfrm rot="16200000">
          <a:off x="4100910" y="2055884"/>
          <a:ext cx="539013" cy="6421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E" sz="1800" kern="1200"/>
        </a:p>
      </dsp:txBody>
      <dsp:txXfrm>
        <a:off x="4181762" y="2265160"/>
        <a:ext cx="377309" cy="385270"/>
      </dsp:txXfrm>
    </dsp:sp>
    <dsp:sp modelId="{60C42431-D41F-422F-9868-092C6018C8D4}">
      <dsp:nvSpPr>
        <dsp:cNvPr id="0" name=""/>
        <dsp:cNvSpPr/>
      </dsp:nvSpPr>
      <dsp:spPr>
        <a:xfrm>
          <a:off x="3344150" y="46679"/>
          <a:ext cx="2052533" cy="1806505"/>
        </a:xfrm>
        <a:prstGeom prst="ellipse">
          <a:avLst/>
        </a:prstGeom>
        <a:solidFill>
          <a:schemeClr val="accent6"/>
        </a:solidFill>
        <a:ln w="1905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0" kern="1200" dirty="0"/>
            <a:t>1. New programmes: MA, BCL, BA</a:t>
          </a:r>
        </a:p>
      </dsp:txBody>
      <dsp:txXfrm>
        <a:off x="3644736" y="311236"/>
        <a:ext cx="1451361" cy="1277391"/>
      </dsp:txXfrm>
    </dsp:sp>
    <dsp:sp modelId="{69F335CE-5A8D-4D45-AB70-8C6E4A512806}">
      <dsp:nvSpPr>
        <dsp:cNvPr id="0" name=""/>
        <dsp:cNvSpPr/>
      </dsp:nvSpPr>
      <dsp:spPr>
        <a:xfrm rot="20520000">
          <a:off x="5352049" y="2876029"/>
          <a:ext cx="472449" cy="6421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E" sz="1800" kern="1200"/>
        </a:p>
      </dsp:txBody>
      <dsp:txXfrm>
        <a:off x="5355518" y="3026352"/>
        <a:ext cx="330714" cy="385270"/>
      </dsp:txXfrm>
    </dsp:sp>
    <dsp:sp modelId="{34493610-68BB-4F6E-885E-A213E9CB074A}">
      <dsp:nvSpPr>
        <dsp:cNvPr id="0" name=""/>
        <dsp:cNvSpPr/>
      </dsp:nvSpPr>
      <dsp:spPr>
        <a:xfrm>
          <a:off x="5980675" y="1872852"/>
          <a:ext cx="1806505" cy="1806505"/>
        </a:xfrm>
        <a:prstGeom prst="ellipse">
          <a:avLst/>
        </a:prstGeom>
        <a:solidFill>
          <a:schemeClr val="accent1">
            <a:lumMod val="60000"/>
            <a:lumOff val="40000"/>
          </a:schemeClr>
        </a:solidFill>
        <a:ln w="1905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0" kern="1200" dirty="0"/>
            <a:t>2. Unique inter-disciplinary approach  </a:t>
          </a:r>
        </a:p>
      </dsp:txBody>
      <dsp:txXfrm>
        <a:off x="6245232" y="2137409"/>
        <a:ext cx="1277391" cy="1277391"/>
      </dsp:txXfrm>
    </dsp:sp>
    <dsp:sp modelId="{26ADE112-3CFE-474E-827C-CAF02809EDF9}">
      <dsp:nvSpPr>
        <dsp:cNvPr id="0" name=""/>
        <dsp:cNvSpPr/>
      </dsp:nvSpPr>
      <dsp:spPr>
        <a:xfrm rot="3240000">
          <a:off x="4838903" y="4272503"/>
          <a:ext cx="517229" cy="6421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E" sz="1800" kern="1200"/>
        </a:p>
      </dsp:txBody>
      <dsp:txXfrm>
        <a:off x="4870884" y="4338160"/>
        <a:ext cx="362060" cy="385270"/>
      </dsp:txXfrm>
    </dsp:sp>
    <dsp:sp modelId="{E1F18DFB-9139-403F-AC6D-E6B958753631}">
      <dsp:nvSpPr>
        <dsp:cNvPr id="0" name=""/>
        <dsp:cNvSpPr/>
      </dsp:nvSpPr>
      <dsp:spPr>
        <a:xfrm>
          <a:off x="5020599" y="4827661"/>
          <a:ext cx="1806505" cy="1806505"/>
        </a:xfrm>
        <a:prstGeom prst="ellipse">
          <a:avLst/>
        </a:prstGeom>
        <a:solidFill>
          <a:schemeClr val="accent4">
            <a:lumMod val="60000"/>
            <a:lumOff val="40000"/>
          </a:schemeClr>
        </a:solidFill>
        <a:ln w="1905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0" kern="1200" dirty="0"/>
            <a:t>3. Taught by leading experts in the field </a:t>
          </a:r>
        </a:p>
      </dsp:txBody>
      <dsp:txXfrm>
        <a:off x="5285156" y="5092218"/>
        <a:ext cx="1277391" cy="1277391"/>
      </dsp:txXfrm>
    </dsp:sp>
    <dsp:sp modelId="{F5C970EC-9C64-41EA-BA9B-DED8882D6763}">
      <dsp:nvSpPr>
        <dsp:cNvPr id="0" name=""/>
        <dsp:cNvSpPr/>
      </dsp:nvSpPr>
      <dsp:spPr>
        <a:xfrm rot="7560000">
          <a:off x="3376912" y="4278059"/>
          <a:ext cx="524734" cy="6421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E" sz="1800" kern="1200"/>
        </a:p>
      </dsp:txBody>
      <dsp:txXfrm rot="10800000">
        <a:off x="3501887" y="4342805"/>
        <a:ext cx="367314" cy="385270"/>
      </dsp:txXfrm>
    </dsp:sp>
    <dsp:sp modelId="{C9DAC540-324E-40FC-97C4-7FB654E6F9EA}">
      <dsp:nvSpPr>
        <dsp:cNvPr id="0" name=""/>
        <dsp:cNvSpPr/>
      </dsp:nvSpPr>
      <dsp:spPr>
        <a:xfrm>
          <a:off x="1952984" y="4827661"/>
          <a:ext cx="1727995" cy="1806505"/>
        </a:xfrm>
        <a:prstGeom prst="ellipse">
          <a:avLst/>
        </a:prstGeom>
        <a:solidFill>
          <a:schemeClr val="tx2">
            <a:lumMod val="60000"/>
            <a:lumOff val="40000"/>
          </a:schemeClr>
        </a:solidFill>
        <a:ln w="1905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0" kern="1200" dirty="0"/>
            <a:t>4. Largest student numbers on the island   </a:t>
          </a:r>
        </a:p>
      </dsp:txBody>
      <dsp:txXfrm>
        <a:off x="2206043" y="5092218"/>
        <a:ext cx="1221877" cy="1277391"/>
      </dsp:txXfrm>
    </dsp:sp>
    <dsp:sp modelId="{E6A40D2A-A970-4B77-967B-FBD8FBD4F5D3}">
      <dsp:nvSpPr>
        <dsp:cNvPr id="0" name=""/>
        <dsp:cNvSpPr/>
      </dsp:nvSpPr>
      <dsp:spPr>
        <a:xfrm rot="11880000">
          <a:off x="2916335" y="2876029"/>
          <a:ext cx="472449" cy="6421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E" sz="1800" kern="1200"/>
        </a:p>
      </dsp:txBody>
      <dsp:txXfrm rot="10800000">
        <a:off x="3054601" y="3026352"/>
        <a:ext cx="330714" cy="385270"/>
      </dsp:txXfrm>
    </dsp:sp>
    <dsp:sp modelId="{8253FA86-4CAA-491B-B6EC-A44533B322A7}">
      <dsp:nvSpPr>
        <dsp:cNvPr id="0" name=""/>
        <dsp:cNvSpPr/>
      </dsp:nvSpPr>
      <dsp:spPr>
        <a:xfrm>
          <a:off x="953653" y="1872852"/>
          <a:ext cx="1806505" cy="180650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0" kern="1200" dirty="0"/>
            <a:t>5. Centre of Excellence in Criminology </a:t>
          </a:r>
          <a:endParaRPr lang="en-IE" sz="1800" kern="1200" dirty="0"/>
        </a:p>
      </dsp:txBody>
      <dsp:txXfrm>
        <a:off x="1218210" y="2137409"/>
        <a:ext cx="1277391" cy="12773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09ED0-143F-4072-B60A-55B6FC91A8E4}">
      <dsp:nvSpPr>
        <dsp:cNvPr id="0" name=""/>
        <dsp:cNvSpPr/>
      </dsp:nvSpPr>
      <dsp:spPr>
        <a:xfrm rot="16200000">
          <a:off x="-408034" y="409325"/>
          <a:ext cx="4175468" cy="3356817"/>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0" tIns="0" rIns="254992" bIns="0" numCol="1" spcCol="1270" anchor="ctr" anchorCtr="0">
          <a:noAutofit/>
        </a:bodyPr>
        <a:lstStyle/>
        <a:p>
          <a:pPr marL="0" lvl="0" indent="0" algn="ctr" defTabSz="1778000">
            <a:lnSpc>
              <a:spcPct val="90000"/>
            </a:lnSpc>
            <a:spcBef>
              <a:spcPct val="0"/>
            </a:spcBef>
            <a:spcAft>
              <a:spcPct val="35000"/>
            </a:spcAft>
            <a:buNone/>
          </a:pPr>
          <a:r>
            <a:rPr lang="en-IE" sz="4000" kern="1200" dirty="0"/>
            <a:t>BCL (Law and Criminology) (MH502)</a:t>
          </a:r>
        </a:p>
      </dsp:txBody>
      <dsp:txXfrm rot="5400000">
        <a:off x="1292" y="835093"/>
        <a:ext cx="3356817" cy="2505280"/>
      </dsp:txXfrm>
    </dsp:sp>
    <dsp:sp modelId="{B24D18D4-CB8B-471A-9AC1-BF9016DB4CB7}">
      <dsp:nvSpPr>
        <dsp:cNvPr id="0" name=""/>
        <dsp:cNvSpPr/>
      </dsp:nvSpPr>
      <dsp:spPr>
        <a:xfrm rot="16200000">
          <a:off x="3200545" y="409325"/>
          <a:ext cx="4175468" cy="3356817"/>
        </a:xfrm>
        <a:prstGeom prst="flowChartManualOperation">
          <a:avLst/>
        </a:prstGeom>
        <a:solidFill>
          <a:schemeClr val="accent5">
            <a:hueOff val="-6076075"/>
            <a:satOff val="-413"/>
            <a:lumOff val="98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0" tIns="0" rIns="254992" bIns="0" numCol="1" spcCol="1270" anchor="ctr" anchorCtr="0">
          <a:noAutofit/>
        </a:bodyPr>
        <a:lstStyle/>
        <a:p>
          <a:pPr marL="0" lvl="0" indent="0" algn="ctr" defTabSz="1778000">
            <a:lnSpc>
              <a:spcPct val="90000"/>
            </a:lnSpc>
            <a:spcBef>
              <a:spcPct val="0"/>
            </a:spcBef>
            <a:spcAft>
              <a:spcPct val="35000"/>
            </a:spcAft>
            <a:buNone/>
          </a:pPr>
          <a:r>
            <a:rPr lang="en-IE" sz="4000" kern="1200" dirty="0"/>
            <a:t>Criminology as part of an Arts degree</a:t>
          </a:r>
        </a:p>
        <a:p>
          <a:pPr marL="0" lvl="0" indent="0" algn="ctr" defTabSz="1778000">
            <a:lnSpc>
              <a:spcPct val="90000"/>
            </a:lnSpc>
            <a:spcBef>
              <a:spcPct val="0"/>
            </a:spcBef>
            <a:spcAft>
              <a:spcPct val="35000"/>
            </a:spcAft>
            <a:buNone/>
          </a:pPr>
          <a:r>
            <a:rPr lang="en-IE" sz="4000" kern="1200" dirty="0"/>
            <a:t>BA (MH101)</a:t>
          </a:r>
        </a:p>
      </dsp:txBody>
      <dsp:txXfrm rot="5400000">
        <a:off x="3609871" y="835093"/>
        <a:ext cx="3356817" cy="2505280"/>
      </dsp:txXfrm>
    </dsp:sp>
    <dsp:sp modelId="{4CBA322D-081B-41C4-AB97-5C28A238C7AF}">
      <dsp:nvSpPr>
        <dsp:cNvPr id="0" name=""/>
        <dsp:cNvSpPr/>
      </dsp:nvSpPr>
      <dsp:spPr>
        <a:xfrm rot="16200000">
          <a:off x="6809124" y="409325"/>
          <a:ext cx="4175468" cy="3356817"/>
        </a:xfrm>
        <a:prstGeom prst="flowChartManualOperation">
          <a:avLst/>
        </a:prstGeom>
        <a:solidFill>
          <a:schemeClr val="accent5">
            <a:hueOff val="-12152150"/>
            <a:satOff val="-826"/>
            <a:lumOff val="196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0" tIns="0" rIns="254992" bIns="0" numCol="1" spcCol="1270" anchor="ctr" anchorCtr="0">
          <a:noAutofit/>
        </a:bodyPr>
        <a:lstStyle/>
        <a:p>
          <a:pPr marL="0" lvl="0" indent="0" algn="ctr" defTabSz="1778000">
            <a:lnSpc>
              <a:spcPct val="90000"/>
            </a:lnSpc>
            <a:spcBef>
              <a:spcPct val="0"/>
            </a:spcBef>
            <a:spcAft>
              <a:spcPct val="35000"/>
            </a:spcAft>
            <a:buNone/>
          </a:pPr>
          <a:r>
            <a:rPr lang="en-IE" sz="4000" kern="1200" dirty="0"/>
            <a:t>BA Criminology</a:t>
          </a:r>
        </a:p>
        <a:p>
          <a:pPr marL="0" lvl="0" indent="0" algn="ctr" defTabSz="1778000">
            <a:lnSpc>
              <a:spcPct val="90000"/>
            </a:lnSpc>
            <a:spcBef>
              <a:spcPct val="0"/>
            </a:spcBef>
            <a:spcAft>
              <a:spcPct val="35000"/>
            </a:spcAft>
            <a:buNone/>
          </a:pPr>
          <a:r>
            <a:rPr lang="en-IE" sz="4000" kern="1200" dirty="0"/>
            <a:t> (MH504)</a:t>
          </a:r>
        </a:p>
      </dsp:txBody>
      <dsp:txXfrm rot="5400000">
        <a:off x="7218450" y="835093"/>
        <a:ext cx="3356817" cy="2505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A98B2-A577-4F48-AAB9-E75D1DA88D38}">
      <dsp:nvSpPr>
        <dsp:cNvPr id="0" name=""/>
        <dsp:cNvSpPr/>
      </dsp:nvSpPr>
      <dsp:spPr>
        <a:xfrm>
          <a:off x="3219" y="153136"/>
          <a:ext cx="3204012" cy="80100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IE" sz="2400" kern="1200"/>
            <a:t>BA Criminology</a:t>
          </a:r>
        </a:p>
      </dsp:txBody>
      <dsp:txXfrm>
        <a:off x="26680" y="176597"/>
        <a:ext cx="3157090" cy="754081"/>
      </dsp:txXfrm>
    </dsp:sp>
    <dsp:sp modelId="{C1C8E23D-B5E3-495B-9B57-FF49048C1E5A}">
      <dsp:nvSpPr>
        <dsp:cNvPr id="0" name=""/>
        <dsp:cNvSpPr/>
      </dsp:nvSpPr>
      <dsp:spPr>
        <a:xfrm rot="5400000">
          <a:off x="1535137" y="1024226"/>
          <a:ext cx="140175" cy="140175"/>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168159-BD4D-41F0-9FBB-D955F18837D3}">
      <dsp:nvSpPr>
        <dsp:cNvPr id="0" name=""/>
        <dsp:cNvSpPr/>
      </dsp:nvSpPr>
      <dsp:spPr>
        <a:xfrm>
          <a:off x="3219" y="1234490"/>
          <a:ext cx="3204012" cy="801003"/>
        </a:xfrm>
        <a:prstGeom prst="roundRect">
          <a:avLst>
            <a:gd name="adj" fmla="val 1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E" sz="1500" kern="1200"/>
            <a:t>Year 1</a:t>
          </a:r>
        </a:p>
        <a:p>
          <a:pPr marL="0" lvl="0" indent="0" algn="ctr" defTabSz="666750">
            <a:lnSpc>
              <a:spcPct val="90000"/>
            </a:lnSpc>
            <a:spcBef>
              <a:spcPct val="0"/>
            </a:spcBef>
            <a:spcAft>
              <a:spcPct val="35000"/>
            </a:spcAft>
            <a:buNone/>
          </a:pPr>
          <a:r>
            <a:rPr lang="en-IE" sz="1500" kern="1200"/>
            <a:t>30 credits (plus 30 in another subject)</a:t>
          </a:r>
        </a:p>
      </dsp:txBody>
      <dsp:txXfrm>
        <a:off x="26680" y="1257951"/>
        <a:ext cx="3157090" cy="754081"/>
      </dsp:txXfrm>
    </dsp:sp>
    <dsp:sp modelId="{DDA25E87-70A8-4792-8DDE-C420F6061F57}">
      <dsp:nvSpPr>
        <dsp:cNvPr id="0" name=""/>
        <dsp:cNvSpPr/>
      </dsp:nvSpPr>
      <dsp:spPr>
        <a:xfrm rot="5400000">
          <a:off x="1535137" y="2105581"/>
          <a:ext cx="140175" cy="140175"/>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1C9455-2CF6-472A-963F-55CBA531FE23}">
      <dsp:nvSpPr>
        <dsp:cNvPr id="0" name=""/>
        <dsp:cNvSpPr/>
      </dsp:nvSpPr>
      <dsp:spPr>
        <a:xfrm>
          <a:off x="3219" y="2315844"/>
          <a:ext cx="3204012" cy="801003"/>
        </a:xfrm>
        <a:prstGeom prst="roundRect">
          <a:avLst>
            <a:gd name="adj" fmla="val 1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E" sz="1500" kern="1200"/>
            <a:t>Year 2</a:t>
          </a:r>
        </a:p>
        <a:p>
          <a:pPr marL="0" lvl="0" indent="0" algn="ctr" defTabSz="666750">
            <a:lnSpc>
              <a:spcPct val="90000"/>
            </a:lnSpc>
            <a:spcBef>
              <a:spcPct val="0"/>
            </a:spcBef>
            <a:spcAft>
              <a:spcPct val="35000"/>
            </a:spcAft>
            <a:buNone/>
          </a:pPr>
          <a:r>
            <a:rPr lang="en-IE" sz="1500" kern="1200"/>
            <a:t>60 credits Criminology</a:t>
          </a:r>
        </a:p>
      </dsp:txBody>
      <dsp:txXfrm>
        <a:off x="26680" y="2339305"/>
        <a:ext cx="3157090" cy="754081"/>
      </dsp:txXfrm>
    </dsp:sp>
    <dsp:sp modelId="{8E9F5966-E308-49A6-8760-01D54669B4F4}">
      <dsp:nvSpPr>
        <dsp:cNvPr id="0" name=""/>
        <dsp:cNvSpPr/>
      </dsp:nvSpPr>
      <dsp:spPr>
        <a:xfrm rot="5400000">
          <a:off x="1535137" y="3186935"/>
          <a:ext cx="140175" cy="140175"/>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CCFBF1-D79A-4B87-80EF-8DA69F195191}">
      <dsp:nvSpPr>
        <dsp:cNvPr id="0" name=""/>
        <dsp:cNvSpPr/>
      </dsp:nvSpPr>
      <dsp:spPr>
        <a:xfrm>
          <a:off x="3219" y="3397198"/>
          <a:ext cx="3204012" cy="801003"/>
        </a:xfrm>
        <a:prstGeom prst="roundRect">
          <a:avLst>
            <a:gd name="adj" fmla="val 1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E" sz="1500" kern="1200"/>
            <a:t>Year 3</a:t>
          </a:r>
        </a:p>
        <a:p>
          <a:pPr marL="0" lvl="0" indent="0" algn="ctr" defTabSz="666750">
            <a:lnSpc>
              <a:spcPct val="90000"/>
            </a:lnSpc>
            <a:spcBef>
              <a:spcPct val="0"/>
            </a:spcBef>
            <a:spcAft>
              <a:spcPct val="35000"/>
            </a:spcAft>
            <a:buNone/>
          </a:pPr>
          <a:r>
            <a:rPr lang="en-IE" sz="1500" kern="1200"/>
            <a:t>60 credits Criminology</a:t>
          </a:r>
        </a:p>
      </dsp:txBody>
      <dsp:txXfrm>
        <a:off x="26680" y="3420659"/>
        <a:ext cx="3157090" cy="754081"/>
      </dsp:txXfrm>
    </dsp:sp>
    <dsp:sp modelId="{04D952D8-287F-420D-8E2B-845D0B7DA502}">
      <dsp:nvSpPr>
        <dsp:cNvPr id="0" name=""/>
        <dsp:cNvSpPr/>
      </dsp:nvSpPr>
      <dsp:spPr>
        <a:xfrm>
          <a:off x="3655793" y="153136"/>
          <a:ext cx="3204012" cy="80100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IE" sz="2400" kern="1200" dirty="0"/>
            <a:t>BCL (Law and Criminology)</a:t>
          </a:r>
        </a:p>
      </dsp:txBody>
      <dsp:txXfrm>
        <a:off x="3679254" y="176597"/>
        <a:ext cx="3157090" cy="754081"/>
      </dsp:txXfrm>
    </dsp:sp>
    <dsp:sp modelId="{97282133-2F50-4570-B363-5B50AE1F591A}">
      <dsp:nvSpPr>
        <dsp:cNvPr id="0" name=""/>
        <dsp:cNvSpPr/>
      </dsp:nvSpPr>
      <dsp:spPr>
        <a:xfrm rot="5400000">
          <a:off x="5187712" y="1024226"/>
          <a:ext cx="140175" cy="140175"/>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DFEF8F-7C40-4684-941B-2DDB89CA86EA}">
      <dsp:nvSpPr>
        <dsp:cNvPr id="0" name=""/>
        <dsp:cNvSpPr/>
      </dsp:nvSpPr>
      <dsp:spPr>
        <a:xfrm>
          <a:off x="3655793" y="1234490"/>
          <a:ext cx="3204012" cy="801003"/>
        </a:xfrm>
        <a:prstGeom prst="roundRect">
          <a:avLst>
            <a:gd name="adj" fmla="val 10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E" sz="1500" kern="1200"/>
            <a:t>Year 1</a:t>
          </a:r>
        </a:p>
        <a:p>
          <a:pPr marL="0" lvl="0" indent="0" algn="ctr" defTabSz="666750">
            <a:lnSpc>
              <a:spcPct val="90000"/>
            </a:lnSpc>
            <a:spcBef>
              <a:spcPct val="0"/>
            </a:spcBef>
            <a:spcAft>
              <a:spcPct val="35000"/>
            </a:spcAft>
            <a:buNone/>
          </a:pPr>
          <a:r>
            <a:rPr lang="en-IE" sz="1500" kern="1200"/>
            <a:t>15 credits Criminology</a:t>
          </a:r>
        </a:p>
      </dsp:txBody>
      <dsp:txXfrm>
        <a:off x="3679254" y="1257951"/>
        <a:ext cx="3157090" cy="754081"/>
      </dsp:txXfrm>
    </dsp:sp>
    <dsp:sp modelId="{CA0AAC3B-B63A-481F-BEE1-56CBB9EBD02A}">
      <dsp:nvSpPr>
        <dsp:cNvPr id="0" name=""/>
        <dsp:cNvSpPr/>
      </dsp:nvSpPr>
      <dsp:spPr>
        <a:xfrm rot="5400000">
          <a:off x="5187712" y="2105581"/>
          <a:ext cx="140175" cy="140175"/>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CC6EF-C39A-4FCB-B46C-D5F53F6A5196}">
      <dsp:nvSpPr>
        <dsp:cNvPr id="0" name=""/>
        <dsp:cNvSpPr/>
      </dsp:nvSpPr>
      <dsp:spPr>
        <a:xfrm>
          <a:off x="3655793" y="2315844"/>
          <a:ext cx="3204012" cy="801003"/>
        </a:xfrm>
        <a:prstGeom prst="roundRect">
          <a:avLst>
            <a:gd name="adj" fmla="val 10000"/>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E" sz="1500" kern="1200"/>
            <a:t>Year 2</a:t>
          </a:r>
        </a:p>
        <a:p>
          <a:pPr marL="0" lvl="0" indent="0" algn="ctr" defTabSz="666750">
            <a:lnSpc>
              <a:spcPct val="90000"/>
            </a:lnSpc>
            <a:spcBef>
              <a:spcPct val="0"/>
            </a:spcBef>
            <a:spcAft>
              <a:spcPct val="35000"/>
            </a:spcAft>
            <a:buNone/>
          </a:pPr>
          <a:r>
            <a:rPr lang="en-IE" sz="1500" kern="1200"/>
            <a:t>30 credits Criminology</a:t>
          </a:r>
        </a:p>
      </dsp:txBody>
      <dsp:txXfrm>
        <a:off x="3679254" y="2339305"/>
        <a:ext cx="3157090" cy="754081"/>
      </dsp:txXfrm>
    </dsp:sp>
    <dsp:sp modelId="{2CC91671-1539-4A5A-93F2-4C0AD45526FB}">
      <dsp:nvSpPr>
        <dsp:cNvPr id="0" name=""/>
        <dsp:cNvSpPr/>
      </dsp:nvSpPr>
      <dsp:spPr>
        <a:xfrm rot="5400000">
          <a:off x="5187712" y="3186935"/>
          <a:ext cx="140175" cy="140175"/>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AC6A35-60D5-4C3F-BEA6-E864E89F37D7}">
      <dsp:nvSpPr>
        <dsp:cNvPr id="0" name=""/>
        <dsp:cNvSpPr/>
      </dsp:nvSpPr>
      <dsp:spPr>
        <a:xfrm>
          <a:off x="3655793" y="3397198"/>
          <a:ext cx="3204012" cy="801003"/>
        </a:xfrm>
        <a:prstGeom prst="roundRect">
          <a:avLst>
            <a:gd name="adj" fmla="val 1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E" sz="1500" kern="1200"/>
            <a:t>Year 3</a:t>
          </a:r>
        </a:p>
        <a:p>
          <a:pPr marL="0" lvl="0" indent="0" algn="ctr" defTabSz="666750">
            <a:lnSpc>
              <a:spcPct val="90000"/>
            </a:lnSpc>
            <a:spcBef>
              <a:spcPct val="0"/>
            </a:spcBef>
            <a:spcAft>
              <a:spcPct val="35000"/>
            </a:spcAft>
            <a:buNone/>
          </a:pPr>
          <a:r>
            <a:rPr lang="en-IE" sz="1500" kern="1200"/>
            <a:t>30 credits Criminology</a:t>
          </a:r>
        </a:p>
      </dsp:txBody>
      <dsp:txXfrm>
        <a:off x="3679254" y="3420659"/>
        <a:ext cx="3157090" cy="754081"/>
      </dsp:txXfrm>
    </dsp:sp>
    <dsp:sp modelId="{926014D9-D086-4038-A97F-BBBE76A733B4}">
      <dsp:nvSpPr>
        <dsp:cNvPr id="0" name=""/>
        <dsp:cNvSpPr/>
      </dsp:nvSpPr>
      <dsp:spPr>
        <a:xfrm>
          <a:off x="7308368" y="153136"/>
          <a:ext cx="3204012" cy="80100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IE" sz="2400" kern="1200"/>
            <a:t>BA (Arts) (Criminology &amp; X)</a:t>
          </a:r>
        </a:p>
      </dsp:txBody>
      <dsp:txXfrm>
        <a:off x="7331829" y="176597"/>
        <a:ext cx="3157090" cy="754081"/>
      </dsp:txXfrm>
    </dsp:sp>
    <dsp:sp modelId="{F95FDCC2-7E7B-4880-BE0E-4027D046A1DD}">
      <dsp:nvSpPr>
        <dsp:cNvPr id="0" name=""/>
        <dsp:cNvSpPr/>
      </dsp:nvSpPr>
      <dsp:spPr>
        <a:xfrm rot="5400000">
          <a:off x="8840286" y="1024226"/>
          <a:ext cx="140175" cy="140175"/>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CA477C-FB17-4930-9474-AB647D740220}">
      <dsp:nvSpPr>
        <dsp:cNvPr id="0" name=""/>
        <dsp:cNvSpPr/>
      </dsp:nvSpPr>
      <dsp:spPr>
        <a:xfrm>
          <a:off x="7308368" y="1234490"/>
          <a:ext cx="3204012" cy="801003"/>
        </a:xfrm>
        <a:prstGeom prst="roundRect">
          <a:avLst>
            <a:gd name="adj" fmla="val 1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E" sz="1500" kern="1200"/>
            <a:t>Year 1</a:t>
          </a:r>
        </a:p>
        <a:p>
          <a:pPr marL="0" lvl="0" indent="0" algn="ctr" defTabSz="666750">
            <a:lnSpc>
              <a:spcPct val="90000"/>
            </a:lnSpc>
            <a:spcBef>
              <a:spcPct val="0"/>
            </a:spcBef>
            <a:spcAft>
              <a:spcPct val="35000"/>
            </a:spcAft>
            <a:buNone/>
          </a:pPr>
          <a:r>
            <a:rPr lang="en-IE" sz="1500" kern="1200"/>
            <a:t>15 credits Criminology</a:t>
          </a:r>
        </a:p>
      </dsp:txBody>
      <dsp:txXfrm>
        <a:off x="7331829" y="1257951"/>
        <a:ext cx="3157090" cy="754081"/>
      </dsp:txXfrm>
    </dsp:sp>
    <dsp:sp modelId="{00C59E5E-6829-4F94-8747-434F69A0E9F0}">
      <dsp:nvSpPr>
        <dsp:cNvPr id="0" name=""/>
        <dsp:cNvSpPr/>
      </dsp:nvSpPr>
      <dsp:spPr>
        <a:xfrm rot="5400000">
          <a:off x="8840286" y="2105581"/>
          <a:ext cx="140175" cy="140175"/>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DDA511-7F1F-43CD-BA7C-346B1977B87A}">
      <dsp:nvSpPr>
        <dsp:cNvPr id="0" name=""/>
        <dsp:cNvSpPr/>
      </dsp:nvSpPr>
      <dsp:spPr>
        <a:xfrm>
          <a:off x="7308368" y="2315844"/>
          <a:ext cx="3204012" cy="801003"/>
        </a:xfrm>
        <a:prstGeom prst="roundRect">
          <a:avLst>
            <a:gd name="adj" fmla="val 1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E" sz="1500" kern="1200" dirty="0"/>
            <a:t>Year 2</a:t>
          </a:r>
        </a:p>
        <a:p>
          <a:pPr marL="0" lvl="0" indent="0" algn="ctr" defTabSz="666750">
            <a:lnSpc>
              <a:spcPct val="90000"/>
            </a:lnSpc>
            <a:spcBef>
              <a:spcPct val="0"/>
            </a:spcBef>
            <a:spcAft>
              <a:spcPct val="35000"/>
            </a:spcAft>
            <a:buNone/>
          </a:pPr>
          <a:r>
            <a:rPr lang="en-IE" sz="1500" kern="1200" dirty="0"/>
            <a:t>20/30/40 credits Criminology</a:t>
          </a:r>
        </a:p>
      </dsp:txBody>
      <dsp:txXfrm>
        <a:off x="7331829" y="2339305"/>
        <a:ext cx="3157090" cy="754081"/>
      </dsp:txXfrm>
    </dsp:sp>
    <dsp:sp modelId="{E2D1CD63-C85D-4AAC-9105-13E1604AFEF5}">
      <dsp:nvSpPr>
        <dsp:cNvPr id="0" name=""/>
        <dsp:cNvSpPr/>
      </dsp:nvSpPr>
      <dsp:spPr>
        <a:xfrm rot="5400000">
          <a:off x="8840286" y="3186935"/>
          <a:ext cx="140175" cy="140175"/>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65282B-7D32-4D5D-AD3F-CEB2863AEB00}">
      <dsp:nvSpPr>
        <dsp:cNvPr id="0" name=""/>
        <dsp:cNvSpPr/>
      </dsp:nvSpPr>
      <dsp:spPr>
        <a:xfrm>
          <a:off x="7308368" y="3397198"/>
          <a:ext cx="3204012" cy="801003"/>
        </a:xfrm>
        <a:prstGeom prst="roundRect">
          <a:avLst>
            <a:gd name="adj" fmla="val 10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E" sz="1500" kern="1200" dirty="0"/>
            <a:t>Year 3</a:t>
          </a:r>
        </a:p>
        <a:p>
          <a:pPr marL="0" lvl="0" indent="0" algn="ctr" defTabSz="666750">
            <a:lnSpc>
              <a:spcPct val="90000"/>
            </a:lnSpc>
            <a:spcBef>
              <a:spcPct val="0"/>
            </a:spcBef>
            <a:spcAft>
              <a:spcPct val="35000"/>
            </a:spcAft>
            <a:buNone/>
          </a:pPr>
          <a:r>
            <a:rPr lang="en-IE" sz="1500" kern="1200" dirty="0"/>
            <a:t>20/30/40 credits Criminology</a:t>
          </a:r>
        </a:p>
      </dsp:txBody>
      <dsp:txXfrm>
        <a:off x="7331829" y="3420659"/>
        <a:ext cx="3157090" cy="7540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DAEB7-C381-4750-9E36-608A9E8ED1D0}">
      <dsp:nvSpPr>
        <dsp:cNvPr id="0" name=""/>
        <dsp:cNvSpPr/>
      </dsp:nvSpPr>
      <dsp:spPr>
        <a:xfrm>
          <a:off x="0" y="81951"/>
          <a:ext cx="5901710" cy="133928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en-IE" sz="2200" kern="1200" dirty="0"/>
            <a:t>Opportunity to study Criminology in more depth than is currently possible.</a:t>
          </a:r>
          <a:endParaRPr lang="en-US" sz="2200" kern="1200" dirty="0"/>
        </a:p>
      </dsp:txBody>
      <dsp:txXfrm>
        <a:off x="65378" y="147329"/>
        <a:ext cx="5770954" cy="1208528"/>
      </dsp:txXfrm>
    </dsp:sp>
    <dsp:sp modelId="{2AEAF1F4-FCC4-4057-B30B-BDA8949B2A49}">
      <dsp:nvSpPr>
        <dsp:cNvPr id="0" name=""/>
        <dsp:cNvSpPr/>
      </dsp:nvSpPr>
      <dsp:spPr>
        <a:xfrm>
          <a:off x="0" y="1484595"/>
          <a:ext cx="5901710" cy="1339284"/>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en-IE" sz="2200" kern="1200" dirty="0"/>
            <a:t>Two additional 7.5 credit modules in Year 1 (Thinking Like a Social Scientist, Criminological Classics).</a:t>
          </a:r>
          <a:endParaRPr lang="en-US" sz="2200" kern="1200" dirty="0"/>
        </a:p>
      </dsp:txBody>
      <dsp:txXfrm>
        <a:off x="65378" y="1549973"/>
        <a:ext cx="5770954" cy="1208528"/>
      </dsp:txXfrm>
    </dsp:sp>
    <dsp:sp modelId="{8ECB1C8D-F7B1-4449-848D-EB51234083EC}">
      <dsp:nvSpPr>
        <dsp:cNvPr id="0" name=""/>
        <dsp:cNvSpPr/>
      </dsp:nvSpPr>
      <dsp:spPr>
        <a:xfrm>
          <a:off x="0" y="2887240"/>
          <a:ext cx="5901710" cy="1339284"/>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en-US" sz="2200" kern="1200" dirty="0"/>
            <a:t>Students must take 40 credits of optional modules in Years 2 and 3.</a:t>
          </a:r>
        </a:p>
      </dsp:txBody>
      <dsp:txXfrm>
        <a:off x="65378" y="2952618"/>
        <a:ext cx="5770954" cy="12085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D29B6-9DE5-42E8-80D9-A63339E5530F}" type="datetimeFigureOut">
              <a:rPr lang="en-IE" smtClean="0"/>
              <a:t>08/09/2024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75B51-29B2-4CD3-802C-CFD6CF87938A}" type="slidenum">
              <a:rPr lang="en-IE" smtClean="0"/>
              <a:t>‹#›</a:t>
            </a:fld>
            <a:endParaRPr lang="en-IE"/>
          </a:p>
        </p:txBody>
      </p:sp>
    </p:spTree>
    <p:extLst>
      <p:ext uri="{BB962C8B-B14F-4D97-AF65-F5344CB8AC3E}">
        <p14:creationId xmlns:p14="http://schemas.microsoft.com/office/powerpoint/2010/main" val="16889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265EEB77-C5B1-4047-AADC-A3C96980D288}" type="slidenum">
              <a:rPr lang="en-IE" smtClean="0"/>
              <a:t>1</a:t>
            </a:fld>
            <a:endParaRPr lang="en-IE"/>
          </a:p>
        </p:txBody>
      </p:sp>
    </p:spTree>
    <p:extLst>
      <p:ext uri="{BB962C8B-B14F-4D97-AF65-F5344CB8AC3E}">
        <p14:creationId xmlns:p14="http://schemas.microsoft.com/office/powerpoint/2010/main" val="1523649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i="0" dirty="0"/>
          </a:p>
        </p:txBody>
      </p:sp>
      <p:sp>
        <p:nvSpPr>
          <p:cNvPr id="4" name="Slide Number Placeholder 3"/>
          <p:cNvSpPr>
            <a:spLocks noGrp="1"/>
          </p:cNvSpPr>
          <p:nvPr>
            <p:ph type="sldNum" sz="quarter" idx="5"/>
          </p:nvPr>
        </p:nvSpPr>
        <p:spPr/>
        <p:txBody>
          <a:bodyPr/>
          <a:lstStyle/>
          <a:p>
            <a:fld id="{265EEB77-C5B1-4047-AADC-A3C96980D288}" type="slidenum">
              <a:rPr lang="en-IE" smtClean="0"/>
              <a:t>3</a:t>
            </a:fld>
            <a:endParaRPr lang="en-IE"/>
          </a:p>
        </p:txBody>
      </p:sp>
    </p:spTree>
    <p:extLst>
      <p:ext uri="{BB962C8B-B14F-4D97-AF65-F5344CB8AC3E}">
        <p14:creationId xmlns:p14="http://schemas.microsoft.com/office/powerpoint/2010/main" val="2795057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450F-063C-0137-9CB2-EF4A8D4C63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FB8B8F6-F16F-8F8A-E239-6606725875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FEF57113-2D11-2F97-0A45-F21F7B3501A8}"/>
              </a:ext>
            </a:extLst>
          </p:cNvPr>
          <p:cNvSpPr>
            <a:spLocks noGrp="1"/>
          </p:cNvSpPr>
          <p:nvPr>
            <p:ph type="dt" sz="half" idx="10"/>
          </p:nvPr>
        </p:nvSpPr>
        <p:spPr/>
        <p:txBody>
          <a:bodyPr/>
          <a:lstStyle/>
          <a:p>
            <a:fld id="{A7459D4E-C27F-4126-B8B4-E55108852689}" type="datetimeFigureOut">
              <a:rPr lang="en-IE" smtClean="0"/>
              <a:t>08/09/2024</a:t>
            </a:fld>
            <a:endParaRPr lang="en-IE"/>
          </a:p>
        </p:txBody>
      </p:sp>
      <p:sp>
        <p:nvSpPr>
          <p:cNvPr id="5" name="Footer Placeholder 4">
            <a:extLst>
              <a:ext uri="{FF2B5EF4-FFF2-40B4-BE49-F238E27FC236}">
                <a16:creationId xmlns:a16="http://schemas.microsoft.com/office/drawing/2014/main" id="{903348C6-54D9-0502-C95A-88F4667B390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2AD2C71-1D69-9B09-FE3B-A46157B6617C}"/>
              </a:ext>
            </a:extLst>
          </p:cNvPr>
          <p:cNvSpPr>
            <a:spLocks noGrp="1"/>
          </p:cNvSpPr>
          <p:nvPr>
            <p:ph type="sldNum" sz="quarter" idx="12"/>
          </p:nvPr>
        </p:nvSpPr>
        <p:spPr/>
        <p:txBody>
          <a:bodyPr/>
          <a:lstStyle/>
          <a:p>
            <a:fld id="{17360393-C849-47E3-938B-C534D0071638}" type="slidenum">
              <a:rPr lang="en-IE" smtClean="0"/>
              <a:t>‹#›</a:t>
            </a:fld>
            <a:endParaRPr lang="en-IE"/>
          </a:p>
        </p:txBody>
      </p:sp>
    </p:spTree>
    <p:extLst>
      <p:ext uri="{BB962C8B-B14F-4D97-AF65-F5344CB8AC3E}">
        <p14:creationId xmlns:p14="http://schemas.microsoft.com/office/powerpoint/2010/main" val="165827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54F3-ED9F-0741-FE9E-88A6B360B8D5}"/>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9189BDE-4370-507B-E5F6-61C8D9C07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5459A06-D826-9C54-58CD-1AD10700CBA3}"/>
              </a:ext>
            </a:extLst>
          </p:cNvPr>
          <p:cNvSpPr>
            <a:spLocks noGrp="1"/>
          </p:cNvSpPr>
          <p:nvPr>
            <p:ph type="dt" sz="half" idx="10"/>
          </p:nvPr>
        </p:nvSpPr>
        <p:spPr/>
        <p:txBody>
          <a:bodyPr/>
          <a:lstStyle/>
          <a:p>
            <a:fld id="{A7459D4E-C27F-4126-B8B4-E55108852689}" type="datetimeFigureOut">
              <a:rPr lang="en-IE" smtClean="0"/>
              <a:t>08/09/2024</a:t>
            </a:fld>
            <a:endParaRPr lang="en-IE"/>
          </a:p>
        </p:txBody>
      </p:sp>
      <p:sp>
        <p:nvSpPr>
          <p:cNvPr id="5" name="Footer Placeholder 4">
            <a:extLst>
              <a:ext uri="{FF2B5EF4-FFF2-40B4-BE49-F238E27FC236}">
                <a16:creationId xmlns:a16="http://schemas.microsoft.com/office/drawing/2014/main" id="{05C4AF7D-D82D-3B54-6570-07C5F5729B6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EAA9874-582A-575C-AB35-2EE41FEA0BA3}"/>
              </a:ext>
            </a:extLst>
          </p:cNvPr>
          <p:cNvSpPr>
            <a:spLocks noGrp="1"/>
          </p:cNvSpPr>
          <p:nvPr>
            <p:ph type="sldNum" sz="quarter" idx="12"/>
          </p:nvPr>
        </p:nvSpPr>
        <p:spPr/>
        <p:txBody>
          <a:bodyPr/>
          <a:lstStyle/>
          <a:p>
            <a:fld id="{17360393-C849-47E3-938B-C534D0071638}" type="slidenum">
              <a:rPr lang="en-IE" smtClean="0"/>
              <a:t>‹#›</a:t>
            </a:fld>
            <a:endParaRPr lang="en-IE"/>
          </a:p>
        </p:txBody>
      </p:sp>
    </p:spTree>
    <p:extLst>
      <p:ext uri="{BB962C8B-B14F-4D97-AF65-F5344CB8AC3E}">
        <p14:creationId xmlns:p14="http://schemas.microsoft.com/office/powerpoint/2010/main" val="72326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FF5766-E77F-BABC-E3AE-0D1F24A0DF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8B3E8F0-B530-42A9-D84A-7B84717075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11755A1-2B9E-642A-A5DC-F6C6ED2843FF}"/>
              </a:ext>
            </a:extLst>
          </p:cNvPr>
          <p:cNvSpPr>
            <a:spLocks noGrp="1"/>
          </p:cNvSpPr>
          <p:nvPr>
            <p:ph type="dt" sz="half" idx="10"/>
          </p:nvPr>
        </p:nvSpPr>
        <p:spPr/>
        <p:txBody>
          <a:bodyPr/>
          <a:lstStyle/>
          <a:p>
            <a:fld id="{A7459D4E-C27F-4126-B8B4-E55108852689}" type="datetimeFigureOut">
              <a:rPr lang="en-IE" smtClean="0"/>
              <a:t>08/09/2024</a:t>
            </a:fld>
            <a:endParaRPr lang="en-IE"/>
          </a:p>
        </p:txBody>
      </p:sp>
      <p:sp>
        <p:nvSpPr>
          <p:cNvPr id="5" name="Footer Placeholder 4">
            <a:extLst>
              <a:ext uri="{FF2B5EF4-FFF2-40B4-BE49-F238E27FC236}">
                <a16:creationId xmlns:a16="http://schemas.microsoft.com/office/drawing/2014/main" id="{BB1FB19E-8B10-D4CD-EBC5-FBE441682A9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7F1BED1-BD1D-4B13-B530-78E28DD16531}"/>
              </a:ext>
            </a:extLst>
          </p:cNvPr>
          <p:cNvSpPr>
            <a:spLocks noGrp="1"/>
          </p:cNvSpPr>
          <p:nvPr>
            <p:ph type="sldNum" sz="quarter" idx="12"/>
          </p:nvPr>
        </p:nvSpPr>
        <p:spPr/>
        <p:txBody>
          <a:bodyPr/>
          <a:lstStyle/>
          <a:p>
            <a:fld id="{17360393-C849-47E3-938B-C534D0071638}" type="slidenum">
              <a:rPr lang="en-IE" smtClean="0"/>
              <a:t>‹#›</a:t>
            </a:fld>
            <a:endParaRPr lang="en-IE"/>
          </a:p>
        </p:txBody>
      </p:sp>
    </p:spTree>
    <p:extLst>
      <p:ext uri="{BB962C8B-B14F-4D97-AF65-F5344CB8AC3E}">
        <p14:creationId xmlns:p14="http://schemas.microsoft.com/office/powerpoint/2010/main" val="317379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8786-746F-1123-6DD2-B3773C07A2F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D1CB505-E36D-1E2C-7F6B-BB757E333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06E867B-5E22-C7EB-63EC-F656740316BD}"/>
              </a:ext>
            </a:extLst>
          </p:cNvPr>
          <p:cNvSpPr>
            <a:spLocks noGrp="1"/>
          </p:cNvSpPr>
          <p:nvPr>
            <p:ph type="dt" sz="half" idx="10"/>
          </p:nvPr>
        </p:nvSpPr>
        <p:spPr/>
        <p:txBody>
          <a:bodyPr/>
          <a:lstStyle/>
          <a:p>
            <a:fld id="{A7459D4E-C27F-4126-B8B4-E55108852689}" type="datetimeFigureOut">
              <a:rPr lang="en-IE" smtClean="0"/>
              <a:t>08/09/2024</a:t>
            </a:fld>
            <a:endParaRPr lang="en-IE"/>
          </a:p>
        </p:txBody>
      </p:sp>
      <p:sp>
        <p:nvSpPr>
          <p:cNvPr id="5" name="Footer Placeholder 4">
            <a:extLst>
              <a:ext uri="{FF2B5EF4-FFF2-40B4-BE49-F238E27FC236}">
                <a16:creationId xmlns:a16="http://schemas.microsoft.com/office/drawing/2014/main" id="{93BF5FEC-4845-D886-8CA1-2DC72652B3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43BE7E1-7465-38B0-AB0D-9B2B3C09A9D0}"/>
              </a:ext>
            </a:extLst>
          </p:cNvPr>
          <p:cNvSpPr>
            <a:spLocks noGrp="1"/>
          </p:cNvSpPr>
          <p:nvPr>
            <p:ph type="sldNum" sz="quarter" idx="12"/>
          </p:nvPr>
        </p:nvSpPr>
        <p:spPr/>
        <p:txBody>
          <a:bodyPr/>
          <a:lstStyle/>
          <a:p>
            <a:fld id="{17360393-C849-47E3-938B-C534D0071638}" type="slidenum">
              <a:rPr lang="en-IE" smtClean="0"/>
              <a:t>‹#›</a:t>
            </a:fld>
            <a:endParaRPr lang="en-IE"/>
          </a:p>
        </p:txBody>
      </p:sp>
    </p:spTree>
    <p:extLst>
      <p:ext uri="{BB962C8B-B14F-4D97-AF65-F5344CB8AC3E}">
        <p14:creationId xmlns:p14="http://schemas.microsoft.com/office/powerpoint/2010/main" val="3232843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5A70B-F082-5F6A-449D-8D61FED0B8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BBB72A23-E981-311F-D530-F8B4E17AD2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6690EC-DB3F-65DA-681A-E1DBF2D5289B}"/>
              </a:ext>
            </a:extLst>
          </p:cNvPr>
          <p:cNvSpPr>
            <a:spLocks noGrp="1"/>
          </p:cNvSpPr>
          <p:nvPr>
            <p:ph type="dt" sz="half" idx="10"/>
          </p:nvPr>
        </p:nvSpPr>
        <p:spPr/>
        <p:txBody>
          <a:bodyPr/>
          <a:lstStyle/>
          <a:p>
            <a:fld id="{A7459D4E-C27F-4126-B8B4-E55108852689}" type="datetimeFigureOut">
              <a:rPr lang="en-IE" smtClean="0"/>
              <a:t>08/09/2024</a:t>
            </a:fld>
            <a:endParaRPr lang="en-IE"/>
          </a:p>
        </p:txBody>
      </p:sp>
      <p:sp>
        <p:nvSpPr>
          <p:cNvPr id="5" name="Footer Placeholder 4">
            <a:extLst>
              <a:ext uri="{FF2B5EF4-FFF2-40B4-BE49-F238E27FC236}">
                <a16:creationId xmlns:a16="http://schemas.microsoft.com/office/drawing/2014/main" id="{A79ACDF8-D85B-B591-07EA-C8200EFAA9A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EF4C502-88DA-29D2-144D-8FC96175D592}"/>
              </a:ext>
            </a:extLst>
          </p:cNvPr>
          <p:cNvSpPr>
            <a:spLocks noGrp="1"/>
          </p:cNvSpPr>
          <p:nvPr>
            <p:ph type="sldNum" sz="quarter" idx="12"/>
          </p:nvPr>
        </p:nvSpPr>
        <p:spPr/>
        <p:txBody>
          <a:bodyPr/>
          <a:lstStyle/>
          <a:p>
            <a:fld id="{17360393-C849-47E3-938B-C534D0071638}" type="slidenum">
              <a:rPr lang="en-IE" smtClean="0"/>
              <a:t>‹#›</a:t>
            </a:fld>
            <a:endParaRPr lang="en-IE"/>
          </a:p>
        </p:txBody>
      </p:sp>
    </p:spTree>
    <p:extLst>
      <p:ext uri="{BB962C8B-B14F-4D97-AF65-F5344CB8AC3E}">
        <p14:creationId xmlns:p14="http://schemas.microsoft.com/office/powerpoint/2010/main" val="149722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1EFF-65C7-F22E-4448-9C09BD65E3C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AD56F42-1437-D4B5-BB08-23EC60280B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CD6B448C-F2AC-9D54-4194-0A24DC2384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5D4373A-ACB5-0C24-D345-9A05134C4FEC}"/>
              </a:ext>
            </a:extLst>
          </p:cNvPr>
          <p:cNvSpPr>
            <a:spLocks noGrp="1"/>
          </p:cNvSpPr>
          <p:nvPr>
            <p:ph type="dt" sz="half" idx="10"/>
          </p:nvPr>
        </p:nvSpPr>
        <p:spPr/>
        <p:txBody>
          <a:bodyPr/>
          <a:lstStyle/>
          <a:p>
            <a:fld id="{A7459D4E-C27F-4126-B8B4-E55108852689}" type="datetimeFigureOut">
              <a:rPr lang="en-IE" smtClean="0"/>
              <a:t>08/09/2024</a:t>
            </a:fld>
            <a:endParaRPr lang="en-IE"/>
          </a:p>
        </p:txBody>
      </p:sp>
      <p:sp>
        <p:nvSpPr>
          <p:cNvPr id="6" name="Footer Placeholder 5">
            <a:extLst>
              <a:ext uri="{FF2B5EF4-FFF2-40B4-BE49-F238E27FC236}">
                <a16:creationId xmlns:a16="http://schemas.microsoft.com/office/drawing/2014/main" id="{D5A5F209-D785-26E2-59B3-37D767FB177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F5A1F14-537A-20E8-6AE0-49C3130DAEBC}"/>
              </a:ext>
            </a:extLst>
          </p:cNvPr>
          <p:cNvSpPr>
            <a:spLocks noGrp="1"/>
          </p:cNvSpPr>
          <p:nvPr>
            <p:ph type="sldNum" sz="quarter" idx="12"/>
          </p:nvPr>
        </p:nvSpPr>
        <p:spPr/>
        <p:txBody>
          <a:bodyPr/>
          <a:lstStyle/>
          <a:p>
            <a:fld id="{17360393-C849-47E3-938B-C534D0071638}" type="slidenum">
              <a:rPr lang="en-IE" smtClean="0"/>
              <a:t>‹#›</a:t>
            </a:fld>
            <a:endParaRPr lang="en-IE"/>
          </a:p>
        </p:txBody>
      </p:sp>
    </p:spTree>
    <p:extLst>
      <p:ext uri="{BB962C8B-B14F-4D97-AF65-F5344CB8AC3E}">
        <p14:creationId xmlns:p14="http://schemas.microsoft.com/office/powerpoint/2010/main" val="329687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1B57-14D9-AC8B-FA04-3BCF7C7B508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C3C1A13-0C0F-C9CF-D2C1-D8224F6A7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26A524-A146-3B2C-38F8-8D76DD61C4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79DDA1FF-00E6-A2A5-A12B-7C163C7299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8C2121-ACB3-EA70-7DE7-0161BBEF13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589D8043-AF62-D78E-A3BA-1103C7B64641}"/>
              </a:ext>
            </a:extLst>
          </p:cNvPr>
          <p:cNvSpPr>
            <a:spLocks noGrp="1"/>
          </p:cNvSpPr>
          <p:nvPr>
            <p:ph type="dt" sz="half" idx="10"/>
          </p:nvPr>
        </p:nvSpPr>
        <p:spPr/>
        <p:txBody>
          <a:bodyPr/>
          <a:lstStyle/>
          <a:p>
            <a:fld id="{A7459D4E-C27F-4126-B8B4-E55108852689}" type="datetimeFigureOut">
              <a:rPr lang="en-IE" smtClean="0"/>
              <a:t>08/09/2024</a:t>
            </a:fld>
            <a:endParaRPr lang="en-IE"/>
          </a:p>
        </p:txBody>
      </p:sp>
      <p:sp>
        <p:nvSpPr>
          <p:cNvPr id="8" name="Footer Placeholder 7">
            <a:extLst>
              <a:ext uri="{FF2B5EF4-FFF2-40B4-BE49-F238E27FC236}">
                <a16:creationId xmlns:a16="http://schemas.microsoft.com/office/drawing/2014/main" id="{A4610965-3BD0-69C5-D945-88EA67309529}"/>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85D21B35-2D1E-3430-0799-556DD07EC31A}"/>
              </a:ext>
            </a:extLst>
          </p:cNvPr>
          <p:cNvSpPr>
            <a:spLocks noGrp="1"/>
          </p:cNvSpPr>
          <p:nvPr>
            <p:ph type="sldNum" sz="quarter" idx="12"/>
          </p:nvPr>
        </p:nvSpPr>
        <p:spPr/>
        <p:txBody>
          <a:bodyPr/>
          <a:lstStyle/>
          <a:p>
            <a:fld id="{17360393-C849-47E3-938B-C534D0071638}" type="slidenum">
              <a:rPr lang="en-IE" smtClean="0"/>
              <a:t>‹#›</a:t>
            </a:fld>
            <a:endParaRPr lang="en-IE"/>
          </a:p>
        </p:txBody>
      </p:sp>
    </p:spTree>
    <p:extLst>
      <p:ext uri="{BB962C8B-B14F-4D97-AF65-F5344CB8AC3E}">
        <p14:creationId xmlns:p14="http://schemas.microsoft.com/office/powerpoint/2010/main" val="86695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0D304-7B0F-421E-70C9-7C3FFD8F5C37}"/>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8C11C55-81F9-E012-1A80-851C3925B493}"/>
              </a:ext>
            </a:extLst>
          </p:cNvPr>
          <p:cNvSpPr>
            <a:spLocks noGrp="1"/>
          </p:cNvSpPr>
          <p:nvPr>
            <p:ph type="dt" sz="half" idx="10"/>
          </p:nvPr>
        </p:nvSpPr>
        <p:spPr/>
        <p:txBody>
          <a:bodyPr/>
          <a:lstStyle/>
          <a:p>
            <a:fld id="{A7459D4E-C27F-4126-B8B4-E55108852689}" type="datetimeFigureOut">
              <a:rPr lang="en-IE" smtClean="0"/>
              <a:t>08/09/2024</a:t>
            </a:fld>
            <a:endParaRPr lang="en-IE"/>
          </a:p>
        </p:txBody>
      </p:sp>
      <p:sp>
        <p:nvSpPr>
          <p:cNvPr id="4" name="Footer Placeholder 3">
            <a:extLst>
              <a:ext uri="{FF2B5EF4-FFF2-40B4-BE49-F238E27FC236}">
                <a16:creationId xmlns:a16="http://schemas.microsoft.com/office/drawing/2014/main" id="{D7D548C1-0845-9010-F843-E9F9CC1A952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E5954B3D-4F41-4CFE-6000-5D9FD0525E32}"/>
              </a:ext>
            </a:extLst>
          </p:cNvPr>
          <p:cNvSpPr>
            <a:spLocks noGrp="1"/>
          </p:cNvSpPr>
          <p:nvPr>
            <p:ph type="sldNum" sz="quarter" idx="12"/>
          </p:nvPr>
        </p:nvSpPr>
        <p:spPr/>
        <p:txBody>
          <a:bodyPr/>
          <a:lstStyle/>
          <a:p>
            <a:fld id="{17360393-C849-47E3-938B-C534D0071638}" type="slidenum">
              <a:rPr lang="en-IE" smtClean="0"/>
              <a:t>‹#›</a:t>
            </a:fld>
            <a:endParaRPr lang="en-IE"/>
          </a:p>
        </p:txBody>
      </p:sp>
    </p:spTree>
    <p:extLst>
      <p:ext uri="{BB962C8B-B14F-4D97-AF65-F5344CB8AC3E}">
        <p14:creationId xmlns:p14="http://schemas.microsoft.com/office/powerpoint/2010/main" val="265218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E94F1D-367F-EDD2-EE3C-000302C23C29}"/>
              </a:ext>
            </a:extLst>
          </p:cNvPr>
          <p:cNvSpPr>
            <a:spLocks noGrp="1"/>
          </p:cNvSpPr>
          <p:nvPr>
            <p:ph type="dt" sz="half" idx="10"/>
          </p:nvPr>
        </p:nvSpPr>
        <p:spPr/>
        <p:txBody>
          <a:bodyPr/>
          <a:lstStyle/>
          <a:p>
            <a:fld id="{A7459D4E-C27F-4126-B8B4-E55108852689}" type="datetimeFigureOut">
              <a:rPr lang="en-IE" smtClean="0"/>
              <a:t>08/09/2024</a:t>
            </a:fld>
            <a:endParaRPr lang="en-IE"/>
          </a:p>
        </p:txBody>
      </p:sp>
      <p:sp>
        <p:nvSpPr>
          <p:cNvPr id="3" name="Footer Placeholder 2">
            <a:extLst>
              <a:ext uri="{FF2B5EF4-FFF2-40B4-BE49-F238E27FC236}">
                <a16:creationId xmlns:a16="http://schemas.microsoft.com/office/drawing/2014/main" id="{99BE2978-D9A3-0930-7478-1E04721DE0D9}"/>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A9E1B25-F9CA-C82D-7EA3-0DFD83B0726A}"/>
              </a:ext>
            </a:extLst>
          </p:cNvPr>
          <p:cNvSpPr>
            <a:spLocks noGrp="1"/>
          </p:cNvSpPr>
          <p:nvPr>
            <p:ph type="sldNum" sz="quarter" idx="12"/>
          </p:nvPr>
        </p:nvSpPr>
        <p:spPr/>
        <p:txBody>
          <a:bodyPr/>
          <a:lstStyle/>
          <a:p>
            <a:fld id="{17360393-C849-47E3-938B-C534D0071638}" type="slidenum">
              <a:rPr lang="en-IE" smtClean="0"/>
              <a:t>‹#›</a:t>
            </a:fld>
            <a:endParaRPr lang="en-IE"/>
          </a:p>
        </p:txBody>
      </p:sp>
    </p:spTree>
    <p:extLst>
      <p:ext uri="{BB962C8B-B14F-4D97-AF65-F5344CB8AC3E}">
        <p14:creationId xmlns:p14="http://schemas.microsoft.com/office/powerpoint/2010/main" val="303072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0A0D-07D3-8F00-A141-704381BBB4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AED0257E-0DF1-B0D4-356E-69ADAA838F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D649B14-6FA8-6C53-59D9-081EC8AD4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3B6CA3-8486-4AB1-C9D6-82778A8794A0}"/>
              </a:ext>
            </a:extLst>
          </p:cNvPr>
          <p:cNvSpPr>
            <a:spLocks noGrp="1"/>
          </p:cNvSpPr>
          <p:nvPr>
            <p:ph type="dt" sz="half" idx="10"/>
          </p:nvPr>
        </p:nvSpPr>
        <p:spPr/>
        <p:txBody>
          <a:bodyPr/>
          <a:lstStyle/>
          <a:p>
            <a:fld id="{A7459D4E-C27F-4126-B8B4-E55108852689}" type="datetimeFigureOut">
              <a:rPr lang="en-IE" smtClean="0"/>
              <a:t>08/09/2024</a:t>
            </a:fld>
            <a:endParaRPr lang="en-IE"/>
          </a:p>
        </p:txBody>
      </p:sp>
      <p:sp>
        <p:nvSpPr>
          <p:cNvPr id="6" name="Footer Placeholder 5">
            <a:extLst>
              <a:ext uri="{FF2B5EF4-FFF2-40B4-BE49-F238E27FC236}">
                <a16:creationId xmlns:a16="http://schemas.microsoft.com/office/drawing/2014/main" id="{94B7ACE2-A9B2-E3C5-3870-74C0FEC5624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CA55863-8A14-9DA0-3C3D-D3FAFF145C73}"/>
              </a:ext>
            </a:extLst>
          </p:cNvPr>
          <p:cNvSpPr>
            <a:spLocks noGrp="1"/>
          </p:cNvSpPr>
          <p:nvPr>
            <p:ph type="sldNum" sz="quarter" idx="12"/>
          </p:nvPr>
        </p:nvSpPr>
        <p:spPr/>
        <p:txBody>
          <a:bodyPr/>
          <a:lstStyle/>
          <a:p>
            <a:fld id="{17360393-C849-47E3-938B-C534D0071638}" type="slidenum">
              <a:rPr lang="en-IE" smtClean="0"/>
              <a:t>‹#›</a:t>
            </a:fld>
            <a:endParaRPr lang="en-IE"/>
          </a:p>
        </p:txBody>
      </p:sp>
    </p:spTree>
    <p:extLst>
      <p:ext uri="{BB962C8B-B14F-4D97-AF65-F5344CB8AC3E}">
        <p14:creationId xmlns:p14="http://schemas.microsoft.com/office/powerpoint/2010/main" val="2377070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978A-03F7-BAB6-57CC-3831C4E4A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8A871C0-0FAB-32B4-CC56-52514092C2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1A8232B8-ECAD-D111-8A36-0BE5A766E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75C663-B249-3D9F-174A-E40ED23AF558}"/>
              </a:ext>
            </a:extLst>
          </p:cNvPr>
          <p:cNvSpPr>
            <a:spLocks noGrp="1"/>
          </p:cNvSpPr>
          <p:nvPr>
            <p:ph type="dt" sz="half" idx="10"/>
          </p:nvPr>
        </p:nvSpPr>
        <p:spPr/>
        <p:txBody>
          <a:bodyPr/>
          <a:lstStyle/>
          <a:p>
            <a:fld id="{A7459D4E-C27F-4126-B8B4-E55108852689}" type="datetimeFigureOut">
              <a:rPr lang="en-IE" smtClean="0"/>
              <a:t>08/09/2024</a:t>
            </a:fld>
            <a:endParaRPr lang="en-IE"/>
          </a:p>
        </p:txBody>
      </p:sp>
      <p:sp>
        <p:nvSpPr>
          <p:cNvPr id="6" name="Footer Placeholder 5">
            <a:extLst>
              <a:ext uri="{FF2B5EF4-FFF2-40B4-BE49-F238E27FC236}">
                <a16:creationId xmlns:a16="http://schemas.microsoft.com/office/drawing/2014/main" id="{13E8D4CF-B128-11B2-DBDB-88E6C7EB825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BC0594C-F81A-95A6-BA5D-F9282CA68F41}"/>
              </a:ext>
            </a:extLst>
          </p:cNvPr>
          <p:cNvSpPr>
            <a:spLocks noGrp="1"/>
          </p:cNvSpPr>
          <p:nvPr>
            <p:ph type="sldNum" sz="quarter" idx="12"/>
          </p:nvPr>
        </p:nvSpPr>
        <p:spPr/>
        <p:txBody>
          <a:bodyPr/>
          <a:lstStyle/>
          <a:p>
            <a:fld id="{17360393-C849-47E3-938B-C534D0071638}" type="slidenum">
              <a:rPr lang="en-IE" smtClean="0"/>
              <a:t>‹#›</a:t>
            </a:fld>
            <a:endParaRPr lang="en-IE"/>
          </a:p>
        </p:txBody>
      </p:sp>
    </p:spTree>
    <p:extLst>
      <p:ext uri="{BB962C8B-B14F-4D97-AF65-F5344CB8AC3E}">
        <p14:creationId xmlns:p14="http://schemas.microsoft.com/office/powerpoint/2010/main" val="212109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D97C39-2669-9D34-7F22-1BE9750C3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22B9223-6875-0CE5-69F0-4FE2554CE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74C434E-FB84-1398-A8DC-534ED00FA3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459D4E-C27F-4126-B8B4-E55108852689}" type="datetimeFigureOut">
              <a:rPr lang="en-IE" smtClean="0"/>
              <a:t>08/09/2024</a:t>
            </a:fld>
            <a:endParaRPr lang="en-IE"/>
          </a:p>
        </p:txBody>
      </p:sp>
      <p:sp>
        <p:nvSpPr>
          <p:cNvPr id="5" name="Footer Placeholder 4">
            <a:extLst>
              <a:ext uri="{FF2B5EF4-FFF2-40B4-BE49-F238E27FC236}">
                <a16:creationId xmlns:a16="http://schemas.microsoft.com/office/drawing/2014/main" id="{1BCA2A64-17CC-CBE4-B406-E4DF400F5B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A0B1DD66-E430-B189-EC0A-9042C78927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360393-C849-47E3-938B-C534D0071638}" type="slidenum">
              <a:rPr lang="en-IE" smtClean="0"/>
              <a:t>‹#›</a:t>
            </a:fld>
            <a:endParaRPr lang="en-IE"/>
          </a:p>
        </p:txBody>
      </p:sp>
    </p:spTree>
    <p:extLst>
      <p:ext uri="{BB962C8B-B14F-4D97-AF65-F5344CB8AC3E}">
        <p14:creationId xmlns:p14="http://schemas.microsoft.com/office/powerpoint/2010/main" val="4271225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file://localhost/Users/larissa/Downloads/black.p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file://localhost/Users/larissa/Downloads/black.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file://localhost/Users/larissa/Downloads/black.pn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file://localhost/Users/larissa/Downloads/black.png" TargetMode="Externa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2.png"/><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image" Target="file://localhost/Users/larissa/Downloads/black.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file://localhost/Users/larissa/Downloads/black.png" TargetMode="External"/><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file://localhost/Users/larissa/Downloads/black.png"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file://localhost/Users/larissa/Downloads/black.png" TargetMode="External"/><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3.png"/><Relationship Id="rId3" Type="http://schemas.openxmlformats.org/officeDocument/2006/relationships/image" Target="../media/image13.jpg"/><Relationship Id="rId7" Type="http://schemas.openxmlformats.org/officeDocument/2006/relationships/image" Target="../media/image17.jpg"/><Relationship Id="rId12" Type="http://schemas.openxmlformats.org/officeDocument/2006/relationships/image" Target="../media/image22.jpeg"/><Relationship Id="rId2" Type="http://schemas.openxmlformats.org/officeDocument/2006/relationships/image" Target="../media/image12.jp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15.jpg"/><Relationship Id="rId15" Type="http://schemas.openxmlformats.org/officeDocument/2006/relationships/image" Target="../media/image25.pn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file://localhost/Users/larissa/Downloads/black.png" TargetMode="External"/><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file://localhost/Users/larissa/Downloads/black.pn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file://localhost/Users/larissa/Downloads/black.png" TargetMode="External"/><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7.png"/><Relationship Id="rId7" Type="http://schemas.openxmlformats.org/officeDocument/2006/relationships/diagramColors" Target="../diagrams/colors5.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file://localhost/Users/larissa/Downloads/black.png" TargetMode="External"/><Relationship Id="rId4" Type="http://schemas.openxmlformats.org/officeDocument/2006/relationships/diagramData" Target="../diagrams/data5.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al Version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0"/>
            <a:ext cx="12100560" cy="6858000"/>
          </a:xfrm>
          <a:prstGeom prst="rect">
            <a:avLst/>
          </a:prstGeom>
        </p:spPr>
      </p:pic>
      <p:sp>
        <p:nvSpPr>
          <p:cNvPr id="3" name="TextBox 2"/>
          <p:cNvSpPr txBox="1"/>
          <p:nvPr/>
        </p:nvSpPr>
        <p:spPr>
          <a:xfrm>
            <a:off x="1069849" y="3520441"/>
            <a:ext cx="9498002" cy="1323439"/>
          </a:xfrm>
          <a:prstGeom prst="rect">
            <a:avLst/>
          </a:prstGeom>
          <a:noFill/>
        </p:spPr>
        <p:txBody>
          <a:bodyPr wrap="square" rtlCol="0">
            <a:spAutoFit/>
          </a:bodyPr>
          <a:lstStyle/>
          <a:p>
            <a:r>
              <a:rPr lang="en-US" sz="3000" b="1" dirty="0">
                <a:solidFill>
                  <a:srgbClr val="006778"/>
                </a:solidFill>
                <a:latin typeface="Arial"/>
                <a:cs typeface="Arial"/>
              </a:rPr>
              <a:t>Introducing the BA Criminology, School of Law and Criminology, Maynooth University</a:t>
            </a:r>
          </a:p>
          <a:p>
            <a:r>
              <a:rPr lang="en-US" sz="2000" dirty="0">
                <a:solidFill>
                  <a:srgbClr val="006778"/>
                </a:solidFill>
                <a:latin typeface="Arial"/>
                <a:cs typeface="Arial"/>
              </a:rPr>
              <a:t>September 2024</a:t>
            </a:r>
          </a:p>
        </p:txBody>
      </p:sp>
      <p:pic>
        <p:nvPicPr>
          <p:cNvPr id="7" name="black.png"/>
          <p:cNvPicPr/>
          <p:nvPr/>
        </p:nvPicPr>
        <p:blipFill>
          <a:blip r:embed="rId4" r:link="rId5">
            <a:extLst>
              <a:ext uri="{28A0092B-C50C-407E-A947-70E740481C1C}">
                <a14:useLocalDpi xmlns:a14="http://schemas.microsoft.com/office/drawing/2010/main" val="0"/>
              </a:ext>
            </a:extLst>
          </a:blip>
          <a:stretch>
            <a:fillRect/>
          </a:stretch>
        </p:blipFill>
        <p:spPr>
          <a:xfrm>
            <a:off x="8585563" y="251462"/>
            <a:ext cx="2409190" cy="1276985"/>
          </a:xfrm>
          <a:prstGeom prst="rect">
            <a:avLst/>
          </a:prstGeom>
        </p:spPr>
      </p:pic>
      <p:sp>
        <p:nvSpPr>
          <p:cNvPr id="8" name="Text Box 3"/>
          <p:cNvSpPr txBox="1"/>
          <p:nvPr/>
        </p:nvSpPr>
        <p:spPr>
          <a:xfrm>
            <a:off x="1197247" y="487681"/>
            <a:ext cx="2643505" cy="804545"/>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425"/>
              </a:spcBef>
            </a:pPr>
            <a:r>
              <a:rPr lang="en-US" b="1" err="1">
                <a:latin typeface="Arial"/>
                <a:ea typeface="ＭＳ 明朝"/>
                <a:cs typeface="MinionPro-Regular"/>
              </a:rPr>
              <a:t>Ollscoil</a:t>
            </a:r>
            <a:r>
              <a:rPr lang="en-US" b="1">
                <a:latin typeface="Arial"/>
                <a:ea typeface="ＭＳ 明朝"/>
                <a:cs typeface="MinionPro-Regular"/>
              </a:rPr>
              <a:t> </a:t>
            </a:r>
            <a:r>
              <a:rPr lang="en-US" b="1" err="1">
                <a:latin typeface="Arial"/>
                <a:ea typeface="ＭＳ 明朝"/>
                <a:cs typeface="MinionPro-Regular"/>
              </a:rPr>
              <a:t>Mhá</a:t>
            </a:r>
            <a:r>
              <a:rPr lang="en-US" b="1">
                <a:latin typeface="Arial"/>
                <a:ea typeface="ＭＳ 明朝"/>
                <a:cs typeface="MinionPro-Regular"/>
              </a:rPr>
              <a:t> </a:t>
            </a:r>
            <a:r>
              <a:rPr lang="en-US" b="1" err="1">
                <a:latin typeface="Arial"/>
                <a:ea typeface="ＭＳ 明朝"/>
                <a:cs typeface="MinionPro-Regular"/>
              </a:rPr>
              <a:t>Nuad</a:t>
            </a:r>
            <a:br>
              <a:rPr lang="en-US" b="1">
                <a:latin typeface="Arial"/>
                <a:ea typeface="ＭＳ 明朝"/>
                <a:cs typeface="MinionPro-Regular"/>
              </a:rPr>
            </a:br>
            <a:r>
              <a:rPr lang="en-US" b="1" err="1">
                <a:latin typeface="Arial"/>
                <a:ea typeface="ＭＳ 明朝"/>
                <a:cs typeface="MinionPro-Regular"/>
              </a:rPr>
              <a:t>Maynooth</a:t>
            </a:r>
            <a:r>
              <a:rPr lang="en-US" b="1">
                <a:latin typeface="Arial"/>
                <a:ea typeface="ＭＳ 明朝"/>
                <a:cs typeface="MinionPro-Regular"/>
              </a:rPr>
              <a:t> University</a:t>
            </a:r>
            <a:endParaRPr lang="en-US" sz="3200">
              <a:latin typeface="MinionPro-Regular"/>
              <a:ea typeface="ＭＳ 明朝"/>
              <a:cs typeface="MinionPro-Regular"/>
            </a:endParaRPr>
          </a:p>
          <a:p>
            <a:pPr>
              <a:lnSpc>
                <a:spcPct val="120000"/>
              </a:lnSpc>
              <a:spcBef>
                <a:spcPts val="425"/>
              </a:spcBef>
            </a:pPr>
            <a:r>
              <a:rPr lang="en-US">
                <a:latin typeface="Arial"/>
                <a:ea typeface="ＭＳ 明朝"/>
                <a:cs typeface="MinionPro-Regular"/>
              </a:rPr>
              <a:t> </a:t>
            </a:r>
            <a:endParaRPr lang="en-US" sz="3200">
              <a:latin typeface="MinionPro-Regular"/>
              <a:ea typeface="ＭＳ 明朝"/>
              <a:cs typeface="MinionPro-Regular"/>
            </a:endParaRPr>
          </a:p>
        </p:txBody>
      </p:sp>
    </p:spTree>
    <p:extLst>
      <p:ext uri="{BB962C8B-B14F-4D97-AF65-F5344CB8AC3E}">
        <p14:creationId xmlns:p14="http://schemas.microsoft.com/office/powerpoint/2010/main" val="2317311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7A483D-AF31-2629-7D23-BD842237AC85}"/>
              </a:ext>
            </a:extLst>
          </p:cNvPr>
          <p:cNvSpPr>
            <a:spLocks noGrp="1"/>
          </p:cNvSpPr>
          <p:nvPr>
            <p:ph type="title"/>
          </p:nvPr>
        </p:nvSpPr>
        <p:spPr>
          <a:xfrm>
            <a:off x="793662" y="386930"/>
            <a:ext cx="10066122" cy="1298448"/>
          </a:xfrm>
        </p:spPr>
        <p:txBody>
          <a:bodyPr anchor="b">
            <a:normAutofit/>
          </a:bodyPr>
          <a:lstStyle/>
          <a:p>
            <a:r>
              <a:rPr lang="en-IE" sz="4800"/>
              <a:t>First Year</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1E0D98-5FD9-4CF6-DDDA-2106E51118F7}"/>
              </a:ext>
            </a:extLst>
          </p:cNvPr>
          <p:cNvSpPr>
            <a:spLocks noGrp="1"/>
          </p:cNvSpPr>
          <p:nvPr>
            <p:ph idx="1"/>
          </p:nvPr>
        </p:nvSpPr>
        <p:spPr>
          <a:xfrm>
            <a:off x="793661" y="2599509"/>
            <a:ext cx="4530898" cy="3639450"/>
          </a:xfrm>
        </p:spPr>
        <p:txBody>
          <a:bodyPr anchor="ctr">
            <a:normAutofit lnSpcReduction="10000"/>
          </a:bodyPr>
          <a:lstStyle/>
          <a:p>
            <a:pPr>
              <a:buClr>
                <a:srgbClr val="9999FF"/>
              </a:buClr>
              <a:buFont typeface="Wingdings" charset="0"/>
              <a:buChar char="§"/>
            </a:pPr>
            <a:r>
              <a:rPr lang="en-IE" sz="2000" dirty="0"/>
              <a:t>30 credits of Criminology in first year (4 core modules)</a:t>
            </a:r>
          </a:p>
          <a:p>
            <a:pPr>
              <a:buClr>
                <a:srgbClr val="9999FF"/>
              </a:buClr>
              <a:buFont typeface="Wingdings" charset="0"/>
              <a:buChar char="§"/>
            </a:pPr>
            <a:r>
              <a:rPr lang="en-IE" sz="2000" dirty="0"/>
              <a:t>Foundation for thinking critically about crime, its causes and how we should best respond to it.</a:t>
            </a:r>
          </a:p>
          <a:p>
            <a:pPr>
              <a:buClr>
                <a:srgbClr val="9999FF"/>
              </a:buClr>
              <a:buFont typeface="Wingdings" charset="0"/>
              <a:buChar char="§"/>
            </a:pPr>
            <a:r>
              <a:rPr lang="en-IE" sz="2000" dirty="0"/>
              <a:t>Combine with one or two other subjects (30 credits)</a:t>
            </a:r>
          </a:p>
          <a:p>
            <a:pPr lvl="1">
              <a:buClr>
                <a:srgbClr val="9999FF"/>
              </a:buClr>
              <a:buFont typeface="Wingdings" charset="0"/>
              <a:buChar char="§"/>
            </a:pPr>
            <a:r>
              <a:rPr lang="en-IE" sz="2000" dirty="0"/>
              <a:t>Valuable combinations include Sociology, Law, Psychological Studies, Anthropology, and Media and Cultural Studies.</a:t>
            </a:r>
          </a:p>
          <a:p>
            <a:pPr lvl="1">
              <a:buClr>
                <a:srgbClr val="9999FF"/>
              </a:buClr>
              <a:buFont typeface="Wingdings" charset="0"/>
              <a:buChar char="§"/>
            </a:pPr>
            <a:r>
              <a:rPr lang="en-IE" sz="2000" dirty="0"/>
              <a:t>May take Critical Skills</a:t>
            </a:r>
            <a:endParaRPr lang="en-IE" sz="2000" kern="100" dirty="0">
              <a:effectLst/>
              <a:ea typeface="Aptos" panose="020B0004020202020204" pitchFamily="34" charset="0"/>
              <a:cs typeface="Times New Roman" panose="02020603050405020304" pitchFamily="18" charset="0"/>
            </a:endParaRPr>
          </a:p>
          <a:p>
            <a:endParaRPr lang="en-IE" sz="2000" dirty="0"/>
          </a:p>
        </p:txBody>
      </p:sp>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Police">
            <a:extLst>
              <a:ext uri="{FF2B5EF4-FFF2-40B4-BE49-F238E27FC236}">
                <a16:creationId xmlns:a16="http://schemas.microsoft.com/office/drawing/2014/main" id="{946E867F-AC8E-5EB2-0831-0B8D1F2E569E}"/>
              </a:ext>
            </a:extLst>
          </p:cNvPr>
          <p:cNvSpPr/>
          <p:nvPr/>
        </p:nvSpPr>
        <p:spPr>
          <a:xfrm>
            <a:off x="5857855" y="3190855"/>
            <a:ext cx="476290" cy="47629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6" name="Rectangle 5" descr="Police">
            <a:extLst>
              <a:ext uri="{FF2B5EF4-FFF2-40B4-BE49-F238E27FC236}">
                <a16:creationId xmlns:a16="http://schemas.microsoft.com/office/drawing/2014/main" id="{84696CF4-9B46-5572-6886-984F491A777E}"/>
              </a:ext>
            </a:extLst>
          </p:cNvPr>
          <p:cNvSpPr/>
          <p:nvPr/>
        </p:nvSpPr>
        <p:spPr>
          <a:xfrm>
            <a:off x="6010255" y="3343255"/>
            <a:ext cx="476290" cy="47629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IE"/>
          </a:p>
        </p:txBody>
      </p:sp>
      <p:pic>
        <p:nvPicPr>
          <p:cNvPr id="8194" name="Picture 2" descr="Application Of Classical School Of Thought To Today's Crime And Criminal  Behaviour - ljrfvoice.com">
            <a:extLst>
              <a:ext uri="{FF2B5EF4-FFF2-40B4-BE49-F238E27FC236}">
                <a16:creationId xmlns:a16="http://schemas.microsoft.com/office/drawing/2014/main" id="{94DD35EE-0D5F-5FB0-ADF1-D41C2E7D09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54" y="2423739"/>
            <a:ext cx="5561123" cy="320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82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3" name="Rectangle 9232">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F3B71-5911-9A17-F536-C150FE2E8EE8}"/>
              </a:ext>
            </a:extLst>
          </p:cNvPr>
          <p:cNvSpPr>
            <a:spLocks noGrp="1"/>
          </p:cNvSpPr>
          <p:nvPr>
            <p:ph type="title"/>
          </p:nvPr>
        </p:nvSpPr>
        <p:spPr>
          <a:xfrm>
            <a:off x="411480" y="991443"/>
            <a:ext cx="4443154" cy="1087819"/>
          </a:xfrm>
        </p:spPr>
        <p:txBody>
          <a:bodyPr anchor="b">
            <a:normAutofit/>
          </a:bodyPr>
          <a:lstStyle/>
          <a:p>
            <a:r>
              <a:rPr lang="en-IE" sz="3400"/>
              <a:t>Second and Third Year</a:t>
            </a:r>
          </a:p>
        </p:txBody>
      </p:sp>
      <p:sp>
        <p:nvSpPr>
          <p:cNvPr id="9235" name="Rectangle 9234">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237" name="Rectangle 9236">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C632EF5-D792-A7E8-A04F-5B8DD19E372C}"/>
              </a:ext>
            </a:extLst>
          </p:cNvPr>
          <p:cNvSpPr>
            <a:spLocks noGrp="1"/>
          </p:cNvSpPr>
          <p:nvPr>
            <p:ph idx="1"/>
          </p:nvPr>
        </p:nvSpPr>
        <p:spPr>
          <a:xfrm>
            <a:off x="411480" y="2684095"/>
            <a:ext cx="4965192" cy="3492868"/>
          </a:xfrm>
        </p:spPr>
        <p:txBody>
          <a:bodyPr>
            <a:noAutofit/>
          </a:bodyPr>
          <a:lstStyle/>
          <a:p>
            <a:pPr>
              <a:spcAft>
                <a:spcPts val="800"/>
              </a:spcAft>
            </a:pPr>
            <a:r>
              <a:rPr lang="en-IE" sz="2000" kern="100" dirty="0">
                <a:ea typeface="Aptos" panose="020B0004020202020204" pitchFamily="34" charset="0"/>
                <a:cs typeface="Times New Roman" panose="02020603050405020304" pitchFamily="18" charset="0"/>
              </a:rPr>
              <a:t>T</a:t>
            </a:r>
            <a:r>
              <a:rPr lang="en-IE" sz="2000" kern="100" dirty="0">
                <a:effectLst/>
                <a:ea typeface="Aptos" panose="020B0004020202020204" pitchFamily="34" charset="0"/>
                <a:cs typeface="Times New Roman" panose="02020603050405020304" pitchFamily="18" charset="0"/>
              </a:rPr>
              <a:t>heoretical understanding of crime is built on in second and third year when students take core modules in subjects such as prisons, policing and research methods as well as optional modules </a:t>
            </a:r>
            <a:r>
              <a:rPr lang="en-IE" sz="2000" kern="100" dirty="0">
                <a:effectLst/>
                <a:ea typeface="Aptos" panose="020B0004020202020204" pitchFamily="34" charset="0"/>
                <a:cs typeface="Aptos" panose="020B0004020202020204" pitchFamily="34" charset="0"/>
              </a:rPr>
              <a:t>in line with their interests.</a:t>
            </a:r>
            <a:endParaRPr lang="en-IE" sz="2000" kern="100" dirty="0">
              <a:effectLst/>
              <a:ea typeface="Aptos" panose="020B0004020202020204" pitchFamily="34" charset="0"/>
              <a:cs typeface="Times New Roman" panose="02020603050405020304" pitchFamily="18" charset="0"/>
            </a:endParaRPr>
          </a:p>
          <a:p>
            <a:pPr>
              <a:spcAft>
                <a:spcPts val="800"/>
              </a:spcAft>
            </a:pPr>
            <a:r>
              <a:rPr lang="en-IE" sz="2000" kern="100" dirty="0">
                <a:effectLst/>
                <a:ea typeface="Aptos" panose="020B0004020202020204" pitchFamily="34" charset="0"/>
                <a:cs typeface="Times New Roman" panose="02020603050405020304" pitchFamily="18" charset="0"/>
              </a:rPr>
              <a:t>Optional modules from sociology, psychology and anthropology, as well as law.</a:t>
            </a:r>
          </a:p>
          <a:p>
            <a:pPr>
              <a:spcAft>
                <a:spcPts val="800"/>
              </a:spcAft>
            </a:pPr>
            <a:r>
              <a:rPr lang="en-IE" sz="2000" dirty="0"/>
              <a:t>Possibility of pursuing a 10 credit elective stream to broaden intellectual horizons.</a:t>
            </a:r>
          </a:p>
        </p:txBody>
      </p:sp>
      <p:pic>
        <p:nvPicPr>
          <p:cNvPr id="9218" name="Picture 2" descr="Application Of Classical School Of Thought To Today's Crime And Criminal  Behaviour - ljrfvoice.com">
            <a:extLst>
              <a:ext uri="{FF2B5EF4-FFF2-40B4-BE49-F238E27FC236}">
                <a16:creationId xmlns:a16="http://schemas.microsoft.com/office/drawing/2014/main" id="{DF27BEDC-1E7D-84B1-78B5-5B43B534AE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1951781"/>
            <a:ext cx="5730240" cy="330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74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B8A8-66BD-6FD0-043E-422F15A53BC8}"/>
              </a:ext>
            </a:extLst>
          </p:cNvPr>
          <p:cNvSpPr>
            <a:spLocks noGrp="1"/>
          </p:cNvSpPr>
          <p:nvPr>
            <p:ph type="title"/>
          </p:nvPr>
        </p:nvSpPr>
        <p:spPr>
          <a:xfrm>
            <a:off x="6317129" y="4685279"/>
            <a:ext cx="5605930" cy="902721"/>
          </a:xfrm>
        </p:spPr>
        <p:txBody>
          <a:bodyPr vert="horz" lIns="91440" tIns="45720" rIns="91440" bIns="45720" rtlCol="0" anchor="b">
            <a:normAutofit/>
          </a:bodyPr>
          <a:lstStyle/>
          <a:p>
            <a:r>
              <a:rPr lang="en-US" sz="3600" kern="1200">
                <a:solidFill>
                  <a:schemeClr val="tx1"/>
                </a:solidFill>
                <a:latin typeface="+mj-lt"/>
                <a:ea typeface="+mj-ea"/>
                <a:cs typeface="+mj-cs"/>
              </a:rPr>
              <a:t>Optional modules</a:t>
            </a:r>
          </a:p>
        </p:txBody>
      </p:sp>
      <p:pic>
        <p:nvPicPr>
          <p:cNvPr id="6156" name="Picture 12" descr="Forensic Anthropologists Have a Bone to Pick With TV Crime Shows — Journal  of Young Investigators">
            <a:extLst>
              <a:ext uri="{FF2B5EF4-FFF2-40B4-BE49-F238E27FC236}">
                <a16:creationId xmlns:a16="http://schemas.microsoft.com/office/drawing/2014/main" id="{9BA06DE0-E866-1AB6-E203-2049E3F44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446" r="4" b="4"/>
          <a:stretch/>
        </p:blipFill>
        <p:spPr bwMode="auto">
          <a:xfrm>
            <a:off x="1479512" y="10"/>
            <a:ext cx="2263117" cy="142836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riminal Psychology - All About the Courses, Eligibility, Nature of Work  and Skills Required">
            <a:extLst>
              <a:ext uri="{FF2B5EF4-FFF2-40B4-BE49-F238E27FC236}">
                <a16:creationId xmlns:a16="http://schemas.microsoft.com/office/drawing/2014/main" id="{505FC293-977F-3042-8A4D-F06FB63DE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851" r="-3" b="8172"/>
          <a:stretch/>
        </p:blipFill>
        <p:spPr bwMode="auto">
          <a:xfrm>
            <a:off x="-1" y="1488148"/>
            <a:ext cx="3742628" cy="3067989"/>
          </a:xfrm>
          <a:custGeom>
            <a:avLst/>
            <a:gdLst/>
            <a:ahLst/>
            <a:cxnLst/>
            <a:rect l="l" t="t" r="r" b="b"/>
            <a:pathLst>
              <a:path w="3742628" h="3067989">
                <a:moveTo>
                  <a:pt x="0" y="0"/>
                </a:moveTo>
                <a:lnTo>
                  <a:pt x="3742628" y="0"/>
                </a:lnTo>
                <a:lnTo>
                  <a:pt x="3742628" y="2040780"/>
                </a:lnTo>
                <a:lnTo>
                  <a:pt x="1398494" y="2040780"/>
                </a:lnTo>
                <a:lnTo>
                  <a:pt x="1398494" y="3067989"/>
                </a:lnTo>
                <a:lnTo>
                  <a:pt x="0" y="3067989"/>
                </a:lnTo>
                <a:close/>
              </a:path>
            </a:pathLst>
          </a:custGeom>
          <a:noFill/>
          <a:extLst>
            <a:ext uri="{909E8E84-426E-40DD-AFC4-6F175D3DCCD1}">
              <a14:hiddenFill xmlns:a14="http://schemas.microsoft.com/office/drawing/2010/main">
                <a:solidFill>
                  <a:srgbClr val="FFFFFF"/>
                </a:solidFill>
              </a14:hiddenFill>
            </a:ext>
          </a:extLst>
        </p:spPr>
      </p:pic>
      <p:pic>
        <p:nvPicPr>
          <p:cNvPr id="6154" name="Picture 10" descr="Terrorism">
            <a:extLst>
              <a:ext uri="{FF2B5EF4-FFF2-40B4-BE49-F238E27FC236}">
                <a16:creationId xmlns:a16="http://schemas.microsoft.com/office/drawing/2014/main" id="{6E284470-082A-59D9-A1A6-3EADA1BFD5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102" r="36393" b="4"/>
          <a:stretch/>
        </p:blipFill>
        <p:spPr bwMode="auto">
          <a:xfrm>
            <a:off x="1479513" y="3603819"/>
            <a:ext cx="2263117" cy="324820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ender and Crime: Why Do Women Commit ...">
            <a:extLst>
              <a:ext uri="{FF2B5EF4-FFF2-40B4-BE49-F238E27FC236}">
                <a16:creationId xmlns:a16="http://schemas.microsoft.com/office/drawing/2014/main" id="{BA5437CB-72C9-9627-3846-9D73EBC7F0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18" r="44616" b="-2"/>
          <a:stretch/>
        </p:blipFill>
        <p:spPr bwMode="auto">
          <a:xfrm>
            <a:off x="3808119" y="10"/>
            <a:ext cx="3396195" cy="4556126"/>
          </a:xfrm>
          <a:custGeom>
            <a:avLst/>
            <a:gdLst/>
            <a:ahLst/>
            <a:cxnLst/>
            <a:rect l="l" t="t" r="r" b="b"/>
            <a:pathLst>
              <a:path w="3396195" h="4556136">
                <a:moveTo>
                  <a:pt x="0" y="0"/>
                </a:moveTo>
                <a:lnTo>
                  <a:pt x="3396195" y="0"/>
                </a:lnTo>
                <a:lnTo>
                  <a:pt x="3396195" y="1424457"/>
                </a:lnTo>
                <a:lnTo>
                  <a:pt x="2274902" y="1424457"/>
                </a:lnTo>
                <a:lnTo>
                  <a:pt x="2274902" y="4556136"/>
                </a:lnTo>
                <a:lnTo>
                  <a:pt x="0" y="4556136"/>
                </a:lnTo>
                <a:close/>
              </a:path>
            </a:pathLst>
          </a:custGeom>
          <a:noFill/>
          <a:extLst>
            <a:ext uri="{909E8E84-426E-40DD-AFC4-6F175D3DCCD1}">
              <a14:hiddenFill xmlns:a14="http://schemas.microsoft.com/office/drawing/2010/main">
                <a:solidFill>
                  <a:srgbClr val="FFFFFF"/>
                </a:solidFill>
              </a14:hiddenFill>
            </a:ext>
          </a:extLst>
        </p:spPr>
      </p:pic>
      <p:pic>
        <p:nvPicPr>
          <p:cNvPr id="6150" name="Picture 6" descr="mental health and CJ | Law and Justice in Real Time | Washington State  University">
            <a:extLst>
              <a:ext uri="{FF2B5EF4-FFF2-40B4-BE49-F238E27FC236}">
                <a16:creationId xmlns:a16="http://schemas.microsoft.com/office/drawing/2014/main" id="{CE18EBC0-69FD-2290-11DE-A9AC9963A9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1568" r="2" b="27605"/>
          <a:stretch/>
        </p:blipFill>
        <p:spPr bwMode="auto">
          <a:xfrm>
            <a:off x="6155703" y="1488149"/>
            <a:ext cx="6036296" cy="305672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yberCrime and Preventive Measures ...">
            <a:extLst>
              <a:ext uri="{FF2B5EF4-FFF2-40B4-BE49-F238E27FC236}">
                <a16:creationId xmlns:a16="http://schemas.microsoft.com/office/drawing/2014/main" id="{99DBC68E-8B01-A9CD-7755-CB026E2E7ABF}"/>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l="9768" r="6" b="6"/>
          <a:stretch/>
        </p:blipFill>
        <p:spPr bwMode="auto">
          <a:xfrm>
            <a:off x="3808119" y="4633558"/>
            <a:ext cx="2263116" cy="1422390"/>
          </a:xfrm>
          <a:prstGeom prst="rect">
            <a:avLst/>
          </a:prstGeom>
          <a:noFill/>
          <a:extLst>
            <a:ext uri="{909E8E84-426E-40DD-AFC4-6F175D3DCCD1}">
              <a14:hiddenFill xmlns:a14="http://schemas.microsoft.com/office/drawing/2010/main">
                <a:solidFill>
                  <a:srgbClr val="FFFFFF"/>
                </a:solidFill>
              </a14:hiddenFill>
            </a:ext>
          </a:extLst>
        </p:spPr>
      </p:pic>
      <p:pic>
        <p:nvPicPr>
          <p:cNvPr id="4" name="black.png" descr="A logo for a university&#10;&#10;Description automatically generated">
            <a:extLst>
              <a:ext uri="{FF2B5EF4-FFF2-40B4-BE49-F238E27FC236}">
                <a16:creationId xmlns:a16="http://schemas.microsoft.com/office/drawing/2014/main" id="{5A73E573-DEF6-B267-4312-4C14C7A88C6A}"/>
              </a:ext>
            </a:extLst>
          </p:cNvPr>
          <p:cNvPicPr/>
          <p:nvPr/>
        </p:nvPicPr>
        <p:blipFill>
          <a:blip r:embed="rId8" r:link="rId9">
            <a:extLst>
              <a:ext uri="{28A0092B-C50C-407E-A947-70E740481C1C}">
                <a14:useLocalDpi xmlns:a14="http://schemas.microsoft.com/office/drawing/2010/main" val="0"/>
              </a:ext>
            </a:extLst>
          </a:blip>
          <a:stretch>
            <a:fillRect/>
          </a:stretch>
        </p:blipFill>
        <p:spPr>
          <a:xfrm>
            <a:off x="9594892" y="5417455"/>
            <a:ext cx="2409190" cy="1276985"/>
          </a:xfrm>
          <a:prstGeom prst="rect">
            <a:avLst/>
          </a:prstGeom>
        </p:spPr>
      </p:pic>
    </p:spTree>
    <p:extLst>
      <p:ext uri="{BB962C8B-B14F-4D97-AF65-F5344CB8AC3E}">
        <p14:creationId xmlns:p14="http://schemas.microsoft.com/office/powerpoint/2010/main" val="3423905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841246" y="673770"/>
            <a:ext cx="3644489" cy="2414488"/>
          </a:xfrm>
        </p:spPr>
        <p:txBody>
          <a:bodyPr anchor="t">
            <a:normAutofit/>
          </a:bodyPr>
          <a:lstStyle/>
          <a:p>
            <a:r>
              <a:rPr lang="en-IE" sz="5400" b="1">
                <a:solidFill>
                  <a:srgbClr val="FFFFFF"/>
                </a:solidFill>
              </a:rPr>
              <a:t>Career Options</a:t>
            </a:r>
          </a:p>
        </p:txBody>
      </p:sp>
      <p:sp>
        <p:nvSpPr>
          <p:cNvPr id="3" name="Content Placeholder 2"/>
          <p:cNvSpPr>
            <a:spLocks noGrp="1"/>
          </p:cNvSpPr>
          <p:nvPr>
            <p:ph idx="1"/>
          </p:nvPr>
        </p:nvSpPr>
        <p:spPr>
          <a:xfrm>
            <a:off x="6095999" y="882315"/>
            <a:ext cx="5254754" cy="5294647"/>
          </a:xfrm>
        </p:spPr>
        <p:txBody>
          <a:bodyPr>
            <a:normAutofit/>
          </a:bodyPr>
          <a:lstStyle/>
          <a:p>
            <a:r>
              <a:rPr lang="en-IE" sz="2000" dirty="0"/>
              <a:t>An Garda Síochána</a:t>
            </a:r>
          </a:p>
          <a:p>
            <a:r>
              <a:rPr lang="en-IE" sz="2000" dirty="0"/>
              <a:t>Security services</a:t>
            </a:r>
          </a:p>
          <a:p>
            <a:r>
              <a:rPr lang="en-IE" sz="2000" dirty="0"/>
              <a:t>Data analytics</a:t>
            </a:r>
          </a:p>
          <a:p>
            <a:r>
              <a:rPr lang="en-IE" sz="2000" dirty="0"/>
              <a:t>Probation</a:t>
            </a:r>
          </a:p>
          <a:p>
            <a:r>
              <a:rPr lang="en-IE" sz="2000" dirty="0"/>
              <a:t>The Prison Service</a:t>
            </a:r>
          </a:p>
          <a:p>
            <a:r>
              <a:rPr lang="en-IE" sz="2000" dirty="0"/>
              <a:t>Research institutes/academia</a:t>
            </a:r>
          </a:p>
          <a:p>
            <a:r>
              <a:rPr lang="en-IE" sz="2000" dirty="0"/>
              <a:t>Journalism</a:t>
            </a:r>
          </a:p>
          <a:p>
            <a:r>
              <a:rPr lang="en-IE" sz="2000" dirty="0"/>
              <a:t>Social research, social work, counselling, community work </a:t>
            </a:r>
          </a:p>
          <a:p>
            <a:r>
              <a:rPr lang="en-IE" sz="2000" dirty="0"/>
              <a:t>Policy analysis</a:t>
            </a:r>
          </a:p>
          <a:p>
            <a:r>
              <a:rPr lang="en-IE" sz="2000" dirty="0"/>
              <a:t>Non-Governmental Organisation (NGO) sector </a:t>
            </a:r>
          </a:p>
          <a:p>
            <a:r>
              <a:rPr lang="en-IE" sz="2000" dirty="0"/>
              <a:t>Public administration. </a:t>
            </a:r>
          </a:p>
        </p:txBody>
      </p:sp>
      <p:pic>
        <p:nvPicPr>
          <p:cNvPr id="4" name="black.png">
            <a:extLst>
              <a:ext uri="{FF2B5EF4-FFF2-40B4-BE49-F238E27FC236}">
                <a16:creationId xmlns:a16="http://schemas.microsoft.com/office/drawing/2014/main" id="{46373782-7AD6-0840-DFF9-03DEB3BF3713}"/>
              </a:ext>
            </a:extLst>
          </p:cNvPr>
          <p:cNvPicPr/>
          <p:nvPr/>
        </p:nvPicPr>
        <p:blipFill>
          <a:blip r:embed="rId2" r:link="rId3">
            <a:extLst>
              <a:ext uri="{28A0092B-C50C-407E-A947-70E740481C1C}">
                <a14:useLocalDpi xmlns:a14="http://schemas.microsoft.com/office/drawing/2010/main" val="0"/>
              </a:ext>
            </a:extLst>
          </a:blip>
          <a:stretch>
            <a:fillRect/>
          </a:stretch>
        </p:blipFill>
        <p:spPr>
          <a:xfrm>
            <a:off x="433536" y="5131872"/>
            <a:ext cx="2409190" cy="1276985"/>
          </a:xfrm>
          <a:prstGeom prst="rect">
            <a:avLst/>
          </a:prstGeom>
        </p:spPr>
      </p:pic>
    </p:spTree>
    <p:extLst>
      <p:ext uri="{BB962C8B-B14F-4D97-AF65-F5344CB8AC3E}">
        <p14:creationId xmlns:p14="http://schemas.microsoft.com/office/powerpoint/2010/main" val="32313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DECF-623F-BBA6-5948-04BA1CF590A7}"/>
              </a:ext>
            </a:extLst>
          </p:cNvPr>
          <p:cNvSpPr>
            <a:spLocks noGrp="1"/>
          </p:cNvSpPr>
          <p:nvPr>
            <p:ph type="title"/>
          </p:nvPr>
        </p:nvSpPr>
        <p:spPr>
          <a:xfrm>
            <a:off x="774574" y="3520000"/>
            <a:ext cx="5046196" cy="1795803"/>
          </a:xfrm>
        </p:spPr>
        <p:txBody>
          <a:bodyPr vert="horz" lIns="91440" tIns="45720" rIns="91440" bIns="45720" rtlCol="0" anchor="b">
            <a:normAutofit/>
          </a:bodyPr>
          <a:lstStyle/>
          <a:p>
            <a:r>
              <a:rPr lang="en-US" sz="4800" kern="1200" dirty="0">
                <a:solidFill>
                  <a:schemeClr val="tx1"/>
                </a:solidFill>
                <a:latin typeface="+mj-lt"/>
                <a:ea typeface="+mj-ea"/>
                <a:cs typeface="+mj-cs"/>
              </a:rPr>
              <a:t>Some places our graduates work..</a:t>
            </a:r>
          </a:p>
        </p:txBody>
      </p:sp>
      <p:pic>
        <p:nvPicPr>
          <p:cNvPr id="7180" name="Picture 12" descr="Irish Penal Reform Trust">
            <a:extLst>
              <a:ext uri="{FF2B5EF4-FFF2-40B4-BE49-F238E27FC236}">
                <a16:creationId xmlns:a16="http://schemas.microsoft.com/office/drawing/2014/main" id="{AC85328C-1A92-0D5D-3D4D-7576E398F2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1158" y="1156449"/>
            <a:ext cx="2927250" cy="1855720"/>
          </a:xfrm>
          <a:prstGeom prst="rect">
            <a:avLst/>
          </a:prstGeom>
          <a:noFill/>
          <a:extLst>
            <a:ext uri="{909E8E84-426E-40DD-AFC4-6F175D3DCCD1}">
              <a14:hiddenFill xmlns:a14="http://schemas.microsoft.com/office/drawing/2010/main">
                <a:solidFill>
                  <a:srgbClr val="FFFFFF"/>
                </a:solidFill>
              </a14:hiddenFill>
            </a:ext>
          </a:extLst>
        </p:spPr>
      </p:pic>
      <p:sp>
        <p:nvSpPr>
          <p:cNvPr id="7185" name="Freeform: Shape 7184">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txBody>
          <a:bodyPr/>
          <a:lstStyle/>
          <a:p>
            <a:endParaRPr lang="en-IE"/>
          </a:p>
        </p:txBody>
      </p:sp>
      <p:pic>
        <p:nvPicPr>
          <p:cNvPr id="7172" name="Picture 4" descr="Department of Justice - Organisations - PSB Data Catalogue">
            <a:extLst>
              <a:ext uri="{FF2B5EF4-FFF2-40B4-BE49-F238E27FC236}">
                <a16:creationId xmlns:a16="http://schemas.microsoft.com/office/drawing/2014/main" id="{C089D8AC-4142-D474-D5D1-FFB88426BF5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4463" y="216815"/>
            <a:ext cx="4189608" cy="146358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RJS |  Restorative Justice Services">
            <a:extLst>
              <a:ext uri="{FF2B5EF4-FFF2-40B4-BE49-F238E27FC236}">
                <a16:creationId xmlns:a16="http://schemas.microsoft.com/office/drawing/2014/main" id="{237E2194-501B-A74A-FE10-A05AAEDD662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79971" y="1539341"/>
            <a:ext cx="2837871" cy="573380"/>
          </a:xfrm>
          <a:prstGeom prst="rect">
            <a:avLst/>
          </a:prstGeom>
          <a:noFill/>
          <a:extLst>
            <a:ext uri="{909E8E84-426E-40DD-AFC4-6F175D3DCCD1}">
              <a14:hiddenFill xmlns:a14="http://schemas.microsoft.com/office/drawing/2010/main">
                <a:solidFill>
                  <a:srgbClr val="FFFFFF"/>
                </a:solidFill>
              </a14:hiddenFill>
            </a:ext>
          </a:extLst>
        </p:spPr>
      </p:pic>
      <p:sp>
        <p:nvSpPr>
          <p:cNvPr id="7187" name="Freeform: Shape 7186">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txBody>
          <a:bodyPr/>
          <a:lstStyle/>
          <a:p>
            <a:endParaRPr lang="en-IE"/>
          </a:p>
        </p:txBody>
      </p:sp>
      <p:cxnSp>
        <p:nvCxnSpPr>
          <p:cNvPr id="7189" name="Straight Connector 7188">
            <a:extLst>
              <a:ext uri="{FF2B5EF4-FFF2-40B4-BE49-F238E27FC236}">
                <a16:creationId xmlns:a16="http://schemas.microsoft.com/office/drawing/2014/main" id="{1918D9D3-1370-4FF6-9DFC-9F87F90395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170" name="Picture 2" descr="An Garda Síochána">
            <a:extLst>
              <a:ext uri="{FF2B5EF4-FFF2-40B4-BE49-F238E27FC236}">
                <a16:creationId xmlns:a16="http://schemas.microsoft.com/office/drawing/2014/main" id="{A3370A93-7C08-6755-64D9-753F5CF85BAD}"/>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6233738" y="3725220"/>
            <a:ext cx="1978925" cy="19789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No photo description available.">
            <a:extLst>
              <a:ext uri="{FF2B5EF4-FFF2-40B4-BE49-F238E27FC236}">
                <a16:creationId xmlns:a16="http://schemas.microsoft.com/office/drawing/2014/main" id="{4F8B74EB-9AD9-1DD3-4A81-B2A7E588016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034072" y="3022979"/>
            <a:ext cx="2722728" cy="2722728"/>
          </a:xfrm>
          <a:prstGeom prst="rect">
            <a:avLst/>
          </a:prstGeom>
          <a:noFill/>
          <a:extLst>
            <a:ext uri="{909E8E84-426E-40DD-AFC4-6F175D3DCCD1}">
              <a14:hiddenFill xmlns:a14="http://schemas.microsoft.com/office/drawing/2010/main">
                <a:solidFill>
                  <a:srgbClr val="FFFFFF"/>
                </a:solidFill>
              </a14:hiddenFill>
            </a:ext>
          </a:extLst>
        </p:spPr>
      </p:pic>
      <p:sp>
        <p:nvSpPr>
          <p:cNvPr id="7191"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txBody>
          <a:bodyPr/>
          <a:lstStyle/>
          <a:p>
            <a:endParaRPr lang="en-IE"/>
          </a:p>
        </p:txBody>
      </p:sp>
      <p:pic>
        <p:nvPicPr>
          <p:cNvPr id="7182" name="Picture 14" descr="Solas Project">
            <a:extLst>
              <a:ext uri="{FF2B5EF4-FFF2-40B4-BE49-F238E27FC236}">
                <a16:creationId xmlns:a16="http://schemas.microsoft.com/office/drawing/2014/main" id="{CC11DC0D-23FD-E69F-F58E-8CCD115F80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629" y="824859"/>
            <a:ext cx="2246385" cy="167101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6" descr="About - Central Statistics Office - Publishers - data.gov.ie">
            <a:extLst>
              <a:ext uri="{FF2B5EF4-FFF2-40B4-BE49-F238E27FC236}">
                <a16:creationId xmlns:a16="http://schemas.microsoft.com/office/drawing/2014/main" id="{9772D8D1-95CD-836A-5600-4519380AABC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 name="AutoShape 18" descr="central-statistics-office">
            <a:extLst>
              <a:ext uri="{FF2B5EF4-FFF2-40B4-BE49-F238E27FC236}">
                <a16:creationId xmlns:a16="http://schemas.microsoft.com/office/drawing/2014/main" id="{7CDF9059-B7D9-264D-AAE7-C69C05F6E45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20" descr="central-statistics-office">
            <a:extLst>
              <a:ext uri="{FF2B5EF4-FFF2-40B4-BE49-F238E27FC236}">
                <a16:creationId xmlns:a16="http://schemas.microsoft.com/office/drawing/2014/main" id="{A46A2F0B-A9C6-D54D-C2AF-C531C4264A4C}"/>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8" name="Picture 7">
            <a:extLst>
              <a:ext uri="{FF2B5EF4-FFF2-40B4-BE49-F238E27FC236}">
                <a16:creationId xmlns:a16="http://schemas.microsoft.com/office/drawing/2014/main" id="{4CF583A4-7BE4-B60C-2C21-71E82A8FC3F4}"/>
              </a:ext>
            </a:extLst>
          </p:cNvPr>
          <p:cNvPicPr>
            <a:picLocks noChangeAspect="1"/>
          </p:cNvPicPr>
          <p:nvPr/>
        </p:nvPicPr>
        <p:blipFill>
          <a:blip r:embed="rId8"/>
          <a:stretch>
            <a:fillRect/>
          </a:stretch>
        </p:blipFill>
        <p:spPr>
          <a:xfrm>
            <a:off x="4202399" y="2557284"/>
            <a:ext cx="3591772" cy="1321772"/>
          </a:xfrm>
          <a:prstGeom prst="rect">
            <a:avLst/>
          </a:prstGeom>
        </p:spPr>
      </p:pic>
      <p:pic>
        <p:nvPicPr>
          <p:cNvPr id="7194" name="Picture 26" descr="Home - Inspector of Prisons">
            <a:extLst>
              <a:ext uri="{FF2B5EF4-FFF2-40B4-BE49-F238E27FC236}">
                <a16:creationId xmlns:a16="http://schemas.microsoft.com/office/drawing/2014/main" id="{477CC22C-B4ED-3497-96F3-E4FFA9BB58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8559" y="2041904"/>
            <a:ext cx="4391025" cy="9810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203A4A5-6C81-5F45-2192-EDCC89FEE191}"/>
              </a:ext>
            </a:extLst>
          </p:cNvPr>
          <p:cNvPicPr>
            <a:picLocks noChangeAspect="1"/>
          </p:cNvPicPr>
          <p:nvPr/>
        </p:nvPicPr>
        <p:blipFill>
          <a:blip r:embed="rId10"/>
          <a:stretch>
            <a:fillRect/>
          </a:stretch>
        </p:blipFill>
        <p:spPr>
          <a:xfrm>
            <a:off x="3946076" y="5527438"/>
            <a:ext cx="2567938" cy="981212"/>
          </a:xfrm>
          <a:prstGeom prst="rect">
            <a:avLst/>
          </a:prstGeom>
        </p:spPr>
      </p:pic>
      <p:pic>
        <p:nvPicPr>
          <p:cNvPr id="11" name="black.png" descr="A logo for a university&#10;&#10;Description automatically generated">
            <a:extLst>
              <a:ext uri="{FF2B5EF4-FFF2-40B4-BE49-F238E27FC236}">
                <a16:creationId xmlns:a16="http://schemas.microsoft.com/office/drawing/2014/main" id="{8A563624-3F01-8249-56C3-17C9E4FAD77B}"/>
              </a:ext>
            </a:extLst>
          </p:cNvPr>
          <p:cNvPicPr/>
          <p:nvPr/>
        </p:nvPicPr>
        <p:blipFill>
          <a:blip r:embed="rId11" r:link="rId12">
            <a:extLst>
              <a:ext uri="{28A0092B-C50C-407E-A947-70E740481C1C}">
                <a14:useLocalDpi xmlns:a14="http://schemas.microsoft.com/office/drawing/2010/main" val="0"/>
              </a:ext>
            </a:extLst>
          </a:blip>
          <a:stretch>
            <a:fillRect/>
          </a:stretch>
        </p:blipFill>
        <p:spPr>
          <a:xfrm>
            <a:off x="-161763" y="5315803"/>
            <a:ext cx="2409190" cy="1276985"/>
          </a:xfrm>
          <a:prstGeom prst="rect">
            <a:avLst/>
          </a:prstGeom>
        </p:spPr>
      </p:pic>
    </p:spTree>
    <p:extLst>
      <p:ext uri="{BB962C8B-B14F-4D97-AF65-F5344CB8AC3E}">
        <p14:creationId xmlns:p14="http://schemas.microsoft.com/office/powerpoint/2010/main" val="1253911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rgundy Versio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843411" y="3105834"/>
            <a:ext cx="2601177" cy="646331"/>
          </a:xfrm>
          <a:prstGeom prst="rect">
            <a:avLst/>
          </a:prstGeom>
          <a:noFill/>
        </p:spPr>
        <p:txBody>
          <a:bodyPr wrap="square" rtlCol="0">
            <a:spAutoFit/>
          </a:bodyPr>
          <a:lstStyle/>
          <a:p>
            <a:r>
              <a:rPr lang="en-US" sz="3600" b="1">
                <a:solidFill>
                  <a:srgbClr val="822327"/>
                </a:solidFill>
                <a:latin typeface="Arial"/>
                <a:cs typeface="Arial"/>
              </a:rPr>
              <a:t>Thank You</a:t>
            </a:r>
          </a:p>
        </p:txBody>
      </p:sp>
      <p:pic>
        <p:nvPicPr>
          <p:cNvPr id="4" name="black.png"/>
          <p:cNvPicPr/>
          <p:nvPr/>
        </p:nvPicPr>
        <p:blipFill>
          <a:blip r:embed="rId3" r:link="rId4">
            <a:extLst>
              <a:ext uri="{28A0092B-C50C-407E-A947-70E740481C1C}">
                <a14:useLocalDpi xmlns:a14="http://schemas.microsoft.com/office/drawing/2010/main" val="0"/>
              </a:ext>
            </a:extLst>
          </a:blip>
          <a:stretch>
            <a:fillRect/>
          </a:stretch>
        </p:blipFill>
        <p:spPr>
          <a:xfrm>
            <a:off x="9782810" y="5514427"/>
            <a:ext cx="2409190" cy="1276985"/>
          </a:xfrm>
          <a:prstGeom prst="rect">
            <a:avLst/>
          </a:prstGeom>
        </p:spPr>
      </p:pic>
      <p:sp>
        <p:nvSpPr>
          <p:cNvPr id="5" name="Text Box 3"/>
          <p:cNvSpPr txBox="1"/>
          <p:nvPr/>
        </p:nvSpPr>
        <p:spPr>
          <a:xfrm>
            <a:off x="257757" y="233499"/>
            <a:ext cx="4823694" cy="2222318"/>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425"/>
              </a:spcBef>
            </a:pPr>
            <a:r>
              <a:rPr lang="en-US" sz="1400" b="1" err="1">
                <a:solidFill>
                  <a:schemeClr val="bg1"/>
                </a:solidFill>
                <a:latin typeface="Arial"/>
                <a:ea typeface="ＭＳ 明朝"/>
                <a:cs typeface="MinionPro-Regular"/>
              </a:rPr>
              <a:t>Ollscoil</a:t>
            </a:r>
            <a:r>
              <a:rPr lang="en-US" sz="1400" b="1">
                <a:solidFill>
                  <a:schemeClr val="bg1"/>
                </a:solidFill>
                <a:latin typeface="Arial"/>
                <a:ea typeface="ＭＳ 明朝"/>
                <a:cs typeface="MinionPro-Regular"/>
              </a:rPr>
              <a:t> </a:t>
            </a:r>
            <a:r>
              <a:rPr lang="en-US" sz="1400" b="1" err="1">
                <a:solidFill>
                  <a:schemeClr val="bg1"/>
                </a:solidFill>
                <a:latin typeface="Arial"/>
                <a:ea typeface="ＭＳ 明朝"/>
                <a:cs typeface="MinionPro-Regular"/>
              </a:rPr>
              <a:t>Mhá</a:t>
            </a:r>
            <a:r>
              <a:rPr lang="en-US" sz="1400" b="1">
                <a:solidFill>
                  <a:schemeClr val="bg1"/>
                </a:solidFill>
                <a:latin typeface="Arial"/>
                <a:ea typeface="ＭＳ 明朝"/>
                <a:cs typeface="MinionPro-Regular"/>
              </a:rPr>
              <a:t> </a:t>
            </a:r>
            <a:r>
              <a:rPr lang="en-US" sz="1400" b="1" err="1">
                <a:solidFill>
                  <a:schemeClr val="bg1"/>
                </a:solidFill>
                <a:latin typeface="Arial"/>
                <a:ea typeface="ＭＳ 明朝"/>
                <a:cs typeface="MinionPro-Regular"/>
              </a:rPr>
              <a:t>Nuad</a:t>
            </a:r>
            <a:br>
              <a:rPr lang="en-US" sz="1400" b="1">
                <a:solidFill>
                  <a:schemeClr val="bg1"/>
                </a:solidFill>
                <a:latin typeface="Arial"/>
                <a:ea typeface="ＭＳ 明朝"/>
                <a:cs typeface="MinionPro-Regular"/>
              </a:rPr>
            </a:br>
            <a:r>
              <a:rPr lang="en-US" sz="1400" b="1" err="1">
                <a:solidFill>
                  <a:schemeClr val="bg1"/>
                </a:solidFill>
                <a:latin typeface="Arial"/>
                <a:ea typeface="ＭＳ 明朝"/>
                <a:cs typeface="MinionPro-Regular"/>
              </a:rPr>
              <a:t>Maynooth</a:t>
            </a:r>
            <a:r>
              <a:rPr lang="en-US" sz="1400" b="1">
                <a:solidFill>
                  <a:schemeClr val="bg1"/>
                </a:solidFill>
                <a:latin typeface="Arial"/>
                <a:ea typeface="ＭＳ 明朝"/>
                <a:cs typeface="MinionPro-Regular"/>
              </a:rPr>
              <a:t> University</a:t>
            </a:r>
            <a:endParaRPr lang="en-US" sz="1400">
              <a:solidFill>
                <a:schemeClr val="bg1"/>
              </a:solidFill>
              <a:latin typeface="MinionPro-Regular"/>
              <a:ea typeface="ＭＳ 明朝"/>
              <a:cs typeface="MinionPro-Regular"/>
            </a:endParaRPr>
          </a:p>
          <a:p>
            <a:pPr>
              <a:spcBef>
                <a:spcPts val="425"/>
              </a:spcBef>
            </a:pPr>
            <a:endParaRPr lang="en-US" sz="1400">
              <a:solidFill>
                <a:schemeClr val="bg1"/>
              </a:solidFill>
              <a:latin typeface="Arial"/>
              <a:ea typeface="ＭＳ 明朝"/>
              <a:cs typeface="MinionPro-Regular"/>
            </a:endParaRPr>
          </a:p>
          <a:p>
            <a:pPr>
              <a:spcBef>
                <a:spcPts val="425"/>
              </a:spcBef>
            </a:pPr>
            <a:endParaRPr lang="en-US" sz="1400">
              <a:solidFill>
                <a:schemeClr val="bg1"/>
              </a:solidFill>
              <a:latin typeface="MinionPro-Regular"/>
              <a:ea typeface="ＭＳ 明朝"/>
              <a:cs typeface="MinionPro-Regular"/>
            </a:endParaRPr>
          </a:p>
          <a:p>
            <a:pPr>
              <a:lnSpc>
                <a:spcPct val="120000"/>
              </a:lnSpc>
              <a:spcBef>
                <a:spcPts val="425"/>
              </a:spcBef>
            </a:pPr>
            <a:r>
              <a:rPr lang="en-US" sz="1400">
                <a:solidFill>
                  <a:schemeClr val="bg1"/>
                </a:solidFill>
                <a:latin typeface="Arial"/>
                <a:ea typeface="ＭＳ 明朝"/>
                <a:cs typeface="MinionPro-Regular"/>
              </a:rPr>
              <a:t> </a:t>
            </a:r>
            <a:endParaRPr lang="en-US" sz="1400">
              <a:solidFill>
                <a:schemeClr val="bg1"/>
              </a:solidFill>
              <a:latin typeface="MinionPro-Regular"/>
              <a:ea typeface="ＭＳ 明朝"/>
              <a:cs typeface="MinionPro-Regular"/>
            </a:endParaRPr>
          </a:p>
        </p:txBody>
      </p:sp>
    </p:spTree>
    <p:extLst>
      <p:ext uri="{BB962C8B-B14F-4D97-AF65-F5344CB8AC3E}">
        <p14:creationId xmlns:p14="http://schemas.microsoft.com/office/powerpoint/2010/main" val="2810779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287" y="798881"/>
            <a:ext cx="8673427" cy="1048945"/>
          </a:xfrm>
        </p:spPr>
        <p:txBody>
          <a:bodyPr>
            <a:normAutofit/>
          </a:bodyPr>
          <a:lstStyle/>
          <a:p>
            <a:r>
              <a:rPr lang="en-IE" b="1" dirty="0">
                <a:solidFill>
                  <a:schemeClr val="tx1"/>
                </a:solidFill>
              </a:rPr>
              <a:t>What is Criminology?</a:t>
            </a:r>
          </a:p>
        </p:txBody>
      </p:sp>
      <p:graphicFrame>
        <p:nvGraphicFramePr>
          <p:cNvPr id="5" name="Content Placeholder 2">
            <a:extLst>
              <a:ext uri="{FF2B5EF4-FFF2-40B4-BE49-F238E27FC236}">
                <a16:creationId xmlns:a16="http://schemas.microsoft.com/office/drawing/2014/main" id="{CA45475C-1D16-45A6-8120-60FA4031A30D}"/>
              </a:ext>
            </a:extLst>
          </p:cNvPr>
          <p:cNvGraphicFramePr>
            <a:graphicFrameLocks noGrp="1"/>
          </p:cNvGraphicFramePr>
          <p:nvPr>
            <p:ph idx="1"/>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black.png">
            <a:extLst>
              <a:ext uri="{FF2B5EF4-FFF2-40B4-BE49-F238E27FC236}">
                <a16:creationId xmlns:a16="http://schemas.microsoft.com/office/drawing/2014/main" id="{A185EE5F-4A89-3D6B-4153-7EFCE937320B}"/>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8803095" y="275426"/>
            <a:ext cx="2409190" cy="1276985"/>
          </a:xfrm>
          <a:prstGeom prst="rect">
            <a:avLst/>
          </a:prstGeom>
        </p:spPr>
      </p:pic>
    </p:spTree>
    <p:extLst>
      <p:ext uri="{BB962C8B-B14F-4D97-AF65-F5344CB8AC3E}">
        <p14:creationId xmlns:p14="http://schemas.microsoft.com/office/powerpoint/2010/main" val="251934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lack.png">
            <a:extLst>
              <a:ext uri="{FF2B5EF4-FFF2-40B4-BE49-F238E27FC236}">
                <a16:creationId xmlns:a16="http://schemas.microsoft.com/office/drawing/2014/main" id="{174CA465-9D7D-E903-7546-B28B031264E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710954" y="66327"/>
            <a:ext cx="2308541" cy="1223636"/>
          </a:xfrm>
          <a:prstGeom prst="rect">
            <a:avLst/>
          </a:prstGeom>
        </p:spPr>
      </p:pic>
      <p:sp>
        <p:nvSpPr>
          <p:cNvPr id="8" name="TextBox 7">
            <a:extLst>
              <a:ext uri="{FF2B5EF4-FFF2-40B4-BE49-F238E27FC236}">
                <a16:creationId xmlns:a16="http://schemas.microsoft.com/office/drawing/2014/main" id="{E47BC6DB-A492-5E98-F30E-D62FAF24D14D}"/>
              </a:ext>
            </a:extLst>
          </p:cNvPr>
          <p:cNvSpPr txBox="1"/>
          <p:nvPr/>
        </p:nvSpPr>
        <p:spPr>
          <a:xfrm>
            <a:off x="2925915" y="4879624"/>
            <a:ext cx="8960559" cy="1323439"/>
          </a:xfrm>
          <a:prstGeom prst="rect">
            <a:avLst/>
          </a:prstGeom>
          <a:noFill/>
        </p:spPr>
        <p:txBody>
          <a:bodyPr wrap="square" rtlCol="0">
            <a:spAutoFit/>
          </a:bodyPr>
          <a:lstStyle/>
          <a:p>
            <a:r>
              <a:rPr lang="en-US" sz="2000" dirty="0">
                <a:solidFill>
                  <a:schemeClr val="accent4"/>
                </a:solidFill>
              </a:rPr>
              <a:t>In 2022 the School was </a:t>
            </a:r>
            <a:r>
              <a:rPr lang="en-US" sz="2000" dirty="0" err="1">
                <a:solidFill>
                  <a:schemeClr val="accent4"/>
                </a:solidFill>
              </a:rPr>
              <a:t>recognised</a:t>
            </a:r>
            <a:r>
              <a:rPr lang="en-US" sz="2000" dirty="0">
                <a:solidFill>
                  <a:schemeClr val="accent4"/>
                </a:solidFill>
              </a:rPr>
              <a:t> as the </a:t>
            </a:r>
            <a:r>
              <a:rPr lang="en-US" sz="2000" b="1" dirty="0">
                <a:solidFill>
                  <a:schemeClr val="accent4"/>
                </a:solidFill>
              </a:rPr>
              <a:t>Law School of the Year by Irish Law Awards </a:t>
            </a:r>
            <a:r>
              <a:rPr lang="en-US" sz="2000" dirty="0">
                <a:solidFill>
                  <a:schemeClr val="accent4"/>
                </a:solidFill>
              </a:rPr>
              <a:t>(nominated in 2023) and we are </a:t>
            </a:r>
            <a:r>
              <a:rPr lang="en-US" sz="2000" b="1" dirty="0">
                <a:solidFill>
                  <a:schemeClr val="accent4"/>
                </a:solidFill>
              </a:rPr>
              <a:t>home to four Research </a:t>
            </a:r>
            <a:r>
              <a:rPr lang="en-US" sz="2000" b="1" dirty="0" err="1">
                <a:solidFill>
                  <a:schemeClr val="accent4"/>
                </a:solidFill>
              </a:rPr>
              <a:t>Centres</a:t>
            </a:r>
            <a:r>
              <a:rPr lang="en-US" sz="2000" b="1" dirty="0">
                <a:solidFill>
                  <a:schemeClr val="accent4"/>
                </a:solidFill>
              </a:rPr>
              <a:t> </a:t>
            </a:r>
            <a:r>
              <a:rPr lang="en-US" sz="2000" dirty="0">
                <a:solidFill>
                  <a:schemeClr val="accent4"/>
                </a:solidFill>
              </a:rPr>
              <a:t>(Criminology, European Law, International Justice and Technology Law and Policy), and </a:t>
            </a:r>
            <a:r>
              <a:rPr lang="en-US" sz="2000" b="1" dirty="0">
                <a:solidFill>
                  <a:schemeClr val="accent4"/>
                </a:solidFill>
              </a:rPr>
              <a:t>two ERC grant holders </a:t>
            </a:r>
            <a:r>
              <a:rPr lang="en-US" sz="2000" dirty="0">
                <a:solidFill>
                  <a:schemeClr val="accent4"/>
                </a:solidFill>
              </a:rPr>
              <a:t>demonstrating the </a:t>
            </a:r>
            <a:r>
              <a:rPr lang="en-US" sz="2000" b="1" dirty="0">
                <a:solidFill>
                  <a:schemeClr val="accent4"/>
                </a:solidFill>
              </a:rPr>
              <a:t>School’s academic excellence</a:t>
            </a:r>
            <a:r>
              <a:rPr lang="en-US" sz="2000" dirty="0">
                <a:solidFill>
                  <a:schemeClr val="accent4"/>
                </a:solidFill>
              </a:rPr>
              <a:t>.</a:t>
            </a:r>
          </a:p>
        </p:txBody>
      </p:sp>
      <p:sp>
        <p:nvSpPr>
          <p:cNvPr id="15" name="TextBox 14">
            <a:extLst>
              <a:ext uri="{FF2B5EF4-FFF2-40B4-BE49-F238E27FC236}">
                <a16:creationId xmlns:a16="http://schemas.microsoft.com/office/drawing/2014/main" id="{1A632136-7A16-7976-C7EB-25E90733468C}"/>
              </a:ext>
            </a:extLst>
          </p:cNvPr>
          <p:cNvSpPr txBox="1"/>
          <p:nvPr/>
        </p:nvSpPr>
        <p:spPr>
          <a:xfrm>
            <a:off x="2925915" y="3224831"/>
            <a:ext cx="8271738" cy="1015663"/>
          </a:xfrm>
          <a:prstGeom prst="rect">
            <a:avLst/>
          </a:prstGeom>
          <a:noFill/>
        </p:spPr>
        <p:txBody>
          <a:bodyPr wrap="square" rtlCol="0">
            <a:spAutoFit/>
          </a:bodyPr>
          <a:lstStyle/>
          <a:p>
            <a:r>
              <a:rPr lang="en-US" sz="2000" dirty="0">
                <a:solidFill>
                  <a:schemeClr val="accent3"/>
                </a:solidFill>
              </a:rPr>
              <a:t>We are the </a:t>
            </a:r>
            <a:r>
              <a:rPr lang="en-US" sz="2000" b="1" dirty="0">
                <a:solidFill>
                  <a:schemeClr val="accent3"/>
                </a:solidFill>
              </a:rPr>
              <a:t>largest law school in Ireland </a:t>
            </a:r>
            <a:r>
              <a:rPr lang="en-US" sz="2000" dirty="0">
                <a:solidFill>
                  <a:schemeClr val="accent3"/>
                </a:solidFill>
              </a:rPr>
              <a:t>(by student numbers) and </a:t>
            </a:r>
            <a:r>
              <a:rPr lang="en-US" sz="2000" b="1" dirty="0">
                <a:solidFill>
                  <a:schemeClr val="accent3"/>
                </a:solidFill>
              </a:rPr>
              <a:t>first</a:t>
            </a:r>
            <a:r>
              <a:rPr lang="en-US" sz="2000" dirty="0">
                <a:solidFill>
                  <a:schemeClr val="accent3"/>
                </a:solidFill>
              </a:rPr>
              <a:t> to combine </a:t>
            </a:r>
            <a:r>
              <a:rPr lang="en-US" sz="2000" b="1" dirty="0">
                <a:solidFill>
                  <a:schemeClr val="accent3"/>
                </a:solidFill>
              </a:rPr>
              <a:t>law and criminology </a:t>
            </a:r>
            <a:r>
              <a:rPr lang="en-US" sz="2000" dirty="0">
                <a:solidFill>
                  <a:schemeClr val="accent3"/>
                </a:solidFill>
              </a:rPr>
              <a:t>within one School. In 2023/24, there are more than 2,700 students (1722 FTE) supported by </a:t>
            </a:r>
            <a:r>
              <a:rPr lang="en-US" sz="2000" b="1" dirty="0">
                <a:solidFill>
                  <a:schemeClr val="accent3"/>
                </a:solidFill>
              </a:rPr>
              <a:t>58 full time staff.</a:t>
            </a:r>
            <a:endParaRPr lang="en-IE" sz="2000" dirty="0">
              <a:solidFill>
                <a:schemeClr val="accent3"/>
              </a:solidFill>
            </a:endParaRPr>
          </a:p>
        </p:txBody>
      </p:sp>
      <p:pic>
        <p:nvPicPr>
          <p:cNvPr id="20" name="Picture 19" descr="A large group of people gathered outside a building&#10;&#10;Description automatically generated with low confidence">
            <a:extLst>
              <a:ext uri="{FF2B5EF4-FFF2-40B4-BE49-F238E27FC236}">
                <a16:creationId xmlns:a16="http://schemas.microsoft.com/office/drawing/2014/main" id="{D254B189-EE9F-168C-400F-2A80C52F5975}"/>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6489" y="3091228"/>
            <a:ext cx="2471069" cy="15906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descr="A person sitting on a curb using a computer&#10;&#10;Description automatically generated with low confidence">
            <a:extLst>
              <a:ext uri="{FF2B5EF4-FFF2-40B4-BE49-F238E27FC236}">
                <a16:creationId xmlns:a16="http://schemas.microsoft.com/office/drawing/2014/main" id="{B1B865F6-AF82-5A4A-562C-713220FD39E7}"/>
              </a:ext>
            </a:extLst>
          </p:cNvPr>
          <p:cNvPicPr>
            <a:picLocks noChangeAspect="1"/>
          </p:cNvPicPr>
          <p:nvPr/>
        </p:nvPicPr>
        <p:blipFill rotWithShape="1">
          <a:blip r:embed="rId6">
            <a:duotone>
              <a:schemeClr val="accent4">
                <a:shade val="45000"/>
                <a:satMod val="135000"/>
              </a:schemeClr>
              <a:prstClr val="white"/>
            </a:duotone>
            <a:extLst>
              <a:ext uri="{28A0092B-C50C-407E-A947-70E740481C1C}">
                <a14:useLocalDpi xmlns:a14="http://schemas.microsoft.com/office/drawing/2010/main" val="0"/>
              </a:ext>
            </a:extLst>
          </a:blip>
          <a:srcRect l="12555"/>
          <a:stretch/>
        </p:blipFill>
        <p:spPr>
          <a:xfrm>
            <a:off x="305526" y="4900675"/>
            <a:ext cx="2429846" cy="15906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Picture 29" descr="A picture containing grass, outdoor&#10;&#10;Description automatically generated">
            <a:extLst>
              <a:ext uri="{FF2B5EF4-FFF2-40B4-BE49-F238E27FC236}">
                <a16:creationId xmlns:a16="http://schemas.microsoft.com/office/drawing/2014/main" id="{F2003649-5969-9DAA-EDD0-CD6669CF9039}"/>
              </a:ext>
            </a:extLst>
          </p:cNvPr>
          <p:cNvPicPr>
            <a:picLocks noChangeAspect="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4707"/>
          <a:stretch/>
        </p:blipFill>
        <p:spPr>
          <a:xfrm>
            <a:off x="286489" y="1289963"/>
            <a:ext cx="2458362" cy="15824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8" name="TextBox 37">
            <a:extLst>
              <a:ext uri="{FF2B5EF4-FFF2-40B4-BE49-F238E27FC236}">
                <a16:creationId xmlns:a16="http://schemas.microsoft.com/office/drawing/2014/main" id="{F3E1C1A3-BAD3-164C-49B4-EA424DEF193D}"/>
              </a:ext>
            </a:extLst>
          </p:cNvPr>
          <p:cNvSpPr txBox="1"/>
          <p:nvPr/>
        </p:nvSpPr>
        <p:spPr>
          <a:xfrm>
            <a:off x="286489" y="368400"/>
            <a:ext cx="8979596" cy="1077218"/>
          </a:xfrm>
          <a:prstGeom prst="rect">
            <a:avLst/>
          </a:prstGeom>
          <a:solidFill>
            <a:schemeClr val="accent2"/>
          </a:solidFill>
          <a:ln>
            <a:solidFill>
              <a:schemeClr val="accent2"/>
            </a:solidFill>
          </a:ln>
        </p:spPr>
        <p:txBody>
          <a:bodyPr wrap="square">
            <a:spAutoFit/>
          </a:bodyPr>
          <a:lstStyle/>
          <a:p>
            <a:r>
              <a:rPr lang="en-IE" sz="3200" b="1" dirty="0">
                <a:solidFill>
                  <a:schemeClr val="bg1"/>
                </a:solidFill>
              </a:rPr>
              <a:t>Introducing the MU School of Law and Criminology</a:t>
            </a:r>
            <a:endParaRPr lang="en-GB" sz="3200" b="1" dirty="0">
              <a:solidFill>
                <a:schemeClr val="bg1"/>
              </a:solidFill>
            </a:endParaRPr>
          </a:p>
        </p:txBody>
      </p:sp>
      <p:sp>
        <p:nvSpPr>
          <p:cNvPr id="3" name="TextBox 2">
            <a:extLst>
              <a:ext uri="{FF2B5EF4-FFF2-40B4-BE49-F238E27FC236}">
                <a16:creationId xmlns:a16="http://schemas.microsoft.com/office/drawing/2014/main" id="{27A4DCF5-9CBF-9DD6-DEA0-F3ED75026501}"/>
              </a:ext>
            </a:extLst>
          </p:cNvPr>
          <p:cNvSpPr txBox="1"/>
          <p:nvPr/>
        </p:nvSpPr>
        <p:spPr>
          <a:xfrm>
            <a:off x="2925915" y="1419475"/>
            <a:ext cx="8271738" cy="1323439"/>
          </a:xfrm>
          <a:prstGeom prst="rect">
            <a:avLst/>
          </a:prstGeom>
          <a:noFill/>
        </p:spPr>
        <p:txBody>
          <a:bodyPr wrap="square">
            <a:spAutoFit/>
          </a:bodyPr>
          <a:lstStyle/>
          <a:p>
            <a:r>
              <a:rPr lang="en-US" sz="2000">
                <a:solidFill>
                  <a:schemeClr val="accent1"/>
                </a:solidFill>
              </a:rPr>
              <a:t>Our aim is to produce law and criminology graduates who will have the </a:t>
            </a:r>
            <a:r>
              <a:rPr lang="en-US" sz="2000" b="1">
                <a:solidFill>
                  <a:schemeClr val="accent1"/>
                </a:solidFill>
              </a:rPr>
              <a:t>skills, knowledge and confidence </a:t>
            </a:r>
            <a:r>
              <a:rPr lang="en-US" sz="2000">
                <a:solidFill>
                  <a:schemeClr val="accent1"/>
                </a:solidFill>
              </a:rPr>
              <a:t>to </a:t>
            </a:r>
            <a:r>
              <a:rPr lang="en-US" sz="2000" b="1">
                <a:solidFill>
                  <a:schemeClr val="accent1"/>
                </a:solidFill>
              </a:rPr>
              <a:t>thrive</a:t>
            </a:r>
            <a:r>
              <a:rPr lang="en-US" sz="2000">
                <a:solidFill>
                  <a:schemeClr val="accent1"/>
                </a:solidFill>
              </a:rPr>
              <a:t> in the </a:t>
            </a:r>
            <a:r>
              <a:rPr lang="en-US" sz="2000" b="1">
                <a:solidFill>
                  <a:schemeClr val="accent1"/>
                </a:solidFill>
              </a:rPr>
              <a:t>global economy </a:t>
            </a:r>
            <a:r>
              <a:rPr lang="en-US" sz="2000">
                <a:solidFill>
                  <a:schemeClr val="accent1"/>
                </a:solidFill>
              </a:rPr>
              <a:t>whilst also being </a:t>
            </a:r>
            <a:r>
              <a:rPr lang="en-US" sz="2000" b="1">
                <a:solidFill>
                  <a:schemeClr val="accent1"/>
                </a:solidFill>
              </a:rPr>
              <a:t>socially engaged and active citizens</a:t>
            </a:r>
            <a:r>
              <a:rPr lang="en-US" sz="2000">
                <a:solidFill>
                  <a:schemeClr val="accent1"/>
                </a:solidFill>
              </a:rPr>
              <a:t>, wherever they live and work. Since 2011, we have </a:t>
            </a:r>
            <a:r>
              <a:rPr lang="en-US" sz="2000" b="1">
                <a:solidFill>
                  <a:schemeClr val="accent1"/>
                </a:solidFill>
              </a:rPr>
              <a:t>graduated 2,500 law and criminology </a:t>
            </a:r>
            <a:r>
              <a:rPr lang="en-US" sz="2000">
                <a:solidFill>
                  <a:schemeClr val="accent1"/>
                </a:solidFill>
              </a:rPr>
              <a:t>students.</a:t>
            </a:r>
          </a:p>
        </p:txBody>
      </p:sp>
    </p:spTree>
    <p:extLst>
      <p:ext uri="{BB962C8B-B14F-4D97-AF65-F5344CB8AC3E}">
        <p14:creationId xmlns:p14="http://schemas.microsoft.com/office/powerpoint/2010/main" val="125524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lack.png">
            <a:extLst>
              <a:ext uri="{FF2B5EF4-FFF2-40B4-BE49-F238E27FC236}">
                <a16:creationId xmlns:a16="http://schemas.microsoft.com/office/drawing/2014/main" id="{C9640D0E-90A6-CE48-B54B-F6625FE3EFAA}"/>
              </a:ext>
            </a:extLst>
          </p:cNvPr>
          <p:cNvPicPr/>
          <p:nvPr/>
        </p:nvPicPr>
        <p:blipFill>
          <a:blip r:embed="rId2" r:link="rId3">
            <a:extLst>
              <a:ext uri="{28A0092B-C50C-407E-A947-70E740481C1C}">
                <a14:useLocalDpi xmlns:a14="http://schemas.microsoft.com/office/drawing/2010/main" val="0"/>
              </a:ext>
            </a:extLst>
          </a:blip>
          <a:stretch>
            <a:fillRect/>
          </a:stretch>
        </p:blipFill>
        <p:spPr>
          <a:xfrm>
            <a:off x="9782810" y="5514427"/>
            <a:ext cx="2409190" cy="1276985"/>
          </a:xfrm>
          <a:prstGeom prst="rect">
            <a:avLst/>
          </a:prstGeom>
        </p:spPr>
      </p:pic>
      <p:sp>
        <p:nvSpPr>
          <p:cNvPr id="32" name="Rectangle: Rounded Corners 31">
            <a:extLst>
              <a:ext uri="{FF2B5EF4-FFF2-40B4-BE49-F238E27FC236}">
                <a16:creationId xmlns:a16="http://schemas.microsoft.com/office/drawing/2014/main" id="{84FCC461-CCD0-FEA5-C42C-D1F7FA2399E8}"/>
              </a:ext>
            </a:extLst>
          </p:cNvPr>
          <p:cNvSpPr/>
          <p:nvPr/>
        </p:nvSpPr>
        <p:spPr>
          <a:xfrm>
            <a:off x="168320" y="269822"/>
            <a:ext cx="4928336" cy="8544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400" b="1" dirty="0" err="1">
                <a:solidFill>
                  <a:schemeClr val="accent4"/>
                </a:solidFill>
              </a:rPr>
              <a:t>Criminology@MU</a:t>
            </a:r>
            <a:endParaRPr lang="en-GB" sz="2400" b="1" dirty="0">
              <a:solidFill>
                <a:schemeClr val="accent4"/>
              </a:solidFill>
            </a:endParaRPr>
          </a:p>
        </p:txBody>
      </p:sp>
      <p:graphicFrame>
        <p:nvGraphicFramePr>
          <p:cNvPr id="2" name="Diagram 1">
            <a:extLst>
              <a:ext uri="{FF2B5EF4-FFF2-40B4-BE49-F238E27FC236}">
                <a16:creationId xmlns:a16="http://schemas.microsoft.com/office/drawing/2014/main" id="{CB4283B1-B68C-931F-C0C8-30867B97E452}"/>
              </a:ext>
            </a:extLst>
          </p:cNvPr>
          <p:cNvGraphicFramePr/>
          <p:nvPr>
            <p:extLst>
              <p:ext uri="{D42A27DB-BD31-4B8C-83A1-F6EECF244321}">
                <p14:modId xmlns:p14="http://schemas.microsoft.com/office/powerpoint/2010/main" val="1392287786"/>
              </p:ext>
            </p:extLst>
          </p:nvPr>
        </p:nvGraphicFramePr>
        <p:xfrm>
          <a:off x="1725582" y="110565"/>
          <a:ext cx="8740835" cy="66808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2528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3F89-6A05-4C17-A527-34C2BA345596}"/>
              </a:ext>
            </a:extLst>
          </p:cNvPr>
          <p:cNvSpPr>
            <a:spLocks noGrp="1"/>
          </p:cNvSpPr>
          <p:nvPr>
            <p:ph type="title"/>
          </p:nvPr>
        </p:nvSpPr>
        <p:spPr>
          <a:xfrm>
            <a:off x="491073" y="2316479"/>
            <a:ext cx="3565920" cy="1383776"/>
          </a:xfrm>
        </p:spPr>
        <p:txBody>
          <a:bodyPr vert="horz" lIns="91440" tIns="45720" rIns="91440" bIns="45720" rtlCol="0" anchor="b">
            <a:normAutofit/>
          </a:bodyPr>
          <a:lstStyle/>
          <a:p>
            <a:r>
              <a:rPr lang="en-US" sz="4000" b="1" kern="1200" dirty="0">
                <a:solidFill>
                  <a:schemeClr val="tx1"/>
                </a:solidFill>
                <a:latin typeface="+mj-lt"/>
                <a:ea typeface="+mj-ea"/>
                <a:cs typeface="+mj-cs"/>
              </a:rPr>
              <a:t>Maynooth Criminologists!</a:t>
            </a:r>
          </a:p>
        </p:txBody>
      </p:sp>
      <p:pic>
        <p:nvPicPr>
          <p:cNvPr id="4" name="Picture 3" descr="A person posing for the camera&#10;&#10;Description automatically generated">
            <a:extLst>
              <a:ext uri="{FF2B5EF4-FFF2-40B4-BE49-F238E27FC236}">
                <a16:creationId xmlns:a16="http://schemas.microsoft.com/office/drawing/2014/main" id="{021AA8E9-7559-4725-BD67-FB37E9718916}"/>
              </a:ext>
            </a:extLst>
          </p:cNvPr>
          <p:cNvPicPr>
            <a:picLocks noChangeAspect="1"/>
          </p:cNvPicPr>
          <p:nvPr/>
        </p:nvPicPr>
        <p:blipFill rotWithShape="1">
          <a:blip r:embed="rId2">
            <a:extLst>
              <a:ext uri="{28A0092B-C50C-407E-A947-70E740481C1C}">
                <a14:useLocalDpi xmlns:a14="http://schemas.microsoft.com/office/drawing/2010/main" val="0"/>
              </a:ext>
            </a:extLst>
          </a:blip>
          <a:srcRect r="-4" b="9365"/>
          <a:stretch/>
        </p:blipFill>
        <p:spPr>
          <a:xfrm>
            <a:off x="3367623" y="538646"/>
            <a:ext cx="2438133" cy="1458416"/>
          </a:xfrm>
          <a:prstGeom prst="rect">
            <a:avLst/>
          </a:prstGeom>
        </p:spPr>
      </p:pic>
      <p:pic>
        <p:nvPicPr>
          <p:cNvPr id="12" name="Picture 11" descr="A person posing for a photo&#10;&#10;Description automatically generated">
            <a:extLst>
              <a:ext uri="{FF2B5EF4-FFF2-40B4-BE49-F238E27FC236}">
                <a16:creationId xmlns:a16="http://schemas.microsoft.com/office/drawing/2014/main" id="{167D791F-FADD-4F04-9F6B-ADBB2A9CFBD2}"/>
              </a:ext>
            </a:extLst>
          </p:cNvPr>
          <p:cNvPicPr>
            <a:picLocks noChangeAspect="1"/>
          </p:cNvPicPr>
          <p:nvPr/>
        </p:nvPicPr>
        <p:blipFill rotWithShape="1">
          <a:blip r:embed="rId3">
            <a:extLst>
              <a:ext uri="{28A0092B-C50C-407E-A947-70E740481C1C}">
                <a14:useLocalDpi xmlns:a14="http://schemas.microsoft.com/office/drawing/2010/main" val="0"/>
              </a:ext>
            </a:extLst>
          </a:blip>
          <a:srcRect t="7658" r="-4" b="-4"/>
          <a:stretch/>
        </p:blipFill>
        <p:spPr>
          <a:xfrm>
            <a:off x="8966705" y="246399"/>
            <a:ext cx="2759839" cy="1682006"/>
          </a:xfrm>
          <a:prstGeom prst="rect">
            <a:avLst/>
          </a:prstGeom>
        </p:spPr>
      </p:pic>
      <p:pic>
        <p:nvPicPr>
          <p:cNvPr id="6" name="Picture 5" descr="A person wearing a suit and tie smiling at the camera&#10;&#10;Description automatically generated">
            <a:extLst>
              <a:ext uri="{FF2B5EF4-FFF2-40B4-BE49-F238E27FC236}">
                <a16:creationId xmlns:a16="http://schemas.microsoft.com/office/drawing/2014/main" id="{BD355E98-461C-4253-B1B1-91B8167045AB}"/>
              </a:ext>
            </a:extLst>
          </p:cNvPr>
          <p:cNvPicPr>
            <a:picLocks noChangeAspect="1"/>
          </p:cNvPicPr>
          <p:nvPr/>
        </p:nvPicPr>
        <p:blipFill rotWithShape="1">
          <a:blip r:embed="rId4">
            <a:extLst>
              <a:ext uri="{28A0092B-C50C-407E-A947-70E740481C1C}">
                <a14:useLocalDpi xmlns:a14="http://schemas.microsoft.com/office/drawing/2010/main" val="0"/>
              </a:ext>
            </a:extLst>
          </a:blip>
          <a:srcRect r="-4" b="10034"/>
          <a:stretch/>
        </p:blipFill>
        <p:spPr>
          <a:xfrm>
            <a:off x="4445758" y="2248457"/>
            <a:ext cx="2544992" cy="1511099"/>
          </a:xfrm>
          <a:prstGeom prst="rect">
            <a:avLst/>
          </a:prstGeom>
        </p:spPr>
      </p:pic>
      <p:pic>
        <p:nvPicPr>
          <p:cNvPr id="8" name="Picture 7" descr="A person posing for the camera&#10;&#10;Description automatically generated">
            <a:extLst>
              <a:ext uri="{FF2B5EF4-FFF2-40B4-BE49-F238E27FC236}">
                <a16:creationId xmlns:a16="http://schemas.microsoft.com/office/drawing/2014/main" id="{052B82D3-8756-4ABB-8E13-FF7E427BFB17}"/>
              </a:ext>
            </a:extLst>
          </p:cNvPr>
          <p:cNvPicPr>
            <a:picLocks noChangeAspect="1"/>
          </p:cNvPicPr>
          <p:nvPr/>
        </p:nvPicPr>
        <p:blipFill rotWithShape="1">
          <a:blip r:embed="rId5">
            <a:extLst>
              <a:ext uri="{28A0092B-C50C-407E-A947-70E740481C1C}">
                <a14:useLocalDpi xmlns:a14="http://schemas.microsoft.com/office/drawing/2010/main" val="0"/>
              </a:ext>
            </a:extLst>
          </a:blip>
          <a:srcRect t="6345" r="-4" b="3689"/>
          <a:stretch/>
        </p:blipFill>
        <p:spPr>
          <a:xfrm>
            <a:off x="8966705" y="2076799"/>
            <a:ext cx="2198589" cy="1305422"/>
          </a:xfrm>
          <a:prstGeom prst="rect">
            <a:avLst/>
          </a:prstGeom>
        </p:spPr>
      </p:pic>
      <p:pic>
        <p:nvPicPr>
          <p:cNvPr id="14" name="Picture 13" descr="A person wearing a suit and tie&#10;&#10;Description automatically generated">
            <a:extLst>
              <a:ext uri="{FF2B5EF4-FFF2-40B4-BE49-F238E27FC236}">
                <a16:creationId xmlns:a16="http://schemas.microsoft.com/office/drawing/2014/main" id="{854B7998-0A40-4C3D-974C-74DA59A298A0}"/>
              </a:ext>
            </a:extLst>
          </p:cNvPr>
          <p:cNvPicPr>
            <a:picLocks noChangeAspect="1"/>
          </p:cNvPicPr>
          <p:nvPr/>
        </p:nvPicPr>
        <p:blipFill rotWithShape="1">
          <a:blip r:embed="rId6">
            <a:extLst>
              <a:ext uri="{28A0092B-C50C-407E-A947-70E740481C1C}">
                <a14:useLocalDpi xmlns:a14="http://schemas.microsoft.com/office/drawing/2010/main" val="0"/>
              </a:ext>
            </a:extLst>
          </a:blip>
          <a:srcRect t="21538" b="11804"/>
          <a:stretch/>
        </p:blipFill>
        <p:spPr>
          <a:xfrm>
            <a:off x="3772485" y="5511793"/>
            <a:ext cx="2234054" cy="1346207"/>
          </a:xfrm>
          <a:prstGeom prst="rect">
            <a:avLst/>
          </a:prstGeom>
        </p:spPr>
      </p:pic>
      <p:pic>
        <p:nvPicPr>
          <p:cNvPr id="10" name="Picture 9" descr="A person wearing a hat and glasses&#10;&#10;Description automatically generated">
            <a:extLst>
              <a:ext uri="{FF2B5EF4-FFF2-40B4-BE49-F238E27FC236}">
                <a16:creationId xmlns:a16="http://schemas.microsoft.com/office/drawing/2014/main" id="{70FFB0CB-6D5A-43F5-99C9-1C530189D717}"/>
              </a:ext>
            </a:extLst>
          </p:cNvPr>
          <p:cNvPicPr>
            <a:picLocks noChangeAspect="1"/>
          </p:cNvPicPr>
          <p:nvPr/>
        </p:nvPicPr>
        <p:blipFill rotWithShape="1">
          <a:blip r:embed="rId7">
            <a:extLst>
              <a:ext uri="{28A0092B-C50C-407E-A947-70E740481C1C}">
                <a14:useLocalDpi xmlns:a14="http://schemas.microsoft.com/office/drawing/2010/main" val="0"/>
              </a:ext>
            </a:extLst>
          </a:blip>
          <a:srcRect r="-4" b="8323"/>
          <a:stretch/>
        </p:blipFill>
        <p:spPr>
          <a:xfrm>
            <a:off x="6673548" y="3708961"/>
            <a:ext cx="2393375" cy="1448093"/>
          </a:xfrm>
          <a:prstGeom prst="rect">
            <a:avLst/>
          </a:prstGeom>
        </p:spPr>
      </p:pic>
      <p:pic>
        <p:nvPicPr>
          <p:cNvPr id="16" name="Picture 15" descr="A person standing in the grass&#10;&#10;Description automatically generated">
            <a:extLst>
              <a:ext uri="{FF2B5EF4-FFF2-40B4-BE49-F238E27FC236}">
                <a16:creationId xmlns:a16="http://schemas.microsoft.com/office/drawing/2014/main" id="{5E3D9A6F-D8FA-49F2-A3C6-843ACACD90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3991" y="4502890"/>
            <a:ext cx="2548494" cy="1682006"/>
          </a:xfrm>
          <a:prstGeom prst="rect">
            <a:avLst/>
          </a:prstGeom>
        </p:spPr>
      </p:pic>
      <p:pic>
        <p:nvPicPr>
          <p:cNvPr id="22" name="Picture 21" descr="A person posing for the camera&#10;&#10;Description automatically generated">
            <a:extLst>
              <a:ext uri="{FF2B5EF4-FFF2-40B4-BE49-F238E27FC236}">
                <a16:creationId xmlns:a16="http://schemas.microsoft.com/office/drawing/2014/main" id="{48176CD8-F413-4E15-9D83-AB7C849AE2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12601" y="3477359"/>
            <a:ext cx="2544992" cy="1679695"/>
          </a:xfrm>
          <a:prstGeom prst="rect">
            <a:avLst/>
          </a:prstGeom>
        </p:spPr>
      </p:pic>
      <p:pic>
        <p:nvPicPr>
          <p:cNvPr id="25" name="Picture 24" descr="A person standing in front of a brick building&#10;&#10;Description automatically generated">
            <a:extLst>
              <a:ext uri="{FF2B5EF4-FFF2-40B4-BE49-F238E27FC236}">
                <a16:creationId xmlns:a16="http://schemas.microsoft.com/office/drawing/2014/main" id="{7FD93240-27AE-4EA7-9A5B-F884AF33662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80468" y="2276843"/>
            <a:ext cx="1977910" cy="1305421"/>
          </a:xfrm>
          <a:prstGeom prst="rect">
            <a:avLst/>
          </a:prstGeom>
        </p:spPr>
      </p:pic>
      <p:pic>
        <p:nvPicPr>
          <p:cNvPr id="27" name="Picture 26" descr="A close up of a person&#10;&#10;Description automatically generated">
            <a:extLst>
              <a:ext uri="{FF2B5EF4-FFF2-40B4-BE49-F238E27FC236}">
                <a16:creationId xmlns:a16="http://schemas.microsoft.com/office/drawing/2014/main" id="{B5F6E664-35D6-469D-B9A0-AF4A25B399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41967" y="5224338"/>
            <a:ext cx="2194080" cy="1448093"/>
          </a:xfrm>
          <a:prstGeom prst="rect">
            <a:avLst/>
          </a:prstGeom>
        </p:spPr>
      </p:pic>
      <p:pic>
        <p:nvPicPr>
          <p:cNvPr id="1026" name="Picture 2">
            <a:extLst>
              <a:ext uri="{FF2B5EF4-FFF2-40B4-BE49-F238E27FC236}">
                <a16:creationId xmlns:a16="http://schemas.microsoft.com/office/drawing/2014/main" id="{741F5490-1FC2-75D3-21D3-38B045AADD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70334" y="439754"/>
            <a:ext cx="2548494" cy="16820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4ED4526-A35A-F854-CE92-526FF569E72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58378" y="5361719"/>
            <a:ext cx="2096632" cy="13837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3730D5E-4BD5-E285-ED89-DD898F129D1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91330" y="3937003"/>
            <a:ext cx="2194080" cy="14480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462824F-CF4C-832B-39B9-694BB3CC52D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6706" y="408927"/>
            <a:ext cx="3108785" cy="205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622738"/>
      </p:ext>
    </p:extLst>
  </p:cSld>
  <p:clrMapOvr>
    <a:masterClrMapping/>
  </p:clrMapOvr>
  <mc:AlternateContent xmlns:mc="http://schemas.openxmlformats.org/markup-compatibility/2006" xmlns:p14="http://schemas.microsoft.com/office/powerpoint/2010/main">
    <mc:Choice Requires="p14">
      <p:transition spd="slow" p14:dur="2000" advTm="28407"/>
    </mc:Choice>
    <mc:Fallback xmlns="">
      <p:transition spd="slow" advTm="2840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9287" y="798881"/>
            <a:ext cx="8673427" cy="1048945"/>
          </a:xfrm>
        </p:spPr>
        <p:txBody>
          <a:bodyPr>
            <a:normAutofit fontScale="90000"/>
          </a:bodyPr>
          <a:lstStyle/>
          <a:p>
            <a:r>
              <a:rPr lang="en-IE" b="1" dirty="0">
                <a:solidFill>
                  <a:schemeClr val="tx1"/>
                </a:solidFill>
              </a:rPr>
              <a:t>Ways to Study Criminology at Maynooth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8360014"/>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Down 5">
            <a:extLst>
              <a:ext uri="{FF2B5EF4-FFF2-40B4-BE49-F238E27FC236}">
                <a16:creationId xmlns:a16="http://schemas.microsoft.com/office/drawing/2014/main" id="{916B1524-4043-DCA2-FB1E-6BF6E11B9C66}"/>
              </a:ext>
            </a:extLst>
          </p:cNvPr>
          <p:cNvSpPr/>
          <p:nvPr/>
        </p:nvSpPr>
        <p:spPr>
          <a:xfrm>
            <a:off x="9439274" y="1355578"/>
            <a:ext cx="619125" cy="164365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black.png">
            <a:extLst>
              <a:ext uri="{FF2B5EF4-FFF2-40B4-BE49-F238E27FC236}">
                <a16:creationId xmlns:a16="http://schemas.microsoft.com/office/drawing/2014/main" id="{847A1BDE-4C0D-CCE0-E8B7-40053DE90914}"/>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9516745" y="-64557"/>
            <a:ext cx="2409190" cy="1276985"/>
          </a:xfrm>
          <a:prstGeom prst="rect">
            <a:avLst/>
          </a:prstGeom>
        </p:spPr>
      </p:pic>
    </p:spTree>
    <p:extLst>
      <p:ext uri="{BB962C8B-B14F-4D97-AF65-F5344CB8AC3E}">
        <p14:creationId xmlns:p14="http://schemas.microsoft.com/office/powerpoint/2010/main" val="447318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lack.png">
            <a:extLst>
              <a:ext uri="{FF2B5EF4-FFF2-40B4-BE49-F238E27FC236}">
                <a16:creationId xmlns:a16="http://schemas.microsoft.com/office/drawing/2014/main" id="{C9640D0E-90A6-CE48-B54B-F6625FE3EFAA}"/>
              </a:ext>
            </a:extLst>
          </p:cNvPr>
          <p:cNvPicPr/>
          <p:nvPr/>
        </p:nvPicPr>
        <p:blipFill>
          <a:blip r:embed="rId2" r:link="rId3">
            <a:extLst>
              <a:ext uri="{28A0092B-C50C-407E-A947-70E740481C1C}">
                <a14:useLocalDpi xmlns:a14="http://schemas.microsoft.com/office/drawing/2010/main" val="0"/>
              </a:ext>
            </a:extLst>
          </a:blip>
          <a:stretch>
            <a:fillRect/>
          </a:stretch>
        </p:blipFill>
        <p:spPr>
          <a:xfrm>
            <a:off x="9782810" y="5514427"/>
            <a:ext cx="2409190" cy="1276985"/>
          </a:xfrm>
          <a:prstGeom prst="rect">
            <a:avLst/>
          </a:prstGeom>
        </p:spPr>
      </p:pic>
      <p:sp>
        <p:nvSpPr>
          <p:cNvPr id="32" name="Rectangle: Rounded Corners 31">
            <a:extLst>
              <a:ext uri="{FF2B5EF4-FFF2-40B4-BE49-F238E27FC236}">
                <a16:creationId xmlns:a16="http://schemas.microsoft.com/office/drawing/2014/main" id="{84FCC461-CCD0-FEA5-C42C-D1F7FA2399E8}"/>
              </a:ext>
            </a:extLst>
          </p:cNvPr>
          <p:cNvSpPr/>
          <p:nvPr/>
        </p:nvSpPr>
        <p:spPr>
          <a:xfrm>
            <a:off x="3820153" y="336003"/>
            <a:ext cx="4551693" cy="8544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b="1" dirty="0">
                <a:solidFill>
                  <a:schemeClr val="bg1"/>
                </a:solidFill>
              </a:rPr>
              <a:t>Rationale for BA</a:t>
            </a:r>
            <a:endParaRPr lang="en-GB" sz="3200" b="1" dirty="0">
              <a:solidFill>
                <a:schemeClr val="bg1"/>
              </a:solidFill>
            </a:endParaRPr>
          </a:p>
        </p:txBody>
      </p:sp>
      <p:sp>
        <p:nvSpPr>
          <p:cNvPr id="10" name="Rectangle: Folded Corner 9">
            <a:extLst>
              <a:ext uri="{FF2B5EF4-FFF2-40B4-BE49-F238E27FC236}">
                <a16:creationId xmlns:a16="http://schemas.microsoft.com/office/drawing/2014/main" id="{C416C181-654A-7A55-0A00-1E00F5FCDF9D}"/>
              </a:ext>
            </a:extLst>
          </p:cNvPr>
          <p:cNvSpPr/>
          <p:nvPr/>
        </p:nvSpPr>
        <p:spPr>
          <a:xfrm>
            <a:off x="8454753" y="1922869"/>
            <a:ext cx="3461657" cy="2757989"/>
          </a:xfrm>
          <a:prstGeom prst="foldedCorner">
            <a:avLst/>
          </a:prstGeom>
          <a:solidFill>
            <a:schemeClr val="tx2">
              <a:lumMod val="20000"/>
              <a:lumOff val="80000"/>
            </a:schemeClr>
          </a:solidFill>
          <a:ln w="57150">
            <a:solidFill>
              <a:schemeClr val="tx2"/>
            </a:solidFill>
          </a:ln>
          <a:effectLst>
            <a:glow rad="1397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800" dirty="0">
              <a:solidFill>
                <a:schemeClr val="tx2"/>
              </a:solidFill>
            </a:endParaRPr>
          </a:p>
          <a:p>
            <a:pPr algn="ctr">
              <a:lnSpc>
                <a:spcPct val="115000"/>
              </a:lnSpc>
              <a:spcAft>
                <a:spcPts val="1000"/>
              </a:spcAft>
            </a:pPr>
            <a:r>
              <a:rPr lang="en-IE" sz="2800" dirty="0">
                <a:solidFill>
                  <a:schemeClr val="tx2"/>
                </a:solidFill>
              </a:rPr>
              <a:t>3. No other provider of single major Criminology in Dublin area  </a:t>
            </a:r>
          </a:p>
        </p:txBody>
      </p:sp>
      <p:sp>
        <p:nvSpPr>
          <p:cNvPr id="11" name="Rectangle: Folded Corner 10">
            <a:extLst>
              <a:ext uri="{FF2B5EF4-FFF2-40B4-BE49-F238E27FC236}">
                <a16:creationId xmlns:a16="http://schemas.microsoft.com/office/drawing/2014/main" id="{CD3915A5-8B74-41E2-11A5-08962114AFD1}"/>
              </a:ext>
            </a:extLst>
          </p:cNvPr>
          <p:cNvSpPr/>
          <p:nvPr/>
        </p:nvSpPr>
        <p:spPr>
          <a:xfrm>
            <a:off x="471536" y="1922869"/>
            <a:ext cx="3461657" cy="2757989"/>
          </a:xfrm>
          <a:prstGeom prst="foldedCorner">
            <a:avLst/>
          </a:prstGeom>
          <a:solidFill>
            <a:schemeClr val="accent2">
              <a:lumMod val="20000"/>
              <a:lumOff val="80000"/>
            </a:schemeClr>
          </a:solidFill>
          <a:ln w="57150">
            <a:solidFill>
              <a:schemeClr val="accent2"/>
            </a:solidFill>
          </a:ln>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800" dirty="0">
                <a:solidFill>
                  <a:schemeClr val="accent2"/>
                </a:solidFill>
              </a:rPr>
              <a:t>1. Consolidate MU’s position as a leader in the field</a:t>
            </a:r>
          </a:p>
        </p:txBody>
      </p:sp>
      <p:sp>
        <p:nvSpPr>
          <p:cNvPr id="12" name="Rectangle: Folded Corner 11">
            <a:extLst>
              <a:ext uri="{FF2B5EF4-FFF2-40B4-BE49-F238E27FC236}">
                <a16:creationId xmlns:a16="http://schemas.microsoft.com/office/drawing/2014/main" id="{511DE7CE-BC24-6C37-99E7-E91A0FA9FD55}"/>
              </a:ext>
            </a:extLst>
          </p:cNvPr>
          <p:cNvSpPr/>
          <p:nvPr/>
        </p:nvSpPr>
        <p:spPr>
          <a:xfrm>
            <a:off x="4365170" y="1922869"/>
            <a:ext cx="3461657" cy="2757989"/>
          </a:xfrm>
          <a:prstGeom prst="foldedCorner">
            <a:avLst/>
          </a:prstGeom>
          <a:solidFill>
            <a:schemeClr val="accent4">
              <a:lumMod val="20000"/>
              <a:lumOff val="80000"/>
            </a:schemeClr>
          </a:solidFill>
          <a:ln w="57150">
            <a:solidFill>
              <a:schemeClr val="accent4"/>
            </a:solidFill>
          </a:ln>
          <a:effectLst>
            <a:glow rad="1397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800" dirty="0">
              <a:solidFill>
                <a:schemeClr val="accent4"/>
              </a:solidFill>
            </a:endParaRPr>
          </a:p>
          <a:p>
            <a:pPr algn="ctr"/>
            <a:r>
              <a:rPr lang="en-IE" sz="2800" dirty="0">
                <a:solidFill>
                  <a:schemeClr val="accent4"/>
                </a:solidFill>
              </a:rPr>
              <a:t>2. Demand from students who wish to specialise or pursue careers in the criminal justice system</a:t>
            </a:r>
          </a:p>
        </p:txBody>
      </p:sp>
    </p:spTree>
    <p:extLst>
      <p:ext uri="{BB962C8B-B14F-4D97-AF65-F5344CB8AC3E}">
        <p14:creationId xmlns:p14="http://schemas.microsoft.com/office/powerpoint/2010/main" val="703049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DDD1A-688A-6625-EA8A-AD3D1C3321E4}"/>
              </a:ext>
            </a:extLst>
          </p:cNvPr>
          <p:cNvSpPr>
            <a:spLocks noGrp="1"/>
          </p:cNvSpPr>
          <p:nvPr>
            <p:ph type="title"/>
          </p:nvPr>
        </p:nvSpPr>
        <p:spPr>
          <a:xfrm>
            <a:off x="838200" y="556995"/>
            <a:ext cx="10515600" cy="1133693"/>
          </a:xfrm>
        </p:spPr>
        <p:txBody>
          <a:bodyPr>
            <a:normAutofit/>
          </a:bodyPr>
          <a:lstStyle/>
          <a:p>
            <a:r>
              <a:rPr lang="en-IE" sz="5200"/>
              <a:t>Programme Structure</a:t>
            </a:r>
          </a:p>
        </p:txBody>
      </p:sp>
      <p:pic>
        <p:nvPicPr>
          <p:cNvPr id="5" name="black.png" descr="A logo for a university&#10;&#10;Description automatically generated">
            <a:extLst>
              <a:ext uri="{FF2B5EF4-FFF2-40B4-BE49-F238E27FC236}">
                <a16:creationId xmlns:a16="http://schemas.microsoft.com/office/drawing/2014/main" id="{B5148D0E-BFF0-1381-F893-474190943141}"/>
              </a:ext>
            </a:extLst>
          </p:cNvPr>
          <p:cNvPicPr/>
          <p:nvPr/>
        </p:nvPicPr>
        <p:blipFill>
          <a:blip r:embed="rId2" r:link="rId3">
            <a:extLst>
              <a:ext uri="{28A0092B-C50C-407E-A947-70E740481C1C}">
                <a14:useLocalDpi xmlns:a14="http://schemas.microsoft.com/office/drawing/2010/main" val="0"/>
              </a:ext>
            </a:extLst>
          </a:blip>
          <a:stretch>
            <a:fillRect/>
          </a:stretch>
        </p:blipFill>
        <p:spPr>
          <a:xfrm>
            <a:off x="8616484" y="230188"/>
            <a:ext cx="2409190" cy="1276985"/>
          </a:xfrm>
          <a:prstGeom prst="rect">
            <a:avLst/>
          </a:prstGeom>
        </p:spPr>
      </p:pic>
      <p:graphicFrame>
        <p:nvGraphicFramePr>
          <p:cNvPr id="4" name="Content Placeholder 3">
            <a:extLst>
              <a:ext uri="{FF2B5EF4-FFF2-40B4-BE49-F238E27FC236}">
                <a16:creationId xmlns:a16="http://schemas.microsoft.com/office/drawing/2014/main" id="{6E701135-961A-95B1-82FC-4E8A4AEF46B7}"/>
              </a:ext>
            </a:extLst>
          </p:cNvPr>
          <p:cNvGraphicFramePr>
            <a:graphicFrameLocks noGrp="1"/>
          </p:cNvGraphicFramePr>
          <p:nvPr>
            <p:ph idx="1"/>
            <p:extLst>
              <p:ext uri="{D42A27DB-BD31-4B8C-83A1-F6EECF244321}">
                <p14:modId xmlns:p14="http://schemas.microsoft.com/office/powerpoint/2010/main" val="2716204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3031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4108">
            <a:extLst>
              <a:ext uri="{FF2B5EF4-FFF2-40B4-BE49-F238E27FC236}">
                <a16:creationId xmlns:a16="http://schemas.microsoft.com/office/drawing/2014/main" id="{111A264F-A668-44B4-88A8-1CC2F0EDC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44337" y="544512"/>
            <a:ext cx="5901710" cy="1325563"/>
          </a:xfrm>
        </p:spPr>
        <p:txBody>
          <a:bodyPr>
            <a:normAutofit/>
          </a:bodyPr>
          <a:lstStyle/>
          <a:p>
            <a:r>
              <a:rPr lang="en-IE" b="1"/>
              <a:t>So what’s new?</a:t>
            </a:r>
          </a:p>
        </p:txBody>
      </p:sp>
      <p:pic>
        <p:nvPicPr>
          <p:cNvPr id="4098" name="Picture 2" descr="New ">
            <a:extLst>
              <a:ext uri="{FF2B5EF4-FFF2-40B4-BE49-F238E27FC236}">
                <a16:creationId xmlns:a16="http://schemas.microsoft.com/office/drawing/2014/main" id="{B9AFD6AD-D3EC-16E6-960F-D51DE9BC2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
          <a:stretch/>
        </p:blipFill>
        <p:spPr bwMode="auto">
          <a:xfrm>
            <a:off x="2464680" y="955914"/>
            <a:ext cx="2077936" cy="2077936"/>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Customer ">
            <a:extLst>
              <a:ext uri="{FF2B5EF4-FFF2-40B4-BE49-F238E27FC236}">
                <a16:creationId xmlns:a16="http://schemas.microsoft.com/office/drawing/2014/main" id="{072859F3-428E-D185-D571-2B1295B9C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1"/>
          <a:stretch/>
        </p:blipFill>
        <p:spPr bwMode="auto">
          <a:xfrm>
            <a:off x="447632" y="2756287"/>
            <a:ext cx="3056016" cy="3038023"/>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sp>
        <p:nvSpPr>
          <p:cNvPr id="4110" name="Rectangle 4109">
            <a:extLst>
              <a:ext uri="{FF2B5EF4-FFF2-40B4-BE49-F238E27FC236}">
                <a16:creationId xmlns:a16="http://schemas.microsoft.com/office/drawing/2014/main" id="{107D50C9-F568-423A-A839-B49874AAE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827" y="4101713"/>
            <a:ext cx="624734" cy="62473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A45475C-1D16-45A6-8120-60FA4031A30D}"/>
              </a:ext>
            </a:extLst>
          </p:cNvPr>
          <p:cNvGraphicFramePr>
            <a:graphicFrameLocks noGrp="1"/>
          </p:cNvGraphicFramePr>
          <p:nvPr>
            <p:ph idx="1"/>
            <p:extLst>
              <p:ext uri="{D42A27DB-BD31-4B8C-83A1-F6EECF244321}">
                <p14:modId xmlns:p14="http://schemas.microsoft.com/office/powerpoint/2010/main" val="2277062857"/>
              </p:ext>
            </p:extLst>
          </p:nvPr>
        </p:nvGraphicFramePr>
        <p:xfrm>
          <a:off x="5544337" y="2005012"/>
          <a:ext cx="5901710" cy="43084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black.png" descr="A logo for a university&#10;&#10;Description automatically generated">
            <a:extLst>
              <a:ext uri="{FF2B5EF4-FFF2-40B4-BE49-F238E27FC236}">
                <a16:creationId xmlns:a16="http://schemas.microsoft.com/office/drawing/2014/main" id="{81C02E1D-AC92-8F11-E41C-8B1C575F6E21}"/>
              </a:ext>
            </a:extLst>
          </p:cNvPr>
          <p:cNvPicPr/>
          <p:nvPr/>
        </p:nvPicPr>
        <p:blipFill>
          <a:blip r:embed="rId9" r:link="rId10">
            <a:extLst>
              <a:ext uri="{28A0092B-C50C-407E-A947-70E740481C1C}">
                <a14:useLocalDpi xmlns:a14="http://schemas.microsoft.com/office/drawing/2010/main" val="0"/>
              </a:ext>
            </a:extLst>
          </a:blip>
          <a:stretch>
            <a:fillRect/>
          </a:stretch>
        </p:blipFill>
        <p:spPr>
          <a:xfrm>
            <a:off x="362979" y="101158"/>
            <a:ext cx="2409190" cy="1276985"/>
          </a:xfrm>
          <a:prstGeom prst="rect">
            <a:avLst/>
          </a:prstGeom>
        </p:spPr>
      </p:pic>
    </p:spTree>
    <p:extLst>
      <p:ext uri="{BB962C8B-B14F-4D97-AF65-F5344CB8AC3E}">
        <p14:creationId xmlns:p14="http://schemas.microsoft.com/office/powerpoint/2010/main" val="2764562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D807C8E39BE242860FE7DBFAED7FE9" ma:contentTypeVersion="18" ma:contentTypeDescription="Create a new document." ma:contentTypeScope="" ma:versionID="5b1bec4167fb9bb9b736d6bdc6c647a6">
  <xsd:schema xmlns:xsd="http://www.w3.org/2001/XMLSchema" xmlns:xs="http://www.w3.org/2001/XMLSchema" xmlns:p="http://schemas.microsoft.com/office/2006/metadata/properties" xmlns:ns2="978c0a57-8afb-4528-8361-0a360030ec5d" xmlns:ns3="7c15e37f-6de1-4f01-8010-14c06f221d61" targetNamespace="http://schemas.microsoft.com/office/2006/metadata/properties" ma:root="true" ma:fieldsID="3f3dd4e935cd2087cebdaf4a13e6e25e" ns2:_="" ns3:_="">
    <xsd:import namespace="978c0a57-8afb-4528-8361-0a360030ec5d"/>
    <xsd:import namespace="7c15e37f-6de1-4f01-8010-14c06f221d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8c0a57-8afb-4528-8361-0a360030ec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ee92b2f-d444-4214-abdd-12644e6e9e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15e37f-6de1-4f01-8010-14c06f221d6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845f80-8863-41b1-99e1-ace26d5303aa}" ma:internalName="TaxCatchAll" ma:showField="CatchAllData" ma:web="7c15e37f-6de1-4f01-8010-14c06f221d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8c0a57-8afb-4528-8361-0a360030ec5d">
      <Terms xmlns="http://schemas.microsoft.com/office/infopath/2007/PartnerControls"/>
    </lcf76f155ced4ddcb4097134ff3c332f>
    <TaxCatchAll xmlns="7c15e37f-6de1-4f01-8010-14c06f221d61" xsi:nil="true"/>
  </documentManagement>
</p:properties>
</file>

<file path=customXml/itemProps1.xml><?xml version="1.0" encoding="utf-8"?>
<ds:datastoreItem xmlns:ds="http://schemas.openxmlformats.org/officeDocument/2006/customXml" ds:itemID="{1AF38D41-A54A-445B-8A8C-9B10DE3F3D0D}"/>
</file>

<file path=customXml/itemProps2.xml><?xml version="1.0" encoding="utf-8"?>
<ds:datastoreItem xmlns:ds="http://schemas.openxmlformats.org/officeDocument/2006/customXml" ds:itemID="{EBBD0593-A609-44AD-8FE5-0C132AB58D1E}"/>
</file>

<file path=customXml/itemProps3.xml><?xml version="1.0" encoding="utf-8"?>
<ds:datastoreItem xmlns:ds="http://schemas.openxmlformats.org/officeDocument/2006/customXml" ds:itemID="{881D9856-5DF2-4C92-BF04-4FA34F18043F}"/>
</file>

<file path=docProps/app.xml><?xml version="1.0" encoding="utf-8"?>
<Properties xmlns="http://schemas.openxmlformats.org/officeDocument/2006/extended-properties" xmlns:vt="http://schemas.openxmlformats.org/officeDocument/2006/docPropsVTypes">
  <TotalTime>238</TotalTime>
  <Words>675</Words>
  <Application>Microsoft Office PowerPoint</Application>
  <PresentationFormat>Widescreen</PresentationFormat>
  <Paragraphs>89</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Display</vt:lpstr>
      <vt:lpstr>Arial</vt:lpstr>
      <vt:lpstr>Calibri</vt:lpstr>
      <vt:lpstr>MinionPro-Regular</vt:lpstr>
      <vt:lpstr>Wingdings</vt:lpstr>
      <vt:lpstr>Office Theme</vt:lpstr>
      <vt:lpstr>PowerPoint Presentation</vt:lpstr>
      <vt:lpstr>What is Criminology?</vt:lpstr>
      <vt:lpstr>PowerPoint Presentation</vt:lpstr>
      <vt:lpstr>PowerPoint Presentation</vt:lpstr>
      <vt:lpstr>Maynooth Criminologists!</vt:lpstr>
      <vt:lpstr>Ways to Study Criminology at Maynooth</vt:lpstr>
      <vt:lpstr>PowerPoint Presentation</vt:lpstr>
      <vt:lpstr>Programme Structure</vt:lpstr>
      <vt:lpstr>So what’s new?</vt:lpstr>
      <vt:lpstr>First Year</vt:lpstr>
      <vt:lpstr>Second and Third Year</vt:lpstr>
      <vt:lpstr>Optional modules</vt:lpstr>
      <vt:lpstr>Career Options</vt:lpstr>
      <vt:lpstr>Some places our graduates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Claire Hamilton</dc:creator>
  <cp:lastModifiedBy>Claire Hamilton</cp:lastModifiedBy>
  <cp:revision>13</cp:revision>
  <dcterms:created xsi:type="dcterms:W3CDTF">2024-09-08T08:40:54Z</dcterms:created>
  <dcterms:modified xsi:type="dcterms:W3CDTF">2024-09-08T12:39:18Z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0x01010006D807C8E39BE242860FE7DBFAED7FE9</vt:lpwstr>
  </property>
</Properties>
</file>