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Masters/slideMaster1.xml" ContentType="application/vnd.openxmlformats-officedocument.presentationml.slideMaster+xml"/>
  <Override PartName="/ppt/slideLayouts/slideLayout11.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1.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6" r:id="rId1"/>
  </p:sldMasterIdLst>
  <p:sldIdLst>
    <p:sldId id="256" r:id="rId2"/>
    <p:sldId id="258" r:id="rId3"/>
    <p:sldId id="312" r:id="rId4"/>
    <p:sldId id="313" r:id="rId5"/>
    <p:sldId id="314" r:id="rId6"/>
    <p:sldId id="315" r:id="rId7"/>
    <p:sldId id="259" r:id="rId8"/>
    <p:sldId id="265" r:id="rId9"/>
    <p:sldId id="267" r:id="rId10"/>
    <p:sldId id="269" r:id="rId11"/>
    <p:sldId id="271" r:id="rId12"/>
    <p:sldId id="317" r:id="rId13"/>
    <p:sldId id="318" r:id="rId14"/>
    <p:sldId id="319" r:id="rId15"/>
    <p:sldId id="284"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6B4"/>
    <a:srgbClr val="02857F"/>
    <a:srgbClr val="846237"/>
    <a:srgbClr val="826C6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742"/>
    <p:restoredTop sz="94707"/>
  </p:normalViewPr>
  <p:slideViewPr>
    <p:cSldViewPr snapToGrid="0">
      <p:cViewPr varScale="1">
        <p:scale>
          <a:sx n="60" d="100"/>
          <a:sy n="60" d="100"/>
        </p:scale>
        <p:origin x="744" y="60"/>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customXml" Target="../customXml/item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ustomXml" Target="../customXml/item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GB"/>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7" name="Date Placeholder 6"/>
          <p:cNvSpPr>
            <a:spLocks noGrp="1"/>
          </p:cNvSpPr>
          <p:nvPr>
            <p:ph type="dt" sz="half" idx="10"/>
          </p:nvPr>
        </p:nvSpPr>
        <p:spPr/>
        <p:txBody>
          <a:bodyPr/>
          <a:lstStyle/>
          <a:p>
            <a:fld id="{F3D7D9A5-3008-DE43-BCDF-540276BD449A}" type="datetimeFigureOut">
              <a:rPr lang="en-US" smtClean="0"/>
              <a:t>9/9/2024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8E98A74-724D-944D-A9FD-833414BC0B01}" type="slidenum">
              <a:rPr lang="en-US" smtClean="0"/>
              <a:t>‹#›</a:t>
            </a:fld>
            <a:endParaRPr lang="en-US"/>
          </a:p>
        </p:txBody>
      </p:sp>
    </p:spTree>
    <p:extLst>
      <p:ext uri="{BB962C8B-B14F-4D97-AF65-F5344CB8AC3E}">
        <p14:creationId xmlns:p14="http://schemas.microsoft.com/office/powerpoint/2010/main" val="700688313"/>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F3D7D9A5-3008-DE43-BCDF-540276BD449A}" type="datetimeFigureOut">
              <a:rPr lang="en-US" smtClean="0"/>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E98A74-724D-944D-A9FD-833414BC0B01}" type="slidenum">
              <a:rPr lang="en-US" smtClean="0"/>
              <a:t>‹#›</a:t>
            </a:fld>
            <a:endParaRPr lang="en-US"/>
          </a:p>
        </p:txBody>
      </p:sp>
    </p:spTree>
    <p:extLst>
      <p:ext uri="{BB962C8B-B14F-4D97-AF65-F5344CB8AC3E}">
        <p14:creationId xmlns:p14="http://schemas.microsoft.com/office/powerpoint/2010/main" val="40443786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F3D7D9A5-3008-DE43-BCDF-540276BD449A}" type="datetimeFigureOut">
              <a:rPr lang="en-US" smtClean="0"/>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E98A74-724D-944D-A9FD-833414BC0B01}" type="slidenum">
              <a:rPr lang="en-US" smtClean="0"/>
              <a:t>‹#›</a:t>
            </a:fld>
            <a:endParaRPr lang="en-US"/>
          </a:p>
        </p:txBody>
      </p:sp>
    </p:spTree>
    <p:extLst>
      <p:ext uri="{BB962C8B-B14F-4D97-AF65-F5344CB8AC3E}">
        <p14:creationId xmlns:p14="http://schemas.microsoft.com/office/powerpoint/2010/main" val="25514516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F3D7D9A5-3008-DE43-BCDF-540276BD449A}" type="datetimeFigureOut">
              <a:rPr lang="en-US" smtClean="0"/>
              <a:t>9/9/2024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8E98A74-724D-944D-A9FD-833414BC0B01}" type="slidenum">
              <a:rPr lang="en-US" smtClean="0"/>
              <a:t>‹#›</a:t>
            </a:fld>
            <a:endParaRPr lang="en-US"/>
          </a:p>
        </p:txBody>
      </p:sp>
    </p:spTree>
    <p:extLst>
      <p:ext uri="{BB962C8B-B14F-4D97-AF65-F5344CB8AC3E}">
        <p14:creationId xmlns:p14="http://schemas.microsoft.com/office/powerpoint/2010/main" val="883739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GB"/>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7" name="Date Placeholder 6"/>
          <p:cNvSpPr>
            <a:spLocks noGrp="1"/>
          </p:cNvSpPr>
          <p:nvPr>
            <p:ph type="dt" sz="half" idx="10"/>
          </p:nvPr>
        </p:nvSpPr>
        <p:spPr/>
        <p:txBody>
          <a:bodyPr/>
          <a:lstStyle/>
          <a:p>
            <a:fld id="{F3D7D9A5-3008-DE43-BCDF-540276BD449A}" type="datetimeFigureOut">
              <a:rPr lang="en-US" smtClean="0"/>
              <a:t>9/9/2024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8E98A74-724D-944D-A9FD-833414BC0B01}" type="slidenum">
              <a:rPr lang="en-US" smtClean="0"/>
              <a:t>‹#›</a:t>
            </a:fld>
            <a:endParaRPr lang="en-US"/>
          </a:p>
        </p:txBody>
      </p:sp>
    </p:spTree>
    <p:extLst>
      <p:ext uri="{BB962C8B-B14F-4D97-AF65-F5344CB8AC3E}">
        <p14:creationId xmlns:p14="http://schemas.microsoft.com/office/powerpoint/2010/main" val="3939550854"/>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Date Placeholder 7"/>
          <p:cNvSpPr>
            <a:spLocks noGrp="1"/>
          </p:cNvSpPr>
          <p:nvPr>
            <p:ph type="dt" sz="half" idx="10"/>
          </p:nvPr>
        </p:nvSpPr>
        <p:spPr/>
        <p:txBody>
          <a:bodyPr/>
          <a:lstStyle/>
          <a:p>
            <a:fld id="{F3D7D9A5-3008-DE43-BCDF-540276BD449A}" type="datetimeFigureOut">
              <a:rPr lang="en-US" smtClean="0"/>
              <a:t>9/9/2024</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98E98A74-724D-944D-A9FD-833414BC0B01}" type="slidenum">
              <a:rPr lang="en-US" smtClean="0"/>
              <a:t>‹#›</a:t>
            </a:fld>
            <a:endParaRPr lang="en-US"/>
          </a:p>
        </p:txBody>
      </p:sp>
    </p:spTree>
    <p:extLst>
      <p:ext uri="{BB962C8B-B14F-4D97-AF65-F5344CB8AC3E}">
        <p14:creationId xmlns:p14="http://schemas.microsoft.com/office/powerpoint/2010/main" val="29665284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7" name="Date Placeholder 6"/>
          <p:cNvSpPr>
            <a:spLocks noGrp="1"/>
          </p:cNvSpPr>
          <p:nvPr>
            <p:ph type="dt" sz="half" idx="10"/>
          </p:nvPr>
        </p:nvSpPr>
        <p:spPr/>
        <p:txBody>
          <a:bodyPr/>
          <a:lstStyle/>
          <a:p>
            <a:fld id="{F3D7D9A5-3008-DE43-BCDF-540276BD449A}" type="datetimeFigureOut">
              <a:rPr lang="en-US" smtClean="0"/>
              <a:t>9/9/2024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8E98A74-724D-944D-A9FD-833414BC0B01}" type="slidenum">
              <a:rPr lang="en-US" smtClean="0"/>
              <a:t>‹#›</a:t>
            </a:fld>
            <a:endParaRPr lang="en-US"/>
          </a:p>
        </p:txBody>
      </p:sp>
      <p:sp>
        <p:nvSpPr>
          <p:cNvPr id="10" name="Title 9"/>
          <p:cNvSpPr>
            <a:spLocks noGrp="1"/>
          </p:cNvSpPr>
          <p:nvPr>
            <p:ph type="title"/>
          </p:nvPr>
        </p:nvSpPr>
        <p:spPr/>
        <p:txBody>
          <a:bodyPr/>
          <a:lstStyle/>
          <a:p>
            <a:r>
              <a:rPr lang="en-GB"/>
              <a:t>Click to edit Master title style</a:t>
            </a:r>
            <a:endParaRPr lang="en-US" dirty="0"/>
          </a:p>
        </p:txBody>
      </p:sp>
    </p:spTree>
    <p:extLst>
      <p:ext uri="{BB962C8B-B14F-4D97-AF65-F5344CB8AC3E}">
        <p14:creationId xmlns:p14="http://schemas.microsoft.com/office/powerpoint/2010/main" val="31166530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F3D7D9A5-3008-DE43-BCDF-540276BD449A}" type="datetimeFigureOut">
              <a:rPr lang="en-US" smtClean="0"/>
              <a:t>9/9/2024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8E98A74-724D-944D-A9FD-833414BC0B01}" type="slidenum">
              <a:rPr lang="en-US" smtClean="0"/>
              <a:t>‹#›</a:t>
            </a:fld>
            <a:endParaRPr lang="en-US"/>
          </a:p>
        </p:txBody>
      </p:sp>
    </p:spTree>
    <p:extLst>
      <p:ext uri="{BB962C8B-B14F-4D97-AF65-F5344CB8AC3E}">
        <p14:creationId xmlns:p14="http://schemas.microsoft.com/office/powerpoint/2010/main" val="8458675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D7D9A5-3008-DE43-BCDF-540276BD449A}" type="datetimeFigureOut">
              <a:rPr lang="en-US" smtClean="0"/>
              <a:t>9/9/2024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8E98A74-724D-944D-A9FD-833414BC0B01}" type="slidenum">
              <a:rPr lang="en-US" smtClean="0"/>
              <a:t>‹#›</a:t>
            </a:fld>
            <a:endParaRPr lang="en-US"/>
          </a:p>
        </p:txBody>
      </p:sp>
    </p:spTree>
    <p:extLst>
      <p:ext uri="{BB962C8B-B14F-4D97-AF65-F5344CB8AC3E}">
        <p14:creationId xmlns:p14="http://schemas.microsoft.com/office/powerpoint/2010/main" val="624527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GB"/>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F3D7D9A5-3008-DE43-BCDF-540276BD449A}" type="datetimeFigureOut">
              <a:rPr lang="en-US" smtClean="0"/>
              <a:t>9/9/2024</a:t>
            </a:fld>
            <a:endParaRPr lang="en-US"/>
          </a:p>
        </p:txBody>
      </p:sp>
      <p:sp>
        <p:nvSpPr>
          <p:cNvPr id="6" name="Footer Placeholder 5"/>
          <p:cNvSpPr>
            <a:spLocks noGrp="1"/>
          </p:cNvSpPr>
          <p:nvPr>
            <p:ph type="ftr" sz="quarter" idx="11"/>
          </p:nvPr>
        </p:nvSpPr>
        <p:spPr>
          <a:xfrm>
            <a:off x="804672" y="6236208"/>
            <a:ext cx="5167503" cy="320040"/>
          </a:xfrm>
        </p:spPr>
        <p:txBody>
          <a:bodyPr/>
          <a:lstStyle>
            <a:lvl1pPr>
              <a:defRPr>
                <a:solidFill>
                  <a:srgbClr val="FFFFFF">
                    <a:alpha val="69804"/>
                  </a:srgbClr>
                </a:solidFill>
              </a:defRPr>
            </a:lvl1pPr>
          </a:lstStyle>
          <a:p>
            <a:endParaRPr lang="en-US"/>
          </a:p>
        </p:txBody>
      </p:sp>
      <p:sp>
        <p:nvSpPr>
          <p:cNvPr id="7" name="Slide Number Placeholder 6"/>
          <p:cNvSpPr>
            <a:spLocks noGrp="1"/>
          </p:cNvSpPr>
          <p:nvPr>
            <p:ph type="sldNum" sz="quarter" idx="12"/>
          </p:nvPr>
        </p:nvSpPr>
        <p:spPr/>
        <p:txBody>
          <a:bodyPr/>
          <a:lstStyle/>
          <a:p>
            <a:fld id="{98E98A74-724D-944D-A9FD-833414BC0B01}" type="slidenum">
              <a:rPr lang="en-US" smtClean="0"/>
              <a:t>‹#›</a:t>
            </a:fld>
            <a:endParaRPr lang="en-US"/>
          </a:p>
        </p:txBody>
      </p:sp>
    </p:spTree>
    <p:extLst>
      <p:ext uri="{BB962C8B-B14F-4D97-AF65-F5344CB8AC3E}">
        <p14:creationId xmlns:p14="http://schemas.microsoft.com/office/powerpoint/2010/main" val="17184859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GB"/>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lvl1pPr>
              <a:defRPr>
                <a:solidFill>
                  <a:srgbClr val="FFFFFF">
                    <a:alpha val="90000"/>
                  </a:srgbClr>
                </a:solidFill>
                <a:effectLst>
                  <a:outerShdw blurRad="50800" dist="38100" dir="2700000" algn="tl" rotWithShape="0">
                    <a:prstClr val="black">
                      <a:alpha val="43000"/>
                    </a:prstClr>
                  </a:outerShdw>
                </a:effectLst>
              </a:defRPr>
            </a:lvl1pPr>
          </a:lstStyle>
          <a:p>
            <a:fld id="{F3D7D9A5-3008-DE43-BCDF-540276BD449A}" type="datetimeFigureOut">
              <a:rPr lang="en-US" smtClean="0"/>
              <a:t>9/9/2024</a:t>
            </a:fld>
            <a:endParaRPr lang="en-US"/>
          </a:p>
        </p:txBody>
      </p:sp>
      <p:sp>
        <p:nvSpPr>
          <p:cNvPr id="6" name="Footer Placeholder 5"/>
          <p:cNvSpPr>
            <a:spLocks noGrp="1"/>
          </p:cNvSpPr>
          <p:nvPr>
            <p:ph type="ftr" sz="quarter" idx="11"/>
          </p:nvPr>
        </p:nvSpPr>
        <p:spPr>
          <a:xfrm>
            <a:off x="808523" y="6236208"/>
            <a:ext cx="5103729" cy="320040"/>
          </a:xfrm>
        </p:spPr>
        <p:txBody>
          <a:bodyPr/>
          <a:lstStyle>
            <a:lvl1pPr>
              <a:defRPr>
                <a:solidFill>
                  <a:srgbClr val="FFFFFF">
                    <a:alpha val="70000"/>
                  </a:srgbClr>
                </a:solidFill>
              </a:defRPr>
            </a:lvl1pPr>
          </a:lstStyle>
          <a:p>
            <a:endParaRPr lang="en-US"/>
          </a:p>
        </p:txBody>
      </p:sp>
      <p:sp>
        <p:nvSpPr>
          <p:cNvPr id="7" name="Slide Number Placeholder 6"/>
          <p:cNvSpPr>
            <a:spLocks noGrp="1"/>
          </p:cNvSpPr>
          <p:nvPr>
            <p:ph type="sldNum" sz="quarter" idx="12"/>
          </p:nvPr>
        </p:nvSpPr>
        <p:spPr/>
        <p:txBody>
          <a:bodyPr/>
          <a:lstStyle/>
          <a:p>
            <a:fld id="{98E98A74-724D-944D-A9FD-833414BC0B01}" type="slidenum">
              <a:rPr lang="en-US" smtClean="0"/>
              <a:t>‹#›</a:t>
            </a:fld>
            <a:endParaRPr lang="en-US"/>
          </a:p>
        </p:txBody>
      </p:sp>
    </p:spTree>
    <p:extLst>
      <p:ext uri="{BB962C8B-B14F-4D97-AF65-F5344CB8AC3E}">
        <p14:creationId xmlns:p14="http://schemas.microsoft.com/office/powerpoint/2010/main" val="41724664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31136" y="964692"/>
            <a:ext cx="7729728" cy="1188720"/>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F3D7D9A5-3008-DE43-BCDF-540276BD449A}" type="datetimeFigureOut">
              <a:rPr lang="en-US" smtClean="0"/>
              <a:t>9/9/2024</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98E98A74-724D-944D-A9FD-833414BC0B01}" type="slidenum">
              <a:rPr lang="en-US" smtClean="0"/>
              <a:t>‹#›</a:t>
            </a:fld>
            <a:endParaRPr lang="en-US"/>
          </a:p>
        </p:txBody>
      </p:sp>
    </p:spTree>
    <p:extLst>
      <p:ext uri="{BB962C8B-B14F-4D97-AF65-F5344CB8AC3E}">
        <p14:creationId xmlns:p14="http://schemas.microsoft.com/office/powerpoint/2010/main" val="2877328699"/>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10" Type="http://schemas.openxmlformats.org/officeDocument/2006/relationships/image" Target="../media/image40.jpeg"/><Relationship Id="rId4" Type="http://schemas.openxmlformats.org/officeDocument/2006/relationships/image" Target="../media/image34.jpeg"/><Relationship Id="rId9" Type="http://schemas.openxmlformats.org/officeDocument/2006/relationships/image" Target="../media/image39.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mailto:oona.frawley@nuim.ie" TargetMode="External"/><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thecreativeindustries.co.uk/facts-figures/creative-industries-employment-14-above-pre-pandemic-level#:~:text=This%20marks%20an%20increase%20from,of%20any%20creative%20sub%2Dsector." TargetMode="External"/><Relationship Id="rId2" Type="http://schemas.openxmlformats.org/officeDocument/2006/relationships/hyperlink" Target="https://www.weforum.org/publications/the-future-of-jobs-report-2023/digest/" TargetMode="Externa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hyperlink" Target="https://enterprise.gov.ie/en/publications/publication-files/future-jobs-ireland-2019.pdf"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4809826-B447-9C4E-D964-761853CB54E7}"/>
              </a:ext>
            </a:extLst>
          </p:cNvPr>
          <p:cNvPicPr>
            <a:picLocks noChangeAspect="1"/>
          </p:cNvPicPr>
          <p:nvPr/>
        </p:nvPicPr>
        <p:blipFill>
          <a:blip r:embed="rId2"/>
          <a:srcRect t="8907"/>
          <a:stretch/>
        </p:blipFill>
        <p:spPr>
          <a:xfrm>
            <a:off x="-3047" y="23160"/>
            <a:ext cx="12191999" cy="6857990"/>
          </a:xfrm>
          <a:prstGeom prst="rect">
            <a:avLst/>
          </a:prstGeom>
        </p:spPr>
      </p:pic>
      <p:pic>
        <p:nvPicPr>
          <p:cNvPr id="8" name="Picture 7">
            <a:extLst>
              <a:ext uri="{FF2B5EF4-FFF2-40B4-BE49-F238E27FC236}">
                <a16:creationId xmlns:a16="http://schemas.microsoft.com/office/drawing/2014/main" id="{4EF9F2EB-A907-B6BD-CFA1-644424313B5B}"/>
              </a:ext>
            </a:extLst>
          </p:cNvPr>
          <p:cNvPicPr>
            <a:picLocks noChangeAspect="1"/>
          </p:cNvPicPr>
          <p:nvPr/>
        </p:nvPicPr>
        <p:blipFill>
          <a:blip r:embed="rId3"/>
          <a:stretch>
            <a:fillRect/>
          </a:stretch>
        </p:blipFill>
        <p:spPr>
          <a:xfrm>
            <a:off x="11038014" y="0"/>
            <a:ext cx="1150937" cy="1150937"/>
          </a:xfrm>
          <a:prstGeom prst="rect">
            <a:avLst/>
          </a:prstGeom>
        </p:spPr>
      </p:pic>
      <p:sp>
        <p:nvSpPr>
          <p:cNvPr id="4" name="Title 3">
            <a:extLst>
              <a:ext uri="{FF2B5EF4-FFF2-40B4-BE49-F238E27FC236}">
                <a16:creationId xmlns:a16="http://schemas.microsoft.com/office/drawing/2014/main" id="{C61ABC20-DDB3-FCC4-0F06-2B4AC80177A1}"/>
              </a:ext>
            </a:extLst>
          </p:cNvPr>
          <p:cNvSpPr>
            <a:spLocks noGrp="1"/>
          </p:cNvSpPr>
          <p:nvPr>
            <p:ph type="ctrTitle"/>
          </p:nvPr>
        </p:nvSpPr>
        <p:spPr>
          <a:xfrm>
            <a:off x="2326511" y="5833641"/>
            <a:ext cx="7546695" cy="902825"/>
          </a:xfrm>
        </p:spPr>
        <p:txBody>
          <a:bodyPr>
            <a:noAutofit/>
          </a:bodyPr>
          <a:lstStyle/>
          <a:p>
            <a:r>
              <a:rPr lang="en-US" sz="2800" dirty="0"/>
              <a:t>BA Creative writing and English </a:t>
            </a:r>
            <a:br>
              <a:rPr lang="en-US" sz="2800" dirty="0"/>
            </a:br>
            <a:r>
              <a:rPr lang="en-US" sz="2800" dirty="0"/>
              <a:t>at Maynooth university</a:t>
            </a:r>
          </a:p>
        </p:txBody>
      </p:sp>
    </p:spTree>
    <p:extLst>
      <p:ext uri="{BB962C8B-B14F-4D97-AF65-F5344CB8AC3E}">
        <p14:creationId xmlns:p14="http://schemas.microsoft.com/office/powerpoint/2010/main" val="3215900302"/>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5">
            <a:lumMod val="75000"/>
            <a:alpha val="77547"/>
          </a:schemeClr>
        </a:solidFill>
        <a:effectLst/>
      </p:bgPr>
    </p:bg>
    <p:spTree>
      <p:nvGrpSpPr>
        <p:cNvPr id="1" name="">
          <a:extLst>
            <a:ext uri="{FF2B5EF4-FFF2-40B4-BE49-F238E27FC236}">
              <a16:creationId xmlns:a16="http://schemas.microsoft.com/office/drawing/2014/main" id="{37500275-841D-BB04-F261-3D881846A9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81B3E3-5868-2C0A-66FD-652C8C237E36}"/>
              </a:ext>
            </a:extLst>
          </p:cNvPr>
          <p:cNvSpPr>
            <a:spLocks noGrp="1"/>
          </p:cNvSpPr>
          <p:nvPr>
            <p:ph type="title"/>
          </p:nvPr>
        </p:nvSpPr>
        <p:spPr>
          <a:xfrm>
            <a:off x="1985964" y="200025"/>
            <a:ext cx="8272462" cy="917948"/>
          </a:xfrm>
        </p:spPr>
        <p:txBody>
          <a:bodyPr>
            <a:normAutofit fontScale="90000"/>
          </a:bodyPr>
          <a:lstStyle/>
          <a:p>
            <a:r>
              <a:rPr lang="en-US" sz="2600" dirty="0"/>
              <a:t>What might students read in first year?</a:t>
            </a:r>
          </a:p>
        </p:txBody>
      </p:sp>
      <p:sp>
        <p:nvSpPr>
          <p:cNvPr id="3" name="Content Placeholder 2">
            <a:extLst>
              <a:ext uri="{FF2B5EF4-FFF2-40B4-BE49-F238E27FC236}">
                <a16:creationId xmlns:a16="http://schemas.microsoft.com/office/drawing/2014/main" id="{28DE47CA-839C-8BAC-FD96-EB8ADF136CBB}"/>
              </a:ext>
            </a:extLst>
          </p:cNvPr>
          <p:cNvSpPr>
            <a:spLocks noGrp="1"/>
          </p:cNvSpPr>
          <p:nvPr>
            <p:ph idx="1"/>
          </p:nvPr>
        </p:nvSpPr>
        <p:spPr>
          <a:xfrm>
            <a:off x="268331" y="4339827"/>
            <a:ext cx="11655338" cy="2518172"/>
          </a:xfrm>
        </p:spPr>
        <p:txBody>
          <a:bodyPr>
            <a:normAutofit fontScale="92500" lnSpcReduction="10000"/>
          </a:bodyPr>
          <a:lstStyle/>
          <a:p>
            <a:pPr marL="0" indent="0">
              <a:buNone/>
            </a:pPr>
            <a:endParaRPr lang="en-GB" altLang="en-US" dirty="0"/>
          </a:p>
          <a:p>
            <a:pPr marL="0" indent="0">
              <a:buNone/>
            </a:pPr>
            <a:endParaRPr lang="en-US" altLang="en-US" sz="2400" dirty="0"/>
          </a:p>
          <a:p>
            <a:pPr marL="0" indent="0">
              <a:buNone/>
            </a:pPr>
            <a:endParaRPr lang="en-US" altLang="en-US" sz="2400" dirty="0"/>
          </a:p>
          <a:p>
            <a:pPr marL="0" indent="0">
              <a:buNone/>
            </a:pPr>
            <a:endParaRPr lang="en-US" altLang="en-US" sz="2400" dirty="0"/>
          </a:p>
          <a:p>
            <a:pPr>
              <a:spcBef>
                <a:spcPct val="0"/>
              </a:spcBef>
              <a:buSzTx/>
              <a:buFont typeface="Wingdings" pitchFamily="2" charset="2"/>
              <a:buNone/>
            </a:pPr>
            <a:r>
              <a:rPr lang="en-US" altLang="en-US" sz="2400" dirty="0"/>
              <a:t>Current course syllabi include: Sophocles’ </a:t>
            </a:r>
            <a:r>
              <a:rPr lang="en-US" altLang="en-US" sz="2400" i="1" dirty="0"/>
              <a:t>Antigone</a:t>
            </a:r>
            <a:r>
              <a:rPr lang="en-US" altLang="en-US" sz="2400" dirty="0"/>
              <a:t>, Hansberry’s </a:t>
            </a:r>
            <a:r>
              <a:rPr lang="en-US" altLang="en-US" sz="2400" i="1" dirty="0"/>
              <a:t>A Raisin in the Sun</a:t>
            </a:r>
            <a:r>
              <a:rPr lang="en-US" altLang="en-US" sz="2400" dirty="0"/>
              <a:t>, and Behan’s </a:t>
            </a:r>
            <a:r>
              <a:rPr lang="en-US" altLang="en-US" sz="2400" i="1" dirty="0"/>
              <a:t>The </a:t>
            </a:r>
            <a:r>
              <a:rPr lang="en-US" altLang="en-US" sz="2400" i="1" dirty="0" err="1"/>
              <a:t>Quare</a:t>
            </a:r>
            <a:r>
              <a:rPr lang="en-US" altLang="en-US" sz="2400" i="1" dirty="0"/>
              <a:t> Fellow</a:t>
            </a:r>
            <a:r>
              <a:rPr lang="en-US" altLang="en-US" sz="2400" dirty="0"/>
              <a:t>, while poets to be studied include Boland, L. Hughes,  and Walcott; </a:t>
            </a:r>
            <a:r>
              <a:rPr lang="en-IE" altLang="en-US" sz="2400" dirty="0"/>
              <a:t>E.M. Forster, </a:t>
            </a:r>
            <a:r>
              <a:rPr lang="en-IE" altLang="en-US" sz="2400" i="1" dirty="0"/>
              <a:t>A Passage to India</a:t>
            </a:r>
            <a:r>
              <a:rPr lang="en-IE" altLang="en-US" sz="2400" dirty="0"/>
              <a:t>; Sylvia Plath, </a:t>
            </a:r>
            <a:r>
              <a:rPr lang="en-IE" altLang="en-US" sz="2400" i="1" dirty="0"/>
              <a:t>The Bell Jar</a:t>
            </a:r>
            <a:r>
              <a:rPr lang="en-IE" altLang="en-US" sz="2400" dirty="0"/>
              <a:t>; Arundhati Roy, </a:t>
            </a:r>
            <a:r>
              <a:rPr lang="en-IE" altLang="en-US" sz="2400" i="1" dirty="0"/>
              <a:t>The God of Small Things</a:t>
            </a:r>
            <a:r>
              <a:rPr lang="en-IE" altLang="en-US" sz="2400" dirty="0"/>
              <a:t>.</a:t>
            </a:r>
          </a:p>
          <a:p>
            <a:pPr marL="0" indent="0">
              <a:buNone/>
            </a:pPr>
            <a:endParaRPr lang="en-US" altLang="en-US" sz="2400" i="1" dirty="0"/>
          </a:p>
          <a:p>
            <a:pPr marL="0" indent="0">
              <a:buNone/>
            </a:pPr>
            <a:endParaRPr lang="en-GB" altLang="en-US" dirty="0"/>
          </a:p>
          <a:p>
            <a:endParaRPr lang="en-US" dirty="0"/>
          </a:p>
          <a:p>
            <a:endParaRPr lang="en-US" dirty="0"/>
          </a:p>
        </p:txBody>
      </p:sp>
      <p:pic>
        <p:nvPicPr>
          <p:cNvPr id="7" name="Picture 8">
            <a:extLst>
              <a:ext uri="{FF2B5EF4-FFF2-40B4-BE49-F238E27FC236}">
                <a16:creationId xmlns:a16="http://schemas.microsoft.com/office/drawing/2014/main" id="{B1753F88-1DA5-3134-BF0F-30A3052605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174" y="1569429"/>
            <a:ext cx="1756494" cy="2902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7">
            <a:extLst>
              <a:ext uri="{FF2B5EF4-FFF2-40B4-BE49-F238E27FC236}">
                <a16:creationId xmlns:a16="http://schemas.microsoft.com/office/drawing/2014/main" id="{E0E78E73-A300-C3CD-DC38-DB41ADD056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9763" y="1606493"/>
            <a:ext cx="1836494" cy="286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9">
            <a:extLst>
              <a:ext uri="{FF2B5EF4-FFF2-40B4-BE49-F238E27FC236}">
                <a16:creationId xmlns:a16="http://schemas.microsoft.com/office/drawing/2014/main" id="{6C822303-F3B5-95EA-A2BD-37FE65A31E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9321" y="1600781"/>
            <a:ext cx="1640831" cy="2722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
            <a:extLst>
              <a:ext uri="{FF2B5EF4-FFF2-40B4-BE49-F238E27FC236}">
                <a16:creationId xmlns:a16="http://schemas.microsoft.com/office/drawing/2014/main" id="{8DD752C4-C95F-0D32-B1B5-D6B36478FE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80244" y="1600781"/>
            <a:ext cx="1640831" cy="2756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4">
            <a:extLst>
              <a:ext uri="{FF2B5EF4-FFF2-40B4-BE49-F238E27FC236}">
                <a16:creationId xmlns:a16="http://schemas.microsoft.com/office/drawing/2014/main" id="{B65DC56C-78E1-ABAD-05F3-CAA6FAF637A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34139" y="1600781"/>
            <a:ext cx="1731355" cy="2756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0">
            <a:extLst>
              <a:ext uri="{FF2B5EF4-FFF2-40B4-BE49-F238E27FC236}">
                <a16:creationId xmlns:a16="http://schemas.microsoft.com/office/drawing/2014/main" id="{25318455-D137-A2DD-3AB5-1D674EE8E96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25843" y="1600781"/>
            <a:ext cx="1797826" cy="2744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god of .jpg">
            <a:extLst>
              <a:ext uri="{FF2B5EF4-FFF2-40B4-BE49-F238E27FC236}">
                <a16:creationId xmlns:a16="http://schemas.microsoft.com/office/drawing/2014/main" id="{33C2C4D7-EFE0-CBEB-8D5D-554BFDDA7CC7}"/>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a:xfrm>
            <a:off x="1040639" y="3253443"/>
            <a:ext cx="1385867" cy="2140334"/>
          </a:xfrm>
          <a:prstGeom prst="rect">
            <a:avLst/>
          </a:prstGeom>
          <a:noFill/>
          <a:ln w="31750" cap="sq">
            <a:solidFill>
              <a:srgbClr val="FFFFFF"/>
            </a:solidFill>
            <a:miter lim="800000"/>
          </a:ln>
        </p:spPr>
      </p:pic>
      <p:pic>
        <p:nvPicPr>
          <p:cNvPr id="5" name="Picture 8" descr="bell jar.jpg">
            <a:extLst>
              <a:ext uri="{FF2B5EF4-FFF2-40B4-BE49-F238E27FC236}">
                <a16:creationId xmlns:a16="http://schemas.microsoft.com/office/drawing/2014/main" id="{6A51C80D-4C3B-0D9F-4CCC-DE14A0724B9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bwMode="auto">
          <a:xfrm>
            <a:off x="5190056" y="3289666"/>
            <a:ext cx="1495034" cy="2296240"/>
          </a:xfrm>
          <a:prstGeom prst="rect">
            <a:avLst/>
          </a:prstGeom>
          <a:noFill/>
          <a:ln w="31750" cap="sq">
            <a:solidFill>
              <a:srgbClr val="FFFFFF"/>
            </a:solidFill>
            <a:miter lim="800000"/>
          </a:ln>
          <a:extLst>
            <a:ext uri="{909E8E84-426E-40DD-AFC4-6F175D3DCCD1}">
              <a14:hiddenFill xmlns:a14="http://schemas.microsoft.com/office/drawing/2010/main">
                <a:solidFill>
                  <a:srgbClr val="FFFFFF"/>
                </a:solidFill>
              </a14:hiddenFill>
            </a:ext>
          </a:extLst>
        </p:spPr>
      </p:pic>
      <p:pic>
        <p:nvPicPr>
          <p:cNvPr id="6" name="Picture 7" descr="India.jpg">
            <a:extLst>
              <a:ext uri="{FF2B5EF4-FFF2-40B4-BE49-F238E27FC236}">
                <a16:creationId xmlns:a16="http://schemas.microsoft.com/office/drawing/2014/main" id="{21CE91E0-AFA6-B056-3805-C6E07F977E25}"/>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a:xfrm>
            <a:off x="9261673" y="3224988"/>
            <a:ext cx="1616828" cy="2296240"/>
          </a:xfrm>
          <a:prstGeom prst="rect">
            <a:avLst/>
          </a:prstGeom>
          <a:noFill/>
          <a:ln w="31750" cap="sq">
            <a:solidFill>
              <a:srgbClr val="FFFFFF"/>
            </a:solidFill>
            <a:miter lim="800000"/>
          </a:ln>
        </p:spPr>
      </p:pic>
    </p:spTree>
    <p:extLst>
      <p:ext uri="{BB962C8B-B14F-4D97-AF65-F5344CB8AC3E}">
        <p14:creationId xmlns:p14="http://schemas.microsoft.com/office/powerpoint/2010/main" val="41738856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0C39C0-E18E-E08C-AE0B-4961FAD284E0}"/>
              </a:ext>
            </a:extLst>
          </p:cNvPr>
          <p:cNvSpPr>
            <a:spLocks noGrp="1"/>
          </p:cNvSpPr>
          <p:nvPr>
            <p:ph type="title"/>
          </p:nvPr>
        </p:nvSpPr>
        <p:spPr>
          <a:xfrm>
            <a:off x="2231136" y="467418"/>
            <a:ext cx="7729728" cy="1188720"/>
          </a:xfrm>
          <a:solidFill>
            <a:schemeClr val="bg1"/>
          </a:solidFill>
        </p:spPr>
        <p:txBody>
          <a:bodyPr>
            <a:normAutofit/>
          </a:bodyPr>
          <a:lstStyle/>
          <a:p>
            <a:r>
              <a:rPr lang="en-US" dirty="0"/>
              <a:t>Second and Third year:</a:t>
            </a:r>
            <a:br>
              <a:rPr lang="en-US" dirty="0"/>
            </a:br>
            <a:r>
              <a:rPr lang="en-US" dirty="0"/>
              <a:t>creative writing and </a:t>
            </a:r>
            <a:r>
              <a:rPr lang="en-US" dirty="0" err="1"/>
              <a:t>english</a:t>
            </a:r>
            <a:endParaRPr lang="en-US" dirty="0"/>
          </a:p>
        </p:txBody>
      </p:sp>
      <p:sp>
        <p:nvSpPr>
          <p:cNvPr id="3" name="Content Placeholder 2">
            <a:extLst>
              <a:ext uri="{FF2B5EF4-FFF2-40B4-BE49-F238E27FC236}">
                <a16:creationId xmlns:a16="http://schemas.microsoft.com/office/drawing/2014/main" id="{BC0B936E-A653-91A6-E43A-705072FBD8B6}"/>
              </a:ext>
            </a:extLst>
          </p:cNvPr>
          <p:cNvSpPr>
            <a:spLocks noGrp="1"/>
          </p:cNvSpPr>
          <p:nvPr>
            <p:ph idx="1"/>
          </p:nvPr>
        </p:nvSpPr>
        <p:spPr>
          <a:xfrm>
            <a:off x="1385889" y="1843590"/>
            <a:ext cx="9444036" cy="3585660"/>
          </a:xfrm>
        </p:spPr>
        <p:txBody>
          <a:bodyPr>
            <a:normAutofit lnSpcReduction="10000"/>
          </a:bodyPr>
          <a:lstStyle/>
          <a:p>
            <a:endParaRPr lang="en-US" altLang="en-US" sz="1700" dirty="0">
              <a:solidFill>
                <a:srgbClr val="404040"/>
              </a:solidFill>
            </a:endParaRPr>
          </a:p>
          <a:p>
            <a:r>
              <a:rPr lang="en-US" altLang="en-US" sz="2400" dirty="0">
                <a:solidFill>
                  <a:srgbClr val="404040"/>
                </a:solidFill>
              </a:rPr>
              <a:t>From second year, students can choose from a selection of options within English.</a:t>
            </a:r>
          </a:p>
          <a:p>
            <a:r>
              <a:rPr lang="en-US" altLang="en-US" sz="2400" dirty="0">
                <a:solidFill>
                  <a:srgbClr val="404040"/>
                </a:solidFill>
              </a:rPr>
              <a:t>Modules include: Literatures of Place; Film and Screen Studies; Early Modern literature; Modernism;  American Literature; Stories of Women in Africa and the Diaspora; Environmental Catastrophe; Shakespeare Across Media; Global Arab Migrant Literature; Writing Ireland. </a:t>
            </a:r>
          </a:p>
          <a:p>
            <a:r>
              <a:rPr lang="en-US" altLang="en-US" sz="2400" dirty="0">
                <a:solidFill>
                  <a:srgbClr val="404040"/>
                </a:solidFill>
              </a:rPr>
              <a:t>From second year, option for elective courses (10 credits) outside of students’ degree subject.</a:t>
            </a:r>
          </a:p>
          <a:p>
            <a:endParaRPr lang="en-US" altLang="en-US" sz="1700" dirty="0">
              <a:solidFill>
                <a:srgbClr val="404040"/>
              </a:solidFill>
            </a:endParaRPr>
          </a:p>
          <a:p>
            <a:pPr lvl="1"/>
            <a:endParaRPr lang="en-GB" altLang="en-US" sz="1700" dirty="0">
              <a:solidFill>
                <a:srgbClr val="404040"/>
              </a:solidFill>
            </a:endParaRPr>
          </a:p>
          <a:p>
            <a:pPr lvl="1"/>
            <a:endParaRPr lang="en-GB" altLang="en-US" sz="1700" dirty="0">
              <a:solidFill>
                <a:srgbClr val="404040"/>
              </a:solidFill>
            </a:endParaRPr>
          </a:p>
          <a:p>
            <a:pPr lvl="1"/>
            <a:endParaRPr lang="en-GB" altLang="en-US" sz="1700" dirty="0">
              <a:solidFill>
                <a:srgbClr val="404040"/>
              </a:solidFill>
            </a:endParaRPr>
          </a:p>
          <a:p>
            <a:endParaRPr lang="en-US" sz="1700" dirty="0">
              <a:solidFill>
                <a:srgbClr val="404040"/>
              </a:solidFill>
            </a:endParaRPr>
          </a:p>
        </p:txBody>
      </p:sp>
    </p:spTree>
    <p:extLst>
      <p:ext uri="{BB962C8B-B14F-4D97-AF65-F5344CB8AC3E}">
        <p14:creationId xmlns:p14="http://schemas.microsoft.com/office/powerpoint/2010/main" val="41986979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E00AD6BA-8641-23A8-ED61-4339851A4D4B}"/>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C02C7B47-DF2D-46D9-9584-5C83FCA86F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7F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48541E3-A59C-41D3-85D2-70F0E0E9B6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196" y="804672"/>
            <a:ext cx="10579608" cy="5248656"/>
          </a:xfrm>
          <a:prstGeom prst="rect">
            <a:avLst/>
          </a:prstGeom>
          <a:solidFill>
            <a:srgbClr val="FFFFFF"/>
          </a:solidFill>
          <a:ln w="2540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screenshot of a paper&#10;&#10;Description automatically generated">
            <a:extLst>
              <a:ext uri="{FF2B5EF4-FFF2-40B4-BE49-F238E27FC236}">
                <a16:creationId xmlns:a16="http://schemas.microsoft.com/office/drawing/2014/main" id="{373C5EC5-7D6F-30D3-2E3D-85A223CBBA97}"/>
              </a:ext>
            </a:extLst>
          </p:cNvPr>
          <p:cNvPicPr>
            <a:picLocks noChangeAspect="1"/>
          </p:cNvPicPr>
          <p:nvPr/>
        </p:nvPicPr>
        <p:blipFill>
          <a:blip r:embed="rId2"/>
          <a:stretch>
            <a:fillRect/>
          </a:stretch>
        </p:blipFill>
        <p:spPr>
          <a:xfrm>
            <a:off x="990600" y="850774"/>
            <a:ext cx="10180319" cy="5141060"/>
          </a:xfrm>
          <a:prstGeom prst="rect">
            <a:avLst/>
          </a:prstGeom>
        </p:spPr>
      </p:pic>
      <p:sp>
        <p:nvSpPr>
          <p:cNvPr id="4" name="TextBox 3">
            <a:extLst>
              <a:ext uri="{FF2B5EF4-FFF2-40B4-BE49-F238E27FC236}">
                <a16:creationId xmlns:a16="http://schemas.microsoft.com/office/drawing/2014/main" id="{C1397F78-50F7-6E88-3D14-BB42EA3E5B7D}"/>
              </a:ext>
            </a:extLst>
          </p:cNvPr>
          <p:cNvSpPr txBox="1"/>
          <p:nvPr/>
        </p:nvSpPr>
        <p:spPr>
          <a:xfrm>
            <a:off x="4872039" y="3671316"/>
            <a:ext cx="7215186" cy="3072383"/>
          </a:xfrm>
          <a:prstGeom prst="rect">
            <a:avLst/>
          </a:prstGeom>
        </p:spPr>
        <p:txBody>
          <a:bodyPr vert="horz" lIns="91440" tIns="45720" rIns="91440" bIns="45720" rtlCol="0">
            <a:noAutofit/>
          </a:bodyPr>
          <a:lstStyle/>
          <a:p>
            <a:pPr algn="ctr">
              <a:lnSpc>
                <a:spcPct val="90000"/>
              </a:lnSpc>
              <a:spcAft>
                <a:spcPts val="600"/>
              </a:spcAft>
              <a:defRPr/>
            </a:pPr>
            <a:endParaRPr lang="en-IE"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8250751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5865186-3AB3-83A2-D751-9C802F7A228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D25274E-0A77-8C24-99FF-F401205D3EB3}"/>
              </a:ext>
            </a:extLst>
          </p:cNvPr>
          <p:cNvPicPr>
            <a:picLocks noChangeAspect="1"/>
          </p:cNvPicPr>
          <p:nvPr/>
        </p:nvPicPr>
        <p:blipFill>
          <a:blip r:embed="rId2">
            <a:alphaModFix amt="25000"/>
          </a:blip>
          <a:srcRect l="3540" r="7571"/>
          <a:stretch/>
        </p:blipFill>
        <p:spPr>
          <a:xfrm>
            <a:off x="20" y="10"/>
            <a:ext cx="12191980" cy="6857990"/>
          </a:xfrm>
          <a:prstGeom prst="rect">
            <a:avLst/>
          </a:prstGeom>
        </p:spPr>
      </p:pic>
      <p:sp>
        <p:nvSpPr>
          <p:cNvPr id="2" name="Title 1">
            <a:extLst>
              <a:ext uri="{FF2B5EF4-FFF2-40B4-BE49-F238E27FC236}">
                <a16:creationId xmlns:a16="http://schemas.microsoft.com/office/drawing/2014/main" id="{D0B637A0-7A8A-19D1-C363-DC44FBD84424}"/>
              </a:ext>
            </a:extLst>
          </p:cNvPr>
          <p:cNvSpPr>
            <a:spLocks noGrp="1"/>
          </p:cNvSpPr>
          <p:nvPr>
            <p:ph type="title"/>
          </p:nvPr>
        </p:nvSpPr>
        <p:spPr>
          <a:xfrm>
            <a:off x="2231136" y="228600"/>
            <a:ext cx="7729728" cy="960120"/>
          </a:xfrm>
          <a:solidFill>
            <a:schemeClr val="bg1">
              <a:alpha val="45000"/>
            </a:schemeClr>
          </a:solidFill>
        </p:spPr>
        <p:txBody>
          <a:bodyPr>
            <a:normAutofit/>
          </a:bodyPr>
          <a:lstStyle/>
          <a:p>
            <a:r>
              <a:rPr lang="en-US" dirty="0"/>
              <a:t>Graduate attributes</a:t>
            </a:r>
          </a:p>
        </p:txBody>
      </p:sp>
      <p:sp>
        <p:nvSpPr>
          <p:cNvPr id="3" name="Content Placeholder 2">
            <a:extLst>
              <a:ext uri="{FF2B5EF4-FFF2-40B4-BE49-F238E27FC236}">
                <a16:creationId xmlns:a16="http://schemas.microsoft.com/office/drawing/2014/main" id="{1228007D-8AF5-5425-5EF3-09F31FD338C7}"/>
              </a:ext>
            </a:extLst>
          </p:cNvPr>
          <p:cNvSpPr>
            <a:spLocks noGrp="1"/>
          </p:cNvSpPr>
          <p:nvPr>
            <p:ph idx="1"/>
          </p:nvPr>
        </p:nvSpPr>
        <p:spPr>
          <a:xfrm>
            <a:off x="640080" y="1417310"/>
            <a:ext cx="10759440" cy="5059690"/>
          </a:xfrm>
        </p:spPr>
        <p:txBody>
          <a:bodyPr>
            <a:normAutofit/>
          </a:bodyPr>
          <a:lstStyle/>
          <a:p>
            <a:pPr>
              <a:lnSpc>
                <a:spcPct val="90000"/>
              </a:lnSpc>
            </a:pPr>
            <a:endParaRPr lang="en-US" altLang="en-US" sz="1500" dirty="0"/>
          </a:p>
          <a:p>
            <a:pPr>
              <a:lnSpc>
                <a:spcPct val="90000"/>
              </a:lnSpc>
            </a:pPr>
            <a:r>
              <a:rPr lang="en-US" sz="2800" kern="100" dirty="0">
                <a:effectLst/>
                <a:ea typeface="Calibri" panose="020F0502020204030204" pitchFamily="34" charset="0"/>
                <a:cs typeface="Times New Roman" panose="02020603050405020304" pitchFamily="18" charset="0"/>
              </a:rPr>
              <a:t>skilled in creative and critical thinking; </a:t>
            </a:r>
          </a:p>
          <a:p>
            <a:pPr>
              <a:lnSpc>
                <a:spcPct val="90000"/>
              </a:lnSpc>
            </a:pPr>
            <a:r>
              <a:rPr lang="en-US" sz="2800" kern="100" dirty="0">
                <a:effectLst/>
                <a:ea typeface="Calibri" panose="020F0502020204030204" pitchFamily="34" charset="0"/>
                <a:cs typeface="Times New Roman" panose="02020603050405020304" pitchFamily="18" charset="0"/>
              </a:rPr>
              <a:t>the ability to formulate, present and disseminate complex issues; </a:t>
            </a:r>
          </a:p>
          <a:p>
            <a:pPr>
              <a:lnSpc>
                <a:spcPct val="90000"/>
              </a:lnSpc>
            </a:pPr>
            <a:r>
              <a:rPr lang="en-US" sz="2800" kern="100" dirty="0">
                <a:effectLst/>
                <a:ea typeface="Calibri" panose="020F0502020204030204" pitchFamily="34" charset="0"/>
                <a:cs typeface="Times New Roman" panose="02020603050405020304" pitchFamily="18" charset="0"/>
              </a:rPr>
              <a:t>excellent communication skills; </a:t>
            </a:r>
          </a:p>
          <a:p>
            <a:pPr>
              <a:lnSpc>
                <a:spcPct val="90000"/>
              </a:lnSpc>
            </a:pPr>
            <a:r>
              <a:rPr lang="en-US" sz="2800" kern="100" dirty="0">
                <a:effectLst/>
                <a:ea typeface="Calibri" panose="020F0502020204030204" pitchFamily="34" charset="0"/>
                <a:cs typeface="Times New Roman" panose="02020603050405020304" pitchFamily="18" charset="0"/>
              </a:rPr>
              <a:t>a highly-tuned sensitivity to language usage; </a:t>
            </a:r>
          </a:p>
          <a:p>
            <a:pPr>
              <a:lnSpc>
                <a:spcPct val="90000"/>
              </a:lnSpc>
            </a:pPr>
            <a:r>
              <a:rPr lang="en-US" sz="2800" kern="100" dirty="0">
                <a:effectLst/>
                <a:ea typeface="Calibri" panose="020F0502020204030204" pitchFamily="34" charset="0"/>
                <a:cs typeface="Times New Roman" panose="02020603050405020304" pitchFamily="18" charset="0"/>
              </a:rPr>
              <a:t>the ability to tell and </a:t>
            </a:r>
            <a:r>
              <a:rPr lang="en-US" sz="2800" kern="100" dirty="0" err="1">
                <a:effectLst/>
                <a:ea typeface="Calibri" panose="020F0502020204030204" pitchFamily="34" charset="0"/>
                <a:cs typeface="Times New Roman" panose="02020603050405020304" pitchFamily="18" charset="0"/>
              </a:rPr>
              <a:t>organise</a:t>
            </a:r>
            <a:r>
              <a:rPr lang="en-US" sz="2800" kern="100" dirty="0">
                <a:effectLst/>
                <a:ea typeface="Calibri" panose="020F0502020204030204" pitchFamily="34" charset="0"/>
                <a:cs typeface="Times New Roman" panose="02020603050405020304" pitchFamily="18" charset="0"/>
              </a:rPr>
              <a:t> stories in compelling ways; </a:t>
            </a:r>
          </a:p>
          <a:p>
            <a:pPr>
              <a:lnSpc>
                <a:spcPct val="90000"/>
              </a:lnSpc>
            </a:pPr>
            <a:r>
              <a:rPr lang="en-US" sz="2800" kern="100" dirty="0">
                <a:effectLst/>
                <a:ea typeface="Calibri" panose="020F0502020204030204" pitchFamily="34" charset="0"/>
                <a:cs typeface="Times New Roman" panose="02020603050405020304" pitchFamily="18" charset="0"/>
              </a:rPr>
              <a:t>an understanding of a how to inhabit alternative viewpoints and outlooks. </a:t>
            </a:r>
            <a:endParaRPr lang="en-US" altLang="en-US" sz="2800" dirty="0"/>
          </a:p>
          <a:p>
            <a:pPr lvl="1">
              <a:lnSpc>
                <a:spcPct val="90000"/>
              </a:lnSpc>
            </a:pPr>
            <a:endParaRPr lang="en-GB" altLang="en-US" sz="1500" dirty="0"/>
          </a:p>
          <a:p>
            <a:pPr lvl="1">
              <a:lnSpc>
                <a:spcPct val="90000"/>
              </a:lnSpc>
            </a:pPr>
            <a:endParaRPr lang="en-GB" altLang="en-US" sz="1500" dirty="0"/>
          </a:p>
          <a:p>
            <a:pPr lvl="1">
              <a:lnSpc>
                <a:spcPct val="90000"/>
              </a:lnSpc>
            </a:pPr>
            <a:endParaRPr lang="en-GB" altLang="en-US" sz="1500" dirty="0"/>
          </a:p>
          <a:p>
            <a:pPr>
              <a:lnSpc>
                <a:spcPct val="90000"/>
              </a:lnSpc>
            </a:pPr>
            <a:endParaRPr lang="en-US" sz="1500" dirty="0"/>
          </a:p>
        </p:txBody>
      </p:sp>
    </p:spTree>
    <p:extLst>
      <p:ext uri="{BB962C8B-B14F-4D97-AF65-F5344CB8AC3E}">
        <p14:creationId xmlns:p14="http://schemas.microsoft.com/office/powerpoint/2010/main" val="15921499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7F9D30-6397-5A61-30F6-135A42B335CC}"/>
              </a:ext>
            </a:extLst>
          </p:cNvPr>
          <p:cNvPicPr>
            <a:picLocks noChangeAspect="1"/>
          </p:cNvPicPr>
          <p:nvPr/>
        </p:nvPicPr>
        <p:blipFill>
          <a:blip r:embed="rId2">
            <a:alphaModFix amt="25000"/>
          </a:blip>
          <a:srcRect l="3540" r="7571"/>
          <a:stretch/>
        </p:blipFill>
        <p:spPr>
          <a:xfrm>
            <a:off x="20" y="10"/>
            <a:ext cx="12191980" cy="6857990"/>
          </a:xfrm>
          <a:prstGeom prst="rect">
            <a:avLst/>
          </a:prstGeom>
        </p:spPr>
      </p:pic>
      <p:sp>
        <p:nvSpPr>
          <p:cNvPr id="2" name="Title 1">
            <a:extLst>
              <a:ext uri="{FF2B5EF4-FFF2-40B4-BE49-F238E27FC236}">
                <a16:creationId xmlns:a16="http://schemas.microsoft.com/office/drawing/2014/main" id="{24F71B9D-C5EB-DC77-B765-7254F6D1E557}"/>
              </a:ext>
            </a:extLst>
          </p:cNvPr>
          <p:cNvSpPr>
            <a:spLocks noGrp="1"/>
          </p:cNvSpPr>
          <p:nvPr>
            <p:ph type="title"/>
          </p:nvPr>
        </p:nvSpPr>
        <p:spPr>
          <a:xfrm>
            <a:off x="2231136" y="964692"/>
            <a:ext cx="7729728" cy="1188720"/>
          </a:xfrm>
          <a:solidFill>
            <a:schemeClr val="bg1">
              <a:alpha val="45000"/>
            </a:schemeClr>
          </a:solidFill>
        </p:spPr>
        <p:txBody>
          <a:bodyPr>
            <a:normAutofit/>
          </a:bodyPr>
          <a:lstStyle/>
          <a:p>
            <a:r>
              <a:rPr lang="en-US" b="1" kern="100">
                <a:effectLst/>
                <a:ea typeface="Calibri" panose="020F0502020204030204" pitchFamily="34" charset="0"/>
                <a:cs typeface="Times New Roman" panose="02020603050405020304" pitchFamily="18" charset="0"/>
              </a:rPr>
              <a:t>Summary</a:t>
            </a:r>
            <a:endParaRPr lang="en-US" dirty="0"/>
          </a:p>
        </p:txBody>
      </p:sp>
      <p:sp>
        <p:nvSpPr>
          <p:cNvPr id="3" name="Content Placeholder 2">
            <a:extLst>
              <a:ext uri="{FF2B5EF4-FFF2-40B4-BE49-F238E27FC236}">
                <a16:creationId xmlns:a16="http://schemas.microsoft.com/office/drawing/2014/main" id="{D01F69F9-929D-C623-38F2-F973CBD5E0FB}"/>
              </a:ext>
            </a:extLst>
          </p:cNvPr>
          <p:cNvSpPr>
            <a:spLocks noGrp="1"/>
          </p:cNvSpPr>
          <p:nvPr>
            <p:ph idx="1"/>
          </p:nvPr>
        </p:nvSpPr>
        <p:spPr>
          <a:xfrm>
            <a:off x="548640" y="2407920"/>
            <a:ext cx="11003280" cy="4282440"/>
          </a:xfrm>
        </p:spPr>
        <p:txBody>
          <a:bodyPr>
            <a:normAutofit/>
          </a:bodyPr>
          <a:lstStyle/>
          <a:p>
            <a:pPr marL="0" indent="0">
              <a:lnSpc>
                <a:spcPct val="90000"/>
              </a:lnSpc>
              <a:buNone/>
            </a:pPr>
            <a:endParaRPr lang="en-US" sz="1500" b="1" i="1" kern="100" dirty="0">
              <a:effectLst/>
              <a:ea typeface="Calibri" panose="020F0502020204030204" pitchFamily="34" charset="0"/>
              <a:cs typeface="Times New Roman" panose="02020603050405020304" pitchFamily="18" charset="0"/>
            </a:endParaRPr>
          </a:p>
          <a:p>
            <a:pPr>
              <a:lnSpc>
                <a:spcPct val="90000"/>
              </a:lnSpc>
            </a:pPr>
            <a:r>
              <a:rPr lang="en-US" sz="2400" dirty="0">
                <a:effectLst/>
                <a:ea typeface="Calibri" panose="020F0502020204030204" pitchFamily="34" charset="0"/>
              </a:rPr>
              <a:t>As a ‘future-focused’ degree</a:t>
            </a:r>
            <a:r>
              <a:rPr lang="en-US" sz="2400" kern="100" dirty="0">
                <a:effectLst/>
                <a:ea typeface="Calibri" panose="020F0502020204030204" pitchFamily="34" charset="0"/>
                <a:cs typeface="Times New Roman" panose="02020603050405020304" pitchFamily="18" charset="0"/>
              </a:rPr>
              <a:t>, graduates of the </a:t>
            </a:r>
            <a:r>
              <a:rPr lang="en-US" sz="2400" kern="100" dirty="0" err="1">
                <a:effectLst/>
                <a:ea typeface="Calibri" panose="020F0502020204030204" pitchFamily="34" charset="0"/>
                <a:cs typeface="Times New Roman" panose="02020603050405020304" pitchFamily="18" charset="0"/>
              </a:rPr>
              <a:t>programme</a:t>
            </a:r>
            <a:r>
              <a:rPr lang="en-US" sz="2400" kern="100" dirty="0">
                <a:effectLst/>
                <a:ea typeface="Calibri" panose="020F0502020204030204" pitchFamily="34" charset="0"/>
                <a:cs typeface="Times New Roman" panose="02020603050405020304" pitchFamily="18" charset="0"/>
              </a:rPr>
              <a:t> will be well-prepared for the world of work, with the capacity to be flexible, inventive and adaptable in their employment careers.</a:t>
            </a:r>
          </a:p>
          <a:p>
            <a:pPr>
              <a:lnSpc>
                <a:spcPct val="90000"/>
              </a:lnSpc>
            </a:pPr>
            <a:endParaRPr lang="en-US" sz="2400" kern="100" dirty="0">
              <a:effectLst/>
              <a:ea typeface="Calibri" panose="020F0502020204030204" pitchFamily="34" charset="0"/>
              <a:cs typeface="Times New Roman" panose="02020603050405020304" pitchFamily="18" charset="0"/>
            </a:endParaRPr>
          </a:p>
          <a:p>
            <a:pPr>
              <a:lnSpc>
                <a:spcPct val="90000"/>
              </a:lnSpc>
            </a:pPr>
            <a:r>
              <a:rPr lang="en-IE" sz="2400" kern="0" dirty="0">
                <a:effectLst/>
                <a:ea typeface="Times New Roman" panose="02020603050405020304" pitchFamily="18" charset="0"/>
              </a:rPr>
              <a:t>Particularly in a tech-driven world, creative thinking will only become more important. Since this </a:t>
            </a:r>
            <a:r>
              <a:rPr lang="en-US" sz="2400" dirty="0">
                <a:effectLst/>
                <a:ea typeface="Calibri" panose="020F0502020204030204" pitchFamily="34" charset="0"/>
              </a:rPr>
              <a:t>BA involves direct industry links and practical experience modules including festival/event planning and </a:t>
            </a:r>
            <a:r>
              <a:rPr lang="en-US" sz="2400" dirty="0" err="1">
                <a:effectLst/>
                <a:ea typeface="Calibri" panose="020F0502020204030204" pitchFamily="34" charset="0"/>
              </a:rPr>
              <a:t>organisation</a:t>
            </a:r>
            <a:r>
              <a:rPr lang="en-US" sz="2400" dirty="0">
                <a:effectLst/>
                <a:ea typeface="Calibri" panose="020F0502020204030204" pitchFamily="34" charset="0"/>
              </a:rPr>
              <a:t>, editorial and </a:t>
            </a:r>
            <a:r>
              <a:rPr lang="en-US" sz="2400" dirty="0" err="1">
                <a:effectLst/>
                <a:ea typeface="Calibri" panose="020F0502020204030204" pitchFamily="34" charset="0"/>
              </a:rPr>
              <a:t>organisational</a:t>
            </a:r>
            <a:r>
              <a:rPr lang="en-US" sz="2400" dirty="0">
                <a:effectLst/>
                <a:ea typeface="Calibri" panose="020F0502020204030204" pitchFamily="34" charset="0"/>
              </a:rPr>
              <a:t> experience, it provides students with a degree that includes built-in practicums.</a:t>
            </a:r>
            <a:r>
              <a:rPr lang="en-IE" sz="2400" dirty="0">
                <a:effectLst/>
              </a:rPr>
              <a:t> </a:t>
            </a:r>
          </a:p>
          <a:p>
            <a:pPr>
              <a:lnSpc>
                <a:spcPct val="90000"/>
              </a:lnSpc>
            </a:pPr>
            <a:endParaRPr lang="en-US" sz="1500" dirty="0"/>
          </a:p>
        </p:txBody>
      </p:sp>
    </p:spTree>
    <p:extLst>
      <p:ext uri="{BB962C8B-B14F-4D97-AF65-F5344CB8AC3E}">
        <p14:creationId xmlns:p14="http://schemas.microsoft.com/office/powerpoint/2010/main" val="29117935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4817" name="Rectangle 2">
            <a:extLst>
              <a:ext uri="{FF2B5EF4-FFF2-40B4-BE49-F238E27FC236}">
                <a16:creationId xmlns:a16="http://schemas.microsoft.com/office/drawing/2014/main" id="{F46EC601-67BF-2A70-5A0F-1A7CE226E11F}"/>
              </a:ext>
            </a:extLst>
          </p:cNvPr>
          <p:cNvSpPr>
            <a:spLocks noGrp="1" noChangeArrowheads="1"/>
          </p:cNvSpPr>
          <p:nvPr>
            <p:ph type="title"/>
          </p:nvPr>
        </p:nvSpPr>
        <p:spPr>
          <a:xfrm>
            <a:off x="7981084" y="1014984"/>
            <a:ext cx="3647036" cy="1484376"/>
          </a:xfrm>
        </p:spPr>
        <p:txBody>
          <a:bodyPr>
            <a:normAutofit/>
          </a:bodyPr>
          <a:lstStyle/>
          <a:p>
            <a:r>
              <a:rPr lang="en-GB" altLang="en-US" dirty="0"/>
              <a:t>Course </a:t>
            </a:r>
            <a:br>
              <a:rPr lang="en-GB" altLang="en-US" dirty="0"/>
            </a:br>
            <a:r>
              <a:rPr lang="en-GB" altLang="en-US" dirty="0"/>
              <a:t>Coordinator</a:t>
            </a:r>
            <a:endParaRPr lang="en-US" altLang="en-US" dirty="0"/>
          </a:p>
        </p:txBody>
      </p:sp>
      <p:sp>
        <p:nvSpPr>
          <p:cNvPr id="34823" name="Rectangle 34822">
            <a:extLst>
              <a:ext uri="{FF2B5EF4-FFF2-40B4-BE49-F238E27FC236}">
                <a16:creationId xmlns:a16="http://schemas.microsoft.com/office/drawing/2014/main" id="{19279462-C377-4545-808A-BE333D100D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4795" y="964692"/>
            <a:ext cx="6885432" cy="49365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825" name="Rectangle 34824">
            <a:extLst>
              <a:ext uri="{FF2B5EF4-FFF2-40B4-BE49-F238E27FC236}">
                <a16:creationId xmlns:a16="http://schemas.microsoft.com/office/drawing/2014/main" id="{15B67055-73BA-466D-9A33-0287757061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8415" y="1128683"/>
            <a:ext cx="6558192" cy="4608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AE11933-59B1-1A0C-60C7-41754B3D5BC5}"/>
              </a:ext>
            </a:extLst>
          </p:cNvPr>
          <p:cNvPicPr>
            <a:picLocks noChangeAspect="1"/>
          </p:cNvPicPr>
          <p:nvPr/>
        </p:nvPicPr>
        <p:blipFill>
          <a:blip r:embed="rId2"/>
          <a:stretch>
            <a:fillRect/>
          </a:stretch>
        </p:blipFill>
        <p:spPr>
          <a:xfrm>
            <a:off x="1143979" y="2133071"/>
            <a:ext cx="6227064" cy="2599799"/>
          </a:xfrm>
          <a:prstGeom prst="rect">
            <a:avLst/>
          </a:prstGeom>
        </p:spPr>
      </p:pic>
      <p:sp>
        <p:nvSpPr>
          <p:cNvPr id="34818" name="Rectangle 3">
            <a:extLst>
              <a:ext uri="{FF2B5EF4-FFF2-40B4-BE49-F238E27FC236}">
                <a16:creationId xmlns:a16="http://schemas.microsoft.com/office/drawing/2014/main" id="{1F9DF479-B3C2-8473-131F-7037AFCE3160}"/>
              </a:ext>
            </a:extLst>
          </p:cNvPr>
          <p:cNvSpPr>
            <a:spLocks noGrp="1" noChangeArrowheads="1"/>
          </p:cNvSpPr>
          <p:nvPr>
            <p:ph type="body" idx="1"/>
          </p:nvPr>
        </p:nvSpPr>
        <p:spPr>
          <a:xfrm>
            <a:off x="8311249" y="2638044"/>
            <a:ext cx="3063765" cy="3263206"/>
          </a:xfrm>
        </p:spPr>
        <p:txBody>
          <a:bodyPr>
            <a:normAutofit/>
          </a:bodyPr>
          <a:lstStyle/>
          <a:p>
            <a:pPr marL="0" indent="0">
              <a:buNone/>
            </a:pPr>
            <a:endParaRPr lang="en-GB" altLang="en-US" dirty="0"/>
          </a:p>
          <a:p>
            <a:pPr marL="0" indent="0">
              <a:buNone/>
            </a:pPr>
            <a:endParaRPr lang="en-GB" altLang="en-US" dirty="0"/>
          </a:p>
          <a:p>
            <a:pPr marL="0" indent="0" algn="ctr">
              <a:buNone/>
            </a:pPr>
            <a:endParaRPr lang="en-GB" altLang="en-US" dirty="0"/>
          </a:p>
          <a:p>
            <a:pPr marL="0" indent="0" algn="ctr">
              <a:buNone/>
            </a:pPr>
            <a:r>
              <a:rPr lang="en-GB" altLang="en-US" dirty="0"/>
              <a:t>Dr Oona Frawley</a:t>
            </a:r>
          </a:p>
          <a:p>
            <a:pPr marL="469900" indent="-469900" algn="ctr">
              <a:buNone/>
            </a:pPr>
            <a:r>
              <a:rPr lang="en-GB" altLang="en-US" dirty="0">
                <a:hlinkClick r:id="rId3"/>
              </a:rPr>
              <a:t>oona.frawley@mu.ie</a:t>
            </a:r>
            <a:endParaRPr lang="en-GB" altLang="en-US" dirty="0"/>
          </a:p>
          <a:p>
            <a:pPr marL="469900" indent="-469900">
              <a:buNone/>
            </a:pPr>
            <a:endParaRPr lang="en-GB" altLang="en-US" dirty="0"/>
          </a:p>
          <a:p>
            <a:pPr marL="469900" indent="-469900">
              <a:buNone/>
            </a:pPr>
            <a:endParaRPr lang="en-GB" altLang="en-US" dirty="0"/>
          </a:p>
          <a:p>
            <a:pPr marL="469900" indent="-469900"/>
            <a:endParaRPr lang="en-US" alt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60A0E0F-2CBC-8DBA-8BF8-380611868A25}"/>
              </a:ext>
            </a:extLst>
          </p:cNvPr>
          <p:cNvPicPr>
            <a:picLocks noGrp="1" noChangeAspect="1"/>
          </p:cNvPicPr>
          <p:nvPr>
            <p:ph idx="1"/>
          </p:nvPr>
        </p:nvPicPr>
        <p:blipFill>
          <a:blip r:embed="rId2">
            <a:alphaModFix amt="25000"/>
          </a:blip>
          <a:srcRect t="8163"/>
          <a:stretch/>
        </p:blipFill>
        <p:spPr>
          <a:xfrm>
            <a:off x="20" y="371474"/>
            <a:ext cx="12191980" cy="6857990"/>
          </a:xfrm>
          <a:prstGeom prst="rect">
            <a:avLst/>
          </a:prstGeom>
        </p:spPr>
      </p:pic>
      <p:sp>
        <p:nvSpPr>
          <p:cNvPr id="2" name="TextBox 1">
            <a:extLst>
              <a:ext uri="{FF2B5EF4-FFF2-40B4-BE49-F238E27FC236}">
                <a16:creationId xmlns:a16="http://schemas.microsoft.com/office/drawing/2014/main" id="{A39217D7-072F-9962-D577-5C782E16598A}"/>
              </a:ext>
            </a:extLst>
          </p:cNvPr>
          <p:cNvSpPr txBox="1"/>
          <p:nvPr/>
        </p:nvSpPr>
        <p:spPr>
          <a:xfrm>
            <a:off x="405115" y="1747777"/>
            <a:ext cx="11539958" cy="4738748"/>
          </a:xfrm>
          <a:prstGeom prst="rect">
            <a:avLst/>
          </a:prstGeom>
        </p:spPr>
        <p:txBody>
          <a:bodyPr vert="horz" lIns="91440" tIns="45720" rIns="91440" bIns="45720" rtlCol="0">
            <a:normAutofit fontScale="92500" lnSpcReduction="10000"/>
          </a:bodyPr>
          <a:lstStyle/>
          <a:p>
            <a:pPr defTabSz="914400">
              <a:lnSpc>
                <a:spcPct val="90000"/>
              </a:lnSpc>
              <a:spcBef>
                <a:spcPts val="1000"/>
              </a:spcBef>
              <a:spcAft>
                <a:spcPts val="800"/>
              </a:spcAft>
              <a:buClr>
                <a:schemeClr val="accent2"/>
              </a:buClr>
            </a:pPr>
            <a:r>
              <a:rPr lang="en-US" sz="2400" b="1" dirty="0">
                <a:solidFill>
                  <a:schemeClr val="tx1">
                    <a:lumMod val="85000"/>
                    <a:lumOff val="15000"/>
                  </a:schemeClr>
                </a:solidFill>
                <a:effectLst/>
              </a:rPr>
              <a:t>Subject Overview</a:t>
            </a:r>
            <a:endParaRPr lang="en-US" sz="2400" dirty="0">
              <a:solidFill>
                <a:schemeClr val="tx1">
                  <a:lumMod val="85000"/>
                  <a:lumOff val="15000"/>
                </a:schemeClr>
              </a:solidFill>
              <a:effectLst/>
            </a:endParaRPr>
          </a:p>
          <a:p>
            <a:pPr defTabSz="914400">
              <a:lnSpc>
                <a:spcPct val="90000"/>
              </a:lnSpc>
              <a:spcBef>
                <a:spcPts val="1000"/>
              </a:spcBef>
              <a:spcAft>
                <a:spcPts val="800"/>
              </a:spcAft>
              <a:buClr>
                <a:schemeClr val="accent2"/>
              </a:buClr>
            </a:pPr>
            <a:r>
              <a:rPr lang="en-US" sz="2400" dirty="0">
                <a:solidFill>
                  <a:schemeClr val="tx1">
                    <a:lumMod val="85000"/>
                    <a:lumOff val="15000"/>
                  </a:schemeClr>
                </a:solidFill>
                <a:effectLst/>
              </a:rPr>
              <a:t>The BA in Creative Writing and English offers the opportunity to develop critical and creative skills within one </a:t>
            </a:r>
            <a:r>
              <a:rPr lang="en-US" sz="2400" dirty="0" err="1">
                <a:solidFill>
                  <a:schemeClr val="tx1">
                    <a:lumMod val="85000"/>
                    <a:lumOff val="15000"/>
                  </a:schemeClr>
                </a:solidFill>
                <a:effectLst/>
              </a:rPr>
              <a:t>programme</a:t>
            </a:r>
            <a:r>
              <a:rPr lang="en-US" sz="2400" dirty="0">
                <a:solidFill>
                  <a:schemeClr val="tx1">
                    <a:lumMod val="85000"/>
                    <a:lumOff val="15000"/>
                  </a:schemeClr>
                </a:solidFill>
                <a:effectLst/>
              </a:rPr>
              <a:t>, which is innovative not only for its integration of two intertwined subjects, but for its industry links and its teaching practices. </a:t>
            </a:r>
          </a:p>
          <a:p>
            <a:pPr defTabSz="914400">
              <a:lnSpc>
                <a:spcPct val="90000"/>
              </a:lnSpc>
              <a:spcBef>
                <a:spcPts val="1000"/>
              </a:spcBef>
              <a:spcAft>
                <a:spcPts val="800"/>
              </a:spcAft>
              <a:buClr>
                <a:schemeClr val="accent2"/>
              </a:buClr>
            </a:pPr>
            <a:endParaRPr lang="en-US" sz="2400" dirty="0">
              <a:solidFill>
                <a:schemeClr val="tx1">
                  <a:lumMod val="85000"/>
                  <a:lumOff val="15000"/>
                </a:schemeClr>
              </a:solidFill>
              <a:effectLst/>
            </a:endParaRPr>
          </a:p>
          <a:p>
            <a:pPr defTabSz="914400">
              <a:lnSpc>
                <a:spcPct val="90000"/>
              </a:lnSpc>
              <a:spcBef>
                <a:spcPts val="1000"/>
              </a:spcBef>
              <a:spcAft>
                <a:spcPts val="800"/>
              </a:spcAft>
              <a:buClr>
                <a:schemeClr val="accent2"/>
              </a:buClr>
            </a:pPr>
            <a:r>
              <a:rPr lang="en-US" sz="2400" dirty="0">
                <a:solidFill>
                  <a:schemeClr val="tx1">
                    <a:lumMod val="85000"/>
                    <a:lumOff val="15000"/>
                  </a:schemeClr>
                </a:solidFill>
                <a:effectLst/>
              </a:rPr>
              <a:t>In Creative Writing and English, students will learn:</a:t>
            </a:r>
          </a:p>
          <a:p>
            <a:pPr marL="342900" lvl="0" indent="-228600" defTabSz="914400">
              <a:lnSpc>
                <a:spcPct val="90000"/>
              </a:lnSpc>
              <a:spcBef>
                <a:spcPts val="1000"/>
              </a:spcBef>
              <a:buClr>
                <a:schemeClr val="accent2"/>
              </a:buClr>
              <a:buFont typeface="Arial" panose="020B0604020202020204" pitchFamily="34" charset="0"/>
              <a:buChar char="•"/>
            </a:pPr>
            <a:r>
              <a:rPr lang="en-US" sz="2400" dirty="0">
                <a:solidFill>
                  <a:schemeClr val="tx1">
                    <a:lumMod val="85000"/>
                    <a:lumOff val="15000"/>
                  </a:schemeClr>
                </a:solidFill>
                <a:effectLst/>
              </a:rPr>
              <a:t>how to develop their creative writing (fiction/ poetry/ memoir/ creative non-fiction) through intensive workshops;</a:t>
            </a:r>
          </a:p>
          <a:p>
            <a:pPr marL="342900" lvl="0" indent="-228600" defTabSz="914400">
              <a:lnSpc>
                <a:spcPct val="90000"/>
              </a:lnSpc>
              <a:spcBef>
                <a:spcPts val="1000"/>
              </a:spcBef>
              <a:buClr>
                <a:schemeClr val="accent2"/>
              </a:buClr>
              <a:buFont typeface="Arial" panose="020B0604020202020204" pitchFamily="34" charset="0"/>
              <a:buChar char="•"/>
            </a:pPr>
            <a:r>
              <a:rPr lang="en-US" sz="2400" dirty="0">
                <a:solidFill>
                  <a:schemeClr val="tx1">
                    <a:lumMod val="85000"/>
                    <a:lumOff val="15000"/>
                  </a:schemeClr>
                </a:solidFill>
                <a:effectLst/>
              </a:rPr>
              <a:t>the practicalities of creative literary industries;</a:t>
            </a:r>
          </a:p>
          <a:p>
            <a:pPr marL="342900" lvl="0" indent="-228600" defTabSz="914400">
              <a:lnSpc>
                <a:spcPct val="90000"/>
              </a:lnSpc>
              <a:spcBef>
                <a:spcPts val="1000"/>
              </a:spcBef>
              <a:buClr>
                <a:schemeClr val="accent2"/>
              </a:buClr>
              <a:buFont typeface="Arial" panose="020B0604020202020204" pitchFamily="34" charset="0"/>
              <a:buChar char="•"/>
            </a:pPr>
            <a:r>
              <a:rPr lang="en-US" sz="2400" dirty="0">
                <a:solidFill>
                  <a:schemeClr val="tx1">
                    <a:lumMod val="85000"/>
                    <a:lumOff val="15000"/>
                  </a:schemeClr>
                </a:solidFill>
                <a:effectLst/>
              </a:rPr>
              <a:t>about the development of literary genres and practices; </a:t>
            </a:r>
          </a:p>
          <a:p>
            <a:pPr marL="342900" lvl="0" indent="-228600" defTabSz="914400">
              <a:lnSpc>
                <a:spcPct val="90000"/>
              </a:lnSpc>
              <a:spcBef>
                <a:spcPts val="1000"/>
              </a:spcBef>
              <a:spcAft>
                <a:spcPts val="800"/>
              </a:spcAft>
              <a:buClr>
                <a:schemeClr val="accent2"/>
              </a:buClr>
              <a:buFont typeface="Arial" panose="020B0604020202020204" pitchFamily="34" charset="0"/>
              <a:buChar char="•"/>
            </a:pPr>
            <a:r>
              <a:rPr lang="en-US" sz="2400" dirty="0">
                <a:solidFill>
                  <a:schemeClr val="tx1">
                    <a:lumMod val="85000"/>
                    <a:lumOff val="15000"/>
                  </a:schemeClr>
                </a:solidFill>
                <a:effectLst/>
              </a:rPr>
              <a:t>about the conditions that shape literature – from history and geography to questions of gender, race, sexuality, and class.</a:t>
            </a:r>
          </a:p>
        </p:txBody>
      </p:sp>
      <p:sp>
        <p:nvSpPr>
          <p:cNvPr id="6" name="TextBox 5">
            <a:extLst>
              <a:ext uri="{FF2B5EF4-FFF2-40B4-BE49-F238E27FC236}">
                <a16:creationId xmlns:a16="http://schemas.microsoft.com/office/drawing/2014/main" id="{2582252C-4B34-6337-F073-5C0EAF339969}"/>
              </a:ext>
            </a:extLst>
          </p:cNvPr>
          <p:cNvSpPr txBox="1"/>
          <p:nvPr/>
        </p:nvSpPr>
        <p:spPr>
          <a:xfrm>
            <a:off x="2400300" y="371474"/>
            <a:ext cx="7415213" cy="1200329"/>
          </a:xfrm>
          <a:prstGeom prst="rect">
            <a:avLst/>
          </a:prstGeom>
          <a:noFill/>
        </p:spPr>
        <p:txBody>
          <a:bodyPr wrap="square" rtlCol="0">
            <a:spAutoFit/>
          </a:bodyPr>
          <a:lstStyle/>
          <a:p>
            <a:pPr marL="0" indent="0" algn="ctr">
              <a:buNone/>
            </a:pPr>
            <a:r>
              <a:rPr lang="en-US" sz="3600" dirty="0"/>
              <a:t>BA in Creative Writing and English </a:t>
            </a:r>
          </a:p>
          <a:p>
            <a:pPr marL="0" indent="0" algn="ctr">
              <a:buNone/>
            </a:pPr>
            <a:r>
              <a:rPr lang="en-US" sz="3600" dirty="0"/>
              <a:t>CAO Code MH111 (new in 2025)</a:t>
            </a:r>
          </a:p>
        </p:txBody>
      </p:sp>
    </p:spTree>
    <p:extLst>
      <p:ext uri="{BB962C8B-B14F-4D97-AF65-F5344CB8AC3E}">
        <p14:creationId xmlns:p14="http://schemas.microsoft.com/office/powerpoint/2010/main" val="410110207"/>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alpha val="82859"/>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0D18F-7804-3C35-205B-C29F7D62976A}"/>
              </a:ext>
            </a:extLst>
          </p:cNvPr>
          <p:cNvSpPr>
            <a:spLocks noGrp="1"/>
          </p:cNvSpPr>
          <p:nvPr>
            <p:ph type="title"/>
          </p:nvPr>
        </p:nvSpPr>
        <p:spPr>
          <a:xfrm>
            <a:off x="804672" y="137160"/>
            <a:ext cx="10472928" cy="1079725"/>
          </a:xfrm>
          <a:prstGeom prst="ellipse">
            <a:avLst/>
          </a:prstGeom>
        </p:spPr>
        <p:txBody>
          <a:bodyPr>
            <a:noAutofit/>
          </a:bodyPr>
          <a:lstStyle/>
          <a:p>
            <a:r>
              <a:rPr lang="en-US" dirty="0"/>
              <a:t>Why study creative writing </a:t>
            </a:r>
            <a:br>
              <a:rPr lang="en-US" dirty="0"/>
            </a:br>
            <a:r>
              <a:rPr lang="en-US" dirty="0"/>
              <a:t>and English?</a:t>
            </a:r>
          </a:p>
        </p:txBody>
      </p:sp>
      <p:sp>
        <p:nvSpPr>
          <p:cNvPr id="3" name="Content Placeholder 2">
            <a:extLst>
              <a:ext uri="{FF2B5EF4-FFF2-40B4-BE49-F238E27FC236}">
                <a16:creationId xmlns:a16="http://schemas.microsoft.com/office/drawing/2014/main" id="{DABA56EB-7E89-C88C-4538-DDE4B2F40EEB}"/>
              </a:ext>
            </a:extLst>
          </p:cNvPr>
          <p:cNvSpPr>
            <a:spLocks noGrp="1"/>
          </p:cNvSpPr>
          <p:nvPr>
            <p:ph idx="1"/>
          </p:nvPr>
        </p:nvSpPr>
        <p:spPr>
          <a:xfrm>
            <a:off x="304800" y="1655180"/>
            <a:ext cx="7879080" cy="5065660"/>
          </a:xfrm>
        </p:spPr>
        <p:txBody>
          <a:bodyPr>
            <a:noAutofit/>
          </a:bodyPr>
          <a:lstStyle/>
          <a:p>
            <a:pPr>
              <a:lnSpc>
                <a:spcPct val="90000"/>
              </a:lnSpc>
            </a:pPr>
            <a:r>
              <a:rPr lang="en-US" sz="2400" dirty="0">
                <a:solidFill>
                  <a:schemeClr val="tx1"/>
                </a:solidFill>
                <a:effectLst/>
                <a:latin typeface="Times New Roman" panose="02020603050405020304" pitchFamily="18" charset="0"/>
                <a:ea typeface="Calibri" panose="020F0502020204030204" pitchFamily="34" charset="0"/>
              </a:rPr>
              <a:t>As a ‘future-focused’ degree, the BA in Creative Writing and English integrates real-world experience and creative-critical skill development.</a:t>
            </a:r>
          </a:p>
          <a:p>
            <a:pPr>
              <a:lnSpc>
                <a:spcPct val="90000"/>
              </a:lnSpc>
            </a:pPr>
            <a:endParaRPr lang="en-US" sz="2400" dirty="0">
              <a:solidFill>
                <a:schemeClr val="tx1"/>
              </a:solidFill>
              <a:effectLst/>
              <a:latin typeface="Times New Roman" panose="02020603050405020304" pitchFamily="18" charset="0"/>
              <a:ea typeface="Calibri" panose="020F0502020204030204" pitchFamily="34" charset="0"/>
            </a:endParaRPr>
          </a:p>
          <a:p>
            <a:pPr>
              <a:lnSpc>
                <a:spcPct val="90000"/>
              </a:lnSpc>
            </a:pPr>
            <a:r>
              <a:rPr lang="en-US" sz="2400" dirty="0">
                <a:solidFill>
                  <a:schemeClr val="tx1"/>
                </a:solidFill>
                <a:effectLst/>
                <a:latin typeface="Times New Roman" panose="02020603050405020304" pitchFamily="18" charset="0"/>
                <a:ea typeface="Calibri" panose="020F0502020204030204" pitchFamily="34" charset="0"/>
              </a:rPr>
              <a:t>Creative and cultural industries are an increasing part of global and local economies. The World Economic Forum’s 2023 report concluded that ‘Analytical thinking and creative thinking remain the most important skills for workers in 2023’ (</a:t>
            </a:r>
            <a:r>
              <a:rPr lang="en-US" sz="2400" u="sng"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World Economic Forum</a:t>
            </a:r>
            <a:r>
              <a:rPr lang="en-US" sz="2400" dirty="0">
                <a:solidFill>
                  <a:schemeClr val="tx1"/>
                </a:solidFill>
                <a:effectLst/>
                <a:latin typeface="Times New Roman" panose="02020603050405020304" pitchFamily="18" charset="0"/>
                <a:ea typeface="Calibri" panose="020F0502020204030204" pitchFamily="34" charset="0"/>
              </a:rPr>
              <a:t>). </a:t>
            </a:r>
          </a:p>
          <a:p>
            <a:pPr>
              <a:lnSpc>
                <a:spcPct val="90000"/>
              </a:lnSpc>
            </a:pPr>
            <a:endParaRPr lang="en-US" sz="2400" dirty="0">
              <a:solidFill>
                <a:schemeClr val="tx1"/>
              </a:solidFill>
              <a:effectLst/>
              <a:latin typeface="Times New Roman" panose="02020603050405020304" pitchFamily="18" charset="0"/>
              <a:ea typeface="Calibri" panose="020F0502020204030204" pitchFamily="34" charset="0"/>
            </a:endParaRPr>
          </a:p>
          <a:p>
            <a:pPr>
              <a:lnSpc>
                <a:spcPct val="90000"/>
              </a:lnSpc>
            </a:pPr>
            <a:r>
              <a:rPr lang="en-US" sz="24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The Creative Industries Council, a UK-based forum, found that jobs in the creative industries were up 14.1% from 2019 to 2022 (</a:t>
            </a:r>
            <a:r>
              <a:rPr lang="en-US" sz="2400" u="sng"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CIC stats</a:t>
            </a:r>
            <a:r>
              <a:rPr lang="en-US" sz="24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p>
        </p:txBody>
      </p:sp>
      <p:pic>
        <p:nvPicPr>
          <p:cNvPr id="6" name="Picture 5">
            <a:extLst>
              <a:ext uri="{FF2B5EF4-FFF2-40B4-BE49-F238E27FC236}">
                <a16:creationId xmlns:a16="http://schemas.microsoft.com/office/drawing/2014/main" id="{3CDEB5D3-F9CA-B080-52F0-DEF7188635C3}"/>
              </a:ext>
            </a:extLst>
          </p:cNvPr>
          <p:cNvPicPr>
            <a:picLocks noChangeAspect="1"/>
          </p:cNvPicPr>
          <p:nvPr/>
        </p:nvPicPr>
        <p:blipFill>
          <a:blip r:embed="rId4"/>
          <a:srcRect l="19879" r="20786" b="-1"/>
          <a:stretch/>
        </p:blipFill>
        <p:spPr>
          <a:xfrm>
            <a:off x="8503936" y="2013995"/>
            <a:ext cx="3224111" cy="3627120"/>
          </a:xfrm>
          <a:prstGeom prst="rect">
            <a:avLst/>
          </a:prstGeom>
        </p:spPr>
      </p:pic>
    </p:spTree>
    <p:extLst>
      <p:ext uri="{BB962C8B-B14F-4D97-AF65-F5344CB8AC3E}">
        <p14:creationId xmlns:p14="http://schemas.microsoft.com/office/powerpoint/2010/main" val="5747433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75000"/>
            <a:alpha val="74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A9712C-6B83-4097-8B3B-42BF2D03AE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19085" y="-2"/>
            <a:ext cx="6072915"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0BC3FA-38F9-92FC-8335-199441442E3D}"/>
              </a:ext>
            </a:extLst>
          </p:cNvPr>
          <p:cNvSpPr>
            <a:spLocks noGrp="1"/>
          </p:cNvSpPr>
          <p:nvPr>
            <p:ph type="title"/>
          </p:nvPr>
        </p:nvSpPr>
        <p:spPr>
          <a:xfrm>
            <a:off x="6431280" y="335281"/>
            <a:ext cx="5486400" cy="1447802"/>
          </a:xfrm>
          <a:solidFill>
            <a:srgbClr val="FFFFFF"/>
          </a:solidFill>
          <a:ln>
            <a:solidFill>
              <a:srgbClr val="404040"/>
            </a:solidFill>
          </a:ln>
        </p:spPr>
        <p:txBody>
          <a:bodyPr>
            <a:normAutofit/>
          </a:bodyPr>
          <a:lstStyle/>
          <a:p>
            <a:r>
              <a:rPr lang="en-US" sz="3200" dirty="0">
                <a:solidFill>
                  <a:srgbClr val="262626"/>
                </a:solidFill>
              </a:rPr>
              <a:t>Why study creative writing and English?</a:t>
            </a:r>
          </a:p>
        </p:txBody>
      </p:sp>
      <p:sp>
        <p:nvSpPr>
          <p:cNvPr id="12" name="Rectangle 11">
            <a:extLst>
              <a:ext uri="{FF2B5EF4-FFF2-40B4-BE49-F238E27FC236}">
                <a16:creationId xmlns:a16="http://schemas.microsoft.com/office/drawing/2014/main" id="{5D213A67-BAF1-43AA-910D-F5F68F7A0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6966" y="640080"/>
            <a:ext cx="4818888" cy="5261170"/>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E0679250-C006-4CB5-9183-F1528E35A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0777" y="806357"/>
            <a:ext cx="4511266"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up of a paper ship&#10;&#10;Description automatically generated">
            <a:extLst>
              <a:ext uri="{FF2B5EF4-FFF2-40B4-BE49-F238E27FC236}">
                <a16:creationId xmlns:a16="http://schemas.microsoft.com/office/drawing/2014/main" id="{8C448612-9CC2-39B6-4B27-54F79F5F6ECB}"/>
              </a:ext>
            </a:extLst>
          </p:cNvPr>
          <p:cNvPicPr>
            <a:picLocks noChangeAspect="1"/>
          </p:cNvPicPr>
          <p:nvPr/>
        </p:nvPicPr>
        <p:blipFill>
          <a:blip r:embed="rId2"/>
          <a:srcRect l="23412" r="5788" b="2"/>
          <a:stretch/>
        </p:blipFill>
        <p:spPr>
          <a:xfrm>
            <a:off x="1132454" y="1126397"/>
            <a:ext cx="3867912" cy="4288536"/>
          </a:xfrm>
          <a:prstGeom prst="rect">
            <a:avLst/>
          </a:prstGeom>
        </p:spPr>
      </p:pic>
      <p:sp>
        <p:nvSpPr>
          <p:cNvPr id="3" name="Content Placeholder 2">
            <a:extLst>
              <a:ext uri="{FF2B5EF4-FFF2-40B4-BE49-F238E27FC236}">
                <a16:creationId xmlns:a16="http://schemas.microsoft.com/office/drawing/2014/main" id="{51892450-EC6E-2F66-3C23-7B2C9C0BC8F2}"/>
              </a:ext>
            </a:extLst>
          </p:cNvPr>
          <p:cNvSpPr>
            <a:spLocks noGrp="1"/>
          </p:cNvSpPr>
          <p:nvPr>
            <p:ph idx="1"/>
          </p:nvPr>
        </p:nvSpPr>
        <p:spPr>
          <a:xfrm>
            <a:off x="6263640" y="1996444"/>
            <a:ext cx="5654040" cy="4648195"/>
          </a:xfrm>
        </p:spPr>
        <p:txBody>
          <a:bodyPr>
            <a:normAutofit/>
          </a:bodyPr>
          <a:lstStyle/>
          <a:p>
            <a:pPr>
              <a:lnSpc>
                <a:spcPct val="90000"/>
              </a:lnSpc>
            </a:pPr>
            <a:r>
              <a:rPr lang="en-US" sz="2000" kern="1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In Ireland, the</a:t>
            </a:r>
            <a:r>
              <a:rPr lang="en-US" sz="2000" kern="100" dirty="0">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 Creative Ireland </a:t>
            </a:r>
            <a:r>
              <a:rPr lang="en-US" sz="2000" kern="100" dirty="0" err="1">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programme</a:t>
            </a:r>
            <a:r>
              <a:rPr lang="en-US" sz="2000" kern="100" dirty="0">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 was formed on the basis that ‘knowledge and creativity are equal partners’ (</a:t>
            </a:r>
            <a:r>
              <a:rPr lang="en-US" sz="2000" u="sng" kern="100" dirty="0">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Future Jobs 2019</a:t>
            </a:r>
            <a:r>
              <a:rPr lang="en-US" sz="2000" kern="100" dirty="0">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a:t>
            </a:r>
          </a:p>
          <a:p>
            <a:pPr indent="0">
              <a:lnSpc>
                <a:spcPct val="90000"/>
              </a:lnSpc>
              <a:buNone/>
            </a:pPr>
            <a:endParaRPr lang="en-US" sz="2000" kern="1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endParaRPr>
          </a:p>
          <a:p>
            <a:pPr indent="0">
              <a:lnSpc>
                <a:spcPct val="90000"/>
              </a:lnSpc>
              <a:buNone/>
            </a:pPr>
            <a:r>
              <a:rPr lang="en-US" sz="2000" kern="100" dirty="0">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‘Soft skills, transversal skills (e.g. communication skills, </a:t>
            </a:r>
            <a:r>
              <a:rPr lang="en-US" sz="2000" kern="100" dirty="0" err="1">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organisational</a:t>
            </a:r>
            <a:r>
              <a:rPr lang="en-US" sz="2000" kern="100" dirty="0">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 skills, self-motivation) and the mastery of core competencies … are critical for work in all sectors, and opportunities to develop and enhance these skills are vital. Advanced cognitive skills, problem solving, logic, social and emotional skills are particularly important in the development of competences needed to adapt to and respond to the changes that may occur due to technological advancement... Creative skills will also be vital.’ (</a:t>
            </a:r>
            <a:r>
              <a:rPr lang="en-US" sz="2000" u="sng" kern="100" dirty="0">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Future Jobs </a:t>
            </a:r>
            <a:r>
              <a:rPr lang="en-US" sz="2000" kern="100" dirty="0">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IE" sz="2000" kern="100" dirty="0">
              <a:solidFill>
                <a:srgbClr val="FFFFFF"/>
              </a:solidFill>
              <a:effectLst/>
              <a:latin typeface="Times"/>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546530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3">
            <a:alpha val="79078"/>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246E7-796C-284B-11C3-0B3C1301560E}"/>
              </a:ext>
            </a:extLst>
          </p:cNvPr>
          <p:cNvSpPr>
            <a:spLocks noGrp="1"/>
          </p:cNvSpPr>
          <p:nvPr>
            <p:ph type="title"/>
          </p:nvPr>
        </p:nvSpPr>
        <p:spPr>
          <a:xfrm>
            <a:off x="2231136" y="198121"/>
            <a:ext cx="7729728" cy="667234"/>
          </a:xfrm>
        </p:spPr>
        <p:txBody>
          <a:bodyPr>
            <a:normAutofit fontScale="90000"/>
          </a:bodyPr>
          <a:lstStyle/>
          <a:p>
            <a:r>
              <a:rPr lang="en-US" dirty="0"/>
              <a:t>Why Maynooth university?</a:t>
            </a:r>
          </a:p>
        </p:txBody>
      </p:sp>
      <p:pic>
        <p:nvPicPr>
          <p:cNvPr id="8" name="Picture 7">
            <a:extLst>
              <a:ext uri="{FF2B5EF4-FFF2-40B4-BE49-F238E27FC236}">
                <a16:creationId xmlns:a16="http://schemas.microsoft.com/office/drawing/2014/main" id="{B8F9B792-5FD1-B8FF-DDFC-95629842C0DF}"/>
              </a:ext>
            </a:extLst>
          </p:cNvPr>
          <p:cNvPicPr>
            <a:picLocks noChangeAspect="1"/>
          </p:cNvPicPr>
          <p:nvPr/>
        </p:nvPicPr>
        <p:blipFill>
          <a:blip r:embed="rId2"/>
          <a:stretch>
            <a:fillRect/>
          </a:stretch>
        </p:blipFill>
        <p:spPr>
          <a:xfrm>
            <a:off x="6924302" y="3361035"/>
            <a:ext cx="5133172" cy="3418772"/>
          </a:xfrm>
          <a:prstGeom prst="rect">
            <a:avLst/>
          </a:prstGeom>
        </p:spPr>
      </p:pic>
      <p:pic>
        <p:nvPicPr>
          <p:cNvPr id="10" name="Picture 9">
            <a:extLst>
              <a:ext uri="{FF2B5EF4-FFF2-40B4-BE49-F238E27FC236}">
                <a16:creationId xmlns:a16="http://schemas.microsoft.com/office/drawing/2014/main" id="{764A1EB7-26CC-48BC-06DF-E3E163FCEF21}"/>
              </a:ext>
            </a:extLst>
          </p:cNvPr>
          <p:cNvPicPr>
            <a:picLocks noChangeAspect="1"/>
          </p:cNvPicPr>
          <p:nvPr/>
        </p:nvPicPr>
        <p:blipFill>
          <a:blip r:embed="rId3"/>
          <a:stretch>
            <a:fillRect/>
          </a:stretch>
        </p:blipFill>
        <p:spPr>
          <a:xfrm>
            <a:off x="193699" y="1211790"/>
            <a:ext cx="4468025" cy="2946306"/>
          </a:xfrm>
          <a:prstGeom prst="rect">
            <a:avLst/>
          </a:prstGeom>
        </p:spPr>
      </p:pic>
      <p:pic>
        <p:nvPicPr>
          <p:cNvPr id="12" name="Picture 11">
            <a:extLst>
              <a:ext uri="{FF2B5EF4-FFF2-40B4-BE49-F238E27FC236}">
                <a16:creationId xmlns:a16="http://schemas.microsoft.com/office/drawing/2014/main" id="{FB090FE7-F6E2-B6B6-6EB8-2491FEE94DD8}"/>
              </a:ext>
            </a:extLst>
          </p:cNvPr>
          <p:cNvPicPr>
            <a:picLocks noChangeAspect="1"/>
          </p:cNvPicPr>
          <p:nvPr/>
        </p:nvPicPr>
        <p:blipFill>
          <a:blip r:embed="rId4"/>
          <a:stretch>
            <a:fillRect/>
          </a:stretch>
        </p:blipFill>
        <p:spPr>
          <a:xfrm>
            <a:off x="4760315" y="3608745"/>
            <a:ext cx="1932834" cy="2985155"/>
          </a:xfrm>
          <a:prstGeom prst="rect">
            <a:avLst/>
          </a:prstGeom>
        </p:spPr>
      </p:pic>
      <p:pic>
        <p:nvPicPr>
          <p:cNvPr id="13" name="Picture 12">
            <a:extLst>
              <a:ext uri="{FF2B5EF4-FFF2-40B4-BE49-F238E27FC236}">
                <a16:creationId xmlns:a16="http://schemas.microsoft.com/office/drawing/2014/main" id="{B4F72B19-2C71-D16B-BF4D-80BE421CE167}"/>
              </a:ext>
            </a:extLst>
          </p:cNvPr>
          <p:cNvPicPr>
            <a:picLocks noChangeAspect="1"/>
          </p:cNvPicPr>
          <p:nvPr/>
        </p:nvPicPr>
        <p:blipFill>
          <a:blip r:embed="rId5"/>
          <a:stretch>
            <a:fillRect/>
          </a:stretch>
        </p:blipFill>
        <p:spPr>
          <a:xfrm>
            <a:off x="4111035" y="1514683"/>
            <a:ext cx="1298561" cy="2019984"/>
          </a:xfrm>
          <a:prstGeom prst="rect">
            <a:avLst/>
          </a:prstGeom>
        </p:spPr>
      </p:pic>
      <p:pic>
        <p:nvPicPr>
          <p:cNvPr id="14" name="Picture 13">
            <a:extLst>
              <a:ext uri="{FF2B5EF4-FFF2-40B4-BE49-F238E27FC236}">
                <a16:creationId xmlns:a16="http://schemas.microsoft.com/office/drawing/2014/main" id="{A17B64A2-F864-A27B-3A32-898DBC237E2B}"/>
              </a:ext>
            </a:extLst>
          </p:cNvPr>
          <p:cNvPicPr>
            <a:picLocks noChangeAspect="1"/>
          </p:cNvPicPr>
          <p:nvPr/>
        </p:nvPicPr>
        <p:blipFill>
          <a:blip r:embed="rId6"/>
          <a:stretch>
            <a:fillRect/>
          </a:stretch>
        </p:blipFill>
        <p:spPr>
          <a:xfrm>
            <a:off x="276756" y="383214"/>
            <a:ext cx="1199459" cy="2087293"/>
          </a:xfrm>
          <a:prstGeom prst="rect">
            <a:avLst/>
          </a:prstGeom>
        </p:spPr>
      </p:pic>
      <p:pic>
        <p:nvPicPr>
          <p:cNvPr id="22" name="Picture 21">
            <a:extLst>
              <a:ext uri="{FF2B5EF4-FFF2-40B4-BE49-F238E27FC236}">
                <a16:creationId xmlns:a16="http://schemas.microsoft.com/office/drawing/2014/main" id="{BB9F6463-DF64-F0D6-1C01-6297D921A5BD}"/>
              </a:ext>
            </a:extLst>
          </p:cNvPr>
          <p:cNvPicPr>
            <a:picLocks noChangeAspect="1"/>
          </p:cNvPicPr>
          <p:nvPr/>
        </p:nvPicPr>
        <p:blipFill>
          <a:blip r:embed="rId7"/>
          <a:stretch>
            <a:fillRect/>
          </a:stretch>
        </p:blipFill>
        <p:spPr>
          <a:xfrm>
            <a:off x="3162272" y="4467794"/>
            <a:ext cx="1284522" cy="2126106"/>
          </a:xfrm>
          <a:prstGeom prst="rect">
            <a:avLst/>
          </a:prstGeom>
        </p:spPr>
      </p:pic>
      <p:pic>
        <p:nvPicPr>
          <p:cNvPr id="23" name="Picture 22">
            <a:extLst>
              <a:ext uri="{FF2B5EF4-FFF2-40B4-BE49-F238E27FC236}">
                <a16:creationId xmlns:a16="http://schemas.microsoft.com/office/drawing/2014/main" id="{853D5B5B-6C52-523F-5206-9ABF8EACB7F0}"/>
              </a:ext>
            </a:extLst>
          </p:cNvPr>
          <p:cNvPicPr>
            <a:picLocks noChangeAspect="1"/>
          </p:cNvPicPr>
          <p:nvPr/>
        </p:nvPicPr>
        <p:blipFill>
          <a:blip r:embed="rId8"/>
          <a:stretch>
            <a:fillRect/>
          </a:stretch>
        </p:blipFill>
        <p:spPr>
          <a:xfrm>
            <a:off x="152555" y="4645986"/>
            <a:ext cx="2778564" cy="1828800"/>
          </a:xfrm>
          <a:prstGeom prst="rect">
            <a:avLst/>
          </a:prstGeom>
        </p:spPr>
      </p:pic>
      <p:pic>
        <p:nvPicPr>
          <p:cNvPr id="25" name="Picture 24">
            <a:extLst>
              <a:ext uri="{FF2B5EF4-FFF2-40B4-BE49-F238E27FC236}">
                <a16:creationId xmlns:a16="http://schemas.microsoft.com/office/drawing/2014/main" id="{0C87692F-B892-E742-4CD8-B3A65E13051F}"/>
              </a:ext>
            </a:extLst>
          </p:cNvPr>
          <p:cNvPicPr>
            <a:picLocks noChangeAspect="1"/>
          </p:cNvPicPr>
          <p:nvPr/>
        </p:nvPicPr>
        <p:blipFill>
          <a:blip r:embed="rId9"/>
          <a:stretch>
            <a:fillRect/>
          </a:stretch>
        </p:blipFill>
        <p:spPr>
          <a:xfrm>
            <a:off x="5880655" y="1069548"/>
            <a:ext cx="2087293" cy="2087293"/>
          </a:xfrm>
          <a:prstGeom prst="rect">
            <a:avLst/>
          </a:prstGeom>
        </p:spPr>
      </p:pic>
      <p:pic>
        <p:nvPicPr>
          <p:cNvPr id="27" name="Picture 26">
            <a:extLst>
              <a:ext uri="{FF2B5EF4-FFF2-40B4-BE49-F238E27FC236}">
                <a16:creationId xmlns:a16="http://schemas.microsoft.com/office/drawing/2014/main" id="{E56CAF00-2251-6247-DD20-A7D09C433633}"/>
              </a:ext>
            </a:extLst>
          </p:cNvPr>
          <p:cNvPicPr>
            <a:picLocks noChangeAspect="1"/>
          </p:cNvPicPr>
          <p:nvPr/>
        </p:nvPicPr>
        <p:blipFill>
          <a:blip r:embed="rId10"/>
          <a:stretch>
            <a:fillRect/>
          </a:stretch>
        </p:blipFill>
        <p:spPr>
          <a:xfrm>
            <a:off x="8300050" y="1380604"/>
            <a:ext cx="2053764" cy="1364179"/>
          </a:xfrm>
          <a:prstGeom prst="rect">
            <a:avLst/>
          </a:prstGeom>
        </p:spPr>
      </p:pic>
      <p:pic>
        <p:nvPicPr>
          <p:cNvPr id="28" name="Picture 27">
            <a:extLst>
              <a:ext uri="{FF2B5EF4-FFF2-40B4-BE49-F238E27FC236}">
                <a16:creationId xmlns:a16="http://schemas.microsoft.com/office/drawing/2014/main" id="{6440C270-9580-7D77-EF2C-3A9AFE4C5339}"/>
              </a:ext>
            </a:extLst>
          </p:cNvPr>
          <p:cNvPicPr>
            <a:picLocks noChangeAspect="1"/>
          </p:cNvPicPr>
          <p:nvPr/>
        </p:nvPicPr>
        <p:blipFill>
          <a:blip r:embed="rId11"/>
          <a:stretch>
            <a:fillRect/>
          </a:stretch>
        </p:blipFill>
        <p:spPr>
          <a:xfrm>
            <a:off x="10464334" y="865355"/>
            <a:ext cx="1450910" cy="2013507"/>
          </a:xfrm>
          <a:prstGeom prst="rect">
            <a:avLst/>
          </a:prstGeom>
        </p:spPr>
      </p:pic>
    </p:spTree>
    <p:extLst>
      <p:ext uri="{BB962C8B-B14F-4D97-AF65-F5344CB8AC3E}">
        <p14:creationId xmlns:p14="http://schemas.microsoft.com/office/powerpoint/2010/main" val="2671700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2857F">
            <a:alpha val="64251"/>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3B7F2-6D19-3F21-B7FE-76D2B8CDF9F8}"/>
              </a:ext>
            </a:extLst>
          </p:cNvPr>
          <p:cNvSpPr>
            <a:spLocks noGrp="1"/>
          </p:cNvSpPr>
          <p:nvPr>
            <p:ph type="title"/>
          </p:nvPr>
        </p:nvSpPr>
        <p:spPr>
          <a:xfrm>
            <a:off x="2231136" y="388112"/>
            <a:ext cx="7729728" cy="982378"/>
          </a:xfrm>
        </p:spPr>
        <p:txBody>
          <a:bodyPr/>
          <a:lstStyle/>
          <a:p>
            <a:r>
              <a:rPr lang="en-US" dirty="0"/>
              <a:t>Why Maynooth university?</a:t>
            </a:r>
          </a:p>
        </p:txBody>
      </p:sp>
      <p:pic>
        <p:nvPicPr>
          <p:cNvPr id="4" name="Content Placeholder 3">
            <a:extLst>
              <a:ext uri="{FF2B5EF4-FFF2-40B4-BE49-F238E27FC236}">
                <a16:creationId xmlns:a16="http://schemas.microsoft.com/office/drawing/2014/main" id="{01DDCA87-576B-84BA-F882-156D70789118}"/>
              </a:ext>
            </a:extLst>
          </p:cNvPr>
          <p:cNvPicPr>
            <a:picLocks noGrp="1" noChangeAspect="1"/>
          </p:cNvPicPr>
          <p:nvPr>
            <p:ph idx="1"/>
          </p:nvPr>
        </p:nvPicPr>
        <p:blipFill>
          <a:blip r:embed="rId2"/>
          <a:stretch>
            <a:fillRect/>
          </a:stretch>
        </p:blipFill>
        <p:spPr>
          <a:xfrm>
            <a:off x="361820" y="4902490"/>
            <a:ext cx="1210385" cy="1848830"/>
          </a:xfrm>
          <a:prstGeom prst="rect">
            <a:avLst/>
          </a:prstGeom>
        </p:spPr>
      </p:pic>
      <p:pic>
        <p:nvPicPr>
          <p:cNvPr id="5" name="Picture 4">
            <a:extLst>
              <a:ext uri="{FF2B5EF4-FFF2-40B4-BE49-F238E27FC236}">
                <a16:creationId xmlns:a16="http://schemas.microsoft.com/office/drawing/2014/main" id="{5126705A-6A05-0318-0CA2-F74555871522}"/>
              </a:ext>
            </a:extLst>
          </p:cNvPr>
          <p:cNvPicPr>
            <a:picLocks noChangeAspect="1"/>
          </p:cNvPicPr>
          <p:nvPr/>
        </p:nvPicPr>
        <p:blipFill>
          <a:blip r:embed="rId3"/>
          <a:stretch>
            <a:fillRect/>
          </a:stretch>
        </p:blipFill>
        <p:spPr>
          <a:xfrm>
            <a:off x="10371438" y="288386"/>
            <a:ext cx="1438798" cy="2164208"/>
          </a:xfrm>
          <a:prstGeom prst="rect">
            <a:avLst/>
          </a:prstGeom>
        </p:spPr>
      </p:pic>
      <p:pic>
        <p:nvPicPr>
          <p:cNvPr id="6" name="Picture 5">
            <a:extLst>
              <a:ext uri="{FF2B5EF4-FFF2-40B4-BE49-F238E27FC236}">
                <a16:creationId xmlns:a16="http://schemas.microsoft.com/office/drawing/2014/main" id="{6AE6640A-60A9-396A-174F-445D65404EDD}"/>
              </a:ext>
            </a:extLst>
          </p:cNvPr>
          <p:cNvPicPr>
            <a:picLocks noChangeAspect="1"/>
          </p:cNvPicPr>
          <p:nvPr/>
        </p:nvPicPr>
        <p:blipFill>
          <a:blip r:embed="rId4"/>
          <a:stretch>
            <a:fillRect/>
          </a:stretch>
        </p:blipFill>
        <p:spPr>
          <a:xfrm>
            <a:off x="10144136" y="4111639"/>
            <a:ext cx="1633796" cy="2529748"/>
          </a:xfrm>
          <a:prstGeom prst="rect">
            <a:avLst/>
          </a:prstGeom>
        </p:spPr>
      </p:pic>
      <p:pic>
        <p:nvPicPr>
          <p:cNvPr id="7" name="Picture 6">
            <a:extLst>
              <a:ext uri="{FF2B5EF4-FFF2-40B4-BE49-F238E27FC236}">
                <a16:creationId xmlns:a16="http://schemas.microsoft.com/office/drawing/2014/main" id="{51302BDC-2530-D5F7-833D-91837F451E97}"/>
              </a:ext>
            </a:extLst>
          </p:cNvPr>
          <p:cNvPicPr>
            <a:picLocks noChangeAspect="1"/>
          </p:cNvPicPr>
          <p:nvPr/>
        </p:nvPicPr>
        <p:blipFill>
          <a:blip r:embed="rId5"/>
          <a:stretch>
            <a:fillRect/>
          </a:stretch>
        </p:blipFill>
        <p:spPr>
          <a:xfrm>
            <a:off x="268364" y="2650332"/>
            <a:ext cx="1265069" cy="2041361"/>
          </a:xfrm>
          <a:prstGeom prst="rect">
            <a:avLst/>
          </a:prstGeom>
        </p:spPr>
      </p:pic>
      <p:pic>
        <p:nvPicPr>
          <p:cNvPr id="8" name="Picture 7">
            <a:extLst>
              <a:ext uri="{FF2B5EF4-FFF2-40B4-BE49-F238E27FC236}">
                <a16:creationId xmlns:a16="http://schemas.microsoft.com/office/drawing/2014/main" id="{EFC7DC53-F9FE-BC29-4541-1CDCF2E2C77A}"/>
              </a:ext>
            </a:extLst>
          </p:cNvPr>
          <p:cNvPicPr>
            <a:picLocks noChangeAspect="1"/>
          </p:cNvPicPr>
          <p:nvPr/>
        </p:nvPicPr>
        <p:blipFill>
          <a:blip r:embed="rId6"/>
          <a:stretch>
            <a:fillRect/>
          </a:stretch>
        </p:blipFill>
        <p:spPr>
          <a:xfrm>
            <a:off x="229594" y="267627"/>
            <a:ext cx="1342611" cy="2164208"/>
          </a:xfrm>
          <a:prstGeom prst="rect">
            <a:avLst/>
          </a:prstGeom>
        </p:spPr>
      </p:pic>
      <p:pic>
        <p:nvPicPr>
          <p:cNvPr id="10" name="Picture 9">
            <a:extLst>
              <a:ext uri="{FF2B5EF4-FFF2-40B4-BE49-F238E27FC236}">
                <a16:creationId xmlns:a16="http://schemas.microsoft.com/office/drawing/2014/main" id="{28A060D6-D241-B5A4-1CE9-47E25C68BA02}"/>
              </a:ext>
            </a:extLst>
          </p:cNvPr>
          <p:cNvPicPr>
            <a:picLocks noChangeAspect="1"/>
          </p:cNvPicPr>
          <p:nvPr/>
        </p:nvPicPr>
        <p:blipFill>
          <a:blip r:embed="rId7"/>
          <a:stretch>
            <a:fillRect/>
          </a:stretch>
        </p:blipFill>
        <p:spPr>
          <a:xfrm>
            <a:off x="9960864" y="2746361"/>
            <a:ext cx="2006500" cy="1123640"/>
          </a:xfrm>
          <a:prstGeom prst="rect">
            <a:avLst/>
          </a:prstGeom>
        </p:spPr>
      </p:pic>
      <p:sp>
        <p:nvSpPr>
          <p:cNvPr id="3" name="TextBox 2">
            <a:extLst>
              <a:ext uri="{FF2B5EF4-FFF2-40B4-BE49-F238E27FC236}">
                <a16:creationId xmlns:a16="http://schemas.microsoft.com/office/drawing/2014/main" id="{0B04EBE3-E97E-7116-D8D8-011A46ABEF3A}"/>
              </a:ext>
            </a:extLst>
          </p:cNvPr>
          <p:cNvSpPr txBox="1"/>
          <p:nvPr/>
        </p:nvSpPr>
        <p:spPr>
          <a:xfrm>
            <a:off x="1706880" y="1645919"/>
            <a:ext cx="8253984" cy="4801314"/>
          </a:xfrm>
          <a:prstGeom prst="rect">
            <a:avLst/>
          </a:prstGeom>
          <a:noFill/>
        </p:spPr>
        <p:txBody>
          <a:bodyPr wrap="square" rtlCol="0">
            <a:spAutoFit/>
          </a:bodyPr>
          <a:lstStyle/>
          <a:p>
            <a:pPr marL="285750" indent="-285750">
              <a:buFont typeface="Arial" panose="020B0604020202020204" pitchFamily="34" charset="0"/>
              <a:buChar char="•"/>
            </a:pPr>
            <a:r>
              <a:rPr lang="en-US" dirty="0"/>
              <a:t>Award-winning permanent staff working in fiction, poetry, creative non-fiction, including Booker Prize-winner Paul Lynch, Belinda McKeon, Oona Frawley, Catherine Gander, and Colin Graham.</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2 Writers-in-Residence appointed per year, providing exposure to renowned practitioners.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Previous Writers-in-Residence include Ryan Dennis, Rob Doyle, </a:t>
            </a:r>
            <a:r>
              <a:rPr lang="en-US" dirty="0" err="1"/>
              <a:t>Oisín</a:t>
            </a:r>
            <a:r>
              <a:rPr lang="en-US" dirty="0"/>
              <a:t> Fagan, Eoin McNamee, Annemarie </a:t>
            </a:r>
            <a:r>
              <a:rPr lang="en-US" dirty="0" err="1"/>
              <a:t>Ní</a:t>
            </a:r>
            <a:r>
              <a:rPr lang="en-US" dirty="0"/>
              <a:t> </a:t>
            </a:r>
            <a:r>
              <a:rPr lang="en-US" dirty="0" err="1"/>
              <a:t>Churreain</a:t>
            </a:r>
            <a:r>
              <a:rPr lang="en-US" dirty="0"/>
              <a:t>, </a:t>
            </a:r>
            <a:r>
              <a:rPr lang="en-US" dirty="0" err="1"/>
              <a:t>Christodoulous</a:t>
            </a:r>
            <a:r>
              <a:rPr lang="en-US" dirty="0"/>
              <a:t> Makris, Sue Rainsford, </a:t>
            </a:r>
            <a:r>
              <a:rPr lang="en-US" dirty="0" err="1"/>
              <a:t>Fíona</a:t>
            </a:r>
            <a:r>
              <a:rPr lang="en-US" dirty="0"/>
              <a:t> Scarlett, Catherine Talbot, Susan Tomaselli, and Joanna Walsh.</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Established visiting guest lecture series providing consistent access to writers, editors, artists and agents of international caliber.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Previous visiting speakers include Christine Dwyer Hickey, Paul Muldoon, Donal Ryan, Shola Von Reinhold; the founders of acclaimed Tramp Press; editors of Banshee Lit, </a:t>
            </a:r>
            <a:r>
              <a:rPr lang="en-US" i="1" dirty="0"/>
              <a:t>gorse</a:t>
            </a:r>
            <a:r>
              <a:rPr lang="en-US" dirty="0"/>
              <a:t>, </a:t>
            </a:r>
            <a:r>
              <a:rPr lang="en-US" i="1" dirty="0"/>
              <a:t>The Dublin Review</a:t>
            </a:r>
            <a:r>
              <a:rPr lang="en-US" dirty="0"/>
              <a:t>; and many more.</a:t>
            </a:r>
          </a:p>
        </p:txBody>
      </p:sp>
    </p:spTree>
    <p:extLst>
      <p:ext uri="{BB962C8B-B14F-4D97-AF65-F5344CB8AC3E}">
        <p14:creationId xmlns:p14="http://schemas.microsoft.com/office/powerpoint/2010/main" val="7012108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F42BB42-1478-72B2-089F-462C23B1AD5A}"/>
              </a:ext>
            </a:extLst>
          </p:cNvPr>
          <p:cNvPicPr>
            <a:picLocks noChangeAspect="1"/>
          </p:cNvPicPr>
          <p:nvPr/>
        </p:nvPicPr>
        <p:blipFill>
          <a:blip r:embed="rId2"/>
          <a:srcRect l="29736" r="1570"/>
          <a:stretch/>
        </p:blipFill>
        <p:spPr>
          <a:xfrm>
            <a:off x="20" y="10"/>
            <a:ext cx="7537684" cy="6857990"/>
          </a:xfrm>
          <a:prstGeom prst="rect">
            <a:avLst/>
          </a:prstGeom>
        </p:spPr>
      </p:pic>
      <p:sp>
        <p:nvSpPr>
          <p:cNvPr id="2" name="Title 1">
            <a:extLst>
              <a:ext uri="{FF2B5EF4-FFF2-40B4-BE49-F238E27FC236}">
                <a16:creationId xmlns:a16="http://schemas.microsoft.com/office/drawing/2014/main" id="{FF3ED9F3-D4C8-F8DA-D39E-DB0986265A1D}"/>
              </a:ext>
            </a:extLst>
          </p:cNvPr>
          <p:cNvSpPr>
            <a:spLocks noGrp="1"/>
          </p:cNvSpPr>
          <p:nvPr>
            <p:ph type="title"/>
          </p:nvPr>
        </p:nvSpPr>
        <p:spPr>
          <a:xfrm>
            <a:off x="804672" y="2844368"/>
            <a:ext cx="5928360" cy="1188720"/>
          </a:xfrm>
          <a:solidFill>
            <a:schemeClr val="tx1">
              <a:alpha val="60000"/>
            </a:schemeClr>
          </a:solidFill>
          <a:ln>
            <a:solidFill>
              <a:schemeClr val="bg1"/>
            </a:solidFill>
          </a:ln>
        </p:spPr>
        <p:txBody>
          <a:bodyPr vert="horz" lIns="91440" tIns="45720" rIns="91440" bIns="45720" rtlCol="0">
            <a:normAutofit/>
          </a:bodyPr>
          <a:lstStyle/>
          <a:p>
            <a:r>
              <a:rPr lang="en-US" kern="1200">
                <a:solidFill>
                  <a:schemeClr val="bg1"/>
                </a:solidFill>
                <a:latin typeface="+mj-lt"/>
                <a:ea typeface="+mj-ea"/>
                <a:cs typeface="+mj-cs"/>
              </a:rPr>
              <a:t>1</a:t>
            </a:r>
            <a:r>
              <a:rPr lang="en-US" kern="1200" baseline="30000">
                <a:solidFill>
                  <a:schemeClr val="bg1"/>
                </a:solidFill>
                <a:latin typeface="+mj-lt"/>
                <a:ea typeface="+mj-ea"/>
                <a:cs typeface="+mj-cs"/>
              </a:rPr>
              <a:t>st</a:t>
            </a:r>
            <a:r>
              <a:rPr lang="en-US" kern="1200">
                <a:solidFill>
                  <a:schemeClr val="bg1"/>
                </a:solidFill>
                <a:latin typeface="+mj-lt"/>
                <a:ea typeface="+mj-ea"/>
                <a:cs typeface="+mj-cs"/>
              </a:rPr>
              <a:t> Year Creative Writing and English</a:t>
            </a:r>
          </a:p>
        </p:txBody>
      </p:sp>
      <p:sp>
        <p:nvSpPr>
          <p:cNvPr id="10" name="Rectangle 9">
            <a:extLst>
              <a:ext uri="{FF2B5EF4-FFF2-40B4-BE49-F238E27FC236}">
                <a16:creationId xmlns:a16="http://schemas.microsoft.com/office/drawing/2014/main" id="{2DC18BC7-5FF5-42FD-8163-C0D34837F5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7704" y="6740"/>
            <a:ext cx="46542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FA799E4-0136-9398-0A53-FB9D93FEB0BF}"/>
              </a:ext>
            </a:extLst>
          </p:cNvPr>
          <p:cNvSpPr>
            <a:spLocks noGrp="1"/>
          </p:cNvSpPr>
          <p:nvPr>
            <p:ph idx="1"/>
          </p:nvPr>
        </p:nvSpPr>
        <p:spPr>
          <a:xfrm>
            <a:off x="7863840" y="114301"/>
            <a:ext cx="4069080" cy="6629398"/>
          </a:xfrm>
        </p:spPr>
        <p:txBody>
          <a:bodyPr vert="horz" lIns="91440" tIns="45720" rIns="91440" bIns="45720" rtlCol="0" anchor="ctr">
            <a:normAutofit lnSpcReduction="10000"/>
          </a:bodyPr>
          <a:lstStyle/>
          <a:p>
            <a:pPr marL="0" indent="0">
              <a:lnSpc>
                <a:spcPct val="90000"/>
              </a:lnSpc>
              <a:buNone/>
              <a:defRPr/>
            </a:pPr>
            <a:endParaRPr lang="en-US" sz="1600" dirty="0">
              <a:solidFill>
                <a:srgbClr val="FFFFFF"/>
              </a:solidFill>
            </a:endParaRPr>
          </a:p>
          <a:p>
            <a:pPr marL="0" indent="0">
              <a:lnSpc>
                <a:spcPct val="90000"/>
              </a:lnSpc>
              <a:buNone/>
              <a:defRPr/>
            </a:pPr>
            <a:r>
              <a:rPr lang="en-US" sz="1600" b="1" dirty="0">
                <a:solidFill>
                  <a:srgbClr val="FFFFFF"/>
                </a:solidFill>
              </a:rPr>
              <a:t>Semester 1</a:t>
            </a:r>
          </a:p>
          <a:p>
            <a:pPr marL="0" indent="0">
              <a:lnSpc>
                <a:spcPct val="90000"/>
              </a:lnSpc>
              <a:spcAft>
                <a:spcPts val="800"/>
              </a:spcAft>
              <a:buNone/>
            </a:pPr>
            <a:r>
              <a:rPr lang="en-US" sz="1600" kern="100" dirty="0">
                <a:solidFill>
                  <a:srgbClr val="FFFFFF"/>
                </a:solidFill>
                <a:latin typeface="Aptos" panose="020B0004020202020204" pitchFamily="34" charset="0"/>
                <a:ea typeface="Aptos" panose="020B0004020202020204" pitchFamily="34" charset="0"/>
                <a:cs typeface="Times New Roman" panose="02020603050405020304" pitchFamily="18" charset="0"/>
              </a:rPr>
              <a:t>T</a:t>
            </a:r>
            <a:r>
              <a:rPr lang="en-US" sz="1600" kern="1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ake 3 x 7.5 credit modules of Creative Writing and English: </a:t>
            </a:r>
            <a:endParaRPr lang="en-IE" sz="1600" kern="1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90000"/>
              </a:lnSpc>
              <a:buFont typeface="Symbol" pitchFamily="2" charset="2"/>
              <a:buChar char=""/>
            </a:pPr>
            <a:r>
              <a:rPr lang="en-US" sz="1600" kern="1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Introduction to Creative Writing</a:t>
            </a:r>
            <a:endParaRPr lang="en-IE" sz="1600" kern="1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90000"/>
              </a:lnSpc>
              <a:buFont typeface="Symbol" pitchFamily="2" charset="2"/>
              <a:buChar char=""/>
            </a:pPr>
            <a:r>
              <a:rPr lang="en-US" sz="1600" kern="1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Foundational English 1 (Prose)</a:t>
            </a:r>
            <a:endParaRPr lang="en-IE" sz="1600" kern="1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90000"/>
              </a:lnSpc>
              <a:spcAft>
                <a:spcPts val="800"/>
              </a:spcAft>
              <a:buFont typeface="Symbol" pitchFamily="2" charset="2"/>
              <a:buChar char=""/>
            </a:pPr>
            <a:r>
              <a:rPr lang="en-US" sz="1600" kern="1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Climate Fiction</a:t>
            </a:r>
            <a:endParaRPr lang="en-IE" sz="1600" kern="1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endParaRPr>
          </a:p>
          <a:p>
            <a:pPr>
              <a:lnSpc>
                <a:spcPct val="90000"/>
              </a:lnSpc>
              <a:spcAft>
                <a:spcPts val="800"/>
              </a:spcAft>
            </a:pPr>
            <a:r>
              <a:rPr lang="en-US" sz="1600" kern="1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PLUS choose 1 other subject module, which may include Critical Skills, from the available groups.</a:t>
            </a:r>
          </a:p>
          <a:p>
            <a:pPr marL="0" indent="0">
              <a:lnSpc>
                <a:spcPct val="90000"/>
              </a:lnSpc>
              <a:spcAft>
                <a:spcPts val="600"/>
              </a:spcAft>
              <a:buNone/>
              <a:defRPr/>
            </a:pPr>
            <a:r>
              <a:rPr lang="en-US" sz="1600" b="1" dirty="0">
                <a:solidFill>
                  <a:srgbClr val="FFFFFF"/>
                </a:solidFill>
              </a:rPr>
              <a:t>Semester 2</a:t>
            </a:r>
          </a:p>
          <a:p>
            <a:pPr marL="0" indent="0">
              <a:lnSpc>
                <a:spcPct val="90000"/>
              </a:lnSpc>
              <a:spcAft>
                <a:spcPts val="800"/>
              </a:spcAft>
              <a:buNone/>
            </a:pPr>
            <a:r>
              <a:rPr lang="en-US" sz="1600" kern="1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Take 3 x 7.5 credit modules of Creative Writing and English: </a:t>
            </a:r>
            <a:endParaRPr lang="en-IE" sz="1600" kern="1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90000"/>
              </a:lnSpc>
              <a:buFont typeface="Symbol" pitchFamily="2" charset="2"/>
              <a:buChar char=""/>
            </a:pPr>
            <a:r>
              <a:rPr lang="en-US" sz="1600" kern="1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Introduction to Creative Writing</a:t>
            </a:r>
            <a:endParaRPr lang="en-IE" sz="1600" kern="1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90000"/>
              </a:lnSpc>
              <a:buFont typeface="Symbol" pitchFamily="2" charset="2"/>
              <a:buChar char=""/>
            </a:pPr>
            <a:r>
              <a:rPr lang="en-US" sz="1600" kern="1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Foundational English 2 (Poetry and Drama)</a:t>
            </a:r>
            <a:endParaRPr lang="en-IE" sz="1600" kern="1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90000"/>
              </a:lnSpc>
              <a:spcAft>
                <a:spcPts val="800"/>
              </a:spcAft>
              <a:buFont typeface="Symbol" pitchFamily="2" charset="2"/>
              <a:buChar char=""/>
            </a:pPr>
            <a:r>
              <a:rPr lang="en-US" sz="1600" kern="1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Literary Criticism and Theory</a:t>
            </a:r>
            <a:endParaRPr lang="en-IE" sz="1600" kern="1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endParaRPr>
          </a:p>
          <a:p>
            <a:pPr>
              <a:lnSpc>
                <a:spcPct val="90000"/>
              </a:lnSpc>
              <a:spcAft>
                <a:spcPts val="800"/>
              </a:spcAft>
            </a:pPr>
            <a:r>
              <a:rPr lang="en-US" sz="1600" kern="1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PLUS choose 1 other subject module, which may include Critical Skills, from the available groups.</a:t>
            </a:r>
            <a:endParaRPr lang="en-IE" sz="1600" kern="1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endParaRPr>
          </a:p>
          <a:p>
            <a:pPr>
              <a:lnSpc>
                <a:spcPct val="90000"/>
              </a:lnSpc>
            </a:pPr>
            <a:endParaRPr lang="en-US" sz="1100" dirty="0">
              <a:solidFill>
                <a:srgbClr val="FFFFFF"/>
              </a:solidFill>
            </a:endParaRPr>
          </a:p>
        </p:txBody>
      </p:sp>
      <p:sp>
        <p:nvSpPr>
          <p:cNvPr id="4" name="TextBox 3">
            <a:extLst>
              <a:ext uri="{FF2B5EF4-FFF2-40B4-BE49-F238E27FC236}">
                <a16:creationId xmlns:a16="http://schemas.microsoft.com/office/drawing/2014/main" id="{6D8F838E-F112-E863-4457-6DF9D2D35E14}"/>
              </a:ext>
            </a:extLst>
          </p:cNvPr>
          <p:cNvSpPr txBox="1"/>
          <p:nvPr/>
        </p:nvSpPr>
        <p:spPr>
          <a:xfrm>
            <a:off x="4872039" y="3671316"/>
            <a:ext cx="7215186" cy="3072383"/>
          </a:xfrm>
          <a:prstGeom prst="rect">
            <a:avLst/>
          </a:prstGeom>
        </p:spPr>
        <p:txBody>
          <a:bodyPr vert="horz" lIns="91440" tIns="45720" rIns="91440" bIns="45720" rtlCol="0">
            <a:noAutofit/>
          </a:bodyPr>
          <a:lstStyle/>
          <a:p>
            <a:pPr algn="ctr">
              <a:lnSpc>
                <a:spcPct val="90000"/>
              </a:lnSpc>
              <a:spcAft>
                <a:spcPts val="600"/>
              </a:spcAft>
              <a:defRPr/>
            </a:pPr>
            <a:endParaRPr lang="en-IE"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606788185"/>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lumMod val="75000"/>
            <a:alpha val="76156"/>
          </a:schemeClr>
        </a:solidFill>
        <a:effectLst/>
      </p:bgPr>
    </p:bg>
    <p:spTree>
      <p:nvGrpSpPr>
        <p:cNvPr id="1" name="">
          <a:extLst>
            <a:ext uri="{FF2B5EF4-FFF2-40B4-BE49-F238E27FC236}">
              <a16:creationId xmlns:a16="http://schemas.microsoft.com/office/drawing/2014/main" id="{D507AC36-9745-AFEE-46AC-E76BB7C421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5E70F7-4AFB-5791-AB5C-7886C3D50CCF}"/>
              </a:ext>
            </a:extLst>
          </p:cNvPr>
          <p:cNvSpPr>
            <a:spLocks noGrp="1"/>
          </p:cNvSpPr>
          <p:nvPr>
            <p:ph type="title"/>
          </p:nvPr>
        </p:nvSpPr>
        <p:spPr>
          <a:xfrm>
            <a:off x="838200" y="2957666"/>
            <a:ext cx="10515595" cy="935870"/>
          </a:xfrm>
        </p:spPr>
        <p:txBody>
          <a:bodyPr anchor="b">
            <a:normAutofit fontScale="90000"/>
          </a:bodyPr>
          <a:lstStyle/>
          <a:p>
            <a:pPr algn="ctr"/>
            <a:r>
              <a:rPr lang="en-US" sz="4000" dirty="0"/>
              <a:t>What might students read in 1</a:t>
            </a:r>
            <a:r>
              <a:rPr lang="en-US" sz="4000" baseline="30000" dirty="0"/>
              <a:t>st</a:t>
            </a:r>
            <a:r>
              <a:rPr lang="en-US" sz="4000" dirty="0"/>
              <a:t> year?</a:t>
            </a:r>
          </a:p>
        </p:txBody>
      </p:sp>
      <p:sp>
        <p:nvSpPr>
          <p:cNvPr id="3" name="Content Placeholder 2">
            <a:extLst>
              <a:ext uri="{FF2B5EF4-FFF2-40B4-BE49-F238E27FC236}">
                <a16:creationId xmlns:a16="http://schemas.microsoft.com/office/drawing/2014/main" id="{8C3D6AC9-DF07-190C-72D4-BC1D9251AEFA}"/>
              </a:ext>
            </a:extLst>
          </p:cNvPr>
          <p:cNvSpPr>
            <a:spLocks noGrp="1"/>
          </p:cNvSpPr>
          <p:nvPr>
            <p:ph idx="1"/>
          </p:nvPr>
        </p:nvSpPr>
        <p:spPr>
          <a:xfrm>
            <a:off x="0" y="4058464"/>
            <a:ext cx="12087225" cy="2063839"/>
          </a:xfrm>
        </p:spPr>
        <p:txBody>
          <a:bodyPr>
            <a:normAutofit/>
          </a:bodyPr>
          <a:lstStyle/>
          <a:p>
            <a:pPr marL="0" indent="0" algn="ctr">
              <a:buNone/>
            </a:pPr>
            <a:r>
              <a:rPr lang="en-GB" altLang="en-US" sz="2400" dirty="0"/>
              <a:t>Current course syllabi include:</a:t>
            </a:r>
          </a:p>
          <a:p>
            <a:pPr algn="ctr"/>
            <a:r>
              <a:rPr lang="en-GB" altLang="en-US" sz="2400" dirty="0"/>
              <a:t>short stories by James Joyce, Chimamanda Ngozi Adichie,  Anton Chekov, Claire Keegan; </a:t>
            </a:r>
          </a:p>
          <a:p>
            <a:pPr algn="ctr"/>
            <a:r>
              <a:rPr lang="en-GB" altLang="en-US" sz="2400" dirty="0"/>
              <a:t>a novel by Jane Austen (</a:t>
            </a:r>
            <a:r>
              <a:rPr lang="en-GB" altLang="en-US" sz="2400" i="1" dirty="0"/>
              <a:t>Pride and Prejudice</a:t>
            </a:r>
            <a:r>
              <a:rPr lang="en-GB" altLang="en-US" sz="2400" dirty="0"/>
              <a:t>);</a:t>
            </a:r>
          </a:p>
          <a:p>
            <a:pPr algn="ctr"/>
            <a:r>
              <a:rPr lang="en-GB" altLang="en-US" sz="2400" dirty="0"/>
              <a:t>speeches/ essays by Martin Luther King, Jr, Joan Didion, Rachel Kushner. </a:t>
            </a:r>
          </a:p>
          <a:p>
            <a:pPr marL="0" indent="0" algn="ctr">
              <a:buNone/>
            </a:pPr>
            <a:endParaRPr lang="en-GB" altLang="en-US" sz="1700" dirty="0"/>
          </a:p>
          <a:p>
            <a:pPr algn="ctr"/>
            <a:endParaRPr lang="en-US" sz="1700" dirty="0"/>
          </a:p>
          <a:p>
            <a:pPr algn="ctr"/>
            <a:endParaRPr lang="en-US" sz="1700" dirty="0"/>
          </a:p>
        </p:txBody>
      </p:sp>
      <p:pic>
        <p:nvPicPr>
          <p:cNvPr id="11" name="Picture 10">
            <a:extLst>
              <a:ext uri="{FF2B5EF4-FFF2-40B4-BE49-F238E27FC236}">
                <a16:creationId xmlns:a16="http://schemas.microsoft.com/office/drawing/2014/main" id="{14CB41C6-83C9-5AA8-378D-9FD41815D3D9}"/>
              </a:ext>
            </a:extLst>
          </p:cNvPr>
          <p:cNvPicPr>
            <a:picLocks noChangeAspect="1"/>
          </p:cNvPicPr>
          <p:nvPr/>
        </p:nvPicPr>
        <p:blipFill>
          <a:blip r:embed="rId2"/>
          <a:stretch>
            <a:fillRect/>
          </a:stretch>
        </p:blipFill>
        <p:spPr>
          <a:xfrm>
            <a:off x="603585" y="552354"/>
            <a:ext cx="1445409" cy="2240384"/>
          </a:xfrm>
          <a:prstGeom prst="rect">
            <a:avLst/>
          </a:prstGeom>
        </p:spPr>
      </p:pic>
      <p:pic>
        <p:nvPicPr>
          <p:cNvPr id="9" name="Picture 1" descr="pp.jpg">
            <a:extLst>
              <a:ext uri="{FF2B5EF4-FFF2-40B4-BE49-F238E27FC236}">
                <a16:creationId xmlns:a16="http://schemas.microsoft.com/office/drawing/2014/main" id="{28B118EA-8F3B-5863-255B-86B351C79C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2987008" y="552354"/>
            <a:ext cx="1453439" cy="224038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1DA16341-D3F8-0187-F65B-21DA96CF133D}"/>
              </a:ext>
            </a:extLst>
          </p:cNvPr>
          <p:cNvPicPr>
            <a:picLocks noChangeAspect="1"/>
          </p:cNvPicPr>
          <p:nvPr/>
        </p:nvPicPr>
        <p:blipFill>
          <a:blip r:embed="rId4"/>
          <a:stretch>
            <a:fillRect/>
          </a:stretch>
        </p:blipFill>
        <p:spPr>
          <a:xfrm>
            <a:off x="5371833" y="552354"/>
            <a:ext cx="1458666" cy="2240384"/>
          </a:xfrm>
          <a:prstGeom prst="rect">
            <a:avLst/>
          </a:prstGeom>
        </p:spPr>
      </p:pic>
      <p:pic>
        <p:nvPicPr>
          <p:cNvPr id="14" name="Picture 13">
            <a:extLst>
              <a:ext uri="{FF2B5EF4-FFF2-40B4-BE49-F238E27FC236}">
                <a16:creationId xmlns:a16="http://schemas.microsoft.com/office/drawing/2014/main" id="{F040CDFC-B783-0792-3853-4DD8FDC07813}"/>
              </a:ext>
            </a:extLst>
          </p:cNvPr>
          <p:cNvPicPr>
            <a:picLocks noChangeAspect="1"/>
          </p:cNvPicPr>
          <p:nvPr/>
        </p:nvPicPr>
        <p:blipFill>
          <a:blip r:embed="rId5"/>
          <a:stretch>
            <a:fillRect/>
          </a:stretch>
        </p:blipFill>
        <p:spPr>
          <a:xfrm>
            <a:off x="7704470" y="552354"/>
            <a:ext cx="1568268" cy="2240384"/>
          </a:xfrm>
          <a:prstGeom prst="rect">
            <a:avLst/>
          </a:prstGeom>
        </p:spPr>
      </p:pic>
      <p:pic>
        <p:nvPicPr>
          <p:cNvPr id="15" name="Picture 14">
            <a:extLst>
              <a:ext uri="{FF2B5EF4-FFF2-40B4-BE49-F238E27FC236}">
                <a16:creationId xmlns:a16="http://schemas.microsoft.com/office/drawing/2014/main" id="{94C75656-97A7-27E1-76D6-9C9E0B0D6E01}"/>
              </a:ext>
            </a:extLst>
          </p:cNvPr>
          <p:cNvPicPr>
            <a:picLocks noChangeAspect="1"/>
          </p:cNvPicPr>
          <p:nvPr/>
        </p:nvPicPr>
        <p:blipFill>
          <a:blip r:embed="rId6"/>
          <a:stretch>
            <a:fillRect/>
          </a:stretch>
        </p:blipFill>
        <p:spPr>
          <a:xfrm>
            <a:off x="10027498" y="552354"/>
            <a:ext cx="1697090" cy="2240384"/>
          </a:xfrm>
          <a:prstGeom prst="rect">
            <a:avLst/>
          </a:prstGeom>
        </p:spPr>
      </p:pic>
    </p:spTree>
    <p:extLst>
      <p:ext uri="{BB962C8B-B14F-4D97-AF65-F5344CB8AC3E}">
        <p14:creationId xmlns:p14="http://schemas.microsoft.com/office/powerpoint/2010/main" val="389786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8487488F-4661-7F8C-A201-D773EA556AF4}"/>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909DD1A5-D1B9-4ABD-A3F1-FD51E1CD2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072915"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D24CB8-BDB1-9F78-E1AB-BE5CADAF0C97}"/>
              </a:ext>
            </a:extLst>
          </p:cNvPr>
          <p:cNvSpPr>
            <a:spLocks noGrp="1"/>
          </p:cNvSpPr>
          <p:nvPr>
            <p:ph type="title"/>
          </p:nvPr>
        </p:nvSpPr>
        <p:spPr>
          <a:xfrm>
            <a:off x="804672" y="1290025"/>
            <a:ext cx="4475892" cy="1188720"/>
          </a:xfrm>
          <a:solidFill>
            <a:srgbClr val="FFFFFF"/>
          </a:solidFill>
          <a:ln>
            <a:solidFill>
              <a:srgbClr val="404040"/>
            </a:solidFill>
          </a:ln>
        </p:spPr>
        <p:txBody>
          <a:bodyPr>
            <a:normAutofit fontScale="90000"/>
          </a:bodyPr>
          <a:lstStyle/>
          <a:p>
            <a:r>
              <a:rPr lang="en-US" dirty="0">
                <a:solidFill>
                  <a:srgbClr val="262626"/>
                </a:solidFill>
              </a:rPr>
              <a:t>What might students read in first year?</a:t>
            </a:r>
          </a:p>
        </p:txBody>
      </p:sp>
      <p:sp>
        <p:nvSpPr>
          <p:cNvPr id="3" name="Content Placeholder 2">
            <a:extLst>
              <a:ext uri="{FF2B5EF4-FFF2-40B4-BE49-F238E27FC236}">
                <a16:creationId xmlns:a16="http://schemas.microsoft.com/office/drawing/2014/main" id="{0E532704-D1FA-6CC8-AF6D-0042E335E9C5}"/>
              </a:ext>
            </a:extLst>
          </p:cNvPr>
          <p:cNvSpPr>
            <a:spLocks noGrp="1"/>
          </p:cNvSpPr>
          <p:nvPr>
            <p:ph idx="1"/>
          </p:nvPr>
        </p:nvSpPr>
        <p:spPr>
          <a:xfrm>
            <a:off x="804672" y="2858703"/>
            <a:ext cx="4475892" cy="3042547"/>
          </a:xfrm>
        </p:spPr>
        <p:txBody>
          <a:bodyPr>
            <a:normAutofit/>
          </a:bodyPr>
          <a:lstStyle/>
          <a:p>
            <a:r>
              <a:rPr lang="en-US" altLang="en-US" sz="2000" dirty="0">
                <a:solidFill>
                  <a:srgbClr val="FFFFFF"/>
                </a:solidFill>
              </a:rPr>
              <a:t>Current course syllabi include:</a:t>
            </a:r>
          </a:p>
          <a:p>
            <a:r>
              <a:rPr lang="en-US" altLang="en-US" sz="2000" dirty="0">
                <a:solidFill>
                  <a:srgbClr val="FFFFFF"/>
                </a:solidFill>
              </a:rPr>
              <a:t>James Bradley’s cli-fi novel </a:t>
            </a:r>
            <a:r>
              <a:rPr lang="en-US" altLang="en-US" sz="2000" i="1" dirty="0">
                <a:solidFill>
                  <a:srgbClr val="FFFFFF"/>
                </a:solidFill>
              </a:rPr>
              <a:t>Clade; </a:t>
            </a:r>
          </a:p>
          <a:p>
            <a:r>
              <a:rPr lang="en-US" altLang="en-US" sz="2000" dirty="0" err="1">
                <a:solidFill>
                  <a:srgbClr val="FFFFFF"/>
                </a:solidFill>
              </a:rPr>
              <a:t>McConaghy’s</a:t>
            </a:r>
            <a:r>
              <a:rPr lang="en-US" altLang="en-US" sz="2000" dirty="0">
                <a:solidFill>
                  <a:srgbClr val="FFFFFF"/>
                </a:solidFill>
              </a:rPr>
              <a:t> novel </a:t>
            </a:r>
            <a:r>
              <a:rPr lang="en-US" altLang="en-US" sz="2000" i="1" dirty="0">
                <a:solidFill>
                  <a:srgbClr val="FFFFFF"/>
                </a:solidFill>
              </a:rPr>
              <a:t>Migrations;</a:t>
            </a:r>
            <a:r>
              <a:rPr lang="en-US" altLang="en-US" sz="2000" dirty="0">
                <a:solidFill>
                  <a:srgbClr val="FFFFFF"/>
                </a:solidFill>
              </a:rPr>
              <a:t> </a:t>
            </a:r>
          </a:p>
          <a:p>
            <a:r>
              <a:rPr lang="en-US" altLang="en-US" sz="2000" dirty="0">
                <a:solidFill>
                  <a:srgbClr val="FFFFFF"/>
                </a:solidFill>
              </a:rPr>
              <a:t>an array of critical work, rap, spoken word poetry and written poetry, such as </a:t>
            </a:r>
            <a:r>
              <a:rPr lang="en-IE" altLang="en-US" sz="2000" dirty="0">
                <a:solidFill>
                  <a:srgbClr val="FFFFFF"/>
                </a:solidFill>
              </a:rPr>
              <a:t>the work of poet and climate-change activist Kathy </a:t>
            </a:r>
            <a:r>
              <a:rPr lang="en-IE" altLang="en-US" sz="2000" dirty="0" err="1">
                <a:solidFill>
                  <a:srgbClr val="FFFFFF"/>
                </a:solidFill>
              </a:rPr>
              <a:t>Jetñil-Kijiner</a:t>
            </a:r>
            <a:r>
              <a:rPr lang="en-IE" altLang="en-US" sz="2000" dirty="0">
                <a:solidFill>
                  <a:srgbClr val="FFFFFF"/>
                </a:solidFill>
              </a:rPr>
              <a:t>. </a:t>
            </a:r>
            <a:endParaRPr lang="en-US" altLang="en-US" sz="2000" dirty="0">
              <a:solidFill>
                <a:srgbClr val="FFFFFF"/>
              </a:solidFill>
            </a:endParaRPr>
          </a:p>
          <a:p>
            <a:pPr marL="0" indent="0">
              <a:buNone/>
            </a:pPr>
            <a:endParaRPr lang="en-GB" altLang="en-US" sz="1600" dirty="0">
              <a:solidFill>
                <a:srgbClr val="FFFFFF"/>
              </a:solidFill>
            </a:endParaRPr>
          </a:p>
          <a:p>
            <a:endParaRPr lang="en-US" sz="1600" dirty="0">
              <a:solidFill>
                <a:srgbClr val="FFFFFF"/>
              </a:solidFill>
            </a:endParaRPr>
          </a:p>
          <a:p>
            <a:endParaRPr lang="en-US" sz="1600" dirty="0">
              <a:solidFill>
                <a:srgbClr val="FFFFFF"/>
              </a:solidFill>
            </a:endParaRPr>
          </a:p>
        </p:txBody>
      </p:sp>
      <p:sp>
        <p:nvSpPr>
          <p:cNvPr id="24" name="Rectangle 23">
            <a:extLst>
              <a:ext uri="{FF2B5EF4-FFF2-40B4-BE49-F238E27FC236}">
                <a16:creationId xmlns:a16="http://schemas.microsoft.com/office/drawing/2014/main" id="{92D6919D-2F76-4DAE-9E61-9D8730BC8C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203" y="321731"/>
            <a:ext cx="3208079" cy="367484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8" descr="A book cover with a bird flying&#10;&#10;Description automatically generated">
            <a:extLst>
              <a:ext uri="{FF2B5EF4-FFF2-40B4-BE49-F238E27FC236}">
                <a16:creationId xmlns:a16="http://schemas.microsoft.com/office/drawing/2014/main" id="{AE1D0697-EA6D-0261-CD75-C108EF5D7D4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908380" y="485803"/>
            <a:ext cx="2183724" cy="334670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25">
            <a:extLst>
              <a:ext uri="{FF2B5EF4-FFF2-40B4-BE49-F238E27FC236}">
                <a16:creationId xmlns:a16="http://schemas.microsoft.com/office/drawing/2014/main" id="{ED98EDA2-D5A6-436B-A7A7-940CCF6CA3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57212" y="321731"/>
            <a:ext cx="2111317" cy="206586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10" descr="A person with long hair standing on a concrete surface&#10;&#10;Description automatically generated">
            <a:extLst>
              <a:ext uri="{FF2B5EF4-FFF2-40B4-BE49-F238E27FC236}">
                <a16:creationId xmlns:a16="http://schemas.microsoft.com/office/drawing/2014/main" id="{7FA9FB21-38A9-F57E-14CE-E1188753586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921040" y="759908"/>
            <a:ext cx="1783661" cy="119778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27">
            <a:extLst>
              <a:ext uri="{FF2B5EF4-FFF2-40B4-BE49-F238E27FC236}">
                <a16:creationId xmlns:a16="http://schemas.microsoft.com/office/drawing/2014/main" id="{A88CE249-4FE2-4A1B-9733-3A31A0DF60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57212" y="2548467"/>
            <a:ext cx="2111317" cy="335278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6" descr="A book cover with wind turbines in the sky&#10;&#10;Description automatically generated">
            <a:extLst>
              <a:ext uri="{FF2B5EF4-FFF2-40B4-BE49-F238E27FC236}">
                <a16:creationId xmlns:a16="http://schemas.microsoft.com/office/drawing/2014/main" id="{EFF1972D-6C92-CF1B-AED3-3076E7CAB257}"/>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a:xfrm>
            <a:off x="9921040" y="2833796"/>
            <a:ext cx="1783661" cy="2784493"/>
          </a:xfrm>
          <a:prstGeom prst="rect">
            <a:avLst/>
          </a:prstGeom>
        </p:spPr>
      </p:pic>
      <p:sp>
        <p:nvSpPr>
          <p:cNvPr id="30" name="Rectangle 29">
            <a:extLst>
              <a:ext uri="{FF2B5EF4-FFF2-40B4-BE49-F238E27FC236}">
                <a16:creationId xmlns:a16="http://schemas.microsoft.com/office/drawing/2014/main" id="{ECE5323E-8EE1-4983-B395-3EE8833E32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203" y="4163080"/>
            <a:ext cx="3208079" cy="2374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927A6AF-D6D1-38A0-5469-08D9DBD66F45}"/>
              </a:ext>
            </a:extLst>
          </p:cNvPr>
          <p:cNvPicPr>
            <a:picLocks noChangeAspect="1"/>
          </p:cNvPicPr>
          <p:nvPr/>
        </p:nvPicPr>
        <p:blipFill>
          <a:blip r:embed="rId5"/>
          <a:srcRect b="4255"/>
          <a:stretch/>
        </p:blipFill>
        <p:spPr>
          <a:xfrm>
            <a:off x="6560062" y="4543373"/>
            <a:ext cx="2880360" cy="1620207"/>
          </a:xfrm>
          <a:prstGeom prst="rect">
            <a:avLst/>
          </a:prstGeom>
        </p:spPr>
      </p:pic>
    </p:spTree>
    <p:extLst>
      <p:ext uri="{BB962C8B-B14F-4D97-AF65-F5344CB8AC3E}">
        <p14:creationId xmlns:p14="http://schemas.microsoft.com/office/powerpoint/2010/main" val="2019939018"/>
      </p:ext>
    </p:extLst>
  </p:cSld>
  <p:clrMapOvr>
    <a:masterClrMapping/>
  </p:clrMapOvr>
</p:sld>
</file>

<file path=ppt/theme/theme1.xml><?xml version="1.0" encoding="utf-8"?>
<a:theme xmlns:a="http://schemas.openxmlformats.org/drawingml/2006/main" name="Parcel">
  <a:themeElements>
    <a:clrScheme name="Parcel">
      <a:dk1>
        <a:srgbClr val="000000"/>
      </a:dk1>
      <a:lt1>
        <a:sysClr val="window" lastClr="FFFFFF"/>
      </a:lt1>
      <a:dk2>
        <a:srgbClr val="5E5E5E"/>
      </a:dk2>
      <a:lt2>
        <a:srgbClr val="DDDDDD"/>
      </a:lt2>
      <a:accent1>
        <a:srgbClr val="A6B727"/>
      </a:accent1>
      <a:accent2>
        <a:srgbClr val="418AB3"/>
      </a:accent2>
      <a:accent3>
        <a:srgbClr val="F69200"/>
      </a:accent3>
      <a:accent4>
        <a:srgbClr val="838383"/>
      </a:accent4>
      <a:accent5>
        <a:srgbClr val="FEC306"/>
      </a:accent5>
      <a:accent6>
        <a:srgbClr val="DF5327"/>
      </a:accent6>
      <a:hlink>
        <a:srgbClr val="F59E00"/>
      </a:hlink>
      <a:folHlink>
        <a:srgbClr val="B2B2B2"/>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A425FB89-E954-4A2A-81DC-D90804A94DB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6D807C8E39BE242860FE7DBFAED7FE9" ma:contentTypeVersion="18" ma:contentTypeDescription="Create a new document." ma:contentTypeScope="" ma:versionID="5b1bec4167fb9bb9b736d6bdc6c647a6">
  <xsd:schema xmlns:xsd="http://www.w3.org/2001/XMLSchema" xmlns:xs="http://www.w3.org/2001/XMLSchema" xmlns:p="http://schemas.microsoft.com/office/2006/metadata/properties" xmlns:ns2="978c0a57-8afb-4528-8361-0a360030ec5d" xmlns:ns3="7c15e37f-6de1-4f01-8010-14c06f221d61" targetNamespace="http://schemas.microsoft.com/office/2006/metadata/properties" ma:root="true" ma:fieldsID="3f3dd4e935cd2087cebdaf4a13e6e25e" ns2:_="" ns3:_="">
    <xsd:import namespace="978c0a57-8afb-4528-8361-0a360030ec5d"/>
    <xsd:import namespace="7c15e37f-6de1-4f01-8010-14c06f221d6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3:SharedWithUsers" minOccurs="0"/>
                <xsd:element ref="ns3:SharedWithDetails" minOccurs="0"/>
                <xsd:element ref="ns2:MediaServiceOCR"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78c0a57-8afb-4528-8361-0a360030ec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ee92b2f-d444-4214-abdd-12644e6e9ea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c15e37f-6de1-4f01-8010-14c06f221d6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bf845f80-8863-41b1-99e1-ace26d5303aa}" ma:internalName="TaxCatchAll" ma:showField="CatchAllData" ma:web="7c15e37f-6de1-4f01-8010-14c06f221d6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78c0a57-8afb-4528-8361-0a360030ec5d">
      <Terms xmlns="http://schemas.microsoft.com/office/infopath/2007/PartnerControls"/>
    </lcf76f155ced4ddcb4097134ff3c332f>
    <TaxCatchAll xmlns="7c15e37f-6de1-4f01-8010-14c06f221d61" xsi:nil="true"/>
  </documentManagement>
</p:properties>
</file>

<file path=customXml/itemProps1.xml><?xml version="1.0" encoding="utf-8"?>
<ds:datastoreItem xmlns:ds="http://schemas.openxmlformats.org/officeDocument/2006/customXml" ds:itemID="{89B73D25-140A-43DF-8E2D-62CA70C30813}"/>
</file>

<file path=customXml/itemProps2.xml><?xml version="1.0" encoding="utf-8"?>
<ds:datastoreItem xmlns:ds="http://schemas.openxmlformats.org/officeDocument/2006/customXml" ds:itemID="{59561915-8509-4FD9-A5F1-B7D8D062421D}"/>
</file>

<file path=customXml/itemProps3.xml><?xml version="1.0" encoding="utf-8"?>
<ds:datastoreItem xmlns:ds="http://schemas.openxmlformats.org/officeDocument/2006/customXml" ds:itemID="{67E19C01-2921-465F-B013-398E7D9DB108}"/>
</file>

<file path=docProps/app.xml><?xml version="1.0" encoding="utf-8"?>
<Properties xmlns="http://schemas.openxmlformats.org/officeDocument/2006/extended-properties" xmlns:vt="http://schemas.openxmlformats.org/officeDocument/2006/docPropsVTypes">
  <Template>Parcel</Template>
  <TotalTime>796</TotalTime>
  <Words>1030</Words>
  <Application>Microsoft Office PowerPoint</Application>
  <PresentationFormat>Widescreen</PresentationFormat>
  <Paragraphs>96</Paragraphs>
  <Slides>15</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15</vt:i4>
      </vt:variant>
    </vt:vector>
  </HeadingPairs>
  <TitlesOfParts>
    <vt:vector size="24" baseType="lpstr">
      <vt:lpstr>Aptos</vt:lpstr>
      <vt:lpstr>Arial</vt:lpstr>
      <vt:lpstr>Calibri</vt:lpstr>
      <vt:lpstr>Gill Sans MT</vt:lpstr>
      <vt:lpstr>Symbol</vt:lpstr>
      <vt:lpstr>Times</vt:lpstr>
      <vt:lpstr>Times New Roman</vt:lpstr>
      <vt:lpstr>Wingdings</vt:lpstr>
      <vt:lpstr>Parcel</vt:lpstr>
      <vt:lpstr>BA Creative writing and English  at Maynooth university</vt:lpstr>
      <vt:lpstr>PowerPoint Presentation</vt:lpstr>
      <vt:lpstr>Why study creative writing  and English?</vt:lpstr>
      <vt:lpstr>Why study creative writing and English?</vt:lpstr>
      <vt:lpstr>Why Maynooth university?</vt:lpstr>
      <vt:lpstr>Why Maynooth university?</vt:lpstr>
      <vt:lpstr>1st Year Creative Writing and English</vt:lpstr>
      <vt:lpstr>What might students read in 1st year?</vt:lpstr>
      <vt:lpstr>What might students read in first year?</vt:lpstr>
      <vt:lpstr>What might students read in first year?</vt:lpstr>
      <vt:lpstr>Second and Third year: creative writing and english</vt:lpstr>
      <vt:lpstr>PowerPoint Presentation</vt:lpstr>
      <vt:lpstr>Graduate attributes</vt:lpstr>
      <vt:lpstr>Summary</vt:lpstr>
      <vt:lpstr>Course  Coordinator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Oona Frawley</dc:creator>
  <cp:lastModifiedBy>Kay Mitchell</cp:lastModifiedBy>
  <cp:revision>5</cp:revision>
  <dcterms:created xsi:type="dcterms:W3CDTF">2024-09-04T12:06:59Z</dcterms:created>
  <dcterms:modified xsi:type="dcterms:W3CDTF">2024-09-09T19:21:40Z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0x01010006D807C8E39BE242860FE7DBFAED7FE9</vt:lpwstr>
  </property>
</Properties>
</file>