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82" r:id="rId2"/>
    <p:sldId id="384" r:id="rId3"/>
    <p:sldId id="780" r:id="rId4"/>
    <p:sldId id="798" r:id="rId5"/>
    <p:sldId id="778" r:id="rId6"/>
    <p:sldId id="781" r:id="rId7"/>
    <p:sldId id="782" r:id="rId8"/>
    <p:sldId id="788" r:id="rId9"/>
    <p:sldId id="787" r:id="rId10"/>
    <p:sldId id="783" r:id="rId11"/>
    <p:sldId id="784" r:id="rId12"/>
    <p:sldId id="789" r:id="rId13"/>
    <p:sldId id="790" r:id="rId14"/>
    <p:sldId id="791" r:id="rId15"/>
    <p:sldId id="793" r:id="rId16"/>
    <p:sldId id="792" r:id="rId17"/>
    <p:sldId id="794" r:id="rId18"/>
    <p:sldId id="795" r:id="rId19"/>
    <p:sldId id="796" r:id="rId20"/>
    <p:sldId id="547"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04" autoAdjust="0"/>
    <p:restoredTop sz="94726" autoAdjust="0"/>
  </p:normalViewPr>
  <p:slideViewPr>
    <p:cSldViewPr>
      <p:cViewPr varScale="1">
        <p:scale>
          <a:sx n="83" d="100"/>
          <a:sy n="83" d="100"/>
        </p:scale>
        <p:origin x="1234" y="62"/>
      </p:cViewPr>
      <p:guideLst>
        <p:guide orient="horz" pos="2160"/>
        <p:guide pos="2880"/>
      </p:guideLst>
    </p:cSldViewPr>
  </p:slideViewPr>
  <p:outlineViewPr>
    <p:cViewPr>
      <p:scale>
        <a:sx n="33" d="100"/>
        <a:sy n="33" d="100"/>
      </p:scale>
      <p:origin x="0" y="545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CA1682-8F2E-4374-98CC-ED540CBD4D82}" type="datetimeFigureOut">
              <a:rPr lang="zh-CN" altLang="en-US" smtClean="0"/>
              <a:pPr/>
              <a:t>2023/2/7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9D3E38-0D8C-4366-8643-072C2570E95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80607603-3963-43CB-A2E5-014EB3E1356D}" type="slidenum">
              <a:rPr lang="en-US" altLang="zh-CN" smtClean="0"/>
              <a:pPr/>
              <a:t>2</a:t>
            </a:fld>
            <a:endParaRPr lang="en-US" altLang="zh-CN"/>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1">
        <a:schemeClr val="bg2"/>
      </p:bgRef>
    </p:bg>
    <p:spTree>
      <p:nvGrpSpPr>
        <p:cNvPr id="1" name=""/>
        <p:cNvGrpSpPr/>
        <p:nvPr/>
      </p:nvGrpSpPr>
      <p:grpSpPr>
        <a:xfrm>
          <a:off x="0" y="0"/>
          <a:ext cx="0" cy="0"/>
          <a:chOff x="0" y="0"/>
          <a:chExt cx="0" cy="0"/>
        </a:xfrm>
      </p:grpSpPr>
      <p:sp>
        <p:nvSpPr>
          <p:cNvPr id="7" name="矩形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标题 7"/>
          <p:cNvSpPr>
            <a:spLocks noGrp="1"/>
          </p:cNvSpPr>
          <p:nvPr>
            <p:ph type="ctrTitle"/>
          </p:nvPr>
        </p:nvSpPr>
        <p:spPr>
          <a:xfrm>
            <a:off x="2362200" y="4038600"/>
            <a:ext cx="6477000" cy="1828800"/>
          </a:xfrm>
        </p:spPr>
        <p:txBody>
          <a:bodyPr anchor="b"/>
          <a:lstStyle>
            <a:lvl1pPr>
              <a:defRPr cap="all" baseline="0"/>
            </a:lvl1pPr>
          </a:lstStyle>
          <a:p>
            <a:r>
              <a:rPr kumimoji="0" lang="zh-CN" altLang="en-US"/>
              <a:t>单击此处编辑母版标题样式</a:t>
            </a:r>
            <a:endParaRPr kumimoji="0" lang="en-US"/>
          </a:p>
        </p:txBody>
      </p:sp>
      <p:sp>
        <p:nvSpPr>
          <p:cNvPr id="9" name="副标题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a:t>单击此处编辑母版副标题样式</a:t>
            </a:r>
            <a:endParaRPr kumimoji="0" lang="en-US"/>
          </a:p>
        </p:txBody>
      </p:sp>
      <p:sp>
        <p:nvSpPr>
          <p:cNvPr id="28" name="日期占位符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30820CF-B880-4189-942D-D702A7CBA730}" type="datetimeFigureOut">
              <a:rPr lang="zh-CN" altLang="en-US" smtClean="0"/>
              <a:pPr/>
              <a:t>2023/2/7</a:t>
            </a:fld>
            <a:endParaRPr lang="zh-CN" altLang="en-US"/>
          </a:p>
        </p:txBody>
      </p:sp>
      <p:sp>
        <p:nvSpPr>
          <p:cNvPr id="17" name="页脚占位符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zh-CN" altLang="en-US"/>
          </a:p>
        </p:txBody>
      </p:sp>
      <p:sp>
        <p:nvSpPr>
          <p:cNvPr id="29" name="灯片编号占位符 28"/>
          <p:cNvSpPr>
            <a:spLocks noGrp="1"/>
          </p:cNvSpPr>
          <p:nvPr>
            <p:ph type="sldNum" sz="quarter" idx="12"/>
          </p:nvPr>
        </p:nvSpPr>
        <p:spPr>
          <a:xfrm>
            <a:off x="8001000" y="228600"/>
            <a:ext cx="838200" cy="381000"/>
          </a:xfrm>
        </p:spPr>
        <p:txBody>
          <a:bodyPr/>
          <a:lstStyle>
            <a:lvl1pPr>
              <a:defRPr>
                <a:solidFill>
                  <a:schemeClr val="tx2"/>
                </a:solidFill>
              </a:defRPr>
            </a:lvl1p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2023/2/7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bg>
      <p:bgRef idx="1001">
        <a:schemeClr val="bg1"/>
      </p:bgRef>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53200" y="609600"/>
            <a:ext cx="2057400" cy="5516563"/>
          </a:xfrm>
        </p:spPr>
        <p:txBody>
          <a:bodyPr vert="eaVert"/>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a:xfrm>
            <a:off x="457200" y="609600"/>
            <a:ext cx="5562600" cy="5516564"/>
          </a:xfrm>
        </p:spPr>
        <p:txBody>
          <a:bodyPr vert="eaVert"/>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a:xfrm>
            <a:off x="6553200" y="6248402"/>
            <a:ext cx="2209800" cy="365125"/>
          </a:xfrm>
        </p:spPr>
        <p:txBody>
          <a:bodyPr/>
          <a:lstStyle/>
          <a:p>
            <a:fld id="{530820CF-B880-4189-942D-D702A7CBA730}" type="datetimeFigureOut">
              <a:rPr lang="zh-CN" altLang="en-US" smtClean="0"/>
              <a:pPr/>
              <a:t>2023/2/7</a:t>
            </a:fld>
            <a:endParaRPr lang="zh-CN" altLang="en-US"/>
          </a:p>
        </p:txBody>
      </p:sp>
      <p:sp>
        <p:nvSpPr>
          <p:cNvPr id="5" name="页脚占位符 4"/>
          <p:cNvSpPr>
            <a:spLocks noGrp="1"/>
          </p:cNvSpPr>
          <p:nvPr>
            <p:ph type="ftr" sz="quarter" idx="11"/>
          </p:nvPr>
        </p:nvSpPr>
        <p:spPr>
          <a:xfrm>
            <a:off x="457201" y="6248207"/>
            <a:ext cx="5573483" cy="365125"/>
          </a:xfrm>
        </p:spPr>
        <p:txBody>
          <a:bodyPr/>
          <a:lstStyle/>
          <a:p>
            <a:endParaRPr lang="zh-CN" altLang="en-US"/>
          </a:p>
        </p:txBody>
      </p:sp>
      <p:sp>
        <p:nvSpPr>
          <p:cNvPr id="7" name="矩形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矩形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矩形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灯片编号占位符 5"/>
          <p:cNvSpPr>
            <a:spLocks noGrp="1"/>
          </p:cNvSpPr>
          <p:nvPr>
            <p:ph type="sldNum" sz="quarter" idx="12"/>
          </p:nvPr>
        </p:nvSpPr>
        <p:spPr>
          <a:xfrm rot="5400000">
            <a:off x="5989638" y="144462"/>
            <a:ext cx="533400" cy="244476"/>
          </a:xfrm>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12648" y="228600"/>
            <a:ext cx="8153400" cy="990600"/>
          </a:xfrm>
        </p:spPr>
        <p:txBody>
          <a:bodyPr/>
          <a:lstStyle/>
          <a:p>
            <a:r>
              <a:rPr kumimoji="0" lang="zh-CN" altLang="en-US"/>
              <a:t>单击此处编辑母版标题样式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2023/2/7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lvl1pPr>
              <a:defRPr>
                <a:solidFill>
                  <a:srgbClr val="FFFFFF"/>
                </a:solidFill>
              </a:defRPr>
            </a:lvl1pPr>
          </a:lstStyle>
          <a:p>
            <a:fld id="{0C913308-F349-4B6D-A68A-DD1791B4A57B}" type="slidenum">
              <a:rPr lang="zh-CN" altLang="en-US" smtClean="0"/>
              <a:pPr/>
              <a:t>‹#›</a:t>
            </a:fld>
            <a:endParaRPr lang="zh-CN" altLang="en-US"/>
          </a:p>
        </p:txBody>
      </p:sp>
      <p:sp>
        <p:nvSpPr>
          <p:cNvPr id="8" name="内容占位符 7"/>
          <p:cNvSpPr>
            <a:spLocks noGrp="1"/>
          </p:cNvSpPr>
          <p:nvPr>
            <p:ph sz="quarter" idx="1"/>
          </p:nvPr>
        </p:nvSpPr>
        <p:spPr>
          <a:xfrm>
            <a:off x="612648" y="1600200"/>
            <a:ext cx="8153400" cy="4495800"/>
          </a:xfrm>
        </p:spPr>
        <p:txBody>
          <a:body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1"/>
      </p:bgRef>
    </p:bg>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a:t>单击此处编辑母版文本样式</a:t>
            </a:r>
          </a:p>
        </p:txBody>
      </p:sp>
      <p:sp>
        <p:nvSpPr>
          <p:cNvPr id="7" name="矩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zh-CN" altLang="en-US"/>
              <a:t>单击此处编辑母版标题样式</a:t>
            </a:r>
            <a:endParaRPr kumimoji="0" lang="en-US"/>
          </a:p>
        </p:txBody>
      </p:sp>
      <p:sp>
        <p:nvSpPr>
          <p:cNvPr id="12" name="日期占位符 11"/>
          <p:cNvSpPr>
            <a:spLocks noGrp="1"/>
          </p:cNvSpPr>
          <p:nvPr>
            <p:ph type="dt" sz="half" idx="10"/>
          </p:nvPr>
        </p:nvSpPr>
        <p:spPr/>
        <p:txBody>
          <a:bodyPr/>
          <a:lstStyle/>
          <a:p>
            <a:fld id="{530820CF-B880-4189-942D-D702A7CBA730}" type="datetimeFigureOut">
              <a:rPr lang="zh-CN" altLang="en-US" smtClean="0"/>
              <a:pPr/>
              <a:t>2023/2/7</a:t>
            </a:fld>
            <a:endParaRPr lang="zh-CN" altLang="en-US"/>
          </a:p>
        </p:txBody>
      </p:sp>
      <p:sp>
        <p:nvSpPr>
          <p:cNvPr id="13" name="灯片编号占位符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C913308-F349-4B6D-A68A-DD1791B4A57B}" type="slidenum">
              <a:rPr lang="zh-CN" altLang="en-US" smtClean="0"/>
              <a:pPr/>
              <a:t>‹#›</a:t>
            </a:fld>
            <a:endParaRPr lang="zh-CN" altLang="en-US"/>
          </a:p>
        </p:txBody>
      </p:sp>
      <p:sp>
        <p:nvSpPr>
          <p:cNvPr id="14" name="页脚占位符 13"/>
          <p:cNvSpPr>
            <a:spLocks noGrp="1"/>
          </p:cNvSpPr>
          <p:nvPr>
            <p:ph type="ftr" sz="quarter" idx="12"/>
          </p:nvPr>
        </p:nvSpPr>
        <p:spPr/>
        <p:txBody>
          <a:bodyPr/>
          <a:lstStyle/>
          <a:p>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9" name="内容占位符 8"/>
          <p:cNvSpPr>
            <a:spLocks noGrp="1"/>
          </p:cNvSpPr>
          <p:nvPr>
            <p:ph sz="quarter" idx="1"/>
          </p:nvPr>
        </p:nvSpPr>
        <p:spPr>
          <a:xfrm>
            <a:off x="609600" y="1589567"/>
            <a:ext cx="3886200" cy="4572000"/>
          </a:xfrm>
        </p:spPr>
        <p:txBody>
          <a:body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11" name="内容占位符 10"/>
          <p:cNvSpPr>
            <a:spLocks noGrp="1"/>
          </p:cNvSpPr>
          <p:nvPr>
            <p:ph sz="quarter" idx="2"/>
          </p:nvPr>
        </p:nvSpPr>
        <p:spPr>
          <a:xfrm>
            <a:off x="4844901" y="1589567"/>
            <a:ext cx="3886200" cy="4572000"/>
          </a:xfrm>
        </p:spPr>
        <p:txBody>
          <a:body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8" name="日期占位符 7"/>
          <p:cNvSpPr>
            <a:spLocks noGrp="1"/>
          </p:cNvSpPr>
          <p:nvPr>
            <p:ph type="dt" sz="half" idx="15"/>
          </p:nvPr>
        </p:nvSpPr>
        <p:spPr/>
        <p:txBody>
          <a:bodyPr rtlCol="0"/>
          <a:lstStyle/>
          <a:p>
            <a:fld id="{530820CF-B880-4189-942D-D702A7CBA730}" type="datetimeFigureOut">
              <a:rPr lang="zh-CN" altLang="en-US" smtClean="0"/>
              <a:pPr/>
              <a:t>2023/2/7</a:t>
            </a:fld>
            <a:endParaRPr lang="zh-CN" altLang="en-US"/>
          </a:p>
        </p:txBody>
      </p:sp>
      <p:sp>
        <p:nvSpPr>
          <p:cNvPr id="10" name="灯片编号占位符 9"/>
          <p:cNvSpPr>
            <a:spLocks noGrp="1"/>
          </p:cNvSpPr>
          <p:nvPr>
            <p:ph type="sldNum" sz="quarter" idx="16"/>
          </p:nvPr>
        </p:nvSpPr>
        <p:spPr/>
        <p:txBody>
          <a:bodyPr rtlCol="0"/>
          <a:lstStyle/>
          <a:p>
            <a:fld id="{0C913308-F349-4B6D-A68A-DD1791B4A57B}" type="slidenum">
              <a:rPr lang="zh-CN" altLang="en-US" smtClean="0"/>
              <a:pPr/>
              <a:t>‹#›</a:t>
            </a:fld>
            <a:endParaRPr lang="zh-CN" altLang="en-US"/>
          </a:p>
        </p:txBody>
      </p:sp>
      <p:sp>
        <p:nvSpPr>
          <p:cNvPr id="12" name="页脚占位符 11"/>
          <p:cNvSpPr>
            <a:spLocks noGrp="1"/>
          </p:cNvSpPr>
          <p:nvPr>
            <p:ph type="ftr" sz="quarter" idx="17"/>
          </p:nvPr>
        </p:nvSpPr>
        <p:spPr/>
        <p:txBody>
          <a:bodyPr rtlCol="0"/>
          <a:lstStyle/>
          <a:p>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33400" y="273050"/>
            <a:ext cx="8153400" cy="869950"/>
          </a:xfrm>
        </p:spPr>
        <p:txBody>
          <a:bodyPr anchor="ctr"/>
          <a:lstStyle>
            <a:lvl1pPr>
              <a:defRPr/>
            </a:lvl1pPr>
          </a:lstStyle>
          <a:p>
            <a:r>
              <a:rPr kumimoji="0" lang="zh-CN" altLang="en-US"/>
              <a:t>单击此处编辑母版标题样式</a:t>
            </a:r>
            <a:endParaRPr kumimoji="0" lang="en-US"/>
          </a:p>
        </p:txBody>
      </p:sp>
      <p:sp>
        <p:nvSpPr>
          <p:cNvPr id="11" name="内容占位符 10"/>
          <p:cNvSpPr>
            <a:spLocks noGrp="1"/>
          </p:cNvSpPr>
          <p:nvPr>
            <p:ph sz="quarter" idx="2"/>
          </p:nvPr>
        </p:nvSpPr>
        <p:spPr>
          <a:xfrm>
            <a:off x="609600" y="2438400"/>
            <a:ext cx="3886200" cy="3581400"/>
          </a:xfrm>
        </p:spPr>
        <p:txBody>
          <a:body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13" name="内容占位符 12"/>
          <p:cNvSpPr>
            <a:spLocks noGrp="1"/>
          </p:cNvSpPr>
          <p:nvPr>
            <p:ph sz="quarter" idx="4"/>
          </p:nvPr>
        </p:nvSpPr>
        <p:spPr>
          <a:xfrm>
            <a:off x="4800600" y="2438400"/>
            <a:ext cx="3886200" cy="3581400"/>
          </a:xfrm>
        </p:spPr>
        <p:txBody>
          <a:body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10" name="日期占位符 9"/>
          <p:cNvSpPr>
            <a:spLocks noGrp="1"/>
          </p:cNvSpPr>
          <p:nvPr>
            <p:ph type="dt" sz="half" idx="15"/>
          </p:nvPr>
        </p:nvSpPr>
        <p:spPr/>
        <p:txBody>
          <a:bodyPr rtlCol="0"/>
          <a:lstStyle/>
          <a:p>
            <a:fld id="{530820CF-B880-4189-942D-D702A7CBA730}" type="datetimeFigureOut">
              <a:rPr lang="zh-CN" altLang="en-US" smtClean="0"/>
              <a:pPr/>
              <a:t>2023/2/7</a:t>
            </a:fld>
            <a:endParaRPr lang="zh-CN" altLang="en-US"/>
          </a:p>
        </p:txBody>
      </p:sp>
      <p:sp>
        <p:nvSpPr>
          <p:cNvPr id="12" name="灯片编号占位符 11"/>
          <p:cNvSpPr>
            <a:spLocks noGrp="1"/>
          </p:cNvSpPr>
          <p:nvPr>
            <p:ph type="sldNum" sz="quarter" idx="16"/>
          </p:nvPr>
        </p:nvSpPr>
        <p:spPr/>
        <p:txBody>
          <a:bodyPr rtlCol="0"/>
          <a:lstStyle/>
          <a:p>
            <a:fld id="{0C913308-F349-4B6D-A68A-DD1791B4A57B}" type="slidenum">
              <a:rPr lang="zh-CN" altLang="en-US" smtClean="0"/>
              <a:pPr/>
              <a:t>‹#›</a:t>
            </a:fld>
            <a:endParaRPr lang="zh-CN" altLang="en-US"/>
          </a:p>
        </p:txBody>
      </p:sp>
      <p:sp>
        <p:nvSpPr>
          <p:cNvPr id="14" name="页脚占位符 13"/>
          <p:cNvSpPr>
            <a:spLocks noGrp="1"/>
          </p:cNvSpPr>
          <p:nvPr>
            <p:ph type="ftr" sz="quarter" idx="17"/>
          </p:nvPr>
        </p:nvSpPr>
        <p:spPr/>
        <p:txBody>
          <a:bodyPr rtlCol="0"/>
          <a:lstStyle/>
          <a:p>
            <a:endParaRPr lang="zh-CN" altLang="en-US"/>
          </a:p>
        </p:txBody>
      </p:sp>
      <p:sp>
        <p:nvSpPr>
          <p:cNvPr id="16" name="文本占位符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zh-CN" altLang="en-US"/>
              <a:t>单击此处编辑母版文本样式</a:t>
            </a:r>
          </a:p>
        </p:txBody>
      </p:sp>
      <p:sp>
        <p:nvSpPr>
          <p:cNvPr id="15" name="文本占位符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zh-CN" altLang="en-US"/>
              <a:t>单击此处编辑母版文本样式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2023/2/7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lvl1pPr>
              <a:defRPr>
                <a:solidFill>
                  <a:srgbClr val="FFFFFF"/>
                </a:solidFill>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2023/2/7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a:xfrm>
            <a:off x="0" y="6248400"/>
            <a:ext cx="533400" cy="381000"/>
          </a:xfrm>
        </p:spPr>
        <p:txBody>
          <a:bodyPr/>
          <a:lstStyle>
            <a:lvl1pPr>
              <a:defRPr>
                <a:solidFill>
                  <a:schemeClr val="tx2"/>
                </a:solidFill>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8077200" cy="869950"/>
          </a:xfrm>
        </p:spPr>
        <p:txBody>
          <a:bodyPr anchor="ctr"/>
          <a:lstStyle>
            <a:lvl1pPr algn="l">
              <a:buNone/>
              <a:defRPr sz="4400" b="0"/>
            </a:lvl1pPr>
          </a:lstStyle>
          <a:p>
            <a:r>
              <a:rPr kumimoji="0" lang="zh-CN" altLang="en-US"/>
              <a:t>单击此处编辑母版标题样式</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2023/2/7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lvl1pPr>
              <a:defRPr>
                <a:solidFill>
                  <a:srgbClr val="FFFFFF"/>
                </a:solidFill>
              </a:defRPr>
            </a:lvl1pPr>
          </a:lstStyle>
          <a:p>
            <a:fld id="{0C913308-F349-4B6D-A68A-DD1791B4A57B}" type="slidenum">
              <a:rPr lang="zh-CN" altLang="en-US" smtClean="0"/>
              <a:pPr/>
              <a:t>‹#›</a:t>
            </a:fld>
            <a:endParaRPr lang="zh-CN" altLang="en-US"/>
          </a:p>
        </p:txBody>
      </p:sp>
      <p:sp>
        <p:nvSpPr>
          <p:cNvPr id="3" name="文本占位符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zh-CN" altLang="en-US"/>
              <a:t>单击此处编辑母版文本样式</a:t>
            </a:r>
          </a:p>
        </p:txBody>
      </p:sp>
      <p:sp>
        <p:nvSpPr>
          <p:cNvPr id="9" name="内容占位符 8"/>
          <p:cNvSpPr>
            <a:spLocks noGrp="1"/>
          </p:cNvSpPr>
          <p:nvPr>
            <p:ph sz="quarter" idx="1"/>
          </p:nvPr>
        </p:nvSpPr>
        <p:spPr>
          <a:xfrm>
            <a:off x="2362200" y="1752600"/>
            <a:ext cx="6400800" cy="4419600"/>
          </a:xfrm>
        </p:spPr>
        <p:txBody>
          <a:body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3">
        <a:schemeClr val="bg2"/>
      </p:bgRef>
    </p:bg>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zh-CN" altLang="en-US"/>
              <a:t>单击此处编辑母版文本样式</a:t>
            </a:r>
          </a:p>
        </p:txBody>
      </p:sp>
      <p:sp>
        <p:nvSpPr>
          <p:cNvPr id="8" name="矩形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zh-CN" altLang="en-US"/>
              <a:t>单击此处编辑母版标题样式</a:t>
            </a:r>
            <a:endParaRPr kumimoji="0" lang="en-US"/>
          </a:p>
        </p:txBody>
      </p:sp>
      <p:sp>
        <p:nvSpPr>
          <p:cNvPr id="11" name="矩形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日期占位符 11"/>
          <p:cNvSpPr>
            <a:spLocks noGrp="1"/>
          </p:cNvSpPr>
          <p:nvPr>
            <p:ph type="dt" sz="half" idx="10"/>
          </p:nvPr>
        </p:nvSpPr>
        <p:spPr>
          <a:xfrm>
            <a:off x="6248400" y="6248400"/>
            <a:ext cx="2667000" cy="365125"/>
          </a:xfrm>
        </p:spPr>
        <p:txBody>
          <a:bodyPr rtlCol="0"/>
          <a:lstStyle/>
          <a:p>
            <a:fld id="{530820CF-B880-4189-942D-D702A7CBA730}" type="datetimeFigureOut">
              <a:rPr lang="zh-CN" altLang="en-US" smtClean="0"/>
              <a:pPr/>
              <a:t>2023/2/7</a:t>
            </a:fld>
            <a:endParaRPr lang="zh-CN" altLang="en-US"/>
          </a:p>
        </p:txBody>
      </p:sp>
      <p:sp>
        <p:nvSpPr>
          <p:cNvPr id="13" name="灯片编号占位符 12"/>
          <p:cNvSpPr>
            <a:spLocks noGrp="1"/>
          </p:cNvSpPr>
          <p:nvPr>
            <p:ph type="sldNum" sz="quarter" idx="11"/>
          </p:nvPr>
        </p:nvSpPr>
        <p:spPr>
          <a:xfrm>
            <a:off x="0" y="4667249"/>
            <a:ext cx="1447800" cy="663578"/>
          </a:xfrm>
        </p:spPr>
        <p:txBody>
          <a:bodyPr rtlCol="0"/>
          <a:lstStyle>
            <a:lvl1pPr>
              <a:defRPr sz="2800"/>
            </a:lvl1pPr>
          </a:lstStyle>
          <a:p>
            <a:fld id="{0C913308-F349-4B6D-A68A-DD1791B4A57B}" type="slidenum">
              <a:rPr lang="zh-CN" altLang="en-US" smtClean="0"/>
              <a:pPr/>
              <a:t>‹#›</a:t>
            </a:fld>
            <a:endParaRPr lang="zh-CN" altLang="en-US"/>
          </a:p>
        </p:txBody>
      </p:sp>
      <p:sp>
        <p:nvSpPr>
          <p:cNvPr id="14" name="页脚占位符 13"/>
          <p:cNvSpPr>
            <a:spLocks noGrp="1"/>
          </p:cNvSpPr>
          <p:nvPr>
            <p:ph type="ftr" sz="quarter" idx="12"/>
          </p:nvPr>
        </p:nvSpPr>
        <p:spPr>
          <a:xfrm>
            <a:off x="1600200" y="6248206"/>
            <a:ext cx="4572000" cy="365125"/>
          </a:xfrm>
        </p:spPr>
        <p:txBody>
          <a:bodyPr rtlCol="0"/>
          <a:lstStyle/>
          <a:p>
            <a:endParaRPr lang="zh-CN" altLang="en-US"/>
          </a:p>
        </p:txBody>
      </p:sp>
      <p:sp>
        <p:nvSpPr>
          <p:cNvPr id="3" name="图片占位符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zh-CN" altLang="en-US"/>
              <a:t>单击图标添加图片</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标题占位符 21"/>
          <p:cNvSpPr>
            <a:spLocks noGrp="1"/>
          </p:cNvSpPr>
          <p:nvPr>
            <p:ph type="title"/>
          </p:nvPr>
        </p:nvSpPr>
        <p:spPr>
          <a:xfrm>
            <a:off x="609600" y="228600"/>
            <a:ext cx="8153400" cy="990600"/>
          </a:xfrm>
          <a:prstGeom prst="rect">
            <a:avLst/>
          </a:prstGeom>
        </p:spPr>
        <p:txBody>
          <a:bodyPr vert="horz" anchor="ctr">
            <a:normAutofit/>
          </a:bodyPr>
          <a:lstStyle/>
          <a:p>
            <a:r>
              <a:rPr kumimoji="0" lang="zh-CN" altLang="en-US"/>
              <a:t>单击此处编辑母版标题样式</a:t>
            </a:r>
            <a:endParaRPr kumimoji="0" lang="en-US"/>
          </a:p>
        </p:txBody>
      </p:sp>
      <p:sp>
        <p:nvSpPr>
          <p:cNvPr id="13" name="文本占位符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zh-CN" altLang="en-US"/>
              <a:t>单击此处编辑母版文本样式</a:t>
            </a:r>
          </a:p>
          <a:p>
            <a:pPr lvl="1" eaLnBrk="1" latinLnBrk="0" hangingPunct="1"/>
            <a:r>
              <a:rPr kumimoji="0" lang="zh-CN" altLang="en-US"/>
              <a:t>第二级</a:t>
            </a:r>
          </a:p>
          <a:p>
            <a:pPr lvl="2" eaLnBrk="1" latinLnBrk="0" hangingPunct="1"/>
            <a:r>
              <a:rPr kumimoji="0" lang="zh-CN" altLang="en-US"/>
              <a:t>第三级</a:t>
            </a:r>
          </a:p>
          <a:p>
            <a:pPr lvl="3" eaLnBrk="1" latinLnBrk="0" hangingPunct="1"/>
            <a:r>
              <a:rPr kumimoji="0" lang="zh-CN" altLang="en-US"/>
              <a:t>第四级</a:t>
            </a:r>
          </a:p>
          <a:p>
            <a:pPr lvl="4" eaLnBrk="1" latinLnBrk="0" hangingPunct="1"/>
            <a:r>
              <a:rPr kumimoji="0" lang="zh-CN" altLang="en-US"/>
              <a:t>第五级</a:t>
            </a:r>
            <a:endParaRPr kumimoji="0" lang="en-US"/>
          </a:p>
        </p:txBody>
      </p:sp>
      <p:sp>
        <p:nvSpPr>
          <p:cNvPr id="14" name="日期占位符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30820CF-B880-4189-942D-D702A7CBA730}" type="datetimeFigureOut">
              <a:rPr lang="zh-CN" altLang="en-US" smtClean="0"/>
              <a:pPr/>
              <a:t>2023/2/7</a:t>
            </a:fld>
            <a:endParaRPr lang="zh-CN" altLang="en-US"/>
          </a:p>
        </p:txBody>
      </p:sp>
      <p:sp>
        <p:nvSpPr>
          <p:cNvPr id="3" name="页脚占位符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zh-CN" altLang="en-US"/>
          </a:p>
        </p:txBody>
      </p:sp>
      <p:sp>
        <p:nvSpPr>
          <p:cNvPr id="7" name="矩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灯片编号占位符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259632" y="3140968"/>
            <a:ext cx="6408712" cy="2476872"/>
          </a:xfrm>
        </p:spPr>
        <p:txBody>
          <a:bodyPr>
            <a:normAutofit fontScale="90000"/>
          </a:bodyPr>
          <a:lstStyle/>
          <a:p>
            <a:pPr eaLnBrk="1" hangingPunct="1">
              <a:lnSpc>
                <a:spcPct val="80000"/>
              </a:lnSpc>
            </a:pP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br>
              <a:rPr lang="en-US" altLang="zh-CN" dirty="0"/>
            </a:br>
            <a:r>
              <a:rPr lang="en-US" altLang="zh-CN" sz="3600" b="1" dirty="0"/>
              <a:t>Affirmative Action Policies in College Admission in China</a:t>
            </a:r>
            <a:br>
              <a:rPr lang="en-US" altLang="zh-CN" sz="3600" dirty="0"/>
            </a:br>
            <a:br>
              <a:rPr lang="en-US" altLang="zh-CN" dirty="0"/>
            </a:br>
            <a:r>
              <a:rPr lang="en-US" altLang="zh-CN" sz="3100" dirty="0"/>
              <a:t>Tian </a:t>
            </a:r>
            <a:r>
              <a:rPr lang="en-US" altLang="zh-CN" sz="3100" dirty="0" err="1"/>
              <a:t>Fangmeng</a:t>
            </a:r>
            <a:r>
              <a:rPr lang="en-US" altLang="zh-CN" sz="3100" dirty="0"/>
              <a:t> (Freeman)</a:t>
            </a:r>
            <a:br>
              <a:rPr lang="en-US" altLang="zh-CN" sz="3100" dirty="0"/>
            </a:br>
            <a:br>
              <a:rPr lang="en-US" altLang="zh-CN" sz="3100" dirty="0"/>
            </a:br>
            <a:r>
              <a:rPr lang="en-US" altLang="zh-CN" sz="3100" dirty="0" err="1"/>
              <a:t>Minzu</a:t>
            </a:r>
            <a:r>
              <a:rPr lang="en-US" altLang="zh-CN" sz="3100" dirty="0"/>
              <a:t> University of China</a:t>
            </a:r>
            <a:br>
              <a:rPr lang="en-US" altLang="zh-CN" sz="3100" dirty="0"/>
            </a:br>
            <a:r>
              <a:rPr lang="en-US" altLang="zh-CN" sz="3100" dirty="0"/>
              <a:t>School of Ethnology and Sociology</a:t>
            </a:r>
            <a:br>
              <a:rPr lang="en-US" altLang="zh-CN" sz="3100" dirty="0"/>
            </a:br>
            <a:br>
              <a:rPr lang="en-US" altLang="zh-CN" sz="3100" dirty="0"/>
            </a:br>
            <a:r>
              <a:rPr lang="en-US" altLang="zh-CN" sz="3100" dirty="0"/>
              <a:t>2023.2.8</a:t>
            </a:r>
            <a:br>
              <a:rPr lang="en-US" altLang="zh-CN" sz="3100" dirty="0"/>
            </a:br>
            <a:br>
              <a:rPr lang="en-US" altLang="zh-CN" dirty="0"/>
            </a:br>
            <a:endParaRPr lang="zh-CN" altLang="en-US" dirty="0"/>
          </a:p>
        </p:txBody>
      </p:sp>
      <p:sp>
        <p:nvSpPr>
          <p:cNvPr id="3" name="副标题 2"/>
          <p:cNvSpPr>
            <a:spLocks noGrp="1"/>
          </p:cNvSpPr>
          <p:nvPr>
            <p:ph type="subTitle" idx="1"/>
          </p:nvPr>
        </p:nvSpPr>
        <p:spPr/>
        <p:txBody>
          <a:bodyPr/>
          <a:lstStyle/>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07A42E-8B64-3EC6-95B3-066FFFC5FA20}"/>
              </a:ext>
            </a:extLst>
          </p:cNvPr>
          <p:cNvSpPr>
            <a:spLocks noGrp="1"/>
          </p:cNvSpPr>
          <p:nvPr>
            <p:ph type="title"/>
          </p:nvPr>
        </p:nvSpPr>
        <p:spPr/>
        <p:txBody>
          <a:bodyPr/>
          <a:lstStyle/>
          <a:p>
            <a:r>
              <a:rPr lang="en-US" altLang="zh-CN" dirty="0"/>
              <a:t>Contemporary Admission Policies III</a:t>
            </a:r>
            <a:endParaRPr lang="zh-CN" altLang="en-US" dirty="0"/>
          </a:p>
        </p:txBody>
      </p:sp>
      <p:sp>
        <p:nvSpPr>
          <p:cNvPr id="3" name="内容占位符 2">
            <a:extLst>
              <a:ext uri="{FF2B5EF4-FFF2-40B4-BE49-F238E27FC236}">
                <a16:creationId xmlns:a16="http://schemas.microsoft.com/office/drawing/2014/main" id="{A7470D75-870F-C18D-771B-4D9ABFD008D0}"/>
              </a:ext>
            </a:extLst>
          </p:cNvPr>
          <p:cNvSpPr>
            <a:spLocks noGrp="1"/>
          </p:cNvSpPr>
          <p:nvPr>
            <p:ph sz="quarter" idx="1"/>
          </p:nvPr>
        </p:nvSpPr>
        <p:spPr/>
        <p:txBody>
          <a:bodyPr>
            <a:normAutofit/>
          </a:bodyPr>
          <a:lstStyle/>
          <a:p>
            <a:r>
              <a:rPr lang="en-US" altLang="zh-CN" dirty="0"/>
              <a:t>In the reform era, China has been implementing new affirmative action programs expansively and intensively.</a:t>
            </a:r>
          </a:p>
          <a:p>
            <a:r>
              <a:rPr lang="en-US" altLang="zh-CN" dirty="0"/>
              <a:t>Consequentially, ethnic minority students represented 6.6% of national college students in 1998, compared with 4.2% in 1978. </a:t>
            </a:r>
          </a:p>
          <a:p>
            <a:r>
              <a:rPr lang="en-US" altLang="zh-CN" dirty="0"/>
              <a:t>In the leading universities, those from poor rural areas roughly represented about 10% of the student body.</a:t>
            </a:r>
          </a:p>
          <a:p>
            <a:endParaRPr lang="en-US" altLang="zh-CN" dirty="0"/>
          </a:p>
          <a:p>
            <a:endParaRPr lang="en-US" altLang="zh-CN" dirty="0"/>
          </a:p>
        </p:txBody>
      </p:sp>
    </p:spTree>
    <p:extLst>
      <p:ext uri="{BB962C8B-B14F-4D97-AF65-F5344CB8AC3E}">
        <p14:creationId xmlns:p14="http://schemas.microsoft.com/office/powerpoint/2010/main" val="110103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E6939A9-3E52-2360-E257-BD636962C44F}"/>
              </a:ext>
            </a:extLst>
          </p:cNvPr>
          <p:cNvSpPr>
            <a:spLocks noGrp="1"/>
          </p:cNvSpPr>
          <p:nvPr>
            <p:ph type="title"/>
          </p:nvPr>
        </p:nvSpPr>
        <p:spPr/>
        <p:txBody>
          <a:bodyPr/>
          <a:lstStyle/>
          <a:p>
            <a:r>
              <a:rPr lang="en-US" altLang="zh-CN" dirty="0"/>
              <a:t>Contemporary Admission Policies IV</a:t>
            </a:r>
            <a:endParaRPr lang="zh-CN" altLang="en-US" dirty="0"/>
          </a:p>
        </p:txBody>
      </p:sp>
      <p:sp>
        <p:nvSpPr>
          <p:cNvPr id="3" name="内容占位符 2">
            <a:extLst>
              <a:ext uri="{FF2B5EF4-FFF2-40B4-BE49-F238E27FC236}">
                <a16:creationId xmlns:a16="http://schemas.microsoft.com/office/drawing/2014/main" id="{111E127D-D265-8373-8A29-35DC35456B80}"/>
              </a:ext>
            </a:extLst>
          </p:cNvPr>
          <p:cNvSpPr>
            <a:spLocks noGrp="1"/>
          </p:cNvSpPr>
          <p:nvPr>
            <p:ph sz="quarter" idx="1"/>
          </p:nvPr>
        </p:nvSpPr>
        <p:spPr>
          <a:xfrm>
            <a:off x="612648" y="1600200"/>
            <a:ext cx="5831560" cy="4495800"/>
          </a:xfrm>
        </p:spPr>
        <p:txBody>
          <a:bodyPr>
            <a:normAutofit lnSpcReduction="10000"/>
          </a:bodyPr>
          <a:lstStyle/>
          <a:p>
            <a:r>
              <a:rPr lang="en-US" altLang="zh-CN" dirty="0"/>
              <a:t>Affirmative action programs in China are effective in reducing higher educational inequality and promoting campus diversity.</a:t>
            </a:r>
          </a:p>
          <a:p>
            <a:r>
              <a:rPr lang="en-US" altLang="zh-CN" dirty="0"/>
              <a:t>Meanwhile, these programs have also led to considerable problems and costs, such as lowering admission criteria, mistargeting individual beneficiaries, and causing identity fraud.</a:t>
            </a:r>
          </a:p>
          <a:p>
            <a:endParaRPr lang="en-US" altLang="zh-CN" dirty="0"/>
          </a:p>
          <a:p>
            <a:endParaRPr lang="zh-CN" altLang="en-US" dirty="0"/>
          </a:p>
        </p:txBody>
      </p:sp>
      <p:pic>
        <p:nvPicPr>
          <p:cNvPr id="5" name="图片 4">
            <a:extLst>
              <a:ext uri="{FF2B5EF4-FFF2-40B4-BE49-F238E27FC236}">
                <a16:creationId xmlns:a16="http://schemas.microsoft.com/office/drawing/2014/main" id="{E106D643-BF0B-D074-75C2-99E1C51CA4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1941" y="1633449"/>
            <a:ext cx="2294030" cy="3133921"/>
          </a:xfrm>
          <a:prstGeom prst="rect">
            <a:avLst/>
          </a:prstGeom>
        </p:spPr>
      </p:pic>
    </p:spTree>
    <p:extLst>
      <p:ext uri="{BB962C8B-B14F-4D97-AF65-F5344CB8AC3E}">
        <p14:creationId xmlns:p14="http://schemas.microsoft.com/office/powerpoint/2010/main" val="1305824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438117C-1F50-2F47-0A62-B67A5DC8B000}"/>
              </a:ext>
            </a:extLst>
          </p:cNvPr>
          <p:cNvSpPr>
            <a:spLocks noGrp="1"/>
          </p:cNvSpPr>
          <p:nvPr>
            <p:ph type="title"/>
          </p:nvPr>
        </p:nvSpPr>
        <p:spPr/>
        <p:txBody>
          <a:bodyPr/>
          <a:lstStyle/>
          <a:p>
            <a:r>
              <a:rPr lang="en-US" altLang="zh-CN" dirty="0"/>
              <a:t>Lowering Admission Criteria</a:t>
            </a:r>
            <a:endParaRPr lang="zh-CN" altLang="en-US" dirty="0"/>
          </a:p>
        </p:txBody>
      </p:sp>
      <p:sp>
        <p:nvSpPr>
          <p:cNvPr id="3" name="内容占位符 2">
            <a:extLst>
              <a:ext uri="{FF2B5EF4-FFF2-40B4-BE49-F238E27FC236}">
                <a16:creationId xmlns:a16="http://schemas.microsoft.com/office/drawing/2014/main" id="{11D377EE-D272-60EE-788C-FD6F23061B14}"/>
              </a:ext>
            </a:extLst>
          </p:cNvPr>
          <p:cNvSpPr>
            <a:spLocks noGrp="1"/>
          </p:cNvSpPr>
          <p:nvPr>
            <p:ph sz="quarter" idx="1"/>
          </p:nvPr>
        </p:nvSpPr>
        <p:spPr/>
        <p:txBody>
          <a:bodyPr>
            <a:normAutofit fontScale="92500" lnSpcReduction="10000"/>
          </a:bodyPr>
          <a:lstStyle/>
          <a:p>
            <a:r>
              <a:rPr lang="en-US" altLang="zh-CN" dirty="0"/>
              <a:t>The admission criteria between Chinese provinces can be as large as 100 points (750 full). The score of an ethnic minority student can be leveled by 5-20 points additionally.</a:t>
            </a:r>
          </a:p>
          <a:p>
            <a:r>
              <a:rPr lang="en-US" altLang="zh-CN" dirty="0"/>
              <a:t>As China is a country with the largest population in the world, a 10-point preference means the beneficiary would jump over thousands of examinees with higher scores to be admitted.  </a:t>
            </a:r>
          </a:p>
          <a:p>
            <a:r>
              <a:rPr lang="en-US" altLang="zh-CN" dirty="0"/>
              <a:t>The admission criteria gap might cause “mismatch effect”, because the beneficiaries often become underachievers in their colleges.</a:t>
            </a:r>
            <a:endParaRPr lang="zh-CN" altLang="en-US" dirty="0"/>
          </a:p>
        </p:txBody>
      </p:sp>
    </p:spTree>
    <p:extLst>
      <p:ext uri="{BB962C8B-B14F-4D97-AF65-F5344CB8AC3E}">
        <p14:creationId xmlns:p14="http://schemas.microsoft.com/office/powerpoint/2010/main" val="1166703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F0EB7D6-8C59-4A0C-1E07-EA5757BF03E2}"/>
              </a:ext>
            </a:extLst>
          </p:cNvPr>
          <p:cNvSpPr>
            <a:spLocks noGrp="1"/>
          </p:cNvSpPr>
          <p:nvPr>
            <p:ph type="title"/>
          </p:nvPr>
        </p:nvSpPr>
        <p:spPr/>
        <p:txBody>
          <a:bodyPr>
            <a:normAutofit/>
          </a:bodyPr>
          <a:lstStyle/>
          <a:p>
            <a:r>
              <a:rPr lang="en-US" altLang="zh-CN" dirty="0"/>
              <a:t>Mistargeting Beneficiaries</a:t>
            </a:r>
            <a:endParaRPr lang="zh-CN" altLang="en-US" dirty="0"/>
          </a:p>
        </p:txBody>
      </p:sp>
      <p:sp>
        <p:nvSpPr>
          <p:cNvPr id="3" name="内容占位符 2">
            <a:extLst>
              <a:ext uri="{FF2B5EF4-FFF2-40B4-BE49-F238E27FC236}">
                <a16:creationId xmlns:a16="http://schemas.microsoft.com/office/drawing/2014/main" id="{BD5963E0-8CD1-6B39-1DE8-6531D4C45158}"/>
              </a:ext>
            </a:extLst>
          </p:cNvPr>
          <p:cNvSpPr>
            <a:spLocks noGrp="1"/>
          </p:cNvSpPr>
          <p:nvPr>
            <p:ph sz="quarter" idx="1"/>
          </p:nvPr>
        </p:nvSpPr>
        <p:spPr/>
        <p:txBody>
          <a:bodyPr>
            <a:normAutofit fontScale="92500"/>
          </a:bodyPr>
          <a:lstStyle/>
          <a:p>
            <a:r>
              <a:rPr lang="en-US" altLang="zh-CN" dirty="0"/>
              <a:t>Affirmative action policies intend to assist disadvantaged groups, but their true beneficiaries sometimes become those least need help. </a:t>
            </a:r>
          </a:p>
          <a:p>
            <a:r>
              <a:rPr lang="en-US" altLang="zh-CN" dirty="0"/>
              <a:t>This is also the case in China. For example, students from poor provinces like Guizhou often have cadre background, while some ethnic minority students come from prosperous urban areas. </a:t>
            </a:r>
          </a:p>
          <a:p>
            <a:r>
              <a:rPr lang="en-US" altLang="zh-CN" dirty="0"/>
              <a:t>Those truly disadvantaged individuals in China probably would not attend the national entrance exam, and drop from middle school at their early age.</a:t>
            </a:r>
            <a:endParaRPr lang="zh-CN" altLang="en-US" dirty="0"/>
          </a:p>
        </p:txBody>
      </p:sp>
    </p:spTree>
    <p:extLst>
      <p:ext uri="{BB962C8B-B14F-4D97-AF65-F5344CB8AC3E}">
        <p14:creationId xmlns:p14="http://schemas.microsoft.com/office/powerpoint/2010/main" val="270292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D5022A-B46E-4571-63CF-4CE779BDA409}"/>
              </a:ext>
            </a:extLst>
          </p:cNvPr>
          <p:cNvSpPr>
            <a:spLocks noGrp="1"/>
          </p:cNvSpPr>
          <p:nvPr>
            <p:ph type="title"/>
          </p:nvPr>
        </p:nvSpPr>
        <p:spPr/>
        <p:txBody>
          <a:bodyPr/>
          <a:lstStyle/>
          <a:p>
            <a:r>
              <a:rPr lang="en-US" altLang="zh-CN" dirty="0"/>
              <a:t>Identity Fraud</a:t>
            </a:r>
            <a:endParaRPr lang="zh-CN" altLang="en-US" dirty="0"/>
          </a:p>
        </p:txBody>
      </p:sp>
      <p:sp>
        <p:nvSpPr>
          <p:cNvPr id="3" name="内容占位符 2">
            <a:extLst>
              <a:ext uri="{FF2B5EF4-FFF2-40B4-BE49-F238E27FC236}">
                <a16:creationId xmlns:a16="http://schemas.microsoft.com/office/drawing/2014/main" id="{C8D51377-3C60-897A-67CA-33AF21A606EE}"/>
              </a:ext>
            </a:extLst>
          </p:cNvPr>
          <p:cNvSpPr>
            <a:spLocks noGrp="1"/>
          </p:cNvSpPr>
          <p:nvPr>
            <p:ph sz="quarter" idx="1"/>
          </p:nvPr>
        </p:nvSpPr>
        <p:spPr/>
        <p:txBody>
          <a:bodyPr>
            <a:normAutofit lnSpcReduction="10000"/>
          </a:bodyPr>
          <a:lstStyle/>
          <a:p>
            <a:r>
              <a:rPr lang="en-US" altLang="zh-CN" dirty="0"/>
              <a:t>When China expanded its preference programs favoring ethnic minorities in the 1990’s, millions of Chinese changed their ethnic status. </a:t>
            </a:r>
          </a:p>
          <a:p>
            <a:r>
              <a:rPr lang="en-US" altLang="zh-CN" dirty="0"/>
              <a:t>Many middle school students also changed their hukou status, so they would be qualified to attend national entrance exam in a province with lower admission criteria.</a:t>
            </a:r>
          </a:p>
          <a:p>
            <a:r>
              <a:rPr lang="en-US" altLang="zh-CN" dirty="0"/>
              <a:t>Some rich people even send their kids abroad and obtained foreign citizenship, so they can attend Chinese top universities as “foreigners”.</a:t>
            </a:r>
            <a:endParaRPr lang="zh-CN" altLang="en-US" dirty="0"/>
          </a:p>
        </p:txBody>
      </p:sp>
    </p:spTree>
    <p:extLst>
      <p:ext uri="{BB962C8B-B14F-4D97-AF65-F5344CB8AC3E}">
        <p14:creationId xmlns:p14="http://schemas.microsoft.com/office/powerpoint/2010/main" val="688189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75D0B7C-98C8-6379-99C7-8BAD27059550}"/>
              </a:ext>
            </a:extLst>
          </p:cNvPr>
          <p:cNvSpPr>
            <a:spLocks noGrp="1"/>
          </p:cNvSpPr>
          <p:nvPr>
            <p:ph type="title"/>
          </p:nvPr>
        </p:nvSpPr>
        <p:spPr/>
        <p:txBody>
          <a:bodyPr>
            <a:normAutofit fontScale="90000"/>
          </a:bodyPr>
          <a:lstStyle/>
          <a:p>
            <a:r>
              <a:rPr lang="en-US" altLang="zh-CN" dirty="0"/>
              <a:t>Tradeoff between Costs and Benefits I</a:t>
            </a:r>
            <a:endParaRPr lang="zh-CN" altLang="en-US" dirty="0"/>
          </a:p>
        </p:txBody>
      </p:sp>
      <p:sp>
        <p:nvSpPr>
          <p:cNvPr id="3" name="内容占位符 2">
            <a:extLst>
              <a:ext uri="{FF2B5EF4-FFF2-40B4-BE49-F238E27FC236}">
                <a16:creationId xmlns:a16="http://schemas.microsoft.com/office/drawing/2014/main" id="{3BF7250F-D0A9-D1A2-12A0-157E878C838B}"/>
              </a:ext>
            </a:extLst>
          </p:cNvPr>
          <p:cNvSpPr>
            <a:spLocks noGrp="1"/>
          </p:cNvSpPr>
          <p:nvPr>
            <p:ph sz="quarter" idx="1"/>
          </p:nvPr>
        </p:nvSpPr>
        <p:spPr/>
        <p:txBody>
          <a:bodyPr>
            <a:normAutofit/>
          </a:bodyPr>
          <a:lstStyle/>
          <a:p>
            <a:r>
              <a:rPr lang="en-US" altLang="zh-CN" dirty="0"/>
              <a:t>Although China initiated market-oriented reform in the 1980’s, it still claims itself as a socialist country, and is committed to narrowing development gaps in order to achieve “common prosperity”.</a:t>
            </a:r>
          </a:p>
          <a:p>
            <a:r>
              <a:rPr lang="en-US" altLang="zh-CN" dirty="0"/>
              <a:t>Affirmative action programs in China, particularly those implemented after 2012, can be viewed as a policy package for achieving new egalitarian goals. The question here is not whether affirmative action should be adopted in China, but how.</a:t>
            </a:r>
            <a:r>
              <a:rPr lang="zh-CN" altLang="en-US" dirty="0"/>
              <a:t> </a:t>
            </a:r>
          </a:p>
        </p:txBody>
      </p:sp>
    </p:spTree>
    <p:extLst>
      <p:ext uri="{BB962C8B-B14F-4D97-AF65-F5344CB8AC3E}">
        <p14:creationId xmlns:p14="http://schemas.microsoft.com/office/powerpoint/2010/main" val="1498831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01CACC-52AB-C0D3-0146-A51A091881AC}"/>
              </a:ext>
            </a:extLst>
          </p:cNvPr>
          <p:cNvSpPr>
            <a:spLocks noGrp="1"/>
          </p:cNvSpPr>
          <p:nvPr>
            <p:ph type="title"/>
          </p:nvPr>
        </p:nvSpPr>
        <p:spPr/>
        <p:txBody>
          <a:bodyPr>
            <a:normAutofit fontScale="90000"/>
          </a:bodyPr>
          <a:lstStyle/>
          <a:p>
            <a:r>
              <a:rPr lang="en-US" altLang="zh-CN" dirty="0"/>
              <a:t>Tradeoff between Costs and Benefits II</a:t>
            </a:r>
            <a:endParaRPr lang="zh-CN" altLang="en-US" dirty="0"/>
          </a:p>
        </p:txBody>
      </p:sp>
      <p:sp>
        <p:nvSpPr>
          <p:cNvPr id="3" name="内容占位符 2">
            <a:extLst>
              <a:ext uri="{FF2B5EF4-FFF2-40B4-BE49-F238E27FC236}">
                <a16:creationId xmlns:a16="http://schemas.microsoft.com/office/drawing/2014/main" id="{D4C7147A-1204-43F0-CC18-EE2E03365D02}"/>
              </a:ext>
            </a:extLst>
          </p:cNvPr>
          <p:cNvSpPr>
            <a:spLocks noGrp="1"/>
          </p:cNvSpPr>
          <p:nvPr>
            <p:ph sz="quarter" idx="1"/>
          </p:nvPr>
        </p:nvSpPr>
        <p:spPr/>
        <p:txBody>
          <a:bodyPr>
            <a:normAutofit lnSpcReduction="10000"/>
          </a:bodyPr>
          <a:lstStyle/>
          <a:p>
            <a:r>
              <a:rPr lang="en-US" altLang="zh-CN" dirty="0"/>
              <a:t>Higher education admission is an important pillar of meritocracy in every country, but academic criterion should not be the only standard of selection. </a:t>
            </a:r>
          </a:p>
          <a:p>
            <a:r>
              <a:rPr lang="en-US" altLang="zh-CN" dirty="0"/>
              <a:t>Affirmative action programs in China aim to realize legitimate political and social goals, while they also bring severe costs and problems, which should be acknowledged by policymakers and experts. </a:t>
            </a:r>
          </a:p>
          <a:p>
            <a:r>
              <a:rPr lang="en-US" altLang="zh-CN" dirty="0"/>
              <a:t>Considering both the effects and costs of the preferential admission policies, it’s better view the issue as a “tradeoff”, instead of a “solution”. </a:t>
            </a:r>
          </a:p>
          <a:p>
            <a:endParaRPr lang="zh-CN" altLang="en-US" dirty="0"/>
          </a:p>
          <a:p>
            <a:endParaRPr lang="zh-CN" altLang="en-US" dirty="0"/>
          </a:p>
        </p:txBody>
      </p:sp>
    </p:spTree>
    <p:extLst>
      <p:ext uri="{BB962C8B-B14F-4D97-AF65-F5344CB8AC3E}">
        <p14:creationId xmlns:p14="http://schemas.microsoft.com/office/powerpoint/2010/main" val="4605607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40402D-896F-519A-4508-4DFB20A90C10}"/>
              </a:ext>
            </a:extLst>
          </p:cNvPr>
          <p:cNvSpPr>
            <a:spLocks noGrp="1"/>
          </p:cNvSpPr>
          <p:nvPr>
            <p:ph type="title"/>
          </p:nvPr>
        </p:nvSpPr>
        <p:spPr/>
        <p:txBody>
          <a:bodyPr>
            <a:normAutofit/>
          </a:bodyPr>
          <a:lstStyle/>
          <a:p>
            <a:r>
              <a:rPr lang="en-US" altLang="zh-CN" dirty="0"/>
              <a:t> A Compromised Policy Option I</a:t>
            </a:r>
            <a:endParaRPr lang="zh-CN" altLang="en-US" dirty="0"/>
          </a:p>
        </p:txBody>
      </p:sp>
      <p:sp>
        <p:nvSpPr>
          <p:cNvPr id="3" name="内容占位符 2">
            <a:extLst>
              <a:ext uri="{FF2B5EF4-FFF2-40B4-BE49-F238E27FC236}">
                <a16:creationId xmlns:a16="http://schemas.microsoft.com/office/drawing/2014/main" id="{3C2051C0-4234-9F89-665C-512C474B9D7D}"/>
              </a:ext>
            </a:extLst>
          </p:cNvPr>
          <p:cNvSpPr>
            <a:spLocks noGrp="1"/>
          </p:cNvSpPr>
          <p:nvPr>
            <p:ph sz="quarter" idx="1"/>
          </p:nvPr>
        </p:nvSpPr>
        <p:spPr/>
        <p:txBody>
          <a:bodyPr>
            <a:normAutofit lnSpcReduction="10000"/>
          </a:bodyPr>
          <a:lstStyle/>
          <a:p>
            <a:r>
              <a:rPr lang="en-US" altLang="zh-CN" dirty="0"/>
              <a:t>As a general observation, the more intense of an affirmative action  program, such as large quota or strong preference, the more likely non-beneficiaries would complain it unfair, and more phenomenal the mismatch effects would be.</a:t>
            </a:r>
          </a:p>
          <a:p>
            <a:r>
              <a:rPr lang="en-US" altLang="zh-CN" dirty="0"/>
              <a:t>Theoretically there should be middle point, where the benefits of affirmative action can balance its costs. I would suggest that a favor of at most 20 points for disadvantaged groups would be a better option for three reason.</a:t>
            </a:r>
          </a:p>
          <a:p>
            <a:endParaRPr lang="en-US" altLang="zh-CN" dirty="0"/>
          </a:p>
          <a:p>
            <a:endParaRPr lang="en-US" altLang="zh-CN" dirty="0"/>
          </a:p>
          <a:p>
            <a:endParaRPr lang="zh-CN" altLang="en-US" dirty="0"/>
          </a:p>
        </p:txBody>
      </p:sp>
    </p:spTree>
    <p:extLst>
      <p:ext uri="{BB962C8B-B14F-4D97-AF65-F5344CB8AC3E}">
        <p14:creationId xmlns:p14="http://schemas.microsoft.com/office/powerpoint/2010/main" val="2235111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F5D5A2-0A09-195A-AC30-6020E118D332}"/>
              </a:ext>
            </a:extLst>
          </p:cNvPr>
          <p:cNvSpPr>
            <a:spLocks noGrp="1"/>
          </p:cNvSpPr>
          <p:nvPr>
            <p:ph type="title"/>
          </p:nvPr>
        </p:nvSpPr>
        <p:spPr/>
        <p:txBody>
          <a:bodyPr/>
          <a:lstStyle/>
          <a:p>
            <a:r>
              <a:rPr lang="en-US" altLang="zh-CN" dirty="0"/>
              <a:t> A Compromised Policy Option II</a:t>
            </a:r>
            <a:endParaRPr lang="zh-CN" altLang="en-US" dirty="0"/>
          </a:p>
        </p:txBody>
      </p:sp>
      <p:sp>
        <p:nvSpPr>
          <p:cNvPr id="3" name="内容占位符 2">
            <a:extLst>
              <a:ext uri="{FF2B5EF4-FFF2-40B4-BE49-F238E27FC236}">
                <a16:creationId xmlns:a16="http://schemas.microsoft.com/office/drawing/2014/main" id="{6FBB9042-762C-8852-2BD3-0F8FDD3F7976}"/>
              </a:ext>
            </a:extLst>
          </p:cNvPr>
          <p:cNvSpPr>
            <a:spLocks noGrp="1"/>
          </p:cNvSpPr>
          <p:nvPr>
            <p:ph sz="quarter" idx="1"/>
          </p:nvPr>
        </p:nvSpPr>
        <p:spPr/>
        <p:txBody>
          <a:bodyPr>
            <a:normAutofit fontScale="92500" lnSpcReduction="10000"/>
          </a:bodyPr>
          <a:lstStyle/>
          <a:p>
            <a:r>
              <a:rPr lang="en-US" altLang="zh-CN" dirty="0"/>
              <a:t>Affirmative action is supposed to be a temporary measure. If educational inequality can not be reduced by this measure, then it should be gradually diminished.</a:t>
            </a:r>
          </a:p>
          <a:p>
            <a:r>
              <a:rPr lang="en-US" altLang="zh-CN" dirty="0"/>
              <a:t>Many Chinese official documents requires local governments to lower the admission “moderately”, and stipulates that at most 20 points in the same province for several times.</a:t>
            </a:r>
          </a:p>
          <a:p>
            <a:r>
              <a:rPr lang="en-US" altLang="zh-CN" dirty="0"/>
              <a:t>According to a recent poll, the majority of professors and students at Chinese universities don’t support a favor over 20 points, including ethnic minority students themselves. </a:t>
            </a:r>
            <a:endParaRPr lang="zh-CN" altLang="en-US" dirty="0"/>
          </a:p>
        </p:txBody>
      </p:sp>
    </p:spTree>
    <p:extLst>
      <p:ext uri="{BB962C8B-B14F-4D97-AF65-F5344CB8AC3E}">
        <p14:creationId xmlns:p14="http://schemas.microsoft.com/office/powerpoint/2010/main" val="882938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B19727-A808-D9C9-62B0-4455E9F2C809}"/>
              </a:ext>
            </a:extLst>
          </p:cNvPr>
          <p:cNvSpPr>
            <a:spLocks noGrp="1"/>
          </p:cNvSpPr>
          <p:nvPr>
            <p:ph type="title"/>
          </p:nvPr>
        </p:nvSpPr>
        <p:spPr/>
        <p:txBody>
          <a:bodyPr/>
          <a:lstStyle/>
          <a:p>
            <a:r>
              <a:rPr lang="en-US" altLang="zh-CN" dirty="0"/>
              <a:t>Future Research </a:t>
            </a:r>
            <a:endParaRPr lang="zh-CN" altLang="en-US" dirty="0"/>
          </a:p>
        </p:txBody>
      </p:sp>
      <p:sp>
        <p:nvSpPr>
          <p:cNvPr id="3" name="内容占位符 2">
            <a:extLst>
              <a:ext uri="{FF2B5EF4-FFF2-40B4-BE49-F238E27FC236}">
                <a16:creationId xmlns:a16="http://schemas.microsoft.com/office/drawing/2014/main" id="{FC70D20D-0330-AB88-CD87-1B906BDD0BDE}"/>
              </a:ext>
            </a:extLst>
          </p:cNvPr>
          <p:cNvSpPr>
            <a:spLocks noGrp="1"/>
          </p:cNvSpPr>
          <p:nvPr>
            <p:ph sz="quarter" idx="1"/>
          </p:nvPr>
        </p:nvSpPr>
        <p:spPr/>
        <p:txBody>
          <a:bodyPr>
            <a:normAutofit fontScale="92500"/>
          </a:bodyPr>
          <a:lstStyle/>
          <a:p>
            <a:r>
              <a:rPr lang="en-US" altLang="zh-CN" dirty="0"/>
              <a:t>Most Chinese experts of higher education attribute the academic performance gaps between different groups to a variety of environmental factors, but the real causes might be more complicated as migration and development are very dynamic in China .</a:t>
            </a:r>
          </a:p>
          <a:p>
            <a:r>
              <a:rPr lang="en-US" altLang="zh-CN" dirty="0"/>
              <a:t>A biosocial model of human behavior might have high explanatory power with regard to the interaction between inheritance and environment. We should also organize more discussion on the political philosophy related to meritocracy and egalitarianism.</a:t>
            </a:r>
            <a:endParaRPr lang="zh-CN" altLang="en-US" dirty="0"/>
          </a:p>
        </p:txBody>
      </p:sp>
    </p:spTree>
    <p:extLst>
      <p:ext uri="{BB962C8B-B14F-4D97-AF65-F5344CB8AC3E}">
        <p14:creationId xmlns:p14="http://schemas.microsoft.com/office/powerpoint/2010/main" val="2894403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zh-CN" dirty="0"/>
              <a:t>Key points</a:t>
            </a:r>
          </a:p>
        </p:txBody>
      </p:sp>
      <p:sp>
        <p:nvSpPr>
          <p:cNvPr id="5123" name="Rectangle 3"/>
          <p:cNvSpPr>
            <a:spLocks noGrp="1" noChangeArrowheads="1"/>
          </p:cNvSpPr>
          <p:nvPr>
            <p:ph type="body" idx="1"/>
          </p:nvPr>
        </p:nvSpPr>
        <p:spPr/>
        <p:txBody>
          <a:bodyPr/>
          <a:lstStyle/>
          <a:p>
            <a:pPr eaLnBrk="1" hangingPunct="1"/>
            <a:r>
              <a:rPr lang="en-US" altLang="zh-CN" dirty="0"/>
              <a:t>A sketch of affirmative action in China</a:t>
            </a:r>
          </a:p>
          <a:p>
            <a:pPr eaLnBrk="1" hangingPunct="1"/>
            <a:endParaRPr lang="en-US" altLang="zh-CN" dirty="0"/>
          </a:p>
          <a:p>
            <a:pPr eaLnBrk="1" hangingPunct="1"/>
            <a:r>
              <a:rPr lang="en-US" altLang="zh-CN" dirty="0"/>
              <a:t>New programs in the past decade</a:t>
            </a:r>
          </a:p>
          <a:p>
            <a:pPr eaLnBrk="1" hangingPunct="1"/>
            <a:endParaRPr lang="en-US" altLang="zh-CN" dirty="0"/>
          </a:p>
          <a:p>
            <a:pPr eaLnBrk="1" hangingPunct="1"/>
            <a:r>
              <a:rPr lang="en-US" altLang="zh-CN" dirty="0"/>
              <a:t>Problems and costs of affirmative action</a:t>
            </a:r>
          </a:p>
          <a:p>
            <a:pPr eaLnBrk="1" hangingPunct="1"/>
            <a:endParaRPr lang="en-US" altLang="zh-CN" dirty="0"/>
          </a:p>
          <a:p>
            <a:pPr eaLnBrk="1" hangingPunct="1"/>
            <a:r>
              <a:rPr lang="en-US" altLang="zh-CN" dirty="0"/>
              <a:t>A compromised policy option</a:t>
            </a:r>
          </a:p>
          <a:p>
            <a:pPr eaLnBrk="1" hangingPunct="1"/>
            <a:endParaRPr lang="en-US" altLang="zh-CN" dirty="0"/>
          </a:p>
          <a:p>
            <a:pPr eaLnBrk="1" hangingPunct="1">
              <a:buFont typeface="Wingdings" pitchFamily="2" charset="2"/>
              <a:buNone/>
            </a:pPr>
            <a:endParaRPr lang="en-US" altLang="zh-CN" dirty="0"/>
          </a:p>
          <a:p>
            <a:pPr eaLnBrk="1" hangingPunct="1"/>
            <a:endParaRPr lang="en-US" altLang="zh-CN" dirty="0"/>
          </a:p>
          <a:p>
            <a:pPr eaLnBrk="1" hangingPunct="1"/>
            <a:endParaRPr lang="en-US" altLang="zh-CN" dirty="0"/>
          </a:p>
          <a:p>
            <a:pPr eaLnBrk="1" hangingPunct="1"/>
            <a:endParaRPr lang="en-US" altLang="zh-C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5B58225-C57A-4857-824C-3AFA94FF186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4CC64AC-A722-4B96-9156-CB8CA72A6221}"/>
              </a:ext>
            </a:extLst>
          </p:cNvPr>
          <p:cNvSpPr>
            <a:spLocks noGrp="1"/>
          </p:cNvSpPr>
          <p:nvPr>
            <p:ph sz="quarter" idx="1"/>
          </p:nvPr>
        </p:nvSpPr>
        <p:spPr/>
        <p:txBody>
          <a:bodyPr/>
          <a:lstStyle/>
          <a:p>
            <a:endParaRPr lang="en-US" altLang="zh-CN" dirty="0"/>
          </a:p>
          <a:p>
            <a:pPr marL="0" indent="0" algn="ctr">
              <a:buNone/>
            </a:pPr>
            <a:r>
              <a:rPr lang="en-US" altLang="zh-CN" sz="6000" dirty="0"/>
              <a:t>Thank you</a:t>
            </a:r>
            <a:r>
              <a:rPr lang="zh-CN" altLang="en-US" sz="6000" dirty="0"/>
              <a:t>！</a:t>
            </a:r>
            <a:endParaRPr lang="en-US" altLang="zh-CN" sz="6000" dirty="0"/>
          </a:p>
          <a:p>
            <a:pPr marL="0" indent="0" algn="ctr">
              <a:buNone/>
            </a:pPr>
            <a:r>
              <a:rPr lang="en-US" altLang="zh-CN" sz="6000" dirty="0"/>
              <a:t>Q &amp; A</a:t>
            </a:r>
          </a:p>
          <a:p>
            <a:pPr marL="0" indent="0" algn="ctr">
              <a:buNone/>
            </a:pPr>
            <a:r>
              <a:rPr lang="en-US" altLang="zh-CN" sz="4800" dirty="0"/>
              <a:t>tianfm@muc.edu.cn</a:t>
            </a:r>
            <a:endParaRPr lang="zh-CN" altLang="en-US" sz="4800" dirty="0"/>
          </a:p>
        </p:txBody>
      </p:sp>
    </p:spTree>
    <p:extLst>
      <p:ext uri="{BB962C8B-B14F-4D97-AF65-F5344CB8AC3E}">
        <p14:creationId xmlns:p14="http://schemas.microsoft.com/office/powerpoint/2010/main" val="1171079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E3A9AD-84DC-F8BD-4E5D-CCFB0560B145}"/>
              </a:ext>
            </a:extLst>
          </p:cNvPr>
          <p:cNvSpPr>
            <a:spLocks noGrp="1"/>
          </p:cNvSpPr>
          <p:nvPr>
            <p:ph type="title"/>
          </p:nvPr>
        </p:nvSpPr>
        <p:spPr/>
        <p:txBody>
          <a:bodyPr/>
          <a:lstStyle/>
          <a:p>
            <a:r>
              <a:rPr lang="en-US" altLang="zh-CN" dirty="0"/>
              <a:t>A paper in traditional Chinese</a:t>
            </a:r>
            <a:endParaRPr lang="zh-CN" altLang="en-US" dirty="0"/>
          </a:p>
        </p:txBody>
      </p:sp>
      <p:sp>
        <p:nvSpPr>
          <p:cNvPr id="3" name="内容占位符 2">
            <a:extLst>
              <a:ext uri="{FF2B5EF4-FFF2-40B4-BE49-F238E27FC236}">
                <a16:creationId xmlns:a16="http://schemas.microsoft.com/office/drawing/2014/main" id="{04843A0E-4B53-015E-F00E-B305153A61F7}"/>
              </a:ext>
            </a:extLst>
          </p:cNvPr>
          <p:cNvSpPr>
            <a:spLocks noGrp="1"/>
          </p:cNvSpPr>
          <p:nvPr>
            <p:ph sz="quarter" idx="1"/>
          </p:nvPr>
        </p:nvSpPr>
        <p:spPr>
          <a:xfrm>
            <a:off x="377952" y="1611745"/>
            <a:ext cx="3151598" cy="4495800"/>
          </a:xfrm>
        </p:spPr>
        <p:txBody>
          <a:bodyPr>
            <a:normAutofit/>
          </a:bodyPr>
          <a:lstStyle/>
          <a:p>
            <a:r>
              <a:rPr lang="en-US" altLang="zh-CN" sz="44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Affirmative Action Policies in College Admission in China</a:t>
            </a:r>
            <a:endParaRPr lang="zh-CN" altLang="zh-CN" sz="4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dirty="0"/>
          </a:p>
        </p:txBody>
      </p:sp>
      <p:pic>
        <p:nvPicPr>
          <p:cNvPr id="5" name="图片 4">
            <a:extLst>
              <a:ext uri="{FF2B5EF4-FFF2-40B4-BE49-F238E27FC236}">
                <a16:creationId xmlns:a16="http://schemas.microsoft.com/office/drawing/2014/main" id="{824DA249-B25B-573E-C79E-C1D54C5A5395}"/>
              </a:ext>
            </a:extLst>
          </p:cNvPr>
          <p:cNvPicPr>
            <a:picLocks noChangeAspect="1"/>
          </p:cNvPicPr>
          <p:nvPr/>
        </p:nvPicPr>
        <p:blipFill>
          <a:blip r:embed="rId2"/>
          <a:stretch>
            <a:fillRect/>
          </a:stretch>
        </p:blipFill>
        <p:spPr>
          <a:xfrm>
            <a:off x="3461736" y="1600200"/>
            <a:ext cx="5304312" cy="4876800"/>
          </a:xfrm>
          <a:prstGeom prst="rect">
            <a:avLst/>
          </a:prstGeom>
        </p:spPr>
      </p:pic>
    </p:spTree>
    <p:extLst>
      <p:ext uri="{BB962C8B-B14F-4D97-AF65-F5344CB8AC3E}">
        <p14:creationId xmlns:p14="http://schemas.microsoft.com/office/powerpoint/2010/main" val="1091922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8D4A013-F953-FA68-0D52-BC031E74DF71}"/>
              </a:ext>
            </a:extLst>
          </p:cNvPr>
          <p:cNvSpPr>
            <a:spLocks noGrp="1"/>
          </p:cNvSpPr>
          <p:nvPr>
            <p:ph type="title"/>
          </p:nvPr>
        </p:nvSpPr>
        <p:spPr/>
        <p:txBody>
          <a:bodyPr/>
          <a:lstStyle/>
          <a:p>
            <a:r>
              <a:rPr lang="en-US" altLang="zh-CN" dirty="0"/>
              <a:t>National College Entrance Exam</a:t>
            </a:r>
            <a:endParaRPr lang="zh-CN" altLang="en-US" dirty="0"/>
          </a:p>
        </p:txBody>
      </p:sp>
      <p:sp>
        <p:nvSpPr>
          <p:cNvPr id="3" name="内容占位符 2">
            <a:extLst>
              <a:ext uri="{FF2B5EF4-FFF2-40B4-BE49-F238E27FC236}">
                <a16:creationId xmlns:a16="http://schemas.microsoft.com/office/drawing/2014/main" id="{49997031-EC1A-2C7B-780D-20F9BD99F05B}"/>
              </a:ext>
            </a:extLst>
          </p:cNvPr>
          <p:cNvSpPr>
            <a:spLocks noGrp="1"/>
          </p:cNvSpPr>
          <p:nvPr>
            <p:ph sz="quarter" idx="1"/>
          </p:nvPr>
        </p:nvSpPr>
        <p:spPr/>
        <p:txBody>
          <a:bodyPr/>
          <a:lstStyle/>
          <a:p>
            <a:r>
              <a:rPr lang="en-US" altLang="zh-CN" dirty="0"/>
              <a:t>The National College Entrance Examination is a standardized college entrance exam held annually in China. </a:t>
            </a:r>
          </a:p>
          <a:p>
            <a:r>
              <a:rPr lang="en-US" altLang="zh-CN" dirty="0"/>
              <a:t>It is required for entrance into almost all higher education institutions at the undergraduate level. </a:t>
            </a:r>
          </a:p>
          <a:p>
            <a:r>
              <a:rPr lang="en-US" altLang="zh-CN" dirty="0"/>
              <a:t>The overall score of an examinee is the (weighted) sum of their subject scores. The admission criteria vary considerably by college, group and province. </a:t>
            </a:r>
          </a:p>
          <a:p>
            <a:endParaRPr lang="zh-CN" altLang="en-US" dirty="0"/>
          </a:p>
        </p:txBody>
      </p:sp>
    </p:spTree>
    <p:extLst>
      <p:ext uri="{BB962C8B-B14F-4D97-AF65-F5344CB8AC3E}">
        <p14:creationId xmlns:p14="http://schemas.microsoft.com/office/powerpoint/2010/main" val="3861323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32D765-D994-87F2-D67A-D88ED1C51BFF}"/>
              </a:ext>
            </a:extLst>
          </p:cNvPr>
          <p:cNvSpPr>
            <a:spLocks noGrp="1"/>
          </p:cNvSpPr>
          <p:nvPr>
            <p:ph type="title"/>
          </p:nvPr>
        </p:nvSpPr>
        <p:spPr/>
        <p:txBody>
          <a:bodyPr/>
          <a:lstStyle/>
          <a:p>
            <a:r>
              <a:rPr lang="en-US" altLang="zh-CN" dirty="0"/>
              <a:t>Historical Sketch I</a:t>
            </a:r>
            <a:endParaRPr lang="zh-CN" altLang="en-US" dirty="0"/>
          </a:p>
        </p:txBody>
      </p:sp>
      <p:sp>
        <p:nvSpPr>
          <p:cNvPr id="3" name="内容占位符 2">
            <a:extLst>
              <a:ext uri="{FF2B5EF4-FFF2-40B4-BE49-F238E27FC236}">
                <a16:creationId xmlns:a16="http://schemas.microsoft.com/office/drawing/2014/main" id="{DE0CF2C2-B7CC-F5C4-30E0-B6DD8A18C9DE}"/>
              </a:ext>
            </a:extLst>
          </p:cNvPr>
          <p:cNvSpPr>
            <a:spLocks noGrp="1"/>
          </p:cNvSpPr>
          <p:nvPr>
            <p:ph sz="quarter" idx="1"/>
          </p:nvPr>
        </p:nvSpPr>
        <p:spPr/>
        <p:txBody>
          <a:bodyPr>
            <a:normAutofit fontScale="92500" lnSpcReduction="10000"/>
          </a:bodyPr>
          <a:lstStyle/>
          <a:p>
            <a:r>
              <a:rPr lang="en-US" altLang="zh-CN" dirty="0"/>
              <a:t>In the Republic Era (1911-1949), China expanded its higher education sector, but most colleges did not take favorable admission policies or implement them extensively. </a:t>
            </a:r>
          </a:p>
          <a:p>
            <a:r>
              <a:rPr lang="en-US" altLang="zh-CN" dirty="0"/>
              <a:t>Once taking the power, the communist government stipulated that college applicants with certain backgrounds could be preferably admitted and their proportions should reach certain level. </a:t>
            </a:r>
          </a:p>
          <a:p>
            <a:r>
              <a:rPr lang="en-US" altLang="zh-CN" dirty="0"/>
              <a:t>The backgrounds included industrial workers, revolutionary soldiers, ethnic minorities, and overseas Chinese.</a:t>
            </a:r>
            <a:endParaRPr lang="zh-CN" altLang="en-US" dirty="0"/>
          </a:p>
          <a:p>
            <a:endParaRPr lang="zh-CN" altLang="en-US" dirty="0"/>
          </a:p>
        </p:txBody>
      </p:sp>
    </p:spTree>
    <p:extLst>
      <p:ext uri="{BB962C8B-B14F-4D97-AF65-F5344CB8AC3E}">
        <p14:creationId xmlns:p14="http://schemas.microsoft.com/office/powerpoint/2010/main" val="1469903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3FF924-B403-7F54-9671-B53C6DB07B07}"/>
              </a:ext>
            </a:extLst>
          </p:cNvPr>
          <p:cNvSpPr>
            <a:spLocks noGrp="1"/>
          </p:cNvSpPr>
          <p:nvPr>
            <p:ph type="title"/>
          </p:nvPr>
        </p:nvSpPr>
        <p:spPr/>
        <p:txBody>
          <a:bodyPr/>
          <a:lstStyle/>
          <a:p>
            <a:r>
              <a:rPr lang="en-US" altLang="zh-CN" dirty="0"/>
              <a:t>Historical Sketch II</a:t>
            </a:r>
            <a:endParaRPr lang="zh-CN" altLang="en-US" dirty="0"/>
          </a:p>
        </p:txBody>
      </p:sp>
      <p:sp>
        <p:nvSpPr>
          <p:cNvPr id="3" name="内容占位符 2">
            <a:extLst>
              <a:ext uri="{FF2B5EF4-FFF2-40B4-BE49-F238E27FC236}">
                <a16:creationId xmlns:a16="http://schemas.microsoft.com/office/drawing/2014/main" id="{A5B27969-31B6-F548-F8F6-78CE89F59EBF}"/>
              </a:ext>
            </a:extLst>
          </p:cNvPr>
          <p:cNvSpPr>
            <a:spLocks noGrp="1"/>
          </p:cNvSpPr>
          <p:nvPr>
            <p:ph sz="quarter" idx="1"/>
          </p:nvPr>
        </p:nvSpPr>
        <p:spPr/>
        <p:txBody>
          <a:bodyPr>
            <a:normAutofit fontScale="92500" lnSpcReduction="20000"/>
          </a:bodyPr>
          <a:lstStyle/>
          <a:p>
            <a:r>
              <a:rPr lang="en-US" altLang="zh-CN" dirty="0"/>
              <a:t>Between 1950’s and 1970’s, the Chinese government dramatically raised the share of college students from peasant and worker families. Their proportion among the freshmen increased from 27.9% in 1953 to 71.2% in 1965.</a:t>
            </a:r>
          </a:p>
          <a:p>
            <a:r>
              <a:rPr lang="en-US" altLang="zh-CN" dirty="0"/>
              <a:t>The government lowered and even denied the education opportunities of applicants of non-proletariat origins, including those from families of landlords, merchants, capitalists, counterrevolutionaries, etc.</a:t>
            </a:r>
          </a:p>
          <a:p>
            <a:r>
              <a:rPr lang="en-US" altLang="zh-CN" dirty="0"/>
              <a:t>During the Culture Revolution (1966-1976), even the national entrance examination was terminated for a decade. </a:t>
            </a:r>
          </a:p>
          <a:p>
            <a:endParaRPr lang="en-US" altLang="zh-CN" dirty="0"/>
          </a:p>
          <a:p>
            <a:endParaRPr lang="en-US" altLang="zh-CN" dirty="0"/>
          </a:p>
        </p:txBody>
      </p:sp>
    </p:spTree>
    <p:extLst>
      <p:ext uri="{BB962C8B-B14F-4D97-AF65-F5344CB8AC3E}">
        <p14:creationId xmlns:p14="http://schemas.microsoft.com/office/powerpoint/2010/main" val="243421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850C6F-3772-0009-6D93-2B0E5DBC2322}"/>
              </a:ext>
            </a:extLst>
          </p:cNvPr>
          <p:cNvSpPr>
            <a:spLocks noGrp="1"/>
          </p:cNvSpPr>
          <p:nvPr>
            <p:ph type="title"/>
          </p:nvPr>
        </p:nvSpPr>
        <p:spPr/>
        <p:txBody>
          <a:bodyPr/>
          <a:lstStyle/>
          <a:p>
            <a:r>
              <a:rPr lang="en-US" altLang="zh-CN" dirty="0"/>
              <a:t>Contemporary Admission Policies I</a:t>
            </a:r>
            <a:endParaRPr lang="zh-CN" altLang="en-US" dirty="0"/>
          </a:p>
        </p:txBody>
      </p:sp>
      <p:sp>
        <p:nvSpPr>
          <p:cNvPr id="3" name="内容占位符 2">
            <a:extLst>
              <a:ext uri="{FF2B5EF4-FFF2-40B4-BE49-F238E27FC236}">
                <a16:creationId xmlns:a16="http://schemas.microsoft.com/office/drawing/2014/main" id="{3ABC45A9-35D6-D9AA-E350-D40A3E7200F5}"/>
              </a:ext>
            </a:extLst>
          </p:cNvPr>
          <p:cNvSpPr>
            <a:spLocks noGrp="1"/>
          </p:cNvSpPr>
          <p:nvPr>
            <p:ph sz="quarter" idx="1"/>
          </p:nvPr>
        </p:nvSpPr>
        <p:spPr/>
        <p:txBody>
          <a:bodyPr>
            <a:normAutofit fontScale="92500"/>
          </a:bodyPr>
          <a:lstStyle/>
          <a:p>
            <a:r>
              <a:rPr lang="en-US" altLang="zh-CN" dirty="0"/>
              <a:t>After the Culture Revolution, favorable admission policies based on class were eliminated in the late 1970’s. The share of students from peasant and worker families decreased, particularly in the leading universities. </a:t>
            </a:r>
          </a:p>
          <a:p>
            <a:r>
              <a:rPr lang="en-US" altLang="zh-CN" dirty="0"/>
              <a:t>In the 1980’s, China began to launch news college admission programs by both quota and preference measures. Beneficiaries of such programs include ethnic minorities and residents in underdeveloped regions, as well as those in well-developed first-tier cities.</a:t>
            </a:r>
            <a:endParaRPr lang="zh-CN" altLang="en-US" dirty="0"/>
          </a:p>
        </p:txBody>
      </p:sp>
    </p:spTree>
    <p:extLst>
      <p:ext uri="{BB962C8B-B14F-4D97-AF65-F5344CB8AC3E}">
        <p14:creationId xmlns:p14="http://schemas.microsoft.com/office/powerpoint/2010/main" val="3659210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770036-5AFC-947E-A76C-F04625E5EDDB}"/>
              </a:ext>
            </a:extLst>
          </p:cNvPr>
          <p:cNvSpPr>
            <a:spLocks noGrp="1"/>
          </p:cNvSpPr>
          <p:nvPr>
            <p:ph type="title"/>
          </p:nvPr>
        </p:nvSpPr>
        <p:spPr/>
        <p:txBody>
          <a:bodyPr>
            <a:normAutofit/>
          </a:bodyPr>
          <a:lstStyle/>
          <a:p>
            <a:r>
              <a:rPr lang="en-US" altLang="zh-CN" sz="3600" dirty="0"/>
              <a:t>Major Affirmative Action Programs in China</a:t>
            </a:r>
            <a:endParaRPr lang="zh-CN" altLang="en-US" sz="3600" dirty="0"/>
          </a:p>
        </p:txBody>
      </p:sp>
      <p:graphicFrame>
        <p:nvGraphicFramePr>
          <p:cNvPr id="4" name="表格 4">
            <a:extLst>
              <a:ext uri="{FF2B5EF4-FFF2-40B4-BE49-F238E27FC236}">
                <a16:creationId xmlns:a16="http://schemas.microsoft.com/office/drawing/2014/main" id="{05EAABD4-BD37-2B1D-968C-8AF489A25674}"/>
              </a:ext>
            </a:extLst>
          </p:cNvPr>
          <p:cNvGraphicFramePr>
            <a:graphicFrameLocks noGrp="1"/>
          </p:cNvGraphicFramePr>
          <p:nvPr>
            <p:ph sz="quarter" idx="1"/>
            <p:extLst>
              <p:ext uri="{D42A27DB-BD31-4B8C-83A1-F6EECF244321}">
                <p14:modId xmlns:p14="http://schemas.microsoft.com/office/powerpoint/2010/main" val="956976417"/>
              </p:ext>
            </p:extLst>
          </p:nvPr>
        </p:nvGraphicFramePr>
        <p:xfrm>
          <a:off x="269104" y="1268760"/>
          <a:ext cx="8496944" cy="5444088"/>
        </p:xfrm>
        <a:graphic>
          <a:graphicData uri="http://schemas.openxmlformats.org/drawingml/2006/table">
            <a:tbl>
              <a:tblPr firstRow="1" bandRow="1">
                <a:tableStyleId>{5C22544A-7EE6-4342-B048-85BDC9FD1C3A}</a:tableStyleId>
              </a:tblPr>
              <a:tblGrid>
                <a:gridCol w="3600400">
                  <a:extLst>
                    <a:ext uri="{9D8B030D-6E8A-4147-A177-3AD203B41FA5}">
                      <a16:colId xmlns:a16="http://schemas.microsoft.com/office/drawing/2014/main" val="2743962894"/>
                    </a:ext>
                  </a:extLst>
                </a:gridCol>
                <a:gridCol w="2064229">
                  <a:extLst>
                    <a:ext uri="{9D8B030D-6E8A-4147-A177-3AD203B41FA5}">
                      <a16:colId xmlns:a16="http://schemas.microsoft.com/office/drawing/2014/main" val="583202545"/>
                    </a:ext>
                  </a:extLst>
                </a:gridCol>
                <a:gridCol w="2832315">
                  <a:extLst>
                    <a:ext uri="{9D8B030D-6E8A-4147-A177-3AD203B41FA5}">
                      <a16:colId xmlns:a16="http://schemas.microsoft.com/office/drawing/2014/main" val="545703339"/>
                    </a:ext>
                  </a:extLst>
                </a:gridCol>
              </a:tblGrid>
              <a:tr h="771257">
                <a:tc>
                  <a:txBody>
                    <a:bodyPr/>
                    <a:lstStyle/>
                    <a:p>
                      <a:pPr algn="ctr"/>
                      <a:r>
                        <a:rPr lang="en-US" altLang="zh-CN" sz="2400" dirty="0"/>
                        <a:t>Program</a:t>
                      </a:r>
                      <a:endParaRPr lang="zh-CN" altLang="en-US" sz="2400" dirty="0"/>
                    </a:p>
                  </a:txBody>
                  <a:tcPr/>
                </a:tc>
                <a:tc>
                  <a:txBody>
                    <a:bodyPr/>
                    <a:lstStyle/>
                    <a:p>
                      <a:pPr algn="ctr"/>
                      <a:r>
                        <a:rPr lang="en-US" altLang="zh-CN" sz="2400" dirty="0"/>
                        <a:t>Period</a:t>
                      </a:r>
                      <a:endParaRPr lang="zh-CN" altLang="en-US" sz="2400" dirty="0"/>
                    </a:p>
                  </a:txBody>
                  <a:tcPr/>
                </a:tc>
                <a:tc>
                  <a:txBody>
                    <a:bodyPr/>
                    <a:lstStyle/>
                    <a:p>
                      <a:pPr algn="ctr"/>
                      <a:r>
                        <a:rPr lang="en-US" altLang="zh-CN" sz="2400" dirty="0"/>
                        <a:t>Target population</a:t>
                      </a:r>
                      <a:endParaRPr lang="zh-CN" altLang="en-US" sz="2400" dirty="0"/>
                    </a:p>
                  </a:txBody>
                  <a:tcPr/>
                </a:tc>
                <a:extLst>
                  <a:ext uri="{0D108BD9-81ED-4DB2-BD59-A6C34878D82A}">
                    <a16:rowId xmlns:a16="http://schemas.microsoft.com/office/drawing/2014/main" val="2237252178"/>
                  </a:ext>
                </a:extLst>
              </a:tr>
              <a:tr h="740911">
                <a:tc>
                  <a:txBody>
                    <a:bodyPr/>
                    <a:lstStyle/>
                    <a:p>
                      <a:r>
                        <a:rPr lang="en-US" altLang="zh-CN" dirty="0"/>
                        <a:t>A quota system of national admission by province </a:t>
                      </a:r>
                      <a:endParaRPr lang="zh-CN" altLang="en-US" dirty="0"/>
                    </a:p>
                  </a:txBody>
                  <a:tcPr/>
                </a:tc>
                <a:tc>
                  <a:txBody>
                    <a:bodyPr/>
                    <a:lstStyle/>
                    <a:p>
                      <a:r>
                        <a:rPr lang="en-US" altLang="zh-CN" dirty="0"/>
                        <a:t>1977 - now</a:t>
                      </a:r>
                      <a:endParaRPr lang="zh-CN" altLang="en-US" dirty="0"/>
                    </a:p>
                  </a:txBody>
                  <a:tcPr/>
                </a:tc>
                <a:tc>
                  <a:txBody>
                    <a:bodyPr/>
                    <a:lstStyle/>
                    <a:p>
                      <a:r>
                        <a:rPr lang="en-US" altLang="zh-CN" dirty="0"/>
                        <a:t>Residents in underdeveloped, border, first-tier cities </a:t>
                      </a:r>
                      <a:endParaRPr lang="zh-CN" altLang="en-US" dirty="0"/>
                    </a:p>
                  </a:txBody>
                  <a:tcPr/>
                </a:tc>
                <a:extLst>
                  <a:ext uri="{0D108BD9-81ED-4DB2-BD59-A6C34878D82A}">
                    <a16:rowId xmlns:a16="http://schemas.microsoft.com/office/drawing/2014/main" val="437239148"/>
                  </a:ext>
                </a:extLst>
              </a:tr>
              <a:tr h="7920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A variety of programs targeting ethnic minority at national and local level </a:t>
                      </a:r>
                      <a:endParaRPr lang="zh-CN" altLang="en-US" dirty="0"/>
                    </a:p>
                    <a:p>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1980’s - now</a:t>
                      </a:r>
                      <a:endParaRPr lang="zh-CN" altLang="en-US" dirty="0"/>
                    </a:p>
                    <a:p>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Ethnic minority in different provinces</a:t>
                      </a:r>
                      <a:endParaRPr lang="zh-CN" altLang="en-US" dirty="0"/>
                    </a:p>
                    <a:p>
                      <a:endParaRPr lang="zh-CN" altLang="en-US" dirty="0"/>
                    </a:p>
                  </a:txBody>
                  <a:tcPr/>
                </a:tc>
                <a:extLst>
                  <a:ext uri="{0D108BD9-81ED-4DB2-BD59-A6C34878D82A}">
                    <a16:rowId xmlns:a16="http://schemas.microsoft.com/office/drawing/2014/main" val="2551707224"/>
                  </a:ext>
                </a:extLst>
              </a:tr>
              <a:tr h="771257">
                <a:tc>
                  <a:txBody>
                    <a:bodyPr/>
                    <a:lstStyle/>
                    <a:p>
                      <a:r>
                        <a:rPr lang="en-US" altLang="zh-CN" dirty="0"/>
                        <a:t>Admission Coordination Scheme for Supporting Central and Western Regions</a:t>
                      </a:r>
                      <a:endParaRPr lang="zh-CN" altLang="en-US" dirty="0"/>
                    </a:p>
                  </a:txBody>
                  <a:tcPr/>
                </a:tc>
                <a:tc>
                  <a:txBody>
                    <a:bodyPr/>
                    <a:lstStyle/>
                    <a:p>
                      <a:r>
                        <a:rPr lang="en-US" altLang="zh-CN" dirty="0"/>
                        <a:t>2008 - now</a:t>
                      </a:r>
                      <a:endParaRPr lang="zh-CN" altLang="en-US" dirty="0"/>
                    </a:p>
                  </a:txBody>
                  <a:tcPr/>
                </a:tc>
                <a:tc>
                  <a:txBody>
                    <a:bodyPr/>
                    <a:lstStyle/>
                    <a:p>
                      <a:r>
                        <a:rPr lang="en-US" altLang="zh-CN" dirty="0"/>
                        <a:t>Residents in certain central and western regions</a:t>
                      </a:r>
                      <a:endParaRPr lang="zh-CN" altLang="en-US" dirty="0"/>
                    </a:p>
                  </a:txBody>
                  <a:tcPr/>
                </a:tc>
                <a:extLst>
                  <a:ext uri="{0D108BD9-81ED-4DB2-BD59-A6C34878D82A}">
                    <a16:rowId xmlns:a16="http://schemas.microsoft.com/office/drawing/2014/main" val="2736321685"/>
                  </a:ext>
                </a:extLst>
              </a:tr>
              <a:tr h="0">
                <a:tc>
                  <a:txBody>
                    <a:bodyPr/>
                    <a:lstStyle/>
                    <a:p>
                      <a:r>
                        <a:rPr lang="en-US" altLang="zh-CN" dirty="0"/>
                        <a:t>National Admission Plan for Poverty Alleviation</a:t>
                      </a:r>
                      <a:endParaRPr lang="zh-CN" altLang="en-US" dirty="0"/>
                    </a:p>
                  </a:txBody>
                  <a:tcPr/>
                </a:tc>
                <a:tc>
                  <a:txBody>
                    <a:bodyPr/>
                    <a:lstStyle/>
                    <a:p>
                      <a:r>
                        <a:rPr lang="en-US" altLang="zh-CN" dirty="0"/>
                        <a:t>2012 - now</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Residents in certain poor rural areas</a:t>
                      </a:r>
                      <a:endParaRPr lang="zh-CN" altLang="en-US" dirty="0"/>
                    </a:p>
                    <a:p>
                      <a:endParaRPr lang="zh-CN" altLang="en-US" dirty="0"/>
                    </a:p>
                  </a:txBody>
                  <a:tcPr/>
                </a:tc>
                <a:extLst>
                  <a:ext uri="{0D108BD9-81ED-4DB2-BD59-A6C34878D82A}">
                    <a16:rowId xmlns:a16="http://schemas.microsoft.com/office/drawing/2014/main" val="2683906347"/>
                  </a:ext>
                </a:extLst>
              </a:tr>
              <a:tr h="771257">
                <a:tc>
                  <a:txBody>
                    <a:bodyPr/>
                    <a:lstStyle/>
                    <a:p>
                      <a:r>
                        <a:rPr lang="en-US" altLang="zh-CN" dirty="0"/>
                        <a:t>Miscellaneous programs</a:t>
                      </a:r>
                      <a:endParaRPr lang="zh-CN" altLang="en-US" dirty="0"/>
                    </a:p>
                  </a:txBody>
                  <a:tcPr/>
                </a:tc>
                <a:tc>
                  <a:txBody>
                    <a:bodyPr/>
                    <a:lstStyle/>
                    <a:p>
                      <a:r>
                        <a:rPr lang="en-US" altLang="zh-CN" dirty="0"/>
                        <a:t>1980’s – now, some terminated</a:t>
                      </a:r>
                      <a:endParaRPr lang="zh-CN" altLang="en-US" dirty="0"/>
                    </a:p>
                  </a:txBody>
                  <a:tcPr/>
                </a:tc>
                <a:tc>
                  <a:txBody>
                    <a:bodyPr/>
                    <a:lstStyle/>
                    <a:p>
                      <a:r>
                        <a:rPr kumimoji="0" lang="en-US" altLang="zh-CN" kern="1200" dirty="0">
                          <a:solidFill>
                            <a:schemeClr val="dk1"/>
                          </a:solidFill>
                          <a:latin typeface="+mn-lt"/>
                          <a:ea typeface="+mn-ea"/>
                          <a:cs typeface="+mn-cs"/>
                        </a:rPr>
                        <a:t>Chinese in HK, children of revolutionary martyrs, students with special talent</a:t>
                      </a:r>
                      <a:endParaRPr kumimoji="0" lang="zh-CN" altLang="en-US" kern="1200" dirty="0">
                        <a:solidFill>
                          <a:schemeClr val="dk1"/>
                        </a:solidFill>
                        <a:latin typeface="+mn-lt"/>
                        <a:ea typeface="+mn-ea"/>
                        <a:cs typeface="+mn-cs"/>
                      </a:endParaRPr>
                    </a:p>
                  </a:txBody>
                  <a:tcPr/>
                </a:tc>
                <a:extLst>
                  <a:ext uri="{0D108BD9-81ED-4DB2-BD59-A6C34878D82A}">
                    <a16:rowId xmlns:a16="http://schemas.microsoft.com/office/drawing/2014/main" val="3838936939"/>
                  </a:ext>
                </a:extLst>
              </a:tr>
            </a:tbl>
          </a:graphicData>
        </a:graphic>
      </p:graphicFrame>
    </p:spTree>
    <p:extLst>
      <p:ext uri="{BB962C8B-B14F-4D97-AF65-F5344CB8AC3E}">
        <p14:creationId xmlns:p14="http://schemas.microsoft.com/office/powerpoint/2010/main" val="788034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7AA5AB-DE0F-C553-D507-3BBB72FC1307}"/>
              </a:ext>
            </a:extLst>
          </p:cNvPr>
          <p:cNvSpPr>
            <a:spLocks noGrp="1"/>
          </p:cNvSpPr>
          <p:nvPr>
            <p:ph type="title"/>
          </p:nvPr>
        </p:nvSpPr>
        <p:spPr/>
        <p:txBody>
          <a:bodyPr/>
          <a:lstStyle/>
          <a:p>
            <a:r>
              <a:rPr lang="en-US" altLang="zh-CN" dirty="0"/>
              <a:t>Contemporary Admission Policies II</a:t>
            </a:r>
            <a:endParaRPr lang="zh-CN" altLang="en-US" dirty="0"/>
          </a:p>
        </p:txBody>
      </p:sp>
      <p:sp>
        <p:nvSpPr>
          <p:cNvPr id="3" name="内容占位符 2">
            <a:extLst>
              <a:ext uri="{FF2B5EF4-FFF2-40B4-BE49-F238E27FC236}">
                <a16:creationId xmlns:a16="http://schemas.microsoft.com/office/drawing/2014/main" id="{22317911-5987-90D2-3E73-404A412A3E3F}"/>
              </a:ext>
            </a:extLst>
          </p:cNvPr>
          <p:cNvSpPr>
            <a:spLocks noGrp="1"/>
          </p:cNvSpPr>
          <p:nvPr>
            <p:ph sz="quarter" idx="1"/>
          </p:nvPr>
        </p:nvSpPr>
        <p:spPr/>
        <p:txBody>
          <a:bodyPr>
            <a:normAutofit fontScale="92500" lnSpcReduction="10000"/>
          </a:bodyPr>
          <a:lstStyle/>
          <a:p>
            <a:r>
              <a:rPr lang="en-US" altLang="zh-CN" dirty="0"/>
              <a:t>Affirmative action programs in China serve several social and political policy goals, such as maintaining political stability, reducing regional development gap, pushing regional prosperity of ethnic minority, and assisting national unity and unification.</a:t>
            </a:r>
          </a:p>
          <a:p>
            <a:r>
              <a:rPr lang="en-US" altLang="zh-CN" dirty="0"/>
              <a:t>Examinees in Beijing and Shanghai could be admitted at lower criteria, partly because there are many more colleges in the two cities, and partly because the government intentionally did so to gain the political loyalty of local residents, which echoed the </a:t>
            </a:r>
            <a:r>
              <a:rPr lang="en-US" altLang="zh-CN" dirty="0" err="1"/>
              <a:t>Keju</a:t>
            </a:r>
            <a:r>
              <a:rPr lang="en-US" altLang="zh-CN" dirty="0"/>
              <a:t> institution in ancient China.</a:t>
            </a:r>
          </a:p>
          <a:p>
            <a:endParaRPr lang="en-US" altLang="zh-CN" dirty="0"/>
          </a:p>
          <a:p>
            <a:endParaRPr lang="en-US" altLang="zh-CN" dirty="0"/>
          </a:p>
          <a:p>
            <a:endParaRPr lang="zh-CN" altLang="en-US" dirty="0"/>
          </a:p>
        </p:txBody>
      </p:sp>
    </p:spTree>
    <p:extLst>
      <p:ext uri="{BB962C8B-B14F-4D97-AF65-F5344CB8AC3E}">
        <p14:creationId xmlns:p14="http://schemas.microsoft.com/office/powerpoint/2010/main" val="428237497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中性">
  <a:themeElements>
    <a:clrScheme name="中性">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中性">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中性">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7897</TotalTime>
  <Words>1395</Words>
  <Application>Microsoft Office PowerPoint</Application>
  <PresentationFormat>全屏显示(4:3)</PresentationFormat>
  <Paragraphs>94</Paragraphs>
  <Slides>20</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20</vt:i4>
      </vt:variant>
    </vt:vector>
  </HeadingPairs>
  <TitlesOfParts>
    <vt:vector size="27" baseType="lpstr">
      <vt:lpstr>等线</vt:lpstr>
      <vt:lpstr>Calibri</vt:lpstr>
      <vt:lpstr>Times New Roman</vt:lpstr>
      <vt:lpstr>Tw Cen MT</vt:lpstr>
      <vt:lpstr>Wingdings</vt:lpstr>
      <vt:lpstr>Wingdings 2</vt:lpstr>
      <vt:lpstr>中性</vt:lpstr>
      <vt:lpstr>                        Affirmative Action Policies in College Admission in China  Tian Fangmeng (Freeman)  Minzu University of China School of Ethnology and Sociology  2023.2.8  </vt:lpstr>
      <vt:lpstr>Key points</vt:lpstr>
      <vt:lpstr>A paper in traditional Chinese</vt:lpstr>
      <vt:lpstr>National College Entrance Exam</vt:lpstr>
      <vt:lpstr>Historical Sketch I</vt:lpstr>
      <vt:lpstr>Historical Sketch II</vt:lpstr>
      <vt:lpstr>Contemporary Admission Policies I</vt:lpstr>
      <vt:lpstr>Major Affirmative Action Programs in China</vt:lpstr>
      <vt:lpstr>Contemporary Admission Policies II</vt:lpstr>
      <vt:lpstr>Contemporary Admission Policies III</vt:lpstr>
      <vt:lpstr>Contemporary Admission Policies IV</vt:lpstr>
      <vt:lpstr>Lowering Admission Criteria</vt:lpstr>
      <vt:lpstr>Mistargeting Beneficiaries</vt:lpstr>
      <vt:lpstr>Identity Fraud</vt:lpstr>
      <vt:lpstr>Tradeoff between Costs and Benefits I</vt:lpstr>
      <vt:lpstr>Tradeoff between Costs and Benefits II</vt:lpstr>
      <vt:lpstr> A Compromised Policy Option I</vt:lpstr>
      <vt:lpstr> A Compromised Policy Option II</vt:lpstr>
      <vt:lpstr>Future Research </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迁移与人类发展  第一讲 简介、源头与未来</dc:title>
  <dc:creator>user</dc:creator>
  <cp:lastModifiedBy>tianfangmeng</cp:lastModifiedBy>
  <cp:revision>686</cp:revision>
  <dcterms:created xsi:type="dcterms:W3CDTF">2014-05-22T02:49:06Z</dcterms:created>
  <dcterms:modified xsi:type="dcterms:W3CDTF">2023-02-07T13:21:36Z</dcterms:modified>
</cp:coreProperties>
</file>