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98" r:id="rId3"/>
    <p:sldId id="399" r:id="rId4"/>
    <p:sldId id="400" r:id="rId5"/>
    <p:sldId id="401" r:id="rId6"/>
    <p:sldId id="402" r:id="rId7"/>
    <p:sldId id="403" r:id="rId8"/>
    <p:sldId id="380" r:id="rId9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eMarie McGauran" initials="AM" lastIdx="3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CC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40571" autoAdjust="0"/>
  </p:normalViewPr>
  <p:slideViewPr>
    <p:cSldViewPr>
      <p:cViewPr varScale="1">
        <p:scale>
          <a:sx n="70" d="100"/>
          <a:sy n="70" d="100"/>
        </p:scale>
        <p:origin x="-115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18" d="100"/>
          <a:sy n="118" d="100"/>
        </p:scale>
        <p:origin x="-762" y="2370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5419F-3FBA-406F-8F0F-EBF0C56F32FD}" type="datetimeFigureOut">
              <a:rPr lang="en-IE" smtClean="0"/>
              <a:t>13/06/2019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D4083-9228-478C-8F92-F9D1E74BF8A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7479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7F93BA-159C-4CFE-AD19-892664C816E2}" type="datetimeFigureOut">
              <a:rPr lang="en-IE" smtClean="0"/>
              <a:pPr/>
              <a:t>13/06/2019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807C73-E847-42E3-B0C4-64448DF278F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32248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07C73-E847-42E3-B0C4-64448DF278F7}" type="slidenum">
              <a:rPr lang="en-IE" smtClean="0"/>
              <a:pPr/>
              <a:t>1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85853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The services included employment support services, training and education services, community services, a charity, a school</a:t>
            </a:r>
          </a:p>
          <a:p>
            <a:endParaRPr lang="en-IE" dirty="0"/>
          </a:p>
          <a:p>
            <a:r>
              <a:rPr lang="en-IE" dirty="0" smtClean="0"/>
              <a:t>The government departments and agencies covered the policy areas of employment support, education, job creation, community, childcare, and funding.</a:t>
            </a:r>
          </a:p>
          <a:p>
            <a:endParaRPr lang="en-IE" dirty="0"/>
          </a:p>
          <a:p>
            <a:r>
              <a:rPr lang="en-IE" dirty="0" smtClean="0"/>
              <a:t>The stakeholder groups covered these areas also, as well as issues relating particularly to employers, employees, migration, Travellers and people with a disability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07C73-E847-42E3-B0C4-64448DF278F7}" type="slidenum">
              <a:rPr lang="en-IE" smtClean="0"/>
              <a:pPr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29668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5400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PowerPoint Title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solidFill>
                  <a:srgbClr val="5F5F5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Delivered by….</a:t>
            </a:r>
          </a:p>
          <a:p>
            <a:r>
              <a:rPr lang="en-US" dirty="0" smtClean="0"/>
              <a:t>Event details…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8998" y="6108991"/>
            <a:ext cx="1100633" cy="39788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Date_optional</a:t>
            </a:r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08991"/>
            <a:ext cx="4400128" cy="397882"/>
          </a:xfrm>
        </p:spPr>
        <p:txBody>
          <a:bodyPr/>
          <a:lstStyle/>
          <a:p>
            <a:r>
              <a:rPr lang="en-IE" dirty="0" smtClean="0"/>
              <a:t>Social Media </a:t>
            </a:r>
            <a:r>
              <a:rPr lang="en-IE" dirty="0" err="1" smtClean="0"/>
              <a:t>icons_optional</a:t>
            </a:r>
            <a:endParaRPr lang="en-IE" dirty="0"/>
          </a:p>
        </p:txBody>
      </p:sp>
      <p:pic>
        <p:nvPicPr>
          <p:cNvPr id="7" name="Picture 15" descr="NESC 2009 Logo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90" y="188914"/>
            <a:ext cx="5184775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oup 7"/>
          <p:cNvGrpSpPr>
            <a:grpSpLocks/>
          </p:cNvGrpSpPr>
          <p:nvPr userDrawn="1"/>
        </p:nvGrpSpPr>
        <p:grpSpPr bwMode="auto">
          <a:xfrm>
            <a:off x="0" y="5445224"/>
            <a:ext cx="9144000" cy="1412777"/>
            <a:chOff x="0" y="5229225"/>
            <a:chExt cx="9144000" cy="1628775"/>
          </a:xfrm>
        </p:grpSpPr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0" y="6453188"/>
              <a:ext cx="9144000" cy="404812"/>
            </a:xfrm>
            <a:prstGeom prst="rect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AutoShape 14"/>
            <p:cNvSpPr>
              <a:spLocks noChangeArrowheads="1"/>
            </p:cNvSpPr>
            <p:nvPr/>
          </p:nvSpPr>
          <p:spPr bwMode="auto">
            <a:xfrm flipH="1">
              <a:off x="7073900" y="5229225"/>
              <a:ext cx="2070100" cy="1628775"/>
            </a:xfrm>
            <a:prstGeom prst="rtTriangle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8745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Date_optional</a:t>
            </a:r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Social Media icons_optional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28B8-3DAE-47ED-97A9-92052EE2DB73}" type="slidenum">
              <a:rPr lang="en-IE" smtClean="0"/>
              <a:pPr/>
              <a:t>‹#›</a:t>
            </a:fld>
            <a:endParaRPr lang="en-IE"/>
          </a:p>
        </p:txBody>
      </p:sp>
      <p:grpSp>
        <p:nvGrpSpPr>
          <p:cNvPr id="7" name="Group 6"/>
          <p:cNvGrpSpPr>
            <a:grpSpLocks/>
          </p:cNvGrpSpPr>
          <p:nvPr userDrawn="1"/>
        </p:nvGrpSpPr>
        <p:grpSpPr bwMode="auto">
          <a:xfrm>
            <a:off x="0" y="5445224"/>
            <a:ext cx="9144000" cy="1412777"/>
            <a:chOff x="0" y="5229225"/>
            <a:chExt cx="9144000" cy="1628775"/>
          </a:xfrm>
        </p:grpSpPr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0" y="6453188"/>
              <a:ext cx="9144000" cy="404812"/>
            </a:xfrm>
            <a:prstGeom prst="rect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14"/>
            <p:cNvSpPr>
              <a:spLocks noChangeArrowheads="1"/>
            </p:cNvSpPr>
            <p:nvPr/>
          </p:nvSpPr>
          <p:spPr bwMode="auto">
            <a:xfrm flipH="1">
              <a:off x="7073900" y="5229225"/>
              <a:ext cx="2070100" cy="1628775"/>
            </a:xfrm>
            <a:prstGeom prst="rtTriangle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03525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US" dirty="0" smtClean="0"/>
              <a:t>Slide Title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  <a:lvl2pPr>
              <a:defRPr baseline="0"/>
            </a:lvl2pPr>
            <a:lvl3pPr marL="990600" marR="0" indent="-361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1343025" marR="0" indent="-3524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lvl4pPr>
            <a:lvl5pPr marL="1343025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5pPr>
          </a:lstStyle>
          <a:p>
            <a:pPr lvl="0"/>
            <a:r>
              <a:rPr lang="en-US" dirty="0" smtClean="0"/>
              <a:t>Bullet Text….select ‘none’ in paragraph tab to have just regular text</a:t>
            </a:r>
          </a:p>
          <a:p>
            <a:pPr lvl="1"/>
            <a:r>
              <a:rPr lang="en-US" dirty="0" smtClean="0"/>
              <a:t>Second level bullet… use the indent icon in paragraph tab</a:t>
            </a:r>
          </a:p>
          <a:p>
            <a:pPr marL="990600" marR="0" lvl="2" indent="-361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Third level</a:t>
            </a:r>
          </a:p>
          <a:p>
            <a:pPr marL="1343025" marR="0" lvl="3" indent="-3524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lang="en-US" dirty="0" smtClean="0"/>
              <a:t>Fourth level</a:t>
            </a:r>
          </a:p>
          <a:p>
            <a:pPr marL="1703388" marR="0" lvl="4" indent="-3603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»"/>
              <a:tabLst/>
              <a:defRPr/>
            </a:pPr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Date_optional</a:t>
            </a:r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Social Media icons_optional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28B8-3DAE-47ED-97A9-92052EE2DB73}" type="slidenum">
              <a:rPr lang="en-IE" smtClean="0"/>
              <a:pPr/>
              <a:t>‹#›</a:t>
            </a:fld>
            <a:endParaRPr lang="en-IE"/>
          </a:p>
        </p:txBody>
      </p:sp>
      <p:grpSp>
        <p:nvGrpSpPr>
          <p:cNvPr id="7" name="Group 6"/>
          <p:cNvGrpSpPr>
            <a:grpSpLocks/>
          </p:cNvGrpSpPr>
          <p:nvPr userDrawn="1"/>
        </p:nvGrpSpPr>
        <p:grpSpPr bwMode="auto">
          <a:xfrm>
            <a:off x="0" y="5445224"/>
            <a:ext cx="9144000" cy="1412777"/>
            <a:chOff x="0" y="5229225"/>
            <a:chExt cx="9144000" cy="1628775"/>
          </a:xfrm>
        </p:grpSpPr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0" y="6453188"/>
              <a:ext cx="9144000" cy="404812"/>
            </a:xfrm>
            <a:prstGeom prst="rect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14"/>
            <p:cNvSpPr>
              <a:spLocks noChangeArrowheads="1"/>
            </p:cNvSpPr>
            <p:nvPr/>
          </p:nvSpPr>
          <p:spPr bwMode="auto">
            <a:xfrm flipH="1">
              <a:off x="7073900" y="5229225"/>
              <a:ext cx="2070100" cy="1628775"/>
            </a:xfrm>
            <a:prstGeom prst="rtTriangle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33696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800" baseline="0"/>
            </a:lvl1pPr>
          </a:lstStyle>
          <a:p>
            <a:r>
              <a:rPr lang="en-US" dirty="0" smtClean="0"/>
              <a:t>Slide Title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  <a:ln>
            <a:solidFill>
              <a:schemeClr val="accent1"/>
            </a:solidFill>
          </a:ln>
        </p:spPr>
        <p:txBody>
          <a:bodyPr/>
          <a:lstStyle>
            <a:lvl1pPr>
              <a:defRPr sz="2800"/>
            </a:lvl1pPr>
            <a:lvl2pPr>
              <a:defRPr sz="2400"/>
            </a:lvl2pPr>
            <a:lvl3pPr marL="990600" marR="0" indent="-361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343025" marR="0" indent="-3524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1703388" marR="0" indent="-3603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»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 Text….select ‘none’ in paragraph tab to have just regular text</a:t>
            </a:r>
          </a:p>
          <a:p>
            <a:pPr lvl="1"/>
            <a:r>
              <a:rPr lang="en-US" dirty="0" smtClean="0"/>
              <a:t>Second level bullet… use the indent icon in paragraph tab</a:t>
            </a:r>
          </a:p>
          <a:p>
            <a:pPr marL="990600" marR="0" lvl="2" indent="-361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Third level</a:t>
            </a:r>
          </a:p>
          <a:p>
            <a:pPr marL="1343025" marR="0" lvl="3" indent="-3524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lang="en-US" dirty="0" smtClean="0"/>
              <a:t>Fourth level</a:t>
            </a:r>
          </a:p>
          <a:p>
            <a:pPr marL="1703388" marR="0" lvl="4" indent="-3603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»"/>
              <a:tabLst/>
              <a:defRPr/>
            </a:pPr>
            <a:r>
              <a:rPr lang="en-US" dirty="0" smtClean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Date_optional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Social Media icons_optional</a:t>
            </a: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28B8-3DAE-47ED-97A9-92052EE2DB73}" type="slidenum">
              <a:rPr lang="en-IE" smtClean="0"/>
              <a:pPr/>
              <a:t>‹#›</a:t>
            </a:fld>
            <a:endParaRPr lang="en-IE"/>
          </a:p>
        </p:txBody>
      </p:sp>
      <p:grpSp>
        <p:nvGrpSpPr>
          <p:cNvPr id="8" name="Group 7"/>
          <p:cNvGrpSpPr>
            <a:grpSpLocks/>
          </p:cNvGrpSpPr>
          <p:nvPr userDrawn="1"/>
        </p:nvGrpSpPr>
        <p:grpSpPr bwMode="auto">
          <a:xfrm>
            <a:off x="0" y="5445224"/>
            <a:ext cx="9144000" cy="1412777"/>
            <a:chOff x="0" y="5229225"/>
            <a:chExt cx="9144000" cy="1628775"/>
          </a:xfrm>
        </p:grpSpPr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0" y="6453188"/>
              <a:ext cx="9144000" cy="404812"/>
            </a:xfrm>
            <a:prstGeom prst="rect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AutoShape 14"/>
            <p:cNvSpPr>
              <a:spLocks noChangeArrowheads="1"/>
            </p:cNvSpPr>
            <p:nvPr/>
          </p:nvSpPr>
          <p:spPr bwMode="auto">
            <a:xfrm flipH="1">
              <a:off x="7073900" y="5229225"/>
              <a:ext cx="2070100" cy="1628775"/>
            </a:xfrm>
            <a:prstGeom prst="rtTriangle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43561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Date_optional</a:t>
            </a:r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Social Media icons_optional</a:t>
            </a:r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28B8-3DAE-47ED-97A9-92052EE2DB73}" type="slidenum">
              <a:rPr lang="en-IE" smtClean="0"/>
              <a:pPr/>
              <a:t>‹#›</a:t>
            </a:fld>
            <a:endParaRPr lang="en-IE"/>
          </a:p>
        </p:txBody>
      </p:sp>
      <p:grpSp>
        <p:nvGrpSpPr>
          <p:cNvPr id="10" name="Group 9"/>
          <p:cNvGrpSpPr>
            <a:grpSpLocks/>
          </p:cNvGrpSpPr>
          <p:nvPr userDrawn="1"/>
        </p:nvGrpSpPr>
        <p:grpSpPr bwMode="auto">
          <a:xfrm>
            <a:off x="0" y="5445224"/>
            <a:ext cx="9144000" cy="1412777"/>
            <a:chOff x="0" y="5229225"/>
            <a:chExt cx="9144000" cy="1628775"/>
          </a:xfrm>
        </p:grpSpPr>
        <p:sp>
          <p:nvSpPr>
            <p:cNvPr id="11" name="Rectangle 13"/>
            <p:cNvSpPr>
              <a:spLocks noChangeArrowheads="1"/>
            </p:cNvSpPr>
            <p:nvPr/>
          </p:nvSpPr>
          <p:spPr bwMode="auto">
            <a:xfrm>
              <a:off x="0" y="6453188"/>
              <a:ext cx="9144000" cy="404812"/>
            </a:xfrm>
            <a:prstGeom prst="rect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AutoShape 14"/>
            <p:cNvSpPr>
              <a:spLocks noChangeArrowheads="1"/>
            </p:cNvSpPr>
            <p:nvPr/>
          </p:nvSpPr>
          <p:spPr bwMode="auto">
            <a:xfrm flipH="1">
              <a:off x="7073900" y="5229225"/>
              <a:ext cx="2070100" cy="1628775"/>
            </a:xfrm>
            <a:prstGeom prst="rtTriangle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48059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Date_optional</a:t>
            </a:r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Social Media icons_optional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28B8-3DAE-47ED-97A9-92052EE2DB73}" type="slidenum">
              <a:rPr lang="en-IE" smtClean="0"/>
              <a:pPr/>
              <a:t>‹#›</a:t>
            </a:fld>
            <a:endParaRPr lang="en-IE"/>
          </a:p>
        </p:txBody>
      </p:sp>
      <p:grpSp>
        <p:nvGrpSpPr>
          <p:cNvPr id="6" name="Group 5"/>
          <p:cNvGrpSpPr>
            <a:grpSpLocks/>
          </p:cNvGrpSpPr>
          <p:nvPr userDrawn="1"/>
        </p:nvGrpSpPr>
        <p:grpSpPr bwMode="auto">
          <a:xfrm>
            <a:off x="0" y="5445224"/>
            <a:ext cx="9144000" cy="1412777"/>
            <a:chOff x="0" y="5229225"/>
            <a:chExt cx="9144000" cy="1628775"/>
          </a:xfrm>
        </p:grpSpPr>
        <p:sp>
          <p:nvSpPr>
            <p:cNvPr id="7" name="Rectangle 13"/>
            <p:cNvSpPr>
              <a:spLocks noChangeArrowheads="1"/>
            </p:cNvSpPr>
            <p:nvPr/>
          </p:nvSpPr>
          <p:spPr bwMode="auto">
            <a:xfrm>
              <a:off x="0" y="6453188"/>
              <a:ext cx="9144000" cy="404812"/>
            </a:xfrm>
            <a:prstGeom prst="rect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AutoShape 14"/>
            <p:cNvSpPr>
              <a:spLocks noChangeArrowheads="1"/>
            </p:cNvSpPr>
            <p:nvPr/>
          </p:nvSpPr>
          <p:spPr bwMode="auto">
            <a:xfrm flipH="1">
              <a:off x="7073900" y="5229225"/>
              <a:ext cx="2070100" cy="1628775"/>
            </a:xfrm>
            <a:prstGeom prst="rtTriangle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40360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Date_optional</a:t>
            </a:r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Social Media icons_optional</a:t>
            </a:r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28B8-3DAE-47ED-97A9-92052EE2DB73}" type="slidenum">
              <a:rPr lang="en-IE" smtClean="0"/>
              <a:pPr/>
              <a:t>‹#›</a:t>
            </a:fld>
            <a:endParaRPr lang="en-IE"/>
          </a:p>
        </p:txBody>
      </p:sp>
      <p:grpSp>
        <p:nvGrpSpPr>
          <p:cNvPr id="5" name="Group 4"/>
          <p:cNvGrpSpPr>
            <a:grpSpLocks/>
          </p:cNvGrpSpPr>
          <p:nvPr userDrawn="1"/>
        </p:nvGrpSpPr>
        <p:grpSpPr bwMode="auto">
          <a:xfrm>
            <a:off x="0" y="5445224"/>
            <a:ext cx="9144000" cy="1412777"/>
            <a:chOff x="0" y="5229225"/>
            <a:chExt cx="9144000" cy="1628775"/>
          </a:xfrm>
        </p:grpSpPr>
        <p:sp>
          <p:nvSpPr>
            <p:cNvPr id="6" name="Rectangle 13"/>
            <p:cNvSpPr>
              <a:spLocks noChangeArrowheads="1"/>
            </p:cNvSpPr>
            <p:nvPr/>
          </p:nvSpPr>
          <p:spPr bwMode="auto">
            <a:xfrm>
              <a:off x="0" y="6453188"/>
              <a:ext cx="9144000" cy="404812"/>
            </a:xfrm>
            <a:prstGeom prst="rect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utoShape 14"/>
            <p:cNvSpPr>
              <a:spLocks noChangeArrowheads="1"/>
            </p:cNvSpPr>
            <p:nvPr/>
          </p:nvSpPr>
          <p:spPr bwMode="auto">
            <a:xfrm flipH="1">
              <a:off x="7073900" y="5229225"/>
              <a:ext cx="2070100" cy="1628775"/>
            </a:xfrm>
            <a:prstGeom prst="rtTriangle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59903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Date_optional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Social Media icons_optional</a:t>
            </a: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28B8-3DAE-47ED-97A9-92052EE2DB73}" type="slidenum">
              <a:rPr lang="en-IE" smtClean="0"/>
              <a:pPr/>
              <a:t>‹#›</a:t>
            </a:fld>
            <a:endParaRPr lang="en-IE"/>
          </a:p>
        </p:txBody>
      </p:sp>
      <p:grpSp>
        <p:nvGrpSpPr>
          <p:cNvPr id="8" name="Group 7"/>
          <p:cNvGrpSpPr>
            <a:grpSpLocks/>
          </p:cNvGrpSpPr>
          <p:nvPr userDrawn="1"/>
        </p:nvGrpSpPr>
        <p:grpSpPr bwMode="auto">
          <a:xfrm>
            <a:off x="0" y="5445224"/>
            <a:ext cx="9144000" cy="1412777"/>
            <a:chOff x="0" y="5229225"/>
            <a:chExt cx="9144000" cy="1628775"/>
          </a:xfrm>
        </p:grpSpPr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0" y="6453188"/>
              <a:ext cx="9144000" cy="404812"/>
            </a:xfrm>
            <a:prstGeom prst="rect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AutoShape 14"/>
            <p:cNvSpPr>
              <a:spLocks noChangeArrowheads="1"/>
            </p:cNvSpPr>
            <p:nvPr/>
          </p:nvSpPr>
          <p:spPr bwMode="auto">
            <a:xfrm flipH="1">
              <a:off x="7073900" y="5229225"/>
              <a:ext cx="2070100" cy="1628775"/>
            </a:xfrm>
            <a:prstGeom prst="rtTriangle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32951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Date_optional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Social Media icons_optional</a:t>
            </a: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28B8-3DAE-47ED-97A9-92052EE2DB73}" type="slidenum">
              <a:rPr lang="en-IE" smtClean="0"/>
              <a:pPr/>
              <a:t>‹#›</a:t>
            </a:fld>
            <a:endParaRPr lang="en-IE"/>
          </a:p>
        </p:txBody>
      </p:sp>
      <p:grpSp>
        <p:nvGrpSpPr>
          <p:cNvPr id="8" name="Group 7"/>
          <p:cNvGrpSpPr>
            <a:grpSpLocks/>
          </p:cNvGrpSpPr>
          <p:nvPr userDrawn="1"/>
        </p:nvGrpSpPr>
        <p:grpSpPr bwMode="auto">
          <a:xfrm>
            <a:off x="0" y="5445224"/>
            <a:ext cx="9144000" cy="1412777"/>
            <a:chOff x="0" y="5229225"/>
            <a:chExt cx="9144000" cy="1628775"/>
          </a:xfrm>
        </p:grpSpPr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0" y="6453188"/>
              <a:ext cx="9144000" cy="404812"/>
            </a:xfrm>
            <a:prstGeom prst="rect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AutoShape 14"/>
            <p:cNvSpPr>
              <a:spLocks noChangeArrowheads="1"/>
            </p:cNvSpPr>
            <p:nvPr/>
          </p:nvSpPr>
          <p:spPr bwMode="auto">
            <a:xfrm flipH="1">
              <a:off x="7073900" y="5229225"/>
              <a:ext cx="2070100" cy="1628775"/>
            </a:xfrm>
            <a:prstGeom prst="rtTriangle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3534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Date_optional</a:t>
            </a:r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Social Media icons_optional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28B8-3DAE-47ED-97A9-92052EE2DB73}" type="slidenum">
              <a:rPr lang="en-IE" smtClean="0"/>
              <a:pPr/>
              <a:t>‹#›</a:t>
            </a:fld>
            <a:endParaRPr lang="en-IE"/>
          </a:p>
        </p:txBody>
      </p:sp>
      <p:grpSp>
        <p:nvGrpSpPr>
          <p:cNvPr id="7" name="Group 6"/>
          <p:cNvGrpSpPr>
            <a:grpSpLocks/>
          </p:cNvGrpSpPr>
          <p:nvPr userDrawn="1"/>
        </p:nvGrpSpPr>
        <p:grpSpPr bwMode="auto">
          <a:xfrm>
            <a:off x="0" y="5445224"/>
            <a:ext cx="9144000" cy="1412777"/>
            <a:chOff x="0" y="5229225"/>
            <a:chExt cx="9144000" cy="1628775"/>
          </a:xfrm>
        </p:grpSpPr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0" y="6453188"/>
              <a:ext cx="9144000" cy="404812"/>
            </a:xfrm>
            <a:prstGeom prst="rect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14"/>
            <p:cNvSpPr>
              <a:spLocks noChangeArrowheads="1"/>
            </p:cNvSpPr>
            <p:nvPr/>
          </p:nvSpPr>
          <p:spPr bwMode="auto">
            <a:xfrm flipH="1">
              <a:off x="7073900" y="5229225"/>
              <a:ext cx="2070100" cy="1628775"/>
            </a:xfrm>
            <a:prstGeom prst="rtTriangle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40148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Date_optional</a:t>
            </a:r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E" smtClean="0"/>
              <a:t>Social Media icons_optional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828B8-3DAE-47ED-97A9-92052EE2DB73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36844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28650" indent="-360363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990600" indent="-3619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343025" indent="-352425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1703388" indent="-360363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412776"/>
            <a:ext cx="8089655" cy="2952328"/>
          </a:xfrm>
        </p:spPr>
        <p:txBody>
          <a:bodyPr/>
          <a:lstStyle/>
          <a:p>
            <a:r>
              <a:rPr lang="en-IE" sz="4800" b="1" dirty="0" smtClean="0"/>
              <a:t>Mapping public employment services: key gaps</a:t>
            </a:r>
            <a:endParaRPr lang="en-IE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4149080"/>
            <a:ext cx="6904856" cy="2016224"/>
          </a:xfrm>
        </p:spPr>
        <p:txBody>
          <a:bodyPr>
            <a:normAutofit fontScale="32500" lnSpcReduction="20000"/>
          </a:bodyPr>
          <a:lstStyle/>
          <a:p>
            <a:r>
              <a:rPr lang="en-IE" sz="5900" b="1" dirty="0" smtClean="0"/>
              <a:t>Anne-Marie </a:t>
            </a:r>
            <a:r>
              <a:rPr lang="en-IE" sz="5900" b="1" dirty="0" smtClean="0"/>
              <a:t>McGauran</a:t>
            </a:r>
          </a:p>
          <a:p>
            <a:endParaRPr lang="en-IE" sz="4800" b="1" dirty="0" smtClean="0"/>
          </a:p>
          <a:p>
            <a:r>
              <a:rPr lang="en-IE" sz="4800" b="1" dirty="0" smtClean="0"/>
              <a:t>Presentation to</a:t>
            </a:r>
            <a:endParaRPr lang="en-IE" sz="4800" b="1" dirty="0"/>
          </a:p>
          <a:p>
            <a:r>
              <a:rPr lang="en-IE" sz="4900" b="1" i="1" dirty="0" smtClean="0"/>
              <a:t>Leave </a:t>
            </a:r>
            <a:r>
              <a:rPr lang="en-IE" sz="4900" b="1" i="1" dirty="0"/>
              <a:t>No One Behind: Public Employment Services &amp; Guidance for a 21st Century </a:t>
            </a:r>
            <a:r>
              <a:rPr lang="en-IE" sz="4900" b="1" i="1" dirty="0" smtClean="0"/>
              <a:t>Ireland</a:t>
            </a:r>
          </a:p>
          <a:p>
            <a:endParaRPr lang="en-IE" sz="4500" i="1" dirty="0" smtClean="0"/>
          </a:p>
          <a:p>
            <a:r>
              <a:rPr lang="en-IE" sz="4500" i="1" dirty="0" smtClean="0"/>
              <a:t>17</a:t>
            </a:r>
            <a:r>
              <a:rPr lang="en-IE" sz="4500" i="1" baseline="30000" dirty="0" smtClean="0"/>
              <a:t>th</a:t>
            </a:r>
            <a:r>
              <a:rPr lang="en-IE" sz="4500" i="1" dirty="0" smtClean="0"/>
              <a:t> June 2019: NUI </a:t>
            </a:r>
            <a:r>
              <a:rPr lang="en-IE" sz="4500" i="1" dirty="0" err="1" smtClean="0"/>
              <a:t>Maynooth</a:t>
            </a:r>
            <a:endParaRPr lang="en-IE" sz="4500" i="1" dirty="0"/>
          </a:p>
        </p:txBody>
      </p:sp>
    </p:spTree>
    <p:extLst>
      <p:ext uri="{BB962C8B-B14F-4D97-AF65-F5344CB8AC3E}">
        <p14:creationId xmlns:p14="http://schemas.microsoft.com/office/powerpoint/2010/main" val="335220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IE" b="1" dirty="0" smtClean="0"/>
              <a:t>NESC </a:t>
            </a:r>
            <a:r>
              <a:rPr lang="en-IE" b="1" dirty="0" smtClean="0"/>
              <a:t>Study of ‘Jobless Households’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248472"/>
          </a:xfrm>
        </p:spPr>
        <p:txBody>
          <a:bodyPr>
            <a:normAutofit fontScale="92500" lnSpcReduction="20000"/>
          </a:bodyPr>
          <a:lstStyle/>
          <a:p>
            <a:r>
              <a:rPr lang="en-IE" dirty="0" smtClean="0"/>
              <a:t>Jobless households?  Those where the adults spent less than 20% of their time in employment</a:t>
            </a:r>
          </a:p>
          <a:p>
            <a:r>
              <a:rPr lang="en-IE" dirty="0" smtClean="0"/>
              <a:t>2016-17 in a disadvantaged suburb of Dublin</a:t>
            </a:r>
          </a:p>
          <a:p>
            <a:r>
              <a:rPr lang="en-IE" dirty="0" smtClean="0"/>
              <a:t>92 interviews, with</a:t>
            </a:r>
          </a:p>
          <a:p>
            <a:pPr lvl="1"/>
            <a:r>
              <a:rPr lang="en-IE" dirty="0" smtClean="0"/>
              <a:t>33 </a:t>
            </a:r>
            <a:r>
              <a:rPr lang="en-IE" dirty="0"/>
              <a:t>jobless households (34 people)</a:t>
            </a:r>
          </a:p>
          <a:p>
            <a:pPr lvl="1"/>
            <a:r>
              <a:rPr lang="en-IE" dirty="0"/>
              <a:t>16 local services</a:t>
            </a:r>
          </a:p>
          <a:p>
            <a:pPr lvl="1"/>
            <a:r>
              <a:rPr lang="en-IE" dirty="0"/>
              <a:t>11 county/regional services</a:t>
            </a:r>
          </a:p>
          <a:p>
            <a:pPr lvl="1"/>
            <a:r>
              <a:rPr lang="en-IE" dirty="0"/>
              <a:t>11 local employers</a:t>
            </a:r>
          </a:p>
          <a:p>
            <a:pPr lvl="1"/>
            <a:r>
              <a:rPr lang="en-IE" dirty="0"/>
              <a:t>12 government departments / agencies</a:t>
            </a:r>
          </a:p>
          <a:p>
            <a:pPr lvl="1"/>
            <a:r>
              <a:rPr lang="en-IE" dirty="0"/>
              <a:t>9 national </a:t>
            </a:r>
            <a:r>
              <a:rPr lang="en-IE" dirty="0" smtClean="0"/>
              <a:t>stakeholder groups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28B8-3DAE-47ED-97A9-92052EE2DB73}" type="slidenum">
              <a:rPr lang="en-IE" smtClean="0"/>
              <a:pPr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991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Gaps we identified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Stress that these apply to most disadvantaged &amp; LTU – they may not be gaps for the less disadvantaged</a:t>
            </a:r>
          </a:p>
          <a:p>
            <a:r>
              <a:rPr lang="en-IE" dirty="0" smtClean="0"/>
              <a:t>Grouped the gaps into:</a:t>
            </a:r>
          </a:p>
          <a:p>
            <a:pPr lvl="1"/>
            <a:r>
              <a:rPr lang="en-IE" dirty="0" smtClean="0"/>
              <a:t>Information</a:t>
            </a:r>
          </a:p>
          <a:p>
            <a:pPr lvl="1"/>
            <a:r>
              <a:rPr lang="en-IE" dirty="0" smtClean="0"/>
              <a:t>Training</a:t>
            </a:r>
          </a:p>
          <a:p>
            <a:pPr lvl="1"/>
            <a:r>
              <a:rPr lang="en-IE" dirty="0" smtClean="0"/>
              <a:t>Services that support employment</a:t>
            </a:r>
          </a:p>
          <a:p>
            <a:pPr lvl="1"/>
            <a:r>
              <a:rPr lang="en-IE" dirty="0" smtClean="0"/>
              <a:t>Services to support transitions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28B8-3DAE-47ED-97A9-92052EE2DB73}" type="slidenum">
              <a:rPr lang="en-IE" smtClean="0"/>
              <a:pPr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5558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Gaps in information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Lots of myths – e.g. about splitting payments, reductions in rent supplement, loss of medical cards.  CIB helps</a:t>
            </a:r>
          </a:p>
          <a:p>
            <a:r>
              <a:rPr lang="en-IE" dirty="0" smtClean="0"/>
              <a:t>Career guidance very patchy</a:t>
            </a:r>
          </a:p>
          <a:p>
            <a:r>
              <a:rPr lang="en-IE" dirty="0" smtClean="0"/>
              <a:t>Very difficult to navigate range of training on offer and the supports available for it</a:t>
            </a:r>
          </a:p>
          <a:p>
            <a:r>
              <a:rPr lang="en-IE" dirty="0" smtClean="0"/>
              <a:t>Qualified adults not contacted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28B8-3DAE-47ED-97A9-92052EE2DB73}" type="slidenum">
              <a:rPr lang="en-IE" smtClean="0"/>
              <a:pPr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54776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Gaps in training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 lnSpcReduction="10000"/>
          </a:bodyPr>
          <a:lstStyle/>
          <a:p>
            <a:r>
              <a:rPr lang="en-IE" dirty="0" smtClean="0"/>
              <a:t>Gaps in volume of training</a:t>
            </a:r>
          </a:p>
          <a:p>
            <a:pPr lvl="1"/>
            <a:r>
              <a:rPr lang="en-IE" dirty="0" smtClean="0"/>
              <a:t>Not enough places on sought-after courses linking to labour market </a:t>
            </a:r>
            <a:r>
              <a:rPr lang="en-IE" sz="2400" dirty="0" smtClean="0"/>
              <a:t>(warehousing &amp; logistics, HGV driving)</a:t>
            </a:r>
            <a:endParaRPr lang="en-IE" dirty="0" smtClean="0"/>
          </a:p>
          <a:p>
            <a:pPr lvl="1"/>
            <a:r>
              <a:rPr lang="en-IE" dirty="0" smtClean="0"/>
              <a:t>English language training</a:t>
            </a:r>
          </a:p>
          <a:p>
            <a:pPr lvl="1"/>
            <a:r>
              <a:rPr lang="en-IE" dirty="0" smtClean="0"/>
              <a:t>Literacy training</a:t>
            </a:r>
          </a:p>
          <a:p>
            <a:r>
              <a:rPr lang="en-IE" dirty="0" smtClean="0"/>
              <a:t>Not much assessment of trainees’ pre-existing knowledge, so classes too mixed</a:t>
            </a:r>
          </a:p>
          <a:p>
            <a:r>
              <a:rPr lang="en-IE" dirty="0" smtClean="0"/>
              <a:t>No system to recognise equivalency of foreign qualifications</a:t>
            </a:r>
          </a:p>
          <a:p>
            <a:endParaRPr lang="en-IE" dirty="0" smtClean="0"/>
          </a:p>
          <a:p>
            <a:endParaRPr lang="en-I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28B8-3DAE-47ED-97A9-92052EE2DB73}" type="slidenum">
              <a:rPr lang="en-IE" smtClean="0"/>
              <a:pPr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7130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Gaps in services that support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 err="1" smtClean="0"/>
              <a:t>Intreo</a:t>
            </a:r>
            <a:r>
              <a:rPr lang="en-IE" dirty="0" smtClean="0"/>
              <a:t> not open to everyone.  12% of 15-24 year olds in 2016 were NEETs!</a:t>
            </a:r>
          </a:p>
          <a:p>
            <a:r>
              <a:rPr lang="en-IE" dirty="0" smtClean="0"/>
              <a:t>Childcare – cost, availability, particularly after-school and out-of-hours</a:t>
            </a:r>
          </a:p>
          <a:p>
            <a:r>
              <a:rPr lang="en-IE" dirty="0" smtClean="0"/>
              <a:t>Finance for training, particularly if you’ve a family</a:t>
            </a:r>
          </a:p>
          <a:p>
            <a:r>
              <a:rPr lang="en-IE" dirty="0" smtClean="0"/>
              <a:t>Transport – access &amp; cost</a:t>
            </a:r>
          </a:p>
          <a:p>
            <a:r>
              <a:rPr lang="en-IE" dirty="0" smtClean="0"/>
              <a:t>IT - access &amp; cost</a:t>
            </a:r>
          </a:p>
          <a:p>
            <a:r>
              <a:rPr lang="en-IE" dirty="0" smtClean="0"/>
              <a:t>Housing</a:t>
            </a:r>
          </a:p>
          <a:p>
            <a:r>
              <a:rPr lang="en-IE" dirty="0" smtClean="0"/>
              <a:t>Loss of medical card</a:t>
            </a:r>
          </a:p>
          <a:p>
            <a:r>
              <a:rPr lang="en-IE" dirty="0" smtClean="0"/>
              <a:t>No automatic move to WFP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28B8-3DAE-47ED-97A9-92052EE2DB73}" type="slidenum">
              <a:rPr lang="en-IE" smtClean="0"/>
              <a:pPr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980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Gaps in support through transitions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E" dirty="0" smtClean="0"/>
              <a:t>Links to employers missing</a:t>
            </a:r>
          </a:p>
          <a:p>
            <a:pPr lvl="1"/>
            <a:r>
              <a:rPr lang="en-IE" dirty="0" smtClean="0"/>
              <a:t>E.g. when moving off CE</a:t>
            </a:r>
          </a:p>
          <a:p>
            <a:pPr lvl="1"/>
            <a:r>
              <a:rPr lang="en-IE" dirty="0" smtClean="0"/>
              <a:t>Training provision not well linked to employers</a:t>
            </a:r>
          </a:p>
          <a:p>
            <a:pPr lvl="1"/>
            <a:r>
              <a:rPr lang="en-IE" dirty="0" smtClean="0"/>
              <a:t>Work experience missing, particularly for Travellers &amp; Africans</a:t>
            </a:r>
          </a:p>
          <a:p>
            <a:r>
              <a:rPr lang="en-IE" dirty="0" err="1" smtClean="0"/>
              <a:t>Intreo</a:t>
            </a:r>
            <a:r>
              <a:rPr lang="en-IE" dirty="0" smtClean="0"/>
              <a:t> data collection &amp; analysis for employers</a:t>
            </a:r>
          </a:p>
          <a:p>
            <a:r>
              <a:rPr lang="en-IE" dirty="0" smtClean="0"/>
              <a:t>Flexibility applying eligibility criteria, and different eligibility criteria for different payments</a:t>
            </a:r>
          </a:p>
          <a:p>
            <a:r>
              <a:rPr lang="en-IE" dirty="0" smtClean="0"/>
              <a:t>Links between private/charity providers &amp; state services</a:t>
            </a:r>
          </a:p>
          <a:p>
            <a:r>
              <a:rPr lang="en-IE" dirty="0" smtClean="0"/>
              <a:t>Case management for those accessing multiple services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28B8-3DAE-47ED-97A9-92052EE2DB73}" type="slidenum">
              <a:rPr lang="en-IE" smtClean="0"/>
              <a:pPr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28625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2200" b="1" dirty="0" smtClean="0"/>
              <a:t>Key Barriers and Enablers in Transitioning from Welfare to Work</a:t>
            </a:r>
            <a:endParaRPr lang="en-IE" sz="2200" b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124744"/>
            <a:ext cx="5904656" cy="54006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28B8-3DAE-47ED-97A9-92052EE2DB73}" type="slidenum">
              <a:rPr lang="en-IE" smtClean="0"/>
              <a:pPr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1434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SC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NESC Powerpoint Template</Template>
  <TotalTime>5239</TotalTime>
  <Words>445</Words>
  <Application>Microsoft Office PowerPoint</Application>
  <PresentationFormat>On-screen Show (4:3)</PresentationFormat>
  <Paragraphs>69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NESC Powerpoint Template</vt:lpstr>
      <vt:lpstr>Mapping public employment services: key gaps</vt:lpstr>
      <vt:lpstr>NESC Study of ‘Jobless Households’</vt:lpstr>
      <vt:lpstr>Gaps we identified</vt:lpstr>
      <vt:lpstr>Gaps in information</vt:lpstr>
      <vt:lpstr>Gaps in training</vt:lpstr>
      <vt:lpstr>Gaps in services that support</vt:lpstr>
      <vt:lpstr>Gaps in support through transitions</vt:lpstr>
      <vt:lpstr>Key Barriers and Enablers in Transitioning from Welfare to Work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on NESC Jobless Households project</dc:title>
  <dc:creator>AnneMarie McGauran</dc:creator>
  <cp:lastModifiedBy>AnneMarie McGauran</cp:lastModifiedBy>
  <cp:revision>381</cp:revision>
  <cp:lastPrinted>2018-06-27T09:09:59Z</cp:lastPrinted>
  <dcterms:created xsi:type="dcterms:W3CDTF">2016-04-04T15:24:03Z</dcterms:created>
  <dcterms:modified xsi:type="dcterms:W3CDTF">2019-06-13T14:39:07Z</dcterms:modified>
</cp:coreProperties>
</file>