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6" r:id="rId2"/>
    <p:sldId id="267" r:id="rId3"/>
    <p:sldId id="268" r:id="rId4"/>
    <p:sldId id="291" r:id="rId5"/>
    <p:sldId id="292" r:id="rId6"/>
    <p:sldId id="293" r:id="rId7"/>
    <p:sldId id="295" r:id="rId8"/>
    <p:sldId id="296" r:id="rId9"/>
    <p:sldId id="303" r:id="rId10"/>
    <p:sldId id="320" r:id="rId11"/>
    <p:sldId id="304" r:id="rId12"/>
    <p:sldId id="342" r:id="rId13"/>
    <p:sldId id="289" r:id="rId14"/>
    <p:sldId id="290" r:id="rId15"/>
    <p:sldId id="334" r:id="rId16"/>
    <p:sldId id="335" r:id="rId17"/>
    <p:sldId id="336" r:id="rId18"/>
    <p:sldId id="319" r:id="rId19"/>
    <p:sldId id="322" r:id="rId20"/>
    <p:sldId id="286" r:id="rId21"/>
    <p:sldId id="269" r:id="rId22"/>
    <p:sldId id="276" r:id="rId23"/>
    <p:sldId id="282" r:id="rId24"/>
    <p:sldId id="283" r:id="rId25"/>
    <p:sldId id="284" r:id="rId26"/>
    <p:sldId id="285" r:id="rId27"/>
    <p:sldId id="277" r:id="rId28"/>
    <p:sldId id="270" r:id="rId29"/>
    <p:sldId id="331" r:id="rId30"/>
    <p:sldId id="332" r:id="rId31"/>
    <p:sldId id="271" r:id="rId32"/>
    <p:sldId id="329" r:id="rId33"/>
    <p:sldId id="281" r:id="rId34"/>
    <p:sldId id="339" r:id="rId35"/>
    <p:sldId id="274" r:id="rId36"/>
    <p:sldId id="343" r:id="rId37"/>
    <p:sldId id="275" r:id="rId3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78"/>
    <a:srgbClr val="8223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3" autoAdjust="0"/>
    <p:restoredTop sz="95771" autoAdjust="0"/>
  </p:normalViewPr>
  <p:slideViewPr>
    <p:cSldViewPr>
      <p:cViewPr>
        <p:scale>
          <a:sx n="74" d="100"/>
          <a:sy n="74" d="100"/>
        </p:scale>
        <p:origin x="-103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52DFBD-324F-4D88-8EC0-D514D671942F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B68DBA-1878-451A-AAD2-55D7C35DF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269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06042-6F60-4F42-8032-9FC1A4303EB4}" type="datetimeFigureOut">
              <a:rPr lang="en-IE" smtClean="0"/>
              <a:pPr/>
              <a:t>10/05/2018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898F4-FC30-4AE3-93B0-BAE62BB7C9D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59026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6A9F46-076F-49A7-8D45-FA02CA60426E}" type="slidenum">
              <a:rPr lang="en-US" altLang="en-US" sz="1300" b="0"/>
              <a:pPr eaLnBrk="1" hangingPunct="1"/>
              <a:t>11</a:t>
            </a:fld>
            <a:endParaRPr lang="en-US" altLang="en-US" sz="1300" b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1612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67515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316643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784413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203580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346342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984734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20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22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23</a:t>
            </a:fld>
            <a:endParaRPr lang="en-I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24</a:t>
            </a:fld>
            <a:endParaRPr lang="en-I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26</a:t>
            </a:fld>
            <a:endParaRPr lang="en-I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27</a:t>
            </a:fld>
            <a:endParaRPr lang="en-I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28</a:t>
            </a:fld>
            <a:endParaRPr lang="en-I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979392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268656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31</a:t>
            </a:fld>
            <a:endParaRPr lang="en-I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3230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01619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33</a:t>
            </a:fld>
            <a:endParaRPr lang="en-I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75080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35</a:t>
            </a:fld>
            <a:endParaRPr lang="en-I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387429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98F4-FC30-4AE3-93B0-BAE62BB7C9DA}" type="slidenum">
              <a:rPr lang="en-IE" smtClean="0"/>
              <a:pPr/>
              <a:t>37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B89CEE-7003-4A48-94CC-34BAF2B96AB6}" type="slidenum">
              <a:rPr lang="en-IE" altLang="en-US" sz="1300" b="0"/>
              <a:pPr eaLnBrk="1" hangingPunct="1"/>
              <a:t>4</a:t>
            </a:fld>
            <a:endParaRPr lang="en-IE" altLang="en-US" sz="1300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The language of memory – a place, a repository, a store</a:t>
            </a:r>
          </a:p>
        </p:txBody>
      </p:sp>
    </p:spTree>
    <p:extLst>
      <p:ext uri="{BB962C8B-B14F-4D97-AF65-F5344CB8AC3E}">
        <p14:creationId xmlns:p14="http://schemas.microsoft.com/office/powerpoint/2010/main" xmlns="" val="388893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4" tIns="49517" rIns="99034" bIns="49517" anchor="b"/>
          <a:lstStyle>
            <a:lvl1pPr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0DCB186-3A98-4BD4-811A-BCCA8E883F39}" type="slidenum">
              <a:rPr lang="en-IE" altLang="en-US" sz="1300" b="0"/>
              <a:pPr algn="r" eaLnBrk="1" hangingPunct="1"/>
              <a:t>5</a:t>
            </a:fld>
            <a:endParaRPr lang="en-IE" altLang="en-US" sz="1300" b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The info processing influence – encoding, storage and retrieval</a:t>
            </a:r>
          </a:p>
        </p:txBody>
      </p:sp>
    </p:spTree>
    <p:extLst>
      <p:ext uri="{BB962C8B-B14F-4D97-AF65-F5344CB8AC3E}">
        <p14:creationId xmlns:p14="http://schemas.microsoft.com/office/powerpoint/2010/main" xmlns="" val="2097889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4" tIns="49517" rIns="99034" bIns="49517" anchor="b"/>
          <a:lstStyle>
            <a:lvl1pPr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085ECA2-4D88-4AFA-98D9-F3E2201AF563}" type="slidenum">
              <a:rPr lang="en-IE" altLang="en-US" sz="1300" b="0"/>
              <a:pPr algn="r" eaLnBrk="1" hangingPunct="1"/>
              <a:t>6</a:t>
            </a:fld>
            <a:endParaRPr lang="en-IE" altLang="en-US" sz="1300" b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2921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90C817B-2BE0-4A8E-AB17-3273FE232CCD}" type="slidenum">
              <a:rPr lang="en-US" altLang="en-US" sz="1300" b="0"/>
              <a:pPr eaLnBrk="1" hangingPunct="1"/>
              <a:t>7</a:t>
            </a:fld>
            <a:endParaRPr lang="en-US" altLang="en-US" sz="1300" b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E" altLang="en-US"/>
              <a:t>Lots of brain areas involved in memory</a:t>
            </a:r>
          </a:p>
        </p:txBody>
      </p:sp>
    </p:spTree>
    <p:extLst>
      <p:ext uri="{BB962C8B-B14F-4D97-AF65-F5344CB8AC3E}">
        <p14:creationId xmlns:p14="http://schemas.microsoft.com/office/powerpoint/2010/main" xmlns="" val="157598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C470BB5-2A41-4C2E-92F0-490DCFCDDA28}" type="slidenum">
              <a:rPr lang="en-US" altLang="en-US" sz="1300" b="0"/>
              <a:pPr eaLnBrk="1" hangingPunct="1"/>
              <a:t>8</a:t>
            </a:fld>
            <a:endParaRPr lang="en-US" altLang="en-US" sz="1300" b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E" altLang="en-US"/>
              <a:t>Moving toward the idea that remembering is really internally re-living an event</a:t>
            </a:r>
          </a:p>
        </p:txBody>
      </p:sp>
    </p:spTree>
    <p:extLst>
      <p:ext uri="{BB962C8B-B14F-4D97-AF65-F5344CB8AC3E}">
        <p14:creationId xmlns:p14="http://schemas.microsoft.com/office/powerpoint/2010/main" xmlns="" val="651795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91CF51-AFC9-4361-B8BA-35B70C3525AE}" type="slidenum">
              <a:rPr lang="en-US" altLang="en-US" sz="1300" b="0"/>
              <a:pPr eaLnBrk="1" hangingPunct="1"/>
              <a:t>9</a:t>
            </a:fld>
            <a:endParaRPr lang="en-US" altLang="en-US" sz="1300" b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="" val="163158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C:\Users\Rowan\Documents\Maynooth\Powerpoint Template\K7917 - Maynooth University_PowerPoint (Burgundy) Option 1-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10" t="-320" r="27138"/>
          <a:stretch>
            <a:fillRect/>
          </a:stretch>
        </p:blipFill>
        <p:spPr bwMode="auto">
          <a:xfrm>
            <a:off x="4008438" y="549275"/>
            <a:ext cx="46799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7455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colour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313" y="404589"/>
            <a:ext cx="8496300" cy="54006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4213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48225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26430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blank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4213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48225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58397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0550" y="404813"/>
            <a:ext cx="5561013" cy="54006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6" y="404813"/>
            <a:ext cx="2592388" cy="5407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47864" y="404813"/>
            <a:ext cx="5112965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51744" y="1118393"/>
            <a:ext cx="5118559" cy="468709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43631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6" y="404664"/>
            <a:ext cx="2592388" cy="5407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19475" y="404813"/>
            <a:ext cx="5292725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19475" y="1124744"/>
            <a:ext cx="5292725" cy="468709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84849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Half and half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218016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2"/>
          </p:nvPr>
        </p:nvSpPr>
        <p:spPr>
          <a:xfrm>
            <a:off x="467544" y="1988840"/>
            <a:ext cx="4032448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13"/>
          </p:nvPr>
        </p:nvSpPr>
        <p:spPr>
          <a:xfrm>
            <a:off x="4644008" y="1992263"/>
            <a:ext cx="4032448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2530" y="1340768"/>
            <a:ext cx="4027462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644008" y="1340768"/>
            <a:ext cx="4027462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20973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5288" y="404813"/>
            <a:ext cx="8316912" cy="5184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18165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5288" y="476250"/>
            <a:ext cx="8316912" cy="525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85376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FD620-47A0-4CF6-A4EA-569E90C74B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4654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03298-A3DC-41D7-92EC-5A93771892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8475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300EB-03D9-49B0-B2D8-091B6E0B9B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2938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64455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AA914-E44A-4B8A-AFAC-351832481E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1686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paper title/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097213" y="5884863"/>
            <a:ext cx="521970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63938" y="1628800"/>
            <a:ext cx="4968875" cy="187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63888" y="3645024"/>
            <a:ext cx="4825057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63888" y="5085184"/>
            <a:ext cx="4825057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9789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blank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08438" y="549275"/>
            <a:ext cx="4679950" cy="583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169913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C:\Users\Rowan\Documents\Maynooth\Powerpoint Template\K7917 - Maynooth University_PowerPoint (Burgundy) Option 1-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01" r="25652"/>
          <a:stretch>
            <a:fillRect/>
          </a:stretch>
        </p:blipFill>
        <p:spPr bwMode="auto">
          <a:xfrm>
            <a:off x="4008438" y="536575"/>
            <a:ext cx="467995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2570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4" descr="C:\Users\Rowan\Documents\Maynooth\Powerpoint Template\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07" t="4469" r="53"/>
          <a:stretch>
            <a:fillRect/>
          </a:stretch>
        </p:blipFill>
        <p:spPr bwMode="auto">
          <a:xfrm>
            <a:off x="4008438" y="566738"/>
            <a:ext cx="467995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1397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2" descr="C:\Users\Rowan\Documents\Maynooth\Powerpoint Template\K7917 - Maynooth University_PowerPoint (Burgundy) Option 1-2-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82" r="-2"/>
          <a:stretch>
            <a:fillRect/>
          </a:stretch>
        </p:blipFill>
        <p:spPr bwMode="auto">
          <a:xfrm>
            <a:off x="4008438" y="515938"/>
            <a:ext cx="467995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0041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13" y="404813"/>
            <a:ext cx="8370887" cy="54006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0683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4234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79" r:id="rId2"/>
    <p:sldLayoutId id="2147483980" r:id="rId3"/>
    <p:sldLayoutId id="2147483978" r:id="rId4"/>
    <p:sldLayoutId id="2147483981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7" r:id="rId17"/>
    <p:sldLayoutId id="2147483998" r:id="rId18"/>
    <p:sldLayoutId id="2147483999" r:id="rId19"/>
    <p:sldLayoutId id="2147484000" r:id="rId2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560840" cy="22320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ALL Meeting May 2018</a:t>
            </a:r>
          </a:p>
          <a:p>
            <a:pPr algn="ctr"/>
            <a:r>
              <a:rPr lang="en-GB" dirty="0"/>
              <a:t>Memory, Ageing, Dementia and Reminiscence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188" y="5229200"/>
            <a:ext cx="7993259" cy="936104"/>
          </a:xfrm>
          <a:solidFill>
            <a:schemeClr val="bg1"/>
          </a:solidFill>
        </p:spPr>
        <p:txBody>
          <a:bodyPr/>
          <a:lstStyle/>
          <a:p>
            <a:r>
              <a:rPr lang="en-GB" sz="2800" b="1" dirty="0"/>
              <a:t>Dr Richard Roche</a:t>
            </a:r>
          </a:p>
          <a:p>
            <a:r>
              <a:rPr lang="en-GB" dirty="0"/>
              <a:t>Department of Psychology, MU</a:t>
            </a:r>
          </a:p>
        </p:txBody>
      </p:sp>
    </p:spTree>
    <p:extLst>
      <p:ext uri="{BB962C8B-B14F-4D97-AF65-F5344CB8AC3E}">
        <p14:creationId xmlns:p14="http://schemas.microsoft.com/office/powerpoint/2010/main" xmlns="" val="6784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9325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6021288"/>
            <a:ext cx="8569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altLang="en-US" sz="2000" dirty="0" err="1"/>
              <a:t>Gustavsson</a:t>
            </a:r>
            <a:r>
              <a:rPr lang="en-IE" altLang="en-US" sz="2000" dirty="0"/>
              <a:t> et al. Cost of disorders of the brain in Europe 2010. </a:t>
            </a:r>
          </a:p>
          <a:p>
            <a:r>
              <a:rPr lang="en-IE" altLang="en-US" sz="2000" dirty="0"/>
              <a:t>				Eur. </a:t>
            </a:r>
            <a:r>
              <a:rPr lang="en-IE" altLang="en-US" sz="2000" dirty="0" err="1"/>
              <a:t>Neuropsych</a:t>
            </a:r>
            <a:r>
              <a:rPr lang="en-IE" altLang="en-US" sz="2000" dirty="0"/>
              <a:t>. (2011). 21, 718-779 </a:t>
            </a:r>
          </a:p>
          <a:p>
            <a:endParaRPr lang="en-IE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1475656" y="5301208"/>
            <a:ext cx="108012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ounded Rectangle 4"/>
          <p:cNvSpPr/>
          <p:nvPr/>
        </p:nvSpPr>
        <p:spPr>
          <a:xfrm>
            <a:off x="7740352" y="5301208"/>
            <a:ext cx="72008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7113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41784"/>
            <a:ext cx="82375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006778"/>
                </a:solidFill>
              </a:rPr>
              <a:t>Memory Decline in Normal Ageing</a:t>
            </a:r>
            <a:endParaRPr lang="en-US" sz="4000" b="1" dirty="0">
              <a:solidFill>
                <a:srgbClr val="006778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1371600"/>
            <a:ext cx="8466137" cy="487680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Evidence suggests protective effect of keeping mind active in later life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“Nuns” studies (Snowdon </a:t>
            </a:r>
            <a:r>
              <a:rPr lang="en-GB" altLang="en-US" sz="2800" i="1" dirty="0"/>
              <a:t>et al</a:t>
            </a:r>
            <a:r>
              <a:rPr lang="en-GB" altLang="en-US" sz="2800" dirty="0"/>
              <a:t>., 1996,’ 97, ’00)</a:t>
            </a:r>
            <a:r>
              <a:rPr lang="en-GB" altLang="en-US" dirty="0"/>
              <a:t> </a:t>
            </a:r>
          </a:p>
          <a:p>
            <a:pPr lvl="1" eaLnBrk="1" hangingPunct="1"/>
            <a:r>
              <a:rPr lang="en-GB" altLang="en-US" dirty="0"/>
              <a:t>Scrabble, Bridge, Crosswords </a:t>
            </a:r>
            <a:r>
              <a:rPr lang="en-GB" altLang="en-US" dirty="0" err="1"/>
              <a:t>etc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Lower rate of dementia and AD</a:t>
            </a:r>
          </a:p>
          <a:p>
            <a:pPr lvl="1" eaLnBrk="1" hangingPunct="1"/>
            <a:r>
              <a:rPr lang="en-GB" altLang="en-US" dirty="0"/>
              <a:t>Better memory retention</a:t>
            </a:r>
          </a:p>
          <a:p>
            <a:pPr lvl="1" eaLnBrk="1" hangingPunct="1"/>
            <a:r>
              <a:rPr lang="en-GB" altLang="en-US" dirty="0"/>
              <a:t>Longer life expectancy</a:t>
            </a:r>
          </a:p>
        </p:txBody>
      </p:sp>
      <p:pic>
        <p:nvPicPr>
          <p:cNvPr id="60420" name="Picture 2" descr="http://mcleanross.com/wp-content/uploads/2014/07/scrabble-EDITORIAL-ONLY-ist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2450" y="4665663"/>
            <a:ext cx="31734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75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 result for sagan quote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16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Reminiscence and 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67544" y="1196975"/>
            <a:ext cx="8208912" cy="4320257"/>
          </a:xfrm>
        </p:spPr>
        <p:txBody>
          <a:bodyPr/>
          <a:lstStyle/>
          <a:p>
            <a:r>
              <a:rPr lang="en-IE" sz="2800" dirty="0"/>
              <a:t>Until 1960s, reminiscing in old age seen as a negative sign (regressing)</a:t>
            </a:r>
          </a:p>
          <a:p>
            <a:pPr lvl="8"/>
            <a:endParaRPr lang="en-IE" sz="2400" dirty="0"/>
          </a:p>
          <a:p>
            <a:r>
              <a:rPr lang="en-IE" sz="2800" b="1" dirty="0"/>
              <a:t>Butler (1961) </a:t>
            </a:r>
            <a:r>
              <a:rPr lang="en-IE" sz="2800" dirty="0"/>
              <a:t>– adaptive means of resolving affairs, giving meaning to life etc.</a:t>
            </a:r>
          </a:p>
          <a:p>
            <a:pPr marL="0" indent="0">
              <a:buNone/>
            </a:pPr>
            <a:r>
              <a:rPr lang="en-IE" sz="2800" dirty="0"/>
              <a:t>	-Benefits to mood, self-esteem, life satisfaction</a:t>
            </a:r>
          </a:p>
          <a:p>
            <a:endParaRPr lang="en-IE" sz="2800" dirty="0"/>
          </a:p>
          <a:p>
            <a:r>
              <a:rPr lang="en-IE" sz="2800" dirty="0"/>
              <a:t>Subsequent research on Reminiscence Therapy (RT)</a:t>
            </a:r>
          </a:p>
        </p:txBody>
      </p:sp>
    </p:spTree>
    <p:extLst>
      <p:ext uri="{BB962C8B-B14F-4D97-AF65-F5344CB8AC3E}">
        <p14:creationId xmlns:p14="http://schemas.microsoft.com/office/powerpoint/2010/main" xmlns="" val="27832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99542" y="188640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RT studies &amp; observed effects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4877591"/>
              </p:ext>
            </p:extLst>
          </p:nvPr>
        </p:nvGraphicFramePr>
        <p:xfrm>
          <a:off x="539552" y="1213861"/>
          <a:ext cx="8280918" cy="54760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398605421"/>
                    </a:ext>
                  </a:extLst>
                </a:gridCol>
                <a:gridCol w="456050">
                  <a:extLst>
                    <a:ext uri="{9D8B030D-6E8A-4147-A177-3AD203B41FA5}">
                      <a16:colId xmlns:a16="http://schemas.microsoft.com/office/drawing/2014/main" xmlns="" val="1055112936"/>
                    </a:ext>
                  </a:extLst>
                </a:gridCol>
                <a:gridCol w="1380153">
                  <a:extLst>
                    <a:ext uri="{9D8B030D-6E8A-4147-A177-3AD203B41FA5}">
                      <a16:colId xmlns:a16="http://schemas.microsoft.com/office/drawing/2014/main" xmlns="" val="3863137822"/>
                    </a:ext>
                  </a:extLst>
                </a:gridCol>
                <a:gridCol w="1380153">
                  <a:extLst>
                    <a:ext uri="{9D8B030D-6E8A-4147-A177-3AD203B41FA5}">
                      <a16:colId xmlns:a16="http://schemas.microsoft.com/office/drawing/2014/main" xmlns="" val="2974677136"/>
                    </a:ext>
                  </a:extLst>
                </a:gridCol>
                <a:gridCol w="1608180">
                  <a:extLst>
                    <a:ext uri="{9D8B030D-6E8A-4147-A177-3AD203B41FA5}">
                      <a16:colId xmlns:a16="http://schemas.microsoft.com/office/drawing/2014/main" xmlns="" val="1772299874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xmlns="" val="2971267763"/>
                    </a:ext>
                  </a:extLst>
                </a:gridCol>
              </a:tblGrid>
              <a:tr h="760271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Cog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Psych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Other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96019"/>
                  </a:ext>
                </a:extLst>
              </a:tr>
              <a:tr h="760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Lopez et al., 2016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41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Memory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Dep/anxiety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019280"/>
                  </a:ext>
                </a:extLst>
              </a:tr>
              <a:tr h="760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effectLst/>
                        </a:rPr>
                        <a:t>Goldwasser</a:t>
                      </a:r>
                      <a:r>
                        <a:rPr lang="en-IE" sz="1600" dirty="0">
                          <a:effectLst/>
                        </a:rPr>
                        <a:t>, Auerbach and  Harkins,</a:t>
                      </a:r>
                      <a:r>
                        <a:rPr lang="en-IE" sz="1600" baseline="0" dirty="0">
                          <a:effectLst/>
                        </a:rPr>
                        <a:t> 1987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 27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Demented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Affect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4439526"/>
                  </a:ext>
                </a:extLst>
              </a:tr>
              <a:tr h="7498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Baines,</a:t>
                      </a:r>
                      <a:r>
                        <a:rPr lang="en-IE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Saxby, and Elhert, 1987</a:t>
                      </a:r>
                      <a:endParaRPr lang="en-I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15</a:t>
                      </a:r>
                      <a:endParaRPr lang="en-I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Older</a:t>
                      </a:r>
                      <a:r>
                        <a:rPr lang="en-IE" baseline="0" dirty="0"/>
                        <a:t> confused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Reduced memory decline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/>
                        <a:t>Comm’n</a:t>
                      </a:r>
                      <a:r>
                        <a:rPr lang="en-I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1785552"/>
                  </a:ext>
                </a:extLst>
              </a:tr>
              <a:tr h="760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Yamagami</a:t>
                      </a: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Oosawa, Ito</a:t>
                      </a:r>
                      <a:r>
                        <a:rPr lang="en-IE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Yamaguchi, 2007</a:t>
                      </a:r>
                      <a:endParaRPr lang="en-I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18</a:t>
                      </a:r>
                      <a:endParaRPr lang="en-I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Memory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/>
                        <a:t>Comm’n</a:t>
                      </a:r>
                      <a:r>
                        <a:rPr lang="en-IE" dirty="0"/>
                        <a:t>, </a:t>
                      </a:r>
                      <a:r>
                        <a:rPr lang="en-IE" dirty="0" err="1"/>
                        <a:t>interact’n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0084428"/>
                  </a:ext>
                </a:extLst>
              </a:tr>
              <a:tr h="760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Wang, 2007</a:t>
                      </a:r>
                      <a:endParaRPr lang="en-I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102</a:t>
                      </a:r>
                      <a:endParaRPr lang="en-I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Older demented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Cog </a:t>
                      </a:r>
                      <a:r>
                        <a:rPr lang="en-IE" dirty="0" err="1"/>
                        <a:t>F’n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Depression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9400095"/>
                  </a:ext>
                </a:extLst>
              </a:tr>
              <a:tr h="760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Barban</a:t>
                      </a:r>
                      <a:r>
                        <a:rPr lang="en-IE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2015</a:t>
                      </a:r>
                      <a:endParaRPr lang="en-I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348</a:t>
                      </a:r>
                      <a:endParaRPr lang="en-I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Mild AD,</a:t>
                      </a:r>
                      <a:r>
                        <a:rPr lang="en-IE" baseline="0" dirty="0"/>
                        <a:t> </a:t>
                      </a:r>
                      <a:r>
                        <a:rPr lang="en-IE" baseline="0" dirty="0" err="1"/>
                        <a:t>mMCI</a:t>
                      </a:r>
                      <a:r>
                        <a:rPr lang="en-IE" baseline="0" dirty="0"/>
                        <a:t>, </a:t>
                      </a:r>
                      <a:r>
                        <a:rPr lang="en-IE" baseline="0" dirty="0" err="1"/>
                        <a:t>Cntrl</a:t>
                      </a:r>
                      <a:r>
                        <a:rPr lang="en-IE" baseline="0" dirty="0"/>
                        <a:t>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Memory &amp; Cog </a:t>
                      </a:r>
                      <a:r>
                        <a:rPr lang="en-IE" dirty="0" err="1"/>
                        <a:t>F’n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921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45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99542" y="188640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RT studies &amp; observed effects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5248766"/>
              </p:ext>
            </p:extLst>
          </p:nvPr>
        </p:nvGraphicFramePr>
        <p:xfrm>
          <a:off x="539552" y="1213861"/>
          <a:ext cx="8280918" cy="54656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39860542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055112936"/>
                    </a:ext>
                  </a:extLst>
                </a:gridCol>
                <a:gridCol w="1260139">
                  <a:extLst>
                    <a:ext uri="{9D8B030D-6E8A-4147-A177-3AD203B41FA5}">
                      <a16:colId xmlns:a16="http://schemas.microsoft.com/office/drawing/2014/main" xmlns="" val="3863137822"/>
                    </a:ext>
                  </a:extLst>
                </a:gridCol>
                <a:gridCol w="1380153">
                  <a:extLst>
                    <a:ext uri="{9D8B030D-6E8A-4147-A177-3AD203B41FA5}">
                      <a16:colId xmlns:a16="http://schemas.microsoft.com/office/drawing/2014/main" xmlns="" val="2974677136"/>
                    </a:ext>
                  </a:extLst>
                </a:gridCol>
                <a:gridCol w="1608180">
                  <a:extLst>
                    <a:ext uri="{9D8B030D-6E8A-4147-A177-3AD203B41FA5}">
                      <a16:colId xmlns:a16="http://schemas.microsoft.com/office/drawing/2014/main" xmlns="" val="1772299874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xmlns="" val="2971267763"/>
                    </a:ext>
                  </a:extLst>
                </a:gridCol>
              </a:tblGrid>
              <a:tr h="760271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Cog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Psych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Other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96019"/>
                  </a:ext>
                </a:extLst>
              </a:tr>
              <a:tr h="760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Okumura, Tanimukai and Asada, 2008</a:t>
                      </a:r>
                      <a:endParaRPr lang="en-I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16</a:t>
                      </a:r>
                      <a:endParaRPr lang="en-I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Women with</a:t>
                      </a:r>
                      <a:r>
                        <a:rPr lang="en-IE" baseline="0" dirty="0"/>
                        <a:t> AD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Word recall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Non-verbal </a:t>
                      </a:r>
                      <a:r>
                        <a:rPr lang="en-IE" dirty="0" err="1"/>
                        <a:t>Comm’n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019280"/>
                  </a:ext>
                </a:extLst>
              </a:tr>
              <a:tr h="760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Chao et al., 2006</a:t>
                      </a:r>
                      <a:endParaRPr lang="en-I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24</a:t>
                      </a:r>
                      <a:endParaRPr lang="en-I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Older nursing </a:t>
                      </a:r>
                      <a:r>
                        <a:rPr lang="en-IE" dirty="0" err="1"/>
                        <a:t>hm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Self-esteem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4439526"/>
                  </a:ext>
                </a:extLst>
              </a:tr>
              <a:tr h="7498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Aşiret</a:t>
                      </a:r>
                      <a:r>
                        <a:rPr lang="en-IE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</a:t>
                      </a: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Kapucu, 2015</a:t>
                      </a:r>
                      <a:endParaRPr lang="en-I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62</a:t>
                      </a:r>
                      <a:endParaRPr lang="en-I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Mild/mod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Cog </a:t>
                      </a:r>
                      <a:r>
                        <a:rPr lang="en-IE" dirty="0" err="1"/>
                        <a:t>F’n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Depression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/>
                        <a:t>Comm’n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1785552"/>
                  </a:ext>
                </a:extLst>
              </a:tr>
              <a:tr h="760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Serrano, </a:t>
                      </a:r>
                      <a:r>
                        <a:rPr lang="en-I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Latorre</a:t>
                      </a: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Gatz</a:t>
                      </a: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IE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</a:t>
                      </a: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Montanes</a:t>
                      </a: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IE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43</a:t>
                      </a:r>
                      <a:endParaRPr lang="en-I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Older w 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Memory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Depression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0084428"/>
                  </a:ext>
                </a:extLst>
              </a:tr>
              <a:tr h="760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Serrani</a:t>
                      </a:r>
                      <a:r>
                        <a:rPr lang="en-IE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al., 2012</a:t>
                      </a:r>
                      <a:endParaRPr lang="en-I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135</a:t>
                      </a:r>
                      <a:endParaRPr lang="en-I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Older w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/>
                        <a:t>QoL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/>
                        <a:t>Soc</a:t>
                      </a:r>
                      <a:r>
                        <a:rPr lang="en-IE" dirty="0"/>
                        <a:t> </a:t>
                      </a:r>
                      <a:r>
                        <a:rPr lang="en-IE" dirty="0" err="1"/>
                        <a:t>Engagemt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9400095"/>
                  </a:ext>
                </a:extLst>
              </a:tr>
              <a:tr h="760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Sock, 2015</a:t>
                      </a: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9715" marR="39715" marT="0" marB="0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Older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Memory</a:t>
                      </a:r>
                      <a:r>
                        <a:rPr lang="en-IE" baseline="0" dirty="0"/>
                        <a:t>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/>
                        <a:t>QoL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921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76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99542" y="188640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Spontaneous Narrative Production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/>
          </p:nvPr>
        </p:nvSpPr>
        <p:spPr>
          <a:xfrm>
            <a:off x="395536" y="1196975"/>
            <a:ext cx="8280920" cy="4320257"/>
          </a:xfrm>
        </p:spPr>
        <p:txBody>
          <a:bodyPr/>
          <a:lstStyle/>
          <a:p>
            <a:r>
              <a:rPr lang="en-IE" sz="2800" b="1" dirty="0"/>
              <a:t>Gola et al. (2015)</a:t>
            </a:r>
            <a:r>
              <a:rPr lang="en-IE" sz="2800" dirty="0"/>
              <a:t>: conversational storytelling in n=46 neurodegenerative (FTD, PPA, AD + Controls)</a:t>
            </a:r>
          </a:p>
          <a:p>
            <a:r>
              <a:rPr lang="en-IE" sz="2800" dirty="0"/>
              <a:t>Distinct patterns based on transcript content </a:t>
            </a:r>
            <a:endParaRPr lang="en-IE" sz="3200" dirty="0"/>
          </a:p>
          <a:p>
            <a:pPr marL="0" indent="0">
              <a:buNone/>
            </a:pPr>
            <a:r>
              <a:rPr lang="en-IE" dirty="0"/>
              <a:t>	PPA: more stories, but perseveration</a:t>
            </a:r>
          </a:p>
          <a:p>
            <a:pPr marL="0" indent="0">
              <a:buNone/>
            </a:pPr>
            <a:r>
              <a:rPr lang="en-IE" dirty="0"/>
              <a:t>	AD: fewer AB stories than controls</a:t>
            </a:r>
          </a:p>
          <a:p>
            <a:pPr marL="0" indent="0">
              <a:buNone/>
            </a:pPr>
            <a:r>
              <a:rPr lang="en-IE" dirty="0"/>
              <a:t>	PPA and FTD: failed to attend to social cues</a:t>
            </a:r>
          </a:p>
          <a:p>
            <a:endParaRPr lang="en-IE" sz="1800" dirty="0"/>
          </a:p>
          <a:p>
            <a:r>
              <a:rPr lang="en-IE" sz="2800" dirty="0"/>
              <a:t>fMRI: associated with atrophy in DMN, Limbic, Salience and Stable Task Control networks</a:t>
            </a:r>
          </a:p>
        </p:txBody>
      </p:sp>
    </p:spTree>
    <p:extLst>
      <p:ext uri="{BB962C8B-B14F-4D97-AF65-F5344CB8AC3E}">
        <p14:creationId xmlns:p14="http://schemas.microsoft.com/office/powerpoint/2010/main" xmlns="" val="12566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71393"/>
            <a:ext cx="4134966" cy="65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54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Interdisciplinary Research idea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55650" y="1196975"/>
            <a:ext cx="7561263" cy="4320257"/>
          </a:xfrm>
        </p:spPr>
        <p:txBody>
          <a:bodyPr/>
          <a:lstStyle/>
          <a:p>
            <a:r>
              <a:rPr lang="en-IE" sz="2800" b="1" dirty="0"/>
              <a:t>May 2015 </a:t>
            </a:r>
            <a:r>
              <a:rPr lang="en-IE" sz="2800" dirty="0"/>
              <a:t>– IRC-funded workshop on IDR approaches to dementia (Des O’Neill)</a:t>
            </a:r>
          </a:p>
          <a:p>
            <a:pPr lvl="4"/>
            <a:endParaRPr lang="en-IE" sz="2400" dirty="0"/>
          </a:p>
          <a:p>
            <a:r>
              <a:rPr lang="en-IE" sz="2800" dirty="0"/>
              <a:t>Historians, Social Scientists, Geographers, Ethnographers, Health Psychologists (3 neuro)</a:t>
            </a:r>
          </a:p>
          <a:p>
            <a:pPr lvl="7"/>
            <a:endParaRPr lang="en-IE" sz="2400" dirty="0"/>
          </a:p>
          <a:p>
            <a:r>
              <a:rPr lang="en-IE" sz="2800" dirty="0"/>
              <a:t>Ideas around Oral History, Memory Studies, Ethnography, Social Geography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xmlns="" val="35935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Reminiscence &amp; Storytelling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894318"/>
            <a:ext cx="6912768" cy="48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4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55650" y="1412775"/>
            <a:ext cx="7561263" cy="4248473"/>
          </a:xfrm>
        </p:spPr>
        <p:txBody>
          <a:bodyPr/>
          <a:lstStyle/>
          <a:p>
            <a:r>
              <a:rPr lang="en-IE" sz="2800" dirty="0"/>
              <a:t>Background; memory, dementia, reminiscence</a:t>
            </a:r>
            <a:endParaRPr lang="en-IE" dirty="0"/>
          </a:p>
          <a:p>
            <a:r>
              <a:rPr lang="en-IE" sz="2800" dirty="0"/>
              <a:t>IDR workshop (2015)</a:t>
            </a:r>
            <a:endParaRPr lang="en-IE" dirty="0"/>
          </a:p>
          <a:p>
            <a:r>
              <a:rPr lang="en-IE" sz="2800" dirty="0"/>
              <a:t>A pilot study</a:t>
            </a:r>
          </a:p>
          <a:p>
            <a:r>
              <a:rPr lang="en-IE" sz="2800" dirty="0"/>
              <a:t>IRC New Horizons grant (2016)</a:t>
            </a:r>
          </a:p>
          <a:p>
            <a:r>
              <a:rPr lang="en-IE" sz="2800" dirty="0"/>
              <a:t>Design: Experiment 1; Experiment 2</a:t>
            </a:r>
          </a:p>
          <a:p>
            <a:r>
              <a:rPr lang="en-IE" sz="2800" dirty="0"/>
              <a:t>Progress to date</a:t>
            </a:r>
          </a:p>
          <a:p>
            <a:r>
              <a:rPr lang="en-IE" sz="2800"/>
              <a:t>Implications</a:t>
            </a:r>
            <a:endParaRPr lang="en-IE" sz="2800" dirty="0"/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xmlns="" val="4047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Interdisciplinary Research idea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55650" y="1268983"/>
            <a:ext cx="7561263" cy="4320257"/>
          </a:xfrm>
        </p:spPr>
        <p:txBody>
          <a:bodyPr/>
          <a:lstStyle/>
          <a:p>
            <a:r>
              <a:rPr lang="en-IE" sz="2800" dirty="0"/>
              <a:t>We are a nation of storytellers… </a:t>
            </a:r>
          </a:p>
          <a:p>
            <a:r>
              <a:rPr lang="en-IE" sz="2800" dirty="0"/>
              <a:t>Ideas of personal, societal and cultural memory are linked – impacts on identity, health and brain function</a:t>
            </a:r>
          </a:p>
          <a:p>
            <a:r>
              <a:rPr lang="en-IE" sz="2800" dirty="0"/>
              <a:t>Every person &gt;60 has a wealth of stories from childhood and after; most are lost, even in RT</a:t>
            </a:r>
          </a:p>
          <a:p>
            <a:r>
              <a:rPr lang="en-IE" sz="2800" dirty="0"/>
              <a:t>Reminiscence seems to produce memory and/or psychological health gains in older adults</a:t>
            </a:r>
          </a:p>
        </p:txBody>
      </p:sp>
    </p:spTree>
    <p:extLst>
      <p:ext uri="{BB962C8B-B14F-4D97-AF65-F5344CB8AC3E}">
        <p14:creationId xmlns:p14="http://schemas.microsoft.com/office/powerpoint/2010/main" xmlns="" val="6236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MU Reminiscence Project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95536" y="1196975"/>
            <a:ext cx="8280920" cy="4320257"/>
          </a:xfrm>
        </p:spPr>
        <p:txBody>
          <a:bodyPr/>
          <a:lstStyle/>
          <a:p>
            <a:r>
              <a:rPr lang="en-IE" sz="2800" dirty="0"/>
              <a:t>Implement widespread reminiscence programme for older adults in Ireland</a:t>
            </a:r>
          </a:p>
          <a:p>
            <a:r>
              <a:rPr lang="en-IE" sz="2800" dirty="0"/>
              <a:t>Structured recollection of autobiographical events over </a:t>
            </a:r>
            <a:r>
              <a:rPr lang="en-IE" sz="2800" b="1" dirty="0"/>
              <a:t>6 week </a:t>
            </a:r>
            <a:r>
              <a:rPr lang="en-IE" sz="2800" dirty="0"/>
              <a:t>period; pre/post measures.</a:t>
            </a:r>
          </a:p>
          <a:p>
            <a:r>
              <a:rPr lang="en-IE" sz="2800" dirty="0"/>
              <a:t>Record interviews on specific events/epochs with a rolling window</a:t>
            </a:r>
          </a:p>
          <a:p>
            <a:r>
              <a:rPr lang="en-IE" sz="2800" dirty="0"/>
              <a:t>Upload recordings into large </a:t>
            </a:r>
            <a:r>
              <a:rPr lang="en-IE" sz="2800" b="1" dirty="0"/>
              <a:t>digital archive </a:t>
            </a:r>
            <a:r>
              <a:rPr lang="en-IE" sz="2800" dirty="0"/>
              <a:t>(DRI)</a:t>
            </a:r>
          </a:p>
          <a:p>
            <a:r>
              <a:rPr lang="en-IE" sz="2800" dirty="0"/>
              <a:t>Facilitate recollection by allowing Ps to listen back to own and similar recollections/stories</a:t>
            </a:r>
          </a:p>
        </p:txBody>
      </p:sp>
    </p:spTree>
    <p:extLst>
      <p:ext uri="{BB962C8B-B14F-4D97-AF65-F5344CB8AC3E}">
        <p14:creationId xmlns:p14="http://schemas.microsoft.com/office/powerpoint/2010/main" xmlns="" val="4047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Design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95536" y="3789040"/>
            <a:ext cx="8280920" cy="2016224"/>
          </a:xfrm>
        </p:spPr>
        <p:txBody>
          <a:bodyPr/>
          <a:lstStyle/>
          <a:p>
            <a:r>
              <a:rPr lang="en-IE" sz="2800" b="1" dirty="0"/>
              <a:t>Pre/post measures</a:t>
            </a:r>
            <a:r>
              <a:rPr lang="en-IE" sz="2800" dirty="0"/>
              <a:t> </a:t>
            </a:r>
            <a:r>
              <a:rPr lang="en-IE" sz="2800" dirty="0" err="1"/>
              <a:t>incl</a:t>
            </a:r>
            <a:r>
              <a:rPr lang="en-IE" sz="2800" dirty="0"/>
              <a:t>: LTM, STM/WM, autobiographical memory (EAMI), </a:t>
            </a:r>
            <a:r>
              <a:rPr lang="en-IE" sz="2800" dirty="0" err="1"/>
              <a:t>QoL</a:t>
            </a:r>
            <a:r>
              <a:rPr lang="en-IE" sz="2800" dirty="0"/>
              <a:t> (CASP-19), Gen Health (GHQ), Mental Health/Mood/Loneliness, Social Engagement/activities.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899592" y="1628800"/>
            <a:ext cx="727280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Up Arrow 2"/>
          <p:cNvSpPr/>
          <p:nvPr/>
        </p:nvSpPr>
        <p:spPr>
          <a:xfrm>
            <a:off x="755576" y="2492896"/>
            <a:ext cx="288032" cy="108012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Up Arrow 7"/>
          <p:cNvSpPr/>
          <p:nvPr/>
        </p:nvSpPr>
        <p:spPr>
          <a:xfrm>
            <a:off x="8172400" y="2492896"/>
            <a:ext cx="288032" cy="108012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1093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Design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95536" y="4509120"/>
            <a:ext cx="8280920" cy="1008112"/>
          </a:xfrm>
        </p:spPr>
        <p:txBody>
          <a:bodyPr/>
          <a:lstStyle/>
          <a:p>
            <a:r>
              <a:rPr lang="en-IE" sz="2800" b="1" dirty="0"/>
              <a:t>Reminiscence interviews </a:t>
            </a:r>
            <a:r>
              <a:rPr lang="en-IE" sz="2800" dirty="0"/>
              <a:t>over 6 week period; guided interviews, free recollection, probes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899592" y="1628800"/>
            <a:ext cx="727280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Up Arrow 2"/>
          <p:cNvSpPr/>
          <p:nvPr/>
        </p:nvSpPr>
        <p:spPr>
          <a:xfrm>
            <a:off x="2238941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Up Arrow 7"/>
          <p:cNvSpPr/>
          <p:nvPr/>
        </p:nvSpPr>
        <p:spPr>
          <a:xfrm>
            <a:off x="7596336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Up Arrow 8"/>
          <p:cNvSpPr/>
          <p:nvPr/>
        </p:nvSpPr>
        <p:spPr>
          <a:xfrm>
            <a:off x="899592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Up Arrow 9"/>
          <p:cNvSpPr/>
          <p:nvPr/>
        </p:nvSpPr>
        <p:spPr>
          <a:xfrm>
            <a:off x="6256988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Up Arrow 10"/>
          <p:cNvSpPr/>
          <p:nvPr/>
        </p:nvSpPr>
        <p:spPr>
          <a:xfrm>
            <a:off x="3578290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Up Arrow 12"/>
          <p:cNvSpPr/>
          <p:nvPr/>
        </p:nvSpPr>
        <p:spPr>
          <a:xfrm>
            <a:off x="4917639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1929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Design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95536" y="4293096"/>
            <a:ext cx="8280920" cy="1512168"/>
          </a:xfrm>
        </p:spPr>
        <p:txBody>
          <a:bodyPr/>
          <a:lstStyle/>
          <a:p>
            <a:r>
              <a:rPr lang="en-IE" sz="2800" b="1" dirty="0"/>
              <a:t>Specific events </a:t>
            </a:r>
            <a:r>
              <a:rPr lang="en-IE" sz="2800" dirty="0"/>
              <a:t>from past 100 years of Irish history:</a:t>
            </a:r>
          </a:p>
          <a:p>
            <a:r>
              <a:rPr lang="en-IE" sz="2800" dirty="0"/>
              <a:t>Civil War/War of Independence; Nth King St Massacre; Tuberculosis; WWII; Bloody Sunday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899592" y="1628800"/>
            <a:ext cx="727280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Up Arrow 2"/>
          <p:cNvSpPr/>
          <p:nvPr/>
        </p:nvSpPr>
        <p:spPr>
          <a:xfrm>
            <a:off x="2238941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Up Arrow 7"/>
          <p:cNvSpPr/>
          <p:nvPr/>
        </p:nvSpPr>
        <p:spPr>
          <a:xfrm>
            <a:off x="7596336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Up Arrow 8"/>
          <p:cNvSpPr/>
          <p:nvPr/>
        </p:nvSpPr>
        <p:spPr>
          <a:xfrm>
            <a:off x="899592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Up Arrow 9"/>
          <p:cNvSpPr/>
          <p:nvPr/>
        </p:nvSpPr>
        <p:spPr>
          <a:xfrm>
            <a:off x="6256988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Up Arrow 10"/>
          <p:cNvSpPr/>
          <p:nvPr/>
        </p:nvSpPr>
        <p:spPr>
          <a:xfrm>
            <a:off x="3578290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Up Arrow 12"/>
          <p:cNvSpPr/>
          <p:nvPr/>
        </p:nvSpPr>
        <p:spPr>
          <a:xfrm>
            <a:off x="4917639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611560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7704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856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008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0152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8304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E6</a:t>
            </a:r>
          </a:p>
        </p:txBody>
      </p:sp>
    </p:spTree>
    <p:extLst>
      <p:ext uri="{BB962C8B-B14F-4D97-AF65-F5344CB8AC3E}">
        <p14:creationId xmlns:p14="http://schemas.microsoft.com/office/powerpoint/2010/main" xmlns="" val="3278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Design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95536" y="4653136"/>
            <a:ext cx="8280920" cy="1152128"/>
          </a:xfrm>
        </p:spPr>
        <p:txBody>
          <a:bodyPr/>
          <a:lstStyle/>
          <a:p>
            <a:r>
              <a:rPr lang="en-IE" sz="2800" dirty="0"/>
              <a:t>Progression from </a:t>
            </a:r>
            <a:r>
              <a:rPr lang="en-IE" sz="2800" b="1" dirty="0"/>
              <a:t>2</a:t>
            </a:r>
            <a:r>
              <a:rPr lang="en-IE" sz="2800" b="1" baseline="30000" dirty="0"/>
              <a:t>nd</a:t>
            </a:r>
            <a:r>
              <a:rPr lang="en-IE" sz="2800" b="1" dirty="0"/>
              <a:t> hand Semantic Memory (E1, E2) </a:t>
            </a:r>
            <a:r>
              <a:rPr lang="en-IE" sz="2800" dirty="0"/>
              <a:t>to</a:t>
            </a:r>
            <a:r>
              <a:rPr lang="en-IE" sz="2800" b="1" dirty="0"/>
              <a:t> 1</a:t>
            </a:r>
            <a:r>
              <a:rPr lang="en-IE" sz="2800" b="1" baseline="30000" dirty="0"/>
              <a:t>st</a:t>
            </a:r>
            <a:r>
              <a:rPr lang="en-IE" sz="2800" b="1" dirty="0"/>
              <a:t> hand Autobiographical Memory (E5, E6)</a:t>
            </a:r>
            <a:endParaRPr lang="en-IE" sz="2800" dirty="0"/>
          </a:p>
        </p:txBody>
      </p:sp>
      <p:sp>
        <p:nvSpPr>
          <p:cNvPr id="2" name="Right Arrow 1"/>
          <p:cNvSpPr/>
          <p:nvPr/>
        </p:nvSpPr>
        <p:spPr>
          <a:xfrm>
            <a:off x="899592" y="1628800"/>
            <a:ext cx="727280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Up Arrow 2"/>
          <p:cNvSpPr/>
          <p:nvPr/>
        </p:nvSpPr>
        <p:spPr>
          <a:xfrm>
            <a:off x="2238941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Up Arrow 7"/>
          <p:cNvSpPr/>
          <p:nvPr/>
        </p:nvSpPr>
        <p:spPr>
          <a:xfrm>
            <a:off x="7596336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Up Arrow 8"/>
          <p:cNvSpPr/>
          <p:nvPr/>
        </p:nvSpPr>
        <p:spPr>
          <a:xfrm>
            <a:off x="899592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Up Arrow 9"/>
          <p:cNvSpPr/>
          <p:nvPr/>
        </p:nvSpPr>
        <p:spPr>
          <a:xfrm>
            <a:off x="6256988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Up Arrow 10"/>
          <p:cNvSpPr/>
          <p:nvPr/>
        </p:nvSpPr>
        <p:spPr>
          <a:xfrm>
            <a:off x="3578290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Up Arrow 12"/>
          <p:cNvSpPr/>
          <p:nvPr/>
        </p:nvSpPr>
        <p:spPr>
          <a:xfrm>
            <a:off x="4917639" y="2492896"/>
            <a:ext cx="288032" cy="10801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611560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7704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856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008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0152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8304" y="3573016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E6</a:t>
            </a:r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611560" y="1052736"/>
            <a:ext cx="8064896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/>
              <a:t>1920s			1950s			1970s</a:t>
            </a:r>
          </a:p>
        </p:txBody>
      </p:sp>
    </p:spTree>
    <p:extLst>
      <p:ext uri="{BB962C8B-B14F-4D97-AF65-F5344CB8AC3E}">
        <p14:creationId xmlns:p14="http://schemas.microsoft.com/office/powerpoint/2010/main" xmlns="" val="11083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roche\AppData\Local\Microsoft\Windows\Temporary Internet Files\Content.IE5\106DMKQV\139999580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4" y="332656"/>
            <a:ext cx="3960442" cy="230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Design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95536" y="2780928"/>
            <a:ext cx="8280920" cy="3024336"/>
          </a:xfrm>
        </p:spPr>
        <p:txBody>
          <a:bodyPr/>
          <a:lstStyle/>
          <a:p>
            <a:r>
              <a:rPr lang="en-IE" sz="2800" dirty="0"/>
              <a:t>Each interview </a:t>
            </a:r>
            <a:r>
              <a:rPr lang="en-IE" sz="2800" b="1" dirty="0"/>
              <a:t>uploaded to digital archive</a:t>
            </a:r>
            <a:r>
              <a:rPr lang="en-IE" sz="2800" dirty="0"/>
              <a:t>; </a:t>
            </a:r>
            <a:r>
              <a:rPr lang="en-IE" sz="2800" u="sng" dirty="0"/>
              <a:t>tagged</a:t>
            </a:r>
            <a:r>
              <a:rPr lang="en-IE" sz="2800" dirty="0"/>
              <a:t> for </a:t>
            </a:r>
            <a:r>
              <a:rPr lang="en-IE" sz="2800" dirty="0">
                <a:solidFill>
                  <a:srgbClr val="C00000"/>
                </a:solidFill>
              </a:rPr>
              <a:t>date, location, event, people </a:t>
            </a:r>
            <a:r>
              <a:rPr lang="en-IE" sz="2800" dirty="0"/>
              <a:t>and other identifiers</a:t>
            </a:r>
          </a:p>
          <a:p>
            <a:r>
              <a:rPr lang="en-IE" sz="2800" dirty="0"/>
              <a:t>Allow each P to </a:t>
            </a:r>
            <a:r>
              <a:rPr lang="en-IE" sz="2800" b="1" dirty="0"/>
              <a:t>listen back </a:t>
            </a:r>
            <a:r>
              <a:rPr lang="en-IE" sz="2800" dirty="0"/>
              <a:t>to own stories, listen to related/comparable, or browse (add photos)</a:t>
            </a:r>
          </a:p>
          <a:p>
            <a:r>
              <a:rPr lang="en-IE" sz="2800" dirty="0"/>
              <a:t>Keep </a:t>
            </a:r>
            <a:r>
              <a:rPr lang="en-IE" sz="2800" b="1" dirty="0"/>
              <a:t>memory diary </a:t>
            </a:r>
            <a:r>
              <a:rPr lang="en-IE" sz="2800" dirty="0"/>
              <a:t>for spontaneous recollection between interviews.</a:t>
            </a:r>
          </a:p>
        </p:txBody>
      </p:sp>
      <p:sp>
        <p:nvSpPr>
          <p:cNvPr id="9" name="Up Arrow 8"/>
          <p:cNvSpPr/>
          <p:nvPr/>
        </p:nvSpPr>
        <p:spPr>
          <a:xfrm>
            <a:off x="683568" y="0"/>
            <a:ext cx="288032" cy="148478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9361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E1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331640" y="1628800"/>
            <a:ext cx="4536504" cy="2923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 descr="C:\Users\rroche\AppData\Local\Microsoft\Windows\Temporary Internet Files\Content.IE5\ISFD0TWP\large-desktop-computer-pc-66.6-12852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1728192" cy="15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36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Hypotheses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95536" y="1052736"/>
            <a:ext cx="8280920" cy="4896321"/>
          </a:xfrm>
        </p:spPr>
        <p:txBody>
          <a:bodyPr/>
          <a:lstStyle/>
          <a:p>
            <a:r>
              <a:rPr lang="en-IE" sz="2800" dirty="0"/>
              <a:t>Regular reminiscence -&gt; </a:t>
            </a:r>
            <a:r>
              <a:rPr lang="en-IE" sz="2800" b="1" dirty="0"/>
              <a:t>memory and brain health improvements</a:t>
            </a:r>
            <a:r>
              <a:rPr lang="en-IE" sz="2800" dirty="0"/>
              <a:t> via plasticity mechanisms, </a:t>
            </a:r>
            <a:r>
              <a:rPr lang="en-IE" sz="2800" dirty="0" err="1"/>
              <a:t>esp</a:t>
            </a:r>
            <a:r>
              <a:rPr lang="en-IE" sz="2800" dirty="0"/>
              <a:t> HF</a:t>
            </a:r>
          </a:p>
          <a:p>
            <a:r>
              <a:rPr lang="en-IE" sz="2800" dirty="0"/>
              <a:t>Social interaction/sense of purpose -&gt; improvements in </a:t>
            </a:r>
            <a:r>
              <a:rPr lang="en-IE" sz="2800" b="1" dirty="0" err="1"/>
              <a:t>QoL</a:t>
            </a:r>
            <a:r>
              <a:rPr lang="en-IE" sz="2800" b="1" dirty="0"/>
              <a:t>, mood, sense of engagement </a:t>
            </a:r>
          </a:p>
          <a:p>
            <a:r>
              <a:rPr lang="en-IE" sz="2800" dirty="0"/>
              <a:t>Ability to search archive for own or other groups’ stories -&gt; lead to </a:t>
            </a:r>
            <a:r>
              <a:rPr lang="en-IE" sz="2800" b="1" dirty="0"/>
              <a:t>enhanced recollection </a:t>
            </a:r>
            <a:r>
              <a:rPr lang="en-IE" sz="2800" dirty="0"/>
              <a:t>via triggers</a:t>
            </a:r>
          </a:p>
          <a:p>
            <a:r>
              <a:rPr lang="en-IE" sz="2800" dirty="0"/>
              <a:t>Collation of digital archive on key societal events over last 100 years -&gt; </a:t>
            </a:r>
            <a:r>
              <a:rPr lang="en-IE" sz="2800" b="1" dirty="0"/>
              <a:t>valuable resource </a:t>
            </a:r>
            <a:r>
              <a:rPr lang="en-IE" sz="2800" dirty="0"/>
              <a:t>for historians, geographers, sociologists, interest in memory as narrative or cultural vehicle</a:t>
            </a:r>
          </a:p>
        </p:txBody>
      </p:sp>
    </p:spTree>
    <p:extLst>
      <p:ext uri="{BB962C8B-B14F-4D97-AF65-F5344CB8AC3E}">
        <p14:creationId xmlns:p14="http://schemas.microsoft.com/office/powerpoint/2010/main" xmlns="" val="11093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Hypotheses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95536" y="980729"/>
            <a:ext cx="7561263" cy="4536504"/>
          </a:xfrm>
        </p:spPr>
        <p:txBody>
          <a:bodyPr/>
          <a:lstStyle/>
          <a:p>
            <a:pPr lvl="8"/>
            <a:endParaRPr lang="en-IE" sz="1600" dirty="0"/>
          </a:p>
          <a:p>
            <a:r>
              <a:rPr lang="en-IE" sz="2800" dirty="0"/>
              <a:t>Subset: fMRI-DTI study pre/post reminiscence period</a:t>
            </a:r>
          </a:p>
          <a:p>
            <a:pPr lvl="1"/>
            <a:r>
              <a:rPr lang="en-IE" sz="2400" dirty="0"/>
              <a:t>Structural &amp; functional changes in key networks</a:t>
            </a:r>
          </a:p>
          <a:p>
            <a:pPr lvl="8"/>
            <a:endParaRPr lang="en-IE" sz="1600" dirty="0"/>
          </a:p>
          <a:p>
            <a:r>
              <a:rPr lang="en-IE" sz="2800" dirty="0"/>
              <a:t>fMRI </a:t>
            </a:r>
            <a:r>
              <a:rPr lang="en-IE" sz="2800" u="sng" dirty="0"/>
              <a:t>during</a:t>
            </a:r>
            <a:r>
              <a:rPr lang="en-IE" sz="2800" dirty="0"/>
              <a:t> reminiscence?</a:t>
            </a:r>
          </a:p>
          <a:p>
            <a:r>
              <a:rPr lang="en-IE" sz="2800" dirty="0"/>
              <a:t>Predicted networks based on</a:t>
            </a:r>
          </a:p>
          <a:p>
            <a:pPr marL="0" indent="0">
              <a:buNone/>
            </a:pPr>
            <a:r>
              <a:rPr lang="en-IE" sz="2800" dirty="0"/>
              <a:t>	Gola paper</a:t>
            </a:r>
          </a:p>
          <a:p>
            <a:pPr lvl="4"/>
            <a:endParaRPr lang="en-IE" sz="2400" dirty="0"/>
          </a:p>
          <a:p>
            <a:r>
              <a:rPr lang="en-IE" sz="2800" dirty="0"/>
              <a:t>(cost of fMRI ~€400 per hour)</a:t>
            </a:r>
          </a:p>
        </p:txBody>
      </p:sp>
      <p:pic>
        <p:nvPicPr>
          <p:cNvPr id="11" name="Picture 4" descr="http://pauluslab.ucsd.edu/assets/site/images/fm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55008"/>
            <a:ext cx="34147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7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2015 Small Scale Pilot Study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pic>
        <p:nvPicPr>
          <p:cNvPr id="1026" name="Picture 2" descr="http://www.dublincity.ie/sites/default/files/galleries/138-Stoneyba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343" y="908720"/>
            <a:ext cx="6778017" cy="49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00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My Background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55650" y="1196975"/>
            <a:ext cx="7561263" cy="4320257"/>
          </a:xfrm>
        </p:spPr>
        <p:txBody>
          <a:bodyPr/>
          <a:lstStyle/>
          <a:p>
            <a:r>
              <a:rPr lang="en-IE" sz="2800" b="1" dirty="0"/>
              <a:t>Cognitive Neuroscience </a:t>
            </a:r>
            <a:r>
              <a:rPr lang="en-IE" sz="2800" dirty="0"/>
              <a:t>– neural correlates of cognition and behaviour in normality/pathology</a:t>
            </a:r>
          </a:p>
          <a:p>
            <a:r>
              <a:rPr lang="en-IE" sz="2800" dirty="0"/>
              <a:t>EEG/ERP markers of spatial processing, source memory, consolidation/reconsolidation, ageing</a:t>
            </a:r>
          </a:p>
          <a:p>
            <a:r>
              <a:rPr lang="en-IE" sz="2800" dirty="0"/>
              <a:t>Markers of psychotic-like experiences (PLEs) in adolescents </a:t>
            </a:r>
            <a:r>
              <a:rPr lang="en-IE" sz="2800" i="1" dirty="0"/>
              <a:t>(with RCSI)</a:t>
            </a:r>
          </a:p>
          <a:p>
            <a:r>
              <a:rPr lang="en-IE" sz="2800" dirty="0"/>
              <a:t>Cognitive predictors of falls in old age &amp; post-stroke/CVA </a:t>
            </a:r>
            <a:r>
              <a:rPr lang="en-IE" sz="2800" i="1" dirty="0"/>
              <a:t>(with AMNCH)</a:t>
            </a:r>
          </a:p>
          <a:p>
            <a:r>
              <a:rPr lang="en-IE" sz="2800" dirty="0"/>
              <a:t>Memory and memory decline…</a:t>
            </a:r>
          </a:p>
        </p:txBody>
      </p:sp>
    </p:spTree>
    <p:extLst>
      <p:ext uri="{BB962C8B-B14F-4D97-AF65-F5344CB8AC3E}">
        <p14:creationId xmlns:p14="http://schemas.microsoft.com/office/powerpoint/2010/main" xmlns="" val="33334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Small Scale Pilot Study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350" y="1484784"/>
            <a:ext cx="7130811" cy="403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5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IRC New Horizons project grant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55650" y="1196975"/>
            <a:ext cx="7561263" cy="4320257"/>
          </a:xfrm>
        </p:spPr>
        <p:txBody>
          <a:bodyPr/>
          <a:lstStyle/>
          <a:p>
            <a:r>
              <a:rPr lang="en-IE" sz="2800" dirty="0"/>
              <a:t>2016 call – up to €220,000 for IDR projects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9552" y="2132856"/>
            <a:ext cx="3816424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/>
              <a:t>Sean Commins, Deirdre Desmond, Andy Cochrane, Cliodhna O’Connor, Laura Coffey, Michelle Kelly (Psychology)</a:t>
            </a:r>
          </a:p>
          <a:p>
            <a:r>
              <a:rPr lang="en-IE" sz="2000"/>
              <a:t>Oona Frawley (English, IMSN)</a:t>
            </a:r>
          </a:p>
          <a:p>
            <a:r>
              <a:rPr lang="en-IE" sz="2000"/>
              <a:t>Ronan Foley (Geography, IOHN)</a:t>
            </a:r>
          </a:p>
          <a:p>
            <a:r>
              <a:rPr lang="en-IE" sz="2000"/>
              <a:t>Karen Till (Geography)</a:t>
            </a:r>
          </a:p>
          <a:p>
            <a:r>
              <a:rPr lang="en-IE" sz="2000"/>
              <a:t>Gerry Kearns (Geography)</a:t>
            </a:r>
          </a:p>
          <a:p>
            <a:r>
              <a:rPr lang="en-IE" sz="2000"/>
              <a:t>Aileen O’Carroll (MUSSI)</a:t>
            </a:r>
            <a:endParaRPr lang="en-IE" sz="20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075559" y="2204864"/>
            <a:ext cx="3384873" cy="33123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/>
              <a:t>Louis Haugh (Brunswick St Artist Collective)</a:t>
            </a:r>
          </a:p>
          <a:p>
            <a:r>
              <a:rPr lang="en-IE" sz="2000"/>
              <a:t>Angela McDonagh (MISA, St James’s)</a:t>
            </a:r>
          </a:p>
          <a:p>
            <a:r>
              <a:rPr lang="en-IE" sz="2000"/>
              <a:t>Paul Dockree, Arun Bokde (TCD, TCIN)</a:t>
            </a:r>
          </a:p>
          <a:p>
            <a:r>
              <a:rPr lang="en-IE" sz="2000"/>
              <a:t>Noel Fitzpatrick (DIT Grangegorman)</a:t>
            </a:r>
          </a:p>
          <a:p>
            <a:r>
              <a:rPr lang="en-IE" sz="2000"/>
              <a:t>Liam Delaney (UCD)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xmlns="" val="4047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“SEAN-Key project”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55650" y="1052736"/>
            <a:ext cx="7776790" cy="4824536"/>
          </a:xfrm>
        </p:spPr>
        <p:txBody>
          <a:bodyPr/>
          <a:lstStyle/>
          <a:p>
            <a:r>
              <a:rPr lang="en-IE" sz="2800" dirty="0"/>
              <a:t>‘</a:t>
            </a:r>
            <a:r>
              <a:rPr lang="en-IE" sz="2800" i="1" dirty="0"/>
              <a:t>Supported Episodic Autobiographical </a:t>
            </a:r>
            <a:r>
              <a:rPr lang="en-IE" sz="2800" i="1" dirty="0" err="1"/>
              <a:t>Noesis</a:t>
            </a:r>
            <a:r>
              <a:rPr lang="en-IE" sz="2800" dirty="0"/>
              <a:t>’ </a:t>
            </a:r>
          </a:p>
          <a:p>
            <a:r>
              <a:rPr lang="en-IE" sz="2800" dirty="0"/>
              <a:t>Awarded full €216,000 for 2~ experiments </a:t>
            </a:r>
          </a:p>
          <a:p>
            <a:pPr lvl="8"/>
            <a:endParaRPr lang="en-IE" sz="2400" dirty="0"/>
          </a:p>
          <a:p>
            <a:r>
              <a:rPr lang="en-IE" sz="2800" u="sng" dirty="0" err="1"/>
              <a:t>Exp</a:t>
            </a:r>
            <a:r>
              <a:rPr lang="en-IE" sz="2800" u="sng" dirty="0"/>
              <a:t> 1a</a:t>
            </a:r>
            <a:r>
              <a:rPr lang="en-IE" sz="2800" dirty="0"/>
              <a:t>: </a:t>
            </a:r>
            <a:r>
              <a:rPr lang="en-IE" sz="2800" dirty="0" err="1"/>
              <a:t>behav</a:t>
            </a:r>
            <a:r>
              <a:rPr lang="en-IE" sz="2800" dirty="0"/>
              <a:t> + fMRI of healthy controls</a:t>
            </a:r>
          </a:p>
          <a:p>
            <a:r>
              <a:rPr lang="en-IE" sz="2800" u="sng" dirty="0" err="1"/>
              <a:t>Exp</a:t>
            </a:r>
            <a:r>
              <a:rPr lang="en-IE" sz="2800" u="sng" dirty="0"/>
              <a:t> 1b</a:t>
            </a:r>
            <a:r>
              <a:rPr lang="en-IE" sz="2800" dirty="0"/>
              <a:t>: develop + launch mobile app*</a:t>
            </a:r>
          </a:p>
          <a:p>
            <a:endParaRPr lang="en-IE" sz="2800" dirty="0"/>
          </a:p>
          <a:p>
            <a:r>
              <a:rPr lang="en-IE" sz="2800" u="sng" dirty="0" err="1"/>
              <a:t>Exp</a:t>
            </a:r>
            <a:r>
              <a:rPr lang="en-IE" sz="2800" u="sng" dirty="0"/>
              <a:t> 2</a:t>
            </a:r>
            <a:r>
              <a:rPr lang="en-IE" sz="2800" dirty="0"/>
              <a:t>: </a:t>
            </a:r>
            <a:r>
              <a:rPr lang="en-IE" sz="2800" dirty="0" err="1"/>
              <a:t>behav</a:t>
            </a:r>
            <a:r>
              <a:rPr lang="en-IE" sz="2800" dirty="0"/>
              <a:t> study with memory decline/dementia group (via AMNCH)</a:t>
            </a:r>
          </a:p>
          <a:p>
            <a:pPr lvl="5"/>
            <a:endParaRPr lang="en-IE" sz="1400" dirty="0"/>
          </a:p>
          <a:p>
            <a:r>
              <a:rPr lang="en-IE" sz="2800" dirty="0"/>
              <a:t>Postdoc (2 years); RA (1 year)</a:t>
            </a:r>
          </a:p>
        </p:txBody>
      </p:sp>
    </p:spTree>
    <p:extLst>
      <p:ext uri="{BB962C8B-B14F-4D97-AF65-F5344CB8AC3E}">
        <p14:creationId xmlns:p14="http://schemas.microsoft.com/office/powerpoint/2010/main" xmlns="" val="29351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SEAN-Key 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67744" y="1160748"/>
            <a:ext cx="42484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5" name="Group 24"/>
          <p:cNvGrpSpPr/>
          <p:nvPr/>
        </p:nvGrpSpPr>
        <p:grpSpPr>
          <a:xfrm>
            <a:off x="683568" y="1700808"/>
            <a:ext cx="1728192" cy="1224136"/>
            <a:chOff x="683568" y="1700808"/>
            <a:chExt cx="1728192" cy="1224136"/>
          </a:xfrm>
        </p:grpSpPr>
        <p:sp>
          <p:nvSpPr>
            <p:cNvPr id="3" name="Rounded Rectangle 2"/>
            <p:cNvSpPr/>
            <p:nvPr/>
          </p:nvSpPr>
          <p:spPr>
            <a:xfrm>
              <a:off x="683568" y="1700808"/>
              <a:ext cx="1368152" cy="12241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Up Arrow 8"/>
            <p:cNvSpPr/>
            <p:nvPr/>
          </p:nvSpPr>
          <p:spPr>
            <a:xfrm>
              <a:off x="2051720" y="1952836"/>
              <a:ext cx="360040" cy="324036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lowchart: Multidocument 11"/>
            <p:cNvSpPr/>
            <p:nvPr/>
          </p:nvSpPr>
          <p:spPr>
            <a:xfrm>
              <a:off x="1403648" y="1826822"/>
              <a:ext cx="432048" cy="288032"/>
            </a:xfrm>
            <a:prstGeom prst="flowChartMultidocumen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4" name="Picture 6" descr="http://scan.oxfordjournals.org/content/3/3/218/F1.lar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48" y="2358096"/>
              <a:ext cx="939912" cy="45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2411760" y="1820667"/>
            <a:ext cx="3600400" cy="1869072"/>
            <a:chOff x="2411760" y="1820667"/>
            <a:chExt cx="3600400" cy="1869072"/>
          </a:xfrm>
        </p:grpSpPr>
        <p:sp>
          <p:nvSpPr>
            <p:cNvPr id="16" name="Up Arrow 15"/>
            <p:cNvSpPr/>
            <p:nvPr/>
          </p:nvSpPr>
          <p:spPr>
            <a:xfrm flipV="1">
              <a:off x="3819516" y="1820667"/>
              <a:ext cx="784887" cy="1257834"/>
            </a:xfrm>
            <a:prstGeom prst="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11760" y="3104964"/>
              <a:ext cx="3600400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bg1"/>
                  </a:solidFill>
                </a:rPr>
                <a:t>Digital Archive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87624" y="3740294"/>
            <a:ext cx="1944216" cy="1794941"/>
            <a:chOff x="1187624" y="3740294"/>
            <a:chExt cx="1944216" cy="1794941"/>
          </a:xfrm>
        </p:grpSpPr>
        <p:sp>
          <p:nvSpPr>
            <p:cNvPr id="19" name="TextBox 18"/>
            <p:cNvSpPr txBox="1"/>
            <p:nvPr/>
          </p:nvSpPr>
          <p:spPr>
            <a:xfrm>
              <a:off x="1187624" y="4581128"/>
              <a:ext cx="1944216" cy="95410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>
                  <a:solidFill>
                    <a:schemeClr val="bg1"/>
                  </a:solidFill>
                </a:rPr>
                <a:t>Study Participants</a:t>
              </a:r>
            </a:p>
          </p:txBody>
        </p:sp>
        <p:sp>
          <p:nvSpPr>
            <p:cNvPr id="20" name="Up Arrow 19"/>
            <p:cNvSpPr/>
            <p:nvPr/>
          </p:nvSpPr>
          <p:spPr>
            <a:xfrm rot="12822899" flipV="1">
              <a:off x="2641307" y="3740294"/>
              <a:ext cx="393524" cy="819308"/>
            </a:xfrm>
            <a:prstGeom prst="up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89982" y="3685866"/>
            <a:ext cx="1486274" cy="1909183"/>
            <a:chOff x="5389982" y="3685866"/>
            <a:chExt cx="1486274" cy="1909183"/>
          </a:xfrm>
        </p:grpSpPr>
        <p:sp>
          <p:nvSpPr>
            <p:cNvPr id="18" name="TextBox 17"/>
            <p:cNvSpPr txBox="1"/>
            <p:nvPr/>
          </p:nvSpPr>
          <p:spPr>
            <a:xfrm>
              <a:off x="5580112" y="4517831"/>
              <a:ext cx="1296144" cy="107721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bg1"/>
                  </a:solidFill>
                </a:rPr>
                <a:t>IDR Team</a:t>
              </a:r>
            </a:p>
          </p:txBody>
        </p:sp>
        <p:sp>
          <p:nvSpPr>
            <p:cNvPr id="21" name="Up Arrow 20"/>
            <p:cNvSpPr/>
            <p:nvPr/>
          </p:nvSpPr>
          <p:spPr>
            <a:xfrm rot="8656655" flipV="1">
              <a:off x="5389982" y="3685866"/>
              <a:ext cx="393524" cy="819308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1E414CD-62E9-49FB-A23E-B97F0D5A8F1F}"/>
              </a:ext>
            </a:extLst>
          </p:cNvPr>
          <p:cNvGrpSpPr/>
          <p:nvPr/>
        </p:nvGrpSpPr>
        <p:grpSpPr>
          <a:xfrm>
            <a:off x="6372199" y="1700808"/>
            <a:ext cx="2412269" cy="2741528"/>
            <a:chOff x="6372199" y="1700808"/>
            <a:chExt cx="2412269" cy="2741528"/>
          </a:xfrm>
        </p:grpSpPr>
        <p:grpSp>
          <p:nvGrpSpPr>
            <p:cNvPr id="26" name="Group 25"/>
            <p:cNvGrpSpPr/>
            <p:nvPr/>
          </p:nvGrpSpPr>
          <p:grpSpPr>
            <a:xfrm>
              <a:off x="6372199" y="1700808"/>
              <a:ext cx="1800200" cy="1224136"/>
              <a:chOff x="6372200" y="1700808"/>
              <a:chExt cx="1800200" cy="1224136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804248" y="1700808"/>
                <a:ext cx="1368152" cy="122413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6372200" y="1952836"/>
                <a:ext cx="360040" cy="324036"/>
              </a:xfrm>
              <a:prstGeom prst="up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3" name="Flowchart: Multidocument 12"/>
              <p:cNvSpPr/>
              <p:nvPr/>
            </p:nvSpPr>
            <p:spPr>
              <a:xfrm>
                <a:off x="6876256" y="1844824"/>
                <a:ext cx="432048" cy="288032"/>
              </a:xfrm>
              <a:prstGeom prst="flowChartMultidocumen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pic>
            <p:nvPicPr>
              <p:cNvPr id="15" name="Picture 6" descr="http://scan.oxfordjournals.org/content/3/3/218/F1.larg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0272" y="2394100"/>
                <a:ext cx="939912" cy="458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7488324" y="3611339"/>
              <a:ext cx="1296144" cy="83099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E" sz="2400" b="1" dirty="0">
                  <a:solidFill>
                    <a:schemeClr val="bg1"/>
                  </a:solidFill>
                </a:rPr>
                <a:t>Gola analysis</a:t>
              </a:r>
            </a:p>
          </p:txBody>
        </p:sp>
        <p:sp>
          <p:nvSpPr>
            <p:cNvPr id="24" name="Up Arrow 23"/>
            <p:cNvSpPr/>
            <p:nvPr/>
          </p:nvSpPr>
          <p:spPr>
            <a:xfrm rot="19965013" flipV="1">
              <a:off x="7549761" y="2906262"/>
              <a:ext cx="393524" cy="662561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xmlns="" val="2424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SEAN-Key objectives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67744" y="1160748"/>
            <a:ext cx="42484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5" name="Group 24"/>
          <p:cNvGrpSpPr/>
          <p:nvPr/>
        </p:nvGrpSpPr>
        <p:grpSpPr>
          <a:xfrm>
            <a:off x="683568" y="1700808"/>
            <a:ext cx="1728192" cy="1224136"/>
            <a:chOff x="683568" y="1700808"/>
            <a:chExt cx="1728192" cy="1224136"/>
          </a:xfrm>
        </p:grpSpPr>
        <p:sp>
          <p:nvSpPr>
            <p:cNvPr id="3" name="Rounded Rectangle 2"/>
            <p:cNvSpPr/>
            <p:nvPr/>
          </p:nvSpPr>
          <p:spPr>
            <a:xfrm>
              <a:off x="683568" y="1700808"/>
              <a:ext cx="1368152" cy="12241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Up Arrow 8"/>
            <p:cNvSpPr/>
            <p:nvPr/>
          </p:nvSpPr>
          <p:spPr>
            <a:xfrm>
              <a:off x="2051720" y="1952836"/>
              <a:ext cx="360040" cy="324036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lowchart: Multidocument 11"/>
            <p:cNvSpPr/>
            <p:nvPr/>
          </p:nvSpPr>
          <p:spPr>
            <a:xfrm>
              <a:off x="1403648" y="1826822"/>
              <a:ext cx="432048" cy="288032"/>
            </a:xfrm>
            <a:prstGeom prst="flowChartMultidocumen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4" name="Picture 6" descr="http://scan.oxfordjournals.org/content/3/3/218/F1.lar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48" y="2358096"/>
              <a:ext cx="939912" cy="45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372200" y="1700808"/>
            <a:ext cx="1800200" cy="1224136"/>
            <a:chOff x="6372200" y="1700808"/>
            <a:chExt cx="1800200" cy="1224136"/>
          </a:xfrm>
        </p:grpSpPr>
        <p:sp>
          <p:nvSpPr>
            <p:cNvPr id="22" name="Rounded Rectangle 21"/>
            <p:cNvSpPr/>
            <p:nvPr/>
          </p:nvSpPr>
          <p:spPr>
            <a:xfrm>
              <a:off x="6804248" y="1700808"/>
              <a:ext cx="1368152" cy="12241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6372200" y="1952836"/>
              <a:ext cx="360040" cy="324036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Flowchart: Multidocument 12"/>
            <p:cNvSpPr/>
            <p:nvPr/>
          </p:nvSpPr>
          <p:spPr>
            <a:xfrm>
              <a:off x="6876256" y="1844824"/>
              <a:ext cx="432048" cy="288032"/>
            </a:xfrm>
            <a:prstGeom prst="flowChartMultidocumen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5" name="Picture 6" descr="http://scan.oxfordjournals.org/content/3/3/218/F1.lar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394100"/>
              <a:ext cx="939912" cy="45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2411760" y="1820667"/>
            <a:ext cx="3600400" cy="1869072"/>
            <a:chOff x="2411760" y="1820667"/>
            <a:chExt cx="3600400" cy="1869072"/>
          </a:xfrm>
        </p:grpSpPr>
        <p:sp>
          <p:nvSpPr>
            <p:cNvPr id="16" name="Up Arrow 15"/>
            <p:cNvSpPr/>
            <p:nvPr/>
          </p:nvSpPr>
          <p:spPr>
            <a:xfrm flipV="1">
              <a:off x="3819516" y="1820667"/>
              <a:ext cx="784887" cy="1257834"/>
            </a:xfrm>
            <a:prstGeom prst="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11760" y="3104964"/>
              <a:ext cx="3600400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bg1"/>
                  </a:solidFill>
                </a:rPr>
                <a:t>Digital Archive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87624" y="3740294"/>
            <a:ext cx="1944216" cy="1794941"/>
            <a:chOff x="1187624" y="3740294"/>
            <a:chExt cx="1944216" cy="1794941"/>
          </a:xfrm>
        </p:grpSpPr>
        <p:sp>
          <p:nvSpPr>
            <p:cNvPr id="19" name="TextBox 18"/>
            <p:cNvSpPr txBox="1"/>
            <p:nvPr/>
          </p:nvSpPr>
          <p:spPr>
            <a:xfrm>
              <a:off x="1187624" y="4581128"/>
              <a:ext cx="1944216" cy="95410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>
                  <a:solidFill>
                    <a:schemeClr val="bg1"/>
                  </a:solidFill>
                </a:rPr>
                <a:t>Study Participants</a:t>
              </a:r>
            </a:p>
          </p:txBody>
        </p:sp>
        <p:sp>
          <p:nvSpPr>
            <p:cNvPr id="20" name="Up Arrow 19"/>
            <p:cNvSpPr/>
            <p:nvPr/>
          </p:nvSpPr>
          <p:spPr>
            <a:xfrm rot="12822899" flipV="1">
              <a:off x="2641307" y="3740294"/>
              <a:ext cx="393524" cy="819308"/>
            </a:xfrm>
            <a:prstGeom prst="up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89982" y="3685866"/>
            <a:ext cx="1486274" cy="1909183"/>
            <a:chOff x="5389982" y="3685866"/>
            <a:chExt cx="1486274" cy="1909183"/>
          </a:xfrm>
        </p:grpSpPr>
        <p:sp>
          <p:nvSpPr>
            <p:cNvPr id="18" name="TextBox 17"/>
            <p:cNvSpPr txBox="1"/>
            <p:nvPr/>
          </p:nvSpPr>
          <p:spPr>
            <a:xfrm>
              <a:off x="5580112" y="4517831"/>
              <a:ext cx="1296144" cy="107721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>
                  <a:solidFill>
                    <a:schemeClr val="bg1"/>
                  </a:solidFill>
                </a:rPr>
                <a:t>IDR Team</a:t>
              </a:r>
            </a:p>
          </p:txBody>
        </p:sp>
        <p:sp>
          <p:nvSpPr>
            <p:cNvPr id="21" name="Up Arrow 20"/>
            <p:cNvSpPr/>
            <p:nvPr/>
          </p:nvSpPr>
          <p:spPr>
            <a:xfrm rot="8656655" flipV="1">
              <a:off x="5389982" y="3685866"/>
              <a:ext cx="393524" cy="819308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39851" y="3906592"/>
            <a:ext cx="1944216" cy="2637916"/>
            <a:chOff x="3239851" y="3906592"/>
            <a:chExt cx="1944216" cy="2637916"/>
          </a:xfrm>
        </p:grpSpPr>
        <p:sp>
          <p:nvSpPr>
            <p:cNvPr id="30" name="TextBox 29"/>
            <p:cNvSpPr txBox="1"/>
            <p:nvPr/>
          </p:nvSpPr>
          <p:spPr>
            <a:xfrm>
              <a:off x="3239851" y="6021288"/>
              <a:ext cx="1944216" cy="523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E" sz="2800" b="1" dirty="0">
                  <a:solidFill>
                    <a:schemeClr val="bg1"/>
                  </a:solidFill>
                </a:rPr>
                <a:t>Mobile App</a:t>
              </a:r>
            </a:p>
          </p:txBody>
        </p:sp>
        <p:sp>
          <p:nvSpPr>
            <p:cNvPr id="7" name="Up Arrow 6"/>
            <p:cNvSpPr/>
            <p:nvPr/>
          </p:nvSpPr>
          <p:spPr>
            <a:xfrm rot="10800000">
              <a:off x="4377606" y="3906592"/>
              <a:ext cx="484632" cy="209113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" name="Up Arrow 30"/>
            <p:cNvSpPr/>
            <p:nvPr/>
          </p:nvSpPr>
          <p:spPr>
            <a:xfrm>
              <a:off x="3633114" y="3906593"/>
              <a:ext cx="484632" cy="210034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xmlns="" val="41231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Recall Initiative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827161" y="980728"/>
            <a:ext cx="7561263" cy="1944216"/>
          </a:xfrm>
        </p:spPr>
        <p:txBody>
          <a:bodyPr/>
          <a:lstStyle/>
          <a:p>
            <a:r>
              <a:rPr lang="en-IE" sz="2800" dirty="0"/>
              <a:t>Less colloquial name for potential international expansion – “Recall Initiative”</a:t>
            </a:r>
          </a:p>
          <a:p>
            <a:r>
              <a:rPr lang="en-IE" sz="2800" dirty="0"/>
              <a:t>Twitter account set up; website under construction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F5744D-1F44-4622-A5C9-E6356137E8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636912"/>
            <a:ext cx="50719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Progress to 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55650" y="1196975"/>
            <a:ext cx="7561263" cy="4320257"/>
          </a:xfrm>
        </p:spPr>
        <p:txBody>
          <a:bodyPr/>
          <a:lstStyle/>
          <a:p>
            <a:r>
              <a:rPr lang="en-IE" sz="2800" b="1" dirty="0"/>
              <a:t>Autumn 2017: </a:t>
            </a:r>
            <a:r>
              <a:rPr lang="en-IE" sz="2800" dirty="0"/>
              <a:t>pilot study (n=2), Swords group</a:t>
            </a:r>
          </a:p>
          <a:p>
            <a:pPr lvl="8"/>
            <a:endParaRPr lang="en-IE" sz="2400" dirty="0"/>
          </a:p>
          <a:p>
            <a:r>
              <a:rPr lang="en-IE" sz="2800" b="1" dirty="0"/>
              <a:t>Spring 2018</a:t>
            </a:r>
            <a:r>
              <a:rPr lang="en-IE" sz="2800" dirty="0"/>
              <a:t>: large scale behavioural study (multiple groups: Maynooth, Swords, Tallaght, city centre)</a:t>
            </a:r>
          </a:p>
          <a:p>
            <a:pPr lvl="1"/>
            <a:r>
              <a:rPr lang="en-IE" dirty="0"/>
              <a:t>Sub-sample n=14 pre/post </a:t>
            </a:r>
            <a:r>
              <a:rPr lang="en-IE" i="1" dirty="0"/>
              <a:t>f</a:t>
            </a:r>
            <a:r>
              <a:rPr lang="en-IE" dirty="0"/>
              <a:t>MRI</a:t>
            </a:r>
          </a:p>
          <a:p>
            <a:pPr lvl="8"/>
            <a:endParaRPr lang="en-IE" sz="2400" dirty="0"/>
          </a:p>
          <a:p>
            <a:r>
              <a:rPr lang="en-IE" sz="2800" b="1" dirty="0"/>
              <a:t>Autumn 2018</a:t>
            </a:r>
            <a:r>
              <a:rPr lang="en-IE" sz="2800" dirty="0"/>
              <a:t>: early dementia sample (AMNCH)</a:t>
            </a:r>
          </a:p>
          <a:p>
            <a:endParaRPr lang="en-IE" sz="2800" b="1" dirty="0"/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xmlns="" val="8704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008112"/>
          </a:xfrm>
        </p:spPr>
        <p:txBody>
          <a:bodyPr/>
          <a:lstStyle/>
          <a:p>
            <a:pPr algn="ctr"/>
            <a:r>
              <a:rPr lang="en-IE" dirty="0"/>
              <a:t>Implications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9912" y="6523038"/>
            <a:ext cx="5112568" cy="334962"/>
          </a:xfrm>
        </p:spPr>
        <p:txBody>
          <a:bodyPr/>
          <a:lstStyle/>
          <a:p>
            <a:r>
              <a:rPr lang="en-IE" dirty="0"/>
              <a:t>Dept of Psychology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71254" y="908720"/>
            <a:ext cx="7561263" cy="4968552"/>
          </a:xfrm>
        </p:spPr>
        <p:txBody>
          <a:bodyPr/>
          <a:lstStyle/>
          <a:p>
            <a:r>
              <a:rPr lang="en-IE" sz="2800" b="1" dirty="0"/>
              <a:t>Financial implications </a:t>
            </a:r>
            <a:r>
              <a:rPr lang="en-IE" sz="2800" dirty="0"/>
              <a:t>in relation to care and medical costs for memory-related and psychological issues of ageing</a:t>
            </a:r>
          </a:p>
          <a:p>
            <a:pPr lvl="8"/>
            <a:endParaRPr lang="en-IE" sz="2400" dirty="0"/>
          </a:p>
          <a:p>
            <a:r>
              <a:rPr lang="en-IE" sz="2800" dirty="0"/>
              <a:t>Implications for </a:t>
            </a:r>
            <a:r>
              <a:rPr lang="en-IE" sz="2800" b="1" dirty="0"/>
              <a:t>older communities </a:t>
            </a:r>
            <a:r>
              <a:rPr lang="en-IE" sz="2800" dirty="0"/>
              <a:t>in relation to housing, urban redevelopment, planning</a:t>
            </a:r>
          </a:p>
          <a:p>
            <a:pPr lvl="8"/>
            <a:endParaRPr lang="en-IE" sz="2400" dirty="0"/>
          </a:p>
          <a:p>
            <a:r>
              <a:rPr lang="en-IE" sz="2800" dirty="0"/>
              <a:t>Implications for </a:t>
            </a:r>
            <a:r>
              <a:rPr lang="en-IE" sz="2800" b="1" dirty="0"/>
              <a:t>nursing home practice</a:t>
            </a:r>
          </a:p>
          <a:p>
            <a:pPr lvl="8"/>
            <a:endParaRPr lang="en-IE" sz="2400" b="1" dirty="0"/>
          </a:p>
          <a:p>
            <a:r>
              <a:rPr lang="en-IE" sz="2800" dirty="0"/>
              <a:t>Role in </a:t>
            </a:r>
            <a:r>
              <a:rPr lang="en-IE" sz="2800" b="1" dirty="0"/>
              <a:t>SHAPES</a:t>
            </a:r>
            <a:r>
              <a:rPr lang="en-IE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4047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64896" cy="504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4"/>
          <p:cNvSpPr txBox="1">
            <a:spLocks/>
          </p:cNvSpPr>
          <p:nvPr/>
        </p:nvSpPr>
        <p:spPr>
          <a:xfrm>
            <a:off x="539552" y="116632"/>
            <a:ext cx="8064895" cy="1008112"/>
          </a:xfr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IE" sz="4000" b="1" dirty="0">
                <a:solidFill>
                  <a:srgbClr val="006778"/>
                </a:solidFill>
              </a:rPr>
              <a:t>Memory: How we think about it</a:t>
            </a:r>
          </a:p>
        </p:txBody>
      </p:sp>
    </p:spTree>
    <p:extLst>
      <p:ext uri="{BB962C8B-B14F-4D97-AF65-F5344CB8AC3E}">
        <p14:creationId xmlns:p14="http://schemas.microsoft.com/office/powerpoint/2010/main" xmlns="" val="18705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06" y="1503858"/>
            <a:ext cx="7778726" cy="494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4"/>
          <p:cNvSpPr txBox="1">
            <a:spLocks/>
          </p:cNvSpPr>
          <p:nvPr/>
        </p:nvSpPr>
        <p:spPr>
          <a:xfrm>
            <a:off x="746311" y="116632"/>
            <a:ext cx="7560890" cy="1008112"/>
          </a:xfr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IE" sz="4000" b="1" dirty="0">
                <a:solidFill>
                  <a:srgbClr val="006778"/>
                </a:solidFill>
              </a:rPr>
              <a:t>How we think about memory</a:t>
            </a:r>
          </a:p>
        </p:txBody>
      </p:sp>
    </p:spTree>
    <p:extLst>
      <p:ext uri="{BB962C8B-B14F-4D97-AF65-F5344CB8AC3E}">
        <p14:creationId xmlns:p14="http://schemas.microsoft.com/office/powerpoint/2010/main" xmlns="" val="5410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60375" y="116632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4000" dirty="0">
                <a:solidFill>
                  <a:srgbClr val="006778"/>
                </a:solidFill>
                <a:latin typeface="+mj-lt"/>
                <a:cs typeface="Times New Roman" panose="02020603050405020304" pitchFamily="18" charset="0"/>
              </a:rPr>
              <a:t>Memory in the Brain</a:t>
            </a:r>
            <a:r>
              <a:rPr lang="en-GB" altLang="en-US" sz="28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23" name="Picture 4" descr="http://snowbrains.com/wp-content/uploads/2013/04/Human_brain_hands0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31913"/>
            <a:ext cx="69088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8" name="Picture 6" descr="http://www.pageresource.com/wallpapers/wallpaper/texture-neuron-spark-digital-art-and-gns-neusenz_2511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03388"/>
            <a:ext cx="88328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71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http://dericbownds.net/uploaded_images/schacter_mem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60488"/>
            <a:ext cx="8662988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82575"/>
            <a:ext cx="7772400" cy="790575"/>
          </a:xfrm>
        </p:spPr>
        <p:txBody>
          <a:bodyPr/>
          <a:lstStyle/>
          <a:p>
            <a:pPr>
              <a:defRPr/>
            </a:pPr>
            <a:r>
              <a:rPr lang="en-IE" sz="4000" b="1" dirty="0">
                <a:solidFill>
                  <a:srgbClr val="006778"/>
                </a:solidFill>
              </a:rPr>
              <a:t>The Brain’s Memory Systems</a:t>
            </a:r>
          </a:p>
        </p:txBody>
      </p:sp>
    </p:spTree>
    <p:extLst>
      <p:ext uri="{BB962C8B-B14F-4D97-AF65-F5344CB8AC3E}">
        <p14:creationId xmlns:p14="http://schemas.microsoft.com/office/powerpoint/2010/main" xmlns="" val="31720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nature.com/npp/journal/v36/n1/images/npp2010169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988" y="57150"/>
            <a:ext cx="5070475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46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thebrightdirection.com/wp-content/uploads/2014/09/alzheim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" y="347663"/>
            <a:ext cx="809783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30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ynooth University PowerPoint Template - Burgundy -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Maynooth University PowerPoint Template - Burgundy - Copy</Template>
  <TotalTime>796</TotalTime>
  <Words>1284</Words>
  <Application>Microsoft Office PowerPoint</Application>
  <PresentationFormat>On-screen Show (4:3)</PresentationFormat>
  <Paragraphs>298</Paragraphs>
  <Slides>37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Maynooth University PowerPoint Template - Burgundy - Copy</vt:lpstr>
      <vt:lpstr>Slide 1</vt:lpstr>
      <vt:lpstr>Slide 2</vt:lpstr>
      <vt:lpstr>Slide 3</vt:lpstr>
      <vt:lpstr>Slide 4</vt:lpstr>
      <vt:lpstr>Slide 5</vt:lpstr>
      <vt:lpstr>Slide 6</vt:lpstr>
      <vt:lpstr>The Brain’s Memory Systems</vt:lpstr>
      <vt:lpstr>Slide 8</vt:lpstr>
      <vt:lpstr>Slide 9</vt:lpstr>
      <vt:lpstr>Slide 10</vt:lpstr>
      <vt:lpstr>Memory Decline in Normal Ageing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</dc:creator>
  <cp:lastModifiedBy>User</cp:lastModifiedBy>
  <cp:revision>224</cp:revision>
  <dcterms:created xsi:type="dcterms:W3CDTF">2014-08-26T15:32:33Z</dcterms:created>
  <dcterms:modified xsi:type="dcterms:W3CDTF">2018-05-10T13:15:23Z</dcterms:modified>
</cp:coreProperties>
</file>