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2" r:id="rId1"/>
  </p:sldMasterIdLst>
  <p:notesMasterIdLst>
    <p:notesMasterId r:id="rId26"/>
  </p:notesMasterIdLst>
  <p:handoutMasterIdLst>
    <p:handoutMasterId r:id="rId27"/>
  </p:handoutMasterIdLst>
  <p:sldIdLst>
    <p:sldId id="281" r:id="rId2"/>
    <p:sldId id="260" r:id="rId3"/>
    <p:sldId id="264" r:id="rId4"/>
    <p:sldId id="282" r:id="rId5"/>
    <p:sldId id="280" r:id="rId6"/>
    <p:sldId id="263" r:id="rId7"/>
    <p:sldId id="285" r:id="rId8"/>
    <p:sldId id="286" r:id="rId9"/>
    <p:sldId id="265" r:id="rId10"/>
    <p:sldId id="271" r:id="rId11"/>
    <p:sldId id="274" r:id="rId12"/>
    <p:sldId id="273" r:id="rId13"/>
    <p:sldId id="287" r:id="rId14"/>
    <p:sldId id="267" r:id="rId15"/>
    <p:sldId id="288" r:id="rId16"/>
    <p:sldId id="276" r:id="rId17"/>
    <p:sldId id="277" r:id="rId18"/>
    <p:sldId id="278" r:id="rId19"/>
    <p:sldId id="270" r:id="rId20"/>
    <p:sldId id="279" r:id="rId21"/>
    <p:sldId id="268" r:id="rId22"/>
    <p:sldId id="258" r:id="rId23"/>
    <p:sldId id="283" r:id="rId24"/>
    <p:sldId id="290" r:id="rId25"/>
  </p:sldIdLst>
  <p:sldSz cx="9144000" cy="6858000" type="screen4x3"/>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39"/>
    <p:restoredTop sz="95934"/>
  </p:normalViewPr>
  <p:slideViewPr>
    <p:cSldViewPr>
      <p:cViewPr varScale="1">
        <p:scale>
          <a:sx n="126" d="100"/>
          <a:sy n="126" d="100"/>
        </p:scale>
        <p:origin x="848" y="200"/>
      </p:cViewPr>
      <p:guideLst>
        <p:guide orient="horz" pos="2160"/>
        <p:guide pos="2880"/>
      </p:guideLst>
    </p:cSldViewPr>
  </p:slideViewPr>
  <p:notesTextViewPr>
    <p:cViewPr>
      <p:scale>
        <a:sx n="1" d="1"/>
        <a:sy n="1" d="1"/>
      </p:scale>
      <p:origin x="0" y="0"/>
    </p:cViewPr>
  </p:notesTextViewPr>
  <p:notesViewPr>
    <p:cSldViewPr>
      <p:cViewPr varScale="1">
        <p:scale>
          <a:sx n="55" d="100"/>
          <a:sy n="55" d="100"/>
        </p:scale>
        <p:origin x="-2148"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8BBC9A57-E74E-46E1-802D-7A22AF04449B}" type="datetimeFigureOut">
              <a:rPr lang="nb-NO" smtClean="0"/>
              <a:t>12.04.2018</a:t>
            </a:fld>
            <a:endParaRPr lang="nb-NO"/>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002BEE95-CAE1-4F76-9BA5-67014284A103}" type="slidenum">
              <a:rPr lang="nb-NO" smtClean="0"/>
              <a:t>‹#›</a:t>
            </a:fld>
            <a:endParaRPr lang="nb-NO"/>
          </a:p>
        </p:txBody>
      </p:sp>
    </p:spTree>
    <p:extLst>
      <p:ext uri="{BB962C8B-B14F-4D97-AF65-F5344CB8AC3E}">
        <p14:creationId xmlns:p14="http://schemas.microsoft.com/office/powerpoint/2010/main" val="200602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552AE16-7661-4E0B-A4D1-B7861D0EB727}" type="datetimeFigureOut">
              <a:rPr lang="nb-NO" smtClean="0"/>
              <a:t>12.04.2018</a:t>
            </a:fld>
            <a:endParaRPr lang="nb-NO"/>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6ADF38B-621D-4BCD-89A9-FBD666408DA6}" type="slidenum">
              <a:rPr lang="nb-NO" smtClean="0"/>
              <a:t>‹#›</a:t>
            </a:fld>
            <a:endParaRPr lang="nb-NO"/>
          </a:p>
        </p:txBody>
      </p:sp>
    </p:spTree>
    <p:extLst>
      <p:ext uri="{BB962C8B-B14F-4D97-AF65-F5344CB8AC3E}">
        <p14:creationId xmlns:p14="http://schemas.microsoft.com/office/powerpoint/2010/main" val="586725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question</a:t>
            </a:r>
            <a:r>
              <a:rPr lang="en-US" baseline="0" dirty="0"/>
              <a:t> important? We tell students every year that psychology is not what they always thought it was.</a:t>
            </a:r>
          </a:p>
          <a:p>
            <a:r>
              <a:rPr lang="en-US" baseline="0" dirty="0"/>
              <a:t>So why are psychologists working on a project on HMEs?</a:t>
            </a:r>
            <a:endParaRPr lang="en-US" dirty="0"/>
          </a:p>
        </p:txBody>
      </p:sp>
      <p:sp>
        <p:nvSpPr>
          <p:cNvPr id="4" name="Slide Number Placeholder 3"/>
          <p:cNvSpPr>
            <a:spLocks noGrp="1"/>
          </p:cNvSpPr>
          <p:nvPr>
            <p:ph type="sldNum" sz="quarter" idx="10"/>
          </p:nvPr>
        </p:nvSpPr>
        <p:spPr/>
        <p:txBody>
          <a:bodyPr/>
          <a:lstStyle/>
          <a:p>
            <a:fld id="{985A6D11-7553-6B4D-8EEA-C2DC6BD3BE8F}" type="slidenum">
              <a:rPr lang="en-US" smtClean="0"/>
              <a:t>2</a:t>
            </a:fld>
            <a:endParaRPr lang="en-US"/>
          </a:p>
        </p:txBody>
      </p:sp>
    </p:spTree>
    <p:extLst>
      <p:ext uri="{BB962C8B-B14F-4D97-AF65-F5344CB8AC3E}">
        <p14:creationId xmlns:p14="http://schemas.microsoft.com/office/powerpoint/2010/main" val="1944649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IEEE standard template for CONOPS development is</a:t>
            </a:r>
            <a:r>
              <a:rPr lang="en-US" baseline="0" dirty="0"/>
              <a:t> user oriented document. Our approach within HOMER is to take this further with an Activity-</a:t>
            </a:r>
            <a:r>
              <a:rPr lang="en-US" baseline="0" dirty="0" err="1"/>
              <a:t>Centred</a:t>
            </a:r>
            <a:r>
              <a:rPr lang="en-US" baseline="0" dirty="0"/>
              <a:t> approach which seeks to map or describe the activity of operational personal relative to their operational objectives and the overall motivation for this. We then seek to map the relationship between one actor’s activity with the intersecting activity of other operational staff with different operational goals.</a:t>
            </a:r>
          </a:p>
          <a:p>
            <a:endParaRPr lang="en-US" baseline="0" dirty="0"/>
          </a:p>
          <a:p>
            <a:r>
              <a:rPr lang="en-US" baseline="0" dirty="0"/>
              <a:t>Our first step is to describe in detail current </a:t>
            </a:r>
            <a:r>
              <a:rPr lang="en-US" baseline="0" dirty="0" err="1"/>
              <a:t>practive</a:t>
            </a:r>
            <a:r>
              <a:rPr lang="en-US" baseline="0" dirty="0"/>
              <a:t> (the “as is”) including the personnel roles, their objectives, resources, task structure, </a:t>
            </a:r>
            <a:r>
              <a:rPr lang="en-US" baseline="0" dirty="0" err="1"/>
              <a:t>etc</a:t>
            </a:r>
            <a:r>
              <a:rPr lang="en-US" baseline="0" dirty="0"/>
              <a:t>, and then to identify the opportunities for change and improvement and map the innovations described earlier into this operational picture.</a:t>
            </a:r>
            <a:endParaRPr lang="en-US"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19</a:t>
            </a:fld>
            <a:endParaRPr lang="en-GB"/>
          </a:p>
        </p:txBody>
      </p:sp>
    </p:spTree>
    <p:extLst>
      <p:ext uri="{BB962C8B-B14F-4D97-AF65-F5344CB8AC3E}">
        <p14:creationId xmlns:p14="http://schemas.microsoft.com/office/powerpoint/2010/main" val="2677360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a:t>
            </a:r>
            <a:r>
              <a:rPr lang="en-US" baseline="0" dirty="0"/>
              <a:t> mapped the activities of various operational staff with their distinct roles we are then concerned with how they intersect, which is sometimes highly complementary and contiguous but sometimes involves contradiction or conflict. For example, security restrictions where officers may have a certain need-to-know status which limits the extent to which they can have access to information about an investigation. </a:t>
            </a:r>
            <a:endParaRPr lang="en-US" dirty="0"/>
          </a:p>
          <a:p>
            <a:endParaRPr lang="en-US" dirty="0"/>
          </a:p>
          <a:p>
            <a:r>
              <a:rPr lang="en-US" dirty="0"/>
              <a:t>Contradictions are tensions or inconsistencies in the activity system or between systems</a:t>
            </a:r>
          </a:p>
          <a:p>
            <a:pPr lvl="1"/>
            <a:r>
              <a:rPr lang="en-US" dirty="0"/>
              <a:t>Primary: are contradictions within a node, for example using a tool that is intrinsically inadequate, faulty or obsolete;</a:t>
            </a:r>
          </a:p>
          <a:p>
            <a:pPr lvl="1"/>
            <a:r>
              <a:rPr lang="en-US" dirty="0"/>
              <a:t>Secondary: are contradictions between nodes, such as a well made and designed tool being used for the wrong task;</a:t>
            </a:r>
          </a:p>
          <a:p>
            <a:pPr lvl="1"/>
            <a:r>
              <a:rPr lang="en-US" dirty="0"/>
              <a:t>Tertiary: contradiction between an existing activity and target stage activity in the future, which may be manifest in the </a:t>
            </a:r>
            <a:r>
              <a:rPr lang="en-US" dirty="0" err="1"/>
              <a:t>organisation’s</a:t>
            </a:r>
            <a:r>
              <a:rPr lang="en-US" dirty="0"/>
              <a:t> preparedness for change or external challenges;</a:t>
            </a:r>
          </a:p>
          <a:p>
            <a:pPr lvl="1"/>
            <a:r>
              <a:rPr lang="en-US" dirty="0"/>
              <a:t>Quaternary : between parallel activities where there is an interdependency (e.g. the activity of gathering forensic evidence and making a scene safe) ).</a:t>
            </a:r>
          </a:p>
          <a:p>
            <a:endParaRPr lang="en-US" dirty="0"/>
          </a:p>
          <a:p>
            <a:r>
              <a:rPr lang="en-US" dirty="0"/>
              <a:t>Such contradictions need to be identified</a:t>
            </a:r>
            <a:r>
              <a:rPr lang="en-US" baseline="0" dirty="0"/>
              <a:t> and solutions found through design. For example, with the HOMER KMO, this involves assigning personnel to different user-groups corresponding to their clearance level and need-to-know.</a:t>
            </a:r>
            <a:endParaRPr lang="en-US"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20</a:t>
            </a:fld>
            <a:endParaRPr lang="en-GB"/>
          </a:p>
        </p:txBody>
      </p:sp>
    </p:spTree>
    <p:extLst>
      <p:ext uri="{BB962C8B-B14F-4D97-AF65-F5344CB8AC3E}">
        <p14:creationId xmlns:p14="http://schemas.microsoft.com/office/powerpoint/2010/main" val="3037014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HOMER</a:t>
            </a:r>
            <a:r>
              <a:rPr lang="en-US" baseline="0" dirty="0"/>
              <a:t> (Homemade Explosives and Recipes </a:t>
            </a:r>
            <a:r>
              <a:rPr lang="en-US" baseline="0" dirty="0" err="1"/>
              <a:t>Characterisation</a:t>
            </a:r>
            <a:r>
              <a:rPr lang="en-US" baseline="0" dirty="0"/>
              <a:t>) project is an FP-7 project that aims to enhance the capability of LEAs to monitor and track the dissemination of HME recipes on the internet, build up a knowledge repository of recipes and precursors, along with a systematic approach to HME testing both in the field and in the lab or test range, and to securely share not only information about the recipes and precursors themselves but also end-user derived knowledge gained through experience.</a:t>
            </a:r>
          </a:p>
          <a:p>
            <a:endParaRPr lang="en-US" baseline="0" dirty="0"/>
          </a:p>
          <a:p>
            <a:r>
              <a:rPr lang="en-US" baseline="0" dirty="0"/>
              <a:t>The key elements to HOMER include:</a:t>
            </a:r>
          </a:p>
          <a:p>
            <a:r>
              <a:rPr lang="en-US" baseline="0" dirty="0"/>
              <a:t>The knowledge management platform (KMP);</a:t>
            </a:r>
          </a:p>
          <a:p>
            <a:r>
              <a:rPr lang="en-US" baseline="0" dirty="0"/>
              <a:t>Testing procedures and handbook;</a:t>
            </a:r>
          </a:p>
          <a:p>
            <a:r>
              <a:rPr lang="en-US" baseline="0" dirty="0"/>
              <a:t>Web-crawling capabilities for discovery of HME information and activity on the web;</a:t>
            </a:r>
          </a:p>
          <a:p>
            <a:r>
              <a:rPr lang="en-US" dirty="0"/>
              <a:t>HME data model and knowledge repository/handbook housed on the KMP;</a:t>
            </a:r>
          </a:p>
          <a:p>
            <a:r>
              <a:rPr lang="en-US" dirty="0"/>
              <a:t>Spectroscopy tools for the quick identification</a:t>
            </a:r>
            <a:r>
              <a:rPr lang="en-US" baseline="0" dirty="0"/>
              <a:t> of substances in the </a:t>
            </a:r>
            <a:r>
              <a:rPr lang="en-US" baseline="0" dirty="0" err="1"/>
              <a:t>fied</a:t>
            </a:r>
            <a:endParaRPr lang="en-US" baseline="0" dirty="0"/>
          </a:p>
          <a:p>
            <a:endParaRPr lang="en-US" baseline="0" dirty="0"/>
          </a:p>
          <a:p>
            <a:r>
              <a:rPr lang="en-US" baseline="0" dirty="0"/>
              <a:t>All of these capabilities have been researched, designed and developed with LEA operational activity at the </a:t>
            </a:r>
            <a:r>
              <a:rPr lang="en-US" baseline="0" dirty="0" err="1"/>
              <a:t>centre</a:t>
            </a:r>
            <a:r>
              <a:rPr lang="en-US" baseline="0" dirty="0"/>
              <a:t> meaning that we have set out to understand the needs of LEA operational staff in a human-</a:t>
            </a:r>
            <a:r>
              <a:rPr lang="en-US" baseline="0" dirty="0" err="1"/>
              <a:t>centred</a:t>
            </a:r>
            <a:r>
              <a:rPr lang="en-US" baseline="0" dirty="0"/>
              <a:t> way (experience) corresponding to difference functions related to the management and investigation of HMEs, mapped their informational needs and configured the tools based on the operational reality mindful of the various security constraints that are present. The ultimate goal is to reduce the threat pose by HMEs through supporting a variety of police and intelligence activities.</a:t>
            </a:r>
          </a:p>
          <a:p>
            <a:endParaRPr lang="en-US"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3</a:t>
            </a:fld>
            <a:endParaRPr lang="en-GB"/>
          </a:p>
        </p:txBody>
      </p:sp>
    </p:spTree>
    <p:extLst>
      <p:ext uri="{BB962C8B-B14F-4D97-AF65-F5344CB8AC3E}">
        <p14:creationId xmlns:p14="http://schemas.microsoft.com/office/powerpoint/2010/main" val="405451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represent</a:t>
            </a:r>
            <a:r>
              <a:rPr lang="en-US" baseline="0" dirty="0"/>
              <a:t>s a use-case involving different police actors at different levels with different operational roles. In this event, a suspected HME manufacturing site has been discovered. We examine the roles of first responders and CSI/search teams on the scene, then linking this with the activities of investigating officers, their goals and requirements and then also for intelligence officers.</a:t>
            </a:r>
          </a:p>
          <a:p>
            <a:endParaRPr lang="en-US" baseline="0" dirty="0"/>
          </a:p>
          <a:p>
            <a:r>
              <a:rPr lang="en-US" baseline="0" dirty="0"/>
              <a:t>The point of this is to concretely map the various activities, their intersections (division of </a:t>
            </a:r>
            <a:r>
              <a:rPr lang="en-US" baseline="0" dirty="0" err="1"/>
              <a:t>labour</a:t>
            </a:r>
            <a:r>
              <a:rPr lang="en-US" baseline="0" dirty="0"/>
              <a:t>) and the role that the HOMER system plays for them in mediating their individual activity and also the whole operational activity.</a:t>
            </a:r>
            <a:endParaRPr lang="en-US"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4</a:t>
            </a:fld>
            <a:endParaRPr lang="en-GB"/>
          </a:p>
        </p:txBody>
      </p:sp>
    </p:spTree>
    <p:extLst>
      <p:ext uri="{BB962C8B-B14F-4D97-AF65-F5344CB8AC3E}">
        <p14:creationId xmlns:p14="http://schemas.microsoft.com/office/powerpoint/2010/main" val="3624566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summary</a:t>
            </a:r>
            <a:r>
              <a:rPr lang="is-IS" dirty="0"/>
              <a:t>…</a:t>
            </a:r>
            <a:endParaRPr lang="en-US"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5</a:t>
            </a:fld>
            <a:endParaRPr lang="en-GB"/>
          </a:p>
        </p:txBody>
      </p:sp>
    </p:spTree>
    <p:extLst>
      <p:ext uri="{BB962C8B-B14F-4D97-AF65-F5344CB8AC3E}">
        <p14:creationId xmlns:p14="http://schemas.microsoft.com/office/powerpoint/2010/main" val="3195380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CC8A0E-11D2-9D48-B86E-2FE3D96439F1}" type="slidenum">
              <a:rPr lang="en-US" smtClean="0"/>
              <a:pPr/>
              <a:t>9</a:t>
            </a:fld>
            <a:endParaRPr lang="en-US"/>
          </a:p>
        </p:txBody>
      </p:sp>
    </p:spTree>
    <p:extLst>
      <p:ext uri="{BB962C8B-B14F-4D97-AF65-F5344CB8AC3E}">
        <p14:creationId xmlns:p14="http://schemas.microsoft.com/office/powerpoint/2010/main" val="1109253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FontTx/>
              <a:buAutoNum type="arabicParenR"/>
            </a:pPr>
            <a:r>
              <a:rPr lang="en-US">
                <a:latin typeface="Calibri" charset="0"/>
              </a:rPr>
              <a:t>First we start with the notion of a person (subject) attempting to achieve a goal (object). </a:t>
            </a:r>
          </a:p>
          <a:p>
            <a:pPr marL="228600" indent="-228600" eaLnBrk="1" hangingPunct="1">
              <a:spcBef>
                <a:spcPct val="0"/>
              </a:spcBef>
              <a:buFontTx/>
              <a:buAutoNum type="arabicParenR"/>
            </a:pPr>
            <a:r>
              <a:rPr lang="en-US">
                <a:latin typeface="Calibri" charset="0"/>
              </a:rPr>
              <a:t>This object-orientation has a basic motivation which is linked to the outcome. We know our activity has been successful when we have achieved our desired outcome (or not as the case may be). This very simple scheme allows us to understand what an individual is doing by looking at what his object and motivation is. This a deeper understanding than that which you get from simply observing his behaviour. Think about the difference between observing a suspect loitering in an airport and knowing that he subscribes to a particular radical ideology. It puts the loitering behaviour into a much more meaningful context. By understanding this motivation we can start to anticipate a set of possible outcomes that he is trying to achieve, and therefore understand what his object may be (e.g., detonate a bomb).</a:t>
            </a:r>
          </a:p>
          <a:p>
            <a:pPr marL="228600" indent="-228600" eaLnBrk="1" hangingPunct="1">
              <a:spcBef>
                <a:spcPct val="0"/>
              </a:spcBef>
              <a:buFontTx/>
              <a:buAutoNum type="arabicParenR"/>
            </a:pPr>
            <a:r>
              <a:rPr lang="en-US">
                <a:latin typeface="Calibri" charset="0"/>
              </a:rPr>
              <a:t>Of course his attempt to achieve his object will be mediated by tools and methods at his disposal. This is critical as the choice of mediating artefact (tool) will have a determining effect on the object and outcome. For example, a terrorist that decides to create carnage (outcome) in an airport may choose to use an automatic weapon or a chemical/biological weapon (mediator). This will determine how he will deploy it, e.g., shoot up a check-in area (object) or infiltrate the ventilation system (object). In either case the means used will influence the object and the outcome as well as the response by police, etc.</a:t>
            </a:r>
          </a:p>
          <a:p>
            <a:pPr marL="228600" indent="-228600" eaLnBrk="1" hangingPunct="1">
              <a:spcBef>
                <a:spcPct val="0"/>
              </a:spcBef>
              <a:buFontTx/>
              <a:buAutoNum type="arabicParenR"/>
            </a:pPr>
            <a:r>
              <a:rPr lang="en-US">
                <a:latin typeface="Calibri" charset="0"/>
              </a:rPr>
              <a:t>We are rarely dealing with someone who is acting entirely alone. They are usually part of a larger organisation, even if it is just a small conspiracy. There is usually a political or religious ideology linked to that community (cultural). Even in the case of a “lone nut” attacker, someone may help them to acquire a weapon, gain access, they may have gotten the idea from some literature they read or from TV.</a:t>
            </a:r>
          </a:p>
          <a:p>
            <a:pPr marL="228600" indent="-228600" eaLnBrk="1" hangingPunct="1">
              <a:spcBef>
                <a:spcPct val="0"/>
              </a:spcBef>
              <a:buFontTx/>
              <a:buAutoNum type="arabicParenR"/>
            </a:pPr>
            <a:r>
              <a:rPr lang="en-US">
                <a:latin typeface="Calibri" charset="0"/>
              </a:rPr>
              <a:t>People working within an organisation also have a division of labour. People on whom their activities depend and are dependent. A person’s activity is rarely self-sufficient and therefore we need to factor in this social organisation and coordination of activities between people who are working towards different objects but aiming for the same overall outcome (at least that is the assumption, it may not work). So, Police, security personnel, ADMs, etc., all have different objects (detection, suspect apprehension, management of situation, etc.) but all (presumable) are acting to achieve the same overall outcome, the resolution of a security threat.</a:t>
            </a:r>
          </a:p>
          <a:p>
            <a:pPr marL="228600" indent="-228600" eaLnBrk="1" hangingPunct="1">
              <a:spcBef>
                <a:spcPct val="0"/>
              </a:spcBef>
              <a:buFontTx/>
              <a:buAutoNum type="arabicParenR"/>
            </a:pPr>
            <a:r>
              <a:rPr lang="en-US">
                <a:latin typeface="Calibri" charset="0"/>
              </a:rPr>
              <a:t>People in the course of pursuing their activities are also governed by constraints or rules which are limits within which their activities can expand. These include ethical, legal and privacy constraints, SOPs, codes or practice, as example of formal constraints but also social mores and cultural norms can act as constraints on a person’s activity.</a:t>
            </a:r>
          </a:p>
          <a:p>
            <a:pPr marL="228600" indent="-228600" eaLnBrk="1" hangingPunct="1">
              <a:spcBef>
                <a:spcPct val="0"/>
              </a:spcBef>
              <a:buFontTx/>
              <a:buAutoNum type="arabicParenR"/>
            </a:pPr>
            <a:r>
              <a:rPr lang="en-US">
                <a:latin typeface="Calibri" charset="0"/>
              </a:rPr>
              <a:t>The overall critical aspect to this framework though is not the nodes in themselves as we have just outlined but is is the interactions between them that are particularly crucial to understand. In other words, the line between them are just as important as the nodes themselves.</a:t>
            </a:r>
          </a:p>
          <a:p>
            <a:pPr marL="228600" indent="-228600" eaLnBrk="1" hangingPunct="1">
              <a:spcBef>
                <a:spcPct val="0"/>
              </a:spcBef>
            </a:pPr>
            <a:endParaRPr lang="en-US">
              <a:latin typeface="Calibri" charset="0"/>
            </a:endParaRPr>
          </a:p>
        </p:txBody>
      </p:sp>
      <p:sp>
        <p:nvSpPr>
          <p:cNvPr id="317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rtl="1" eaLnBrk="0" fontAlgn="base" hangingPunct="0">
              <a:spcBef>
                <a:spcPct val="0"/>
              </a:spcBef>
              <a:spcAft>
                <a:spcPct val="0"/>
              </a:spcAft>
              <a:defRPr sz="2400">
                <a:solidFill>
                  <a:schemeClr val="tx1"/>
                </a:solidFill>
                <a:latin typeface="Arial" charset="0"/>
                <a:ea typeface="ＭＳ Ｐゴシック" charset="0"/>
              </a:defRPr>
            </a:lvl6pPr>
            <a:lvl7pPr marL="2971800" indent="-228600" algn="r" rtl="1" eaLnBrk="0" fontAlgn="base" hangingPunct="0">
              <a:spcBef>
                <a:spcPct val="0"/>
              </a:spcBef>
              <a:spcAft>
                <a:spcPct val="0"/>
              </a:spcAft>
              <a:defRPr sz="2400">
                <a:solidFill>
                  <a:schemeClr val="tx1"/>
                </a:solidFill>
                <a:latin typeface="Arial" charset="0"/>
                <a:ea typeface="ＭＳ Ｐゴシック" charset="0"/>
              </a:defRPr>
            </a:lvl7pPr>
            <a:lvl8pPr marL="3429000" indent="-228600" algn="r" rtl="1" eaLnBrk="0" fontAlgn="base" hangingPunct="0">
              <a:spcBef>
                <a:spcPct val="0"/>
              </a:spcBef>
              <a:spcAft>
                <a:spcPct val="0"/>
              </a:spcAft>
              <a:defRPr sz="2400">
                <a:solidFill>
                  <a:schemeClr val="tx1"/>
                </a:solidFill>
                <a:latin typeface="Arial" charset="0"/>
                <a:ea typeface="ＭＳ Ｐゴシック" charset="0"/>
              </a:defRPr>
            </a:lvl8pPr>
            <a:lvl9pPr marL="3886200" indent="-228600" algn="r" rtl="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ABE3F4-FCB0-754F-A14C-0C9655A41045}" type="slidenum">
              <a:rPr lang="en-US" sz="1200"/>
              <a:pPr eaLnBrk="1" hangingPunct="1"/>
              <a:t>15</a:t>
            </a:fld>
            <a:endParaRPr lang="en-US" sz="1200"/>
          </a:p>
        </p:txBody>
      </p:sp>
    </p:spTree>
    <p:extLst>
      <p:ext uri="{BB962C8B-B14F-4D97-AF65-F5344CB8AC3E}">
        <p14:creationId xmlns:p14="http://schemas.microsoft.com/office/powerpoint/2010/main" val="2641837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Towards</a:t>
            </a:r>
            <a:r>
              <a:rPr lang="en-US" baseline="0" dirty="0"/>
              <a:t> achieving our aims in HOMER we have been working with a methodology based on the notion of Concept of Operations (CONOPS).</a:t>
            </a:r>
            <a:endParaRPr lang="en-US" dirty="0"/>
          </a:p>
          <a:p>
            <a:endParaRPr lang="en-US" dirty="0"/>
          </a:p>
          <a:p>
            <a:r>
              <a:rPr lang="en-US" dirty="0"/>
              <a:t>These</a:t>
            </a:r>
            <a:r>
              <a:rPr lang="en-US" baseline="0" dirty="0"/>
              <a:t> are a number of different definitions or perspectives on what a CONOPS is. It is used within software development as a document that communicates the </a:t>
            </a:r>
            <a:r>
              <a:rPr lang="en-US" u="sng" baseline="0" dirty="0"/>
              <a:t>Vision</a:t>
            </a:r>
            <a:r>
              <a:rPr lang="en-US" u="none" baseline="0" dirty="0"/>
              <a:t>  for a proposed system. It is not a detailed requirements specification document but it does allow the user to see clearly how the proposed innovations will affect them and how the various human and technical aspects of a system interact with each other in operational context.</a:t>
            </a:r>
          </a:p>
          <a:p>
            <a:endParaRPr lang="en-US" u="none" baseline="0" dirty="0"/>
          </a:p>
          <a:p>
            <a:r>
              <a:rPr lang="en-US" u="none" baseline="0" dirty="0"/>
              <a:t>In military and crisis management, where you have joint forces and various collaborating agencies, a CONOPS represents an operational plan or schema that allows the participating actors to see what the goals of the operation are, what their roles are and how their activities intersect with those of others involved in the operation.</a:t>
            </a:r>
            <a:endParaRPr lang="en-US" u="sng"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16</a:t>
            </a:fld>
            <a:endParaRPr lang="en-GB"/>
          </a:p>
        </p:txBody>
      </p:sp>
    </p:spTree>
    <p:extLst>
      <p:ext uri="{BB962C8B-B14F-4D97-AF65-F5344CB8AC3E}">
        <p14:creationId xmlns:p14="http://schemas.microsoft.com/office/powerpoint/2010/main" val="3587073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within the</a:t>
            </a:r>
            <a:r>
              <a:rPr lang="en-US" baseline="0" dirty="0"/>
              <a:t> </a:t>
            </a:r>
            <a:r>
              <a:rPr lang="en-US" dirty="0"/>
              <a:t>system</a:t>
            </a:r>
            <a:r>
              <a:rPr lang="en-US" baseline="0" dirty="0"/>
              <a:t>s</a:t>
            </a:r>
            <a:r>
              <a:rPr lang="en-US" dirty="0"/>
              <a:t> development V cycle,</a:t>
            </a:r>
            <a:r>
              <a:rPr lang="en-US" baseline="0" dirty="0"/>
              <a:t> a CONOPS is developed at the start of the process and provides a conceptual basis for exploring the problem space and the further definition of specific requirements. In reality however, due to the cyclical nature of most real-world design processes, the CONOPS can be defined following a process of fieldwork orientated towards understanding the reality of operational work and activity and identifying the opportunities for change. Of course, change may also result from an external impetus such as security or regulatory requirements and thus the CONOPS may be partly defined with reference to outcome targets associated with change, but there needs to be a clear relationship and trajectory between the current or as-is system and the proposed or “to-be” system. </a:t>
            </a:r>
            <a:endParaRPr lang="en-US" dirty="0"/>
          </a:p>
        </p:txBody>
      </p:sp>
      <p:sp>
        <p:nvSpPr>
          <p:cNvPr id="4" name="Slide Number Placeholder 3"/>
          <p:cNvSpPr>
            <a:spLocks noGrp="1"/>
          </p:cNvSpPr>
          <p:nvPr>
            <p:ph type="sldNum" sz="quarter" idx="10"/>
          </p:nvPr>
        </p:nvSpPr>
        <p:spPr/>
        <p:txBody>
          <a:bodyPr/>
          <a:lstStyle/>
          <a:p>
            <a:fld id="{B7C255C4-7F26-5947-95A5-316CBEFC2B72}" type="slidenum">
              <a:rPr lang="en-US" smtClean="0"/>
              <a:t>17</a:t>
            </a:fld>
            <a:endParaRPr lang="en-US"/>
          </a:p>
        </p:txBody>
      </p:sp>
    </p:spTree>
    <p:extLst>
      <p:ext uri="{BB962C8B-B14F-4D97-AF65-F5344CB8AC3E}">
        <p14:creationId xmlns:p14="http://schemas.microsoft.com/office/powerpoint/2010/main" val="3885032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a:t>
            </a:r>
            <a:r>
              <a:rPr lang="en-US" baseline="0" dirty="0"/>
              <a:t> terms a CONOPS is developed by asking a number of basic questions related to the operational vision of the proposed system based on the who, why, what, how, when and where. It doesn’t matter about the order of the questions but the integration of the answers to them is very important.</a:t>
            </a:r>
            <a:endParaRPr lang="en-US" dirty="0"/>
          </a:p>
        </p:txBody>
      </p:sp>
      <p:sp>
        <p:nvSpPr>
          <p:cNvPr id="4" name="Slide Number Placeholder 3"/>
          <p:cNvSpPr>
            <a:spLocks noGrp="1"/>
          </p:cNvSpPr>
          <p:nvPr>
            <p:ph type="sldNum" sz="quarter" idx="10"/>
          </p:nvPr>
        </p:nvSpPr>
        <p:spPr/>
        <p:txBody>
          <a:bodyPr/>
          <a:lstStyle/>
          <a:p>
            <a:fld id="{B7C255C4-7F26-5947-95A5-316CBEFC2B72}" type="slidenum">
              <a:rPr lang="en-US" smtClean="0"/>
              <a:t>18</a:t>
            </a:fld>
            <a:endParaRPr lang="en-US"/>
          </a:p>
        </p:txBody>
      </p:sp>
    </p:spTree>
    <p:extLst>
      <p:ext uri="{BB962C8B-B14F-4D97-AF65-F5344CB8AC3E}">
        <p14:creationId xmlns:p14="http://schemas.microsoft.com/office/powerpoint/2010/main" val="2899425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16200000">
            <a:off x="6424747" y="2772524"/>
            <a:ext cx="4691607" cy="365760"/>
          </a:xfrm>
          <a:prstGeom prst="rect">
            <a:avLst/>
          </a:prstGeom>
        </p:spPr>
        <p:txBody>
          <a:bodyPr/>
          <a:lstStyle/>
          <a:p>
            <a:r>
              <a:rPr lang="nb-NO" dirty="0"/>
              <a:t>ALL </a:t>
            </a:r>
            <a:r>
              <a:rPr lang="nb-NO" dirty="0" err="1"/>
              <a:t>Institute</a:t>
            </a:r>
            <a:r>
              <a:rPr lang="nb-NO" dirty="0"/>
              <a:t> Research Seminar </a:t>
            </a:r>
            <a:fld id="{6257B791-8C77-4131-8050-7A4FF8BE2C3F}" type="datetime1">
              <a:rPr lang="nb-NO" smtClean="0"/>
              <a:t>12.04.2018</a:t>
            </a:fld>
            <a:endParaRPr lang="nb-NO" dirty="0"/>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25326606-9769-45B9-B145-D32B89908B05}" type="slidenum">
              <a:rPr lang="nb-NO" smtClean="0"/>
              <a:t>‹#›</a:t>
            </a:fld>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CB70BE01-EF28-4328-A547-63D203B7BB90}" type="datetime1">
              <a:rPr lang="nb-NO" smtClean="0"/>
              <a:t>12.04.2018</a:t>
            </a:fld>
            <a:endParaRPr lang="nb-NO"/>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r>
              <a:rPr lang="fi-FI"/>
              <a:t>SMIG2012  - Louvain 22-23 May 2012</a:t>
            </a:r>
            <a:endParaRPr lang="nb-NO"/>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25326606-9769-45B9-B145-D32B89908B05}" type="slidenum">
              <a:rPr lang="nb-NO" smtClean="0"/>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A4ED3837-941D-41DE-A61A-77DD77D7AEB6}" type="datetime1">
              <a:rPr lang="nb-NO" smtClean="0"/>
              <a:t>12.04.2018</a:t>
            </a:fld>
            <a:endParaRPr lang="nb-NO"/>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r>
              <a:rPr lang="fi-FI"/>
              <a:t>SMIG2012  - Louvain 22-23 May 2012</a:t>
            </a:r>
            <a:endParaRPr lang="nb-NO"/>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25326606-9769-45B9-B145-D32B89908B05}" type="slidenum">
              <a:rPr lang="nb-NO" smtClean="0"/>
              <a:t>‹#›</a:t>
            </a:fld>
            <a:endParaRPr lang="nb-N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Content 2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828675" y="1881075"/>
            <a:ext cx="7500938" cy="4040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5"/>
          <p:cNvSpPr>
            <a:spLocks noGrp="1"/>
          </p:cNvSpPr>
          <p:nvPr>
            <p:ph type="body" sz="quarter" idx="11"/>
          </p:nvPr>
        </p:nvSpPr>
        <p:spPr>
          <a:xfrm>
            <a:off x="828675" y="914400"/>
            <a:ext cx="7500938" cy="276225"/>
          </a:xfrm>
        </p:spPr>
        <p:txBody>
          <a:bodyPr/>
          <a:lstStyle>
            <a:lvl1pPr>
              <a:defRPr sz="20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85599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rot="16200000">
            <a:off x="6547990" y="2798619"/>
            <a:ext cx="4495401" cy="365760"/>
          </a:xfrm>
          <a:prstGeom prst="rect">
            <a:avLst/>
          </a:prstGeom>
        </p:spPr>
        <p:txBody>
          <a:bodyPr/>
          <a:lstStyle>
            <a:lvl1pPr>
              <a:defRPr sz="1800" b="1">
                <a:solidFill>
                  <a:schemeClr val="bg1"/>
                </a:solidFill>
              </a:defRPr>
            </a:lvl1pPr>
          </a:lstStyle>
          <a:p>
            <a:r>
              <a:rPr lang="nb-NO" dirty="0"/>
              <a:t>ALL </a:t>
            </a:r>
            <a:r>
              <a:rPr lang="nb-NO" dirty="0" err="1"/>
              <a:t>Institute</a:t>
            </a:r>
            <a:r>
              <a:rPr lang="nb-NO" dirty="0"/>
              <a:t> Research </a:t>
            </a:r>
            <a:r>
              <a:rPr lang="nb-NO" dirty="0" err="1"/>
              <a:t>Seminal</a:t>
            </a:r>
            <a:r>
              <a:rPr lang="nb-NO" dirty="0"/>
              <a:t> 12/04/2018</a:t>
            </a: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lvl1pPr>
              <a:defRPr/>
            </a:lvl1pPr>
          </a:lstStyle>
          <a:p>
            <a:endParaRPr lang="nb-NO"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13DCC619-7BC7-410B-B2E3-9D711E67A1CD}" type="datetime1">
              <a:rPr lang="nb-NO" smtClean="0"/>
              <a:t>12.04.2018</a:t>
            </a:fld>
            <a:endParaRPr lang="nb-NO"/>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r>
              <a:rPr lang="fi-FI"/>
              <a:t>SMIG2012  - Louvain 22-23 May 2012</a:t>
            </a:r>
            <a:endParaRPr lang="nb-NO"/>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25326606-9769-45B9-B145-D32B89908B05}" type="slidenum">
              <a:rPr lang="nb-NO" smtClean="0"/>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rot="16200000">
            <a:off x="7551351" y="1645920"/>
            <a:ext cx="2438399" cy="365760"/>
          </a:xfrm>
          <a:prstGeom prst="rect">
            <a:avLst/>
          </a:prstGeom>
        </p:spPr>
        <p:txBody>
          <a:bodyPr/>
          <a:lstStyle/>
          <a:p>
            <a:fld id="{F74BAF34-FB92-4B61-BC7B-F6E9B072AB18}" type="datetime1">
              <a:rPr lang="nb-NO" smtClean="0"/>
              <a:t>12.04.2018</a:t>
            </a:fld>
            <a:endParaRPr lang="nb-NO"/>
          </a:p>
        </p:txBody>
      </p:sp>
      <p:sp>
        <p:nvSpPr>
          <p:cNvPr id="6" name="Footer Placeholder 5"/>
          <p:cNvSpPr>
            <a:spLocks noGrp="1"/>
          </p:cNvSpPr>
          <p:nvPr>
            <p:ph type="ftr" sz="quarter" idx="11"/>
          </p:nvPr>
        </p:nvSpPr>
        <p:spPr>
          <a:xfrm rot="16200000">
            <a:off x="7586910" y="4048760"/>
            <a:ext cx="2367281" cy="365760"/>
          </a:xfrm>
          <a:prstGeom prst="rect">
            <a:avLst/>
          </a:prstGeom>
        </p:spPr>
        <p:txBody>
          <a:bodyPr/>
          <a:lstStyle/>
          <a:p>
            <a:r>
              <a:rPr lang="fi-FI"/>
              <a:t>SMIG2012  - Louvain 22-23 May 2012</a:t>
            </a:r>
            <a:endParaRPr lang="nb-NO"/>
          </a:p>
        </p:txBody>
      </p:sp>
      <p:sp>
        <p:nvSpPr>
          <p:cNvPr id="7" name="Slide Number Placeholder 6"/>
          <p:cNvSpPr>
            <a:spLocks noGrp="1"/>
          </p:cNvSpPr>
          <p:nvPr>
            <p:ph type="sldNum" sz="quarter" idx="12"/>
          </p:nvPr>
        </p:nvSpPr>
        <p:spPr>
          <a:xfrm>
            <a:off x="8531788" y="5648960"/>
            <a:ext cx="548640" cy="396240"/>
          </a:xfrm>
          <a:prstGeom prst="bracketPair">
            <a:avLst>
              <a:gd name="adj" fmla="val 17949"/>
            </a:avLst>
          </a:prstGeom>
        </p:spPr>
        <p:txBody>
          <a:bodyPr/>
          <a:lstStyle/>
          <a:p>
            <a:fld id="{25326606-9769-45B9-B145-D32B89908B05}" type="slidenum">
              <a:rPr lang="nb-NO" smtClean="0"/>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rot="16200000">
            <a:off x="7551351" y="1645920"/>
            <a:ext cx="2438399" cy="365760"/>
          </a:xfrm>
          <a:prstGeom prst="rect">
            <a:avLst/>
          </a:prstGeom>
        </p:spPr>
        <p:txBody>
          <a:bodyPr/>
          <a:lstStyle/>
          <a:p>
            <a:fld id="{4D8210EC-802F-4532-A769-F1C0B6544333}" type="datetime1">
              <a:rPr lang="nb-NO" smtClean="0"/>
              <a:t>12.04.2018</a:t>
            </a:fld>
            <a:endParaRPr lang="nb-NO"/>
          </a:p>
        </p:txBody>
      </p:sp>
      <p:sp>
        <p:nvSpPr>
          <p:cNvPr id="8" name="Footer Placeholder 7"/>
          <p:cNvSpPr>
            <a:spLocks noGrp="1"/>
          </p:cNvSpPr>
          <p:nvPr>
            <p:ph type="ftr" sz="quarter" idx="11"/>
          </p:nvPr>
        </p:nvSpPr>
        <p:spPr>
          <a:xfrm rot="16200000">
            <a:off x="7586910" y="4048760"/>
            <a:ext cx="2367281" cy="365760"/>
          </a:xfrm>
          <a:prstGeom prst="rect">
            <a:avLst/>
          </a:prstGeom>
        </p:spPr>
        <p:txBody>
          <a:bodyPr/>
          <a:lstStyle/>
          <a:p>
            <a:r>
              <a:rPr lang="fi-FI"/>
              <a:t>SMIG2012  - Louvain 22-23 May 2012</a:t>
            </a:r>
            <a:endParaRPr lang="nb-NO"/>
          </a:p>
        </p:txBody>
      </p:sp>
      <p:sp>
        <p:nvSpPr>
          <p:cNvPr id="9" name="Slide Number Placeholder 8"/>
          <p:cNvSpPr>
            <a:spLocks noGrp="1"/>
          </p:cNvSpPr>
          <p:nvPr>
            <p:ph type="sldNum" sz="quarter" idx="12"/>
          </p:nvPr>
        </p:nvSpPr>
        <p:spPr>
          <a:xfrm>
            <a:off x="8531788" y="5648960"/>
            <a:ext cx="548640" cy="396240"/>
          </a:xfrm>
          <a:prstGeom prst="bracketPair">
            <a:avLst>
              <a:gd name="adj" fmla="val 17949"/>
            </a:avLst>
          </a:prstGeom>
        </p:spPr>
        <p:txBody>
          <a:bodyPr/>
          <a:lstStyle/>
          <a:p>
            <a:fld id="{25326606-9769-45B9-B145-D32B89908B05}" type="slidenum">
              <a:rPr lang="nb-NO" smtClean="0"/>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rot="16200000">
            <a:off x="7551351" y="1645920"/>
            <a:ext cx="2438399" cy="365760"/>
          </a:xfrm>
          <a:prstGeom prst="rect">
            <a:avLst/>
          </a:prstGeom>
        </p:spPr>
        <p:txBody>
          <a:bodyPr/>
          <a:lstStyle/>
          <a:p>
            <a:fld id="{ADA9D048-18E1-4BEB-A2DD-F65FB75A24BB}" type="datetime1">
              <a:rPr lang="nb-NO" smtClean="0"/>
              <a:t>12.04.2018</a:t>
            </a:fld>
            <a:endParaRPr lang="nb-NO"/>
          </a:p>
        </p:txBody>
      </p:sp>
      <p:sp>
        <p:nvSpPr>
          <p:cNvPr id="4" name="Footer Placeholder 3"/>
          <p:cNvSpPr>
            <a:spLocks noGrp="1"/>
          </p:cNvSpPr>
          <p:nvPr>
            <p:ph type="ftr" sz="quarter" idx="11"/>
          </p:nvPr>
        </p:nvSpPr>
        <p:spPr>
          <a:xfrm rot="16200000">
            <a:off x="7586910" y="4048760"/>
            <a:ext cx="2367281" cy="365760"/>
          </a:xfrm>
          <a:prstGeom prst="rect">
            <a:avLst/>
          </a:prstGeom>
        </p:spPr>
        <p:txBody>
          <a:bodyPr/>
          <a:lstStyle/>
          <a:p>
            <a:r>
              <a:rPr lang="fi-FI"/>
              <a:t>SMIG2012  - Louvain 22-23 May 2012</a:t>
            </a:r>
            <a:endParaRPr lang="nb-NO"/>
          </a:p>
        </p:txBody>
      </p:sp>
      <p:sp>
        <p:nvSpPr>
          <p:cNvPr id="5" name="Slide Number Placeholder 4"/>
          <p:cNvSpPr>
            <a:spLocks noGrp="1"/>
          </p:cNvSpPr>
          <p:nvPr>
            <p:ph type="sldNum" sz="quarter" idx="12"/>
          </p:nvPr>
        </p:nvSpPr>
        <p:spPr>
          <a:xfrm>
            <a:off x="8531788" y="5648960"/>
            <a:ext cx="548640" cy="396240"/>
          </a:xfrm>
          <a:prstGeom prst="bracketPair">
            <a:avLst>
              <a:gd name="adj" fmla="val 17949"/>
            </a:avLst>
          </a:prstGeom>
        </p:spPr>
        <p:txBody>
          <a:bodyPr/>
          <a:lstStyle/>
          <a:p>
            <a:fld id="{25326606-9769-45B9-B145-D32B89908B05}" type="slidenum">
              <a:rPr lang="nb-NO" smtClean="0"/>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7551351" y="1645920"/>
            <a:ext cx="2438399" cy="365760"/>
          </a:xfrm>
          <a:prstGeom prst="rect">
            <a:avLst/>
          </a:prstGeom>
        </p:spPr>
        <p:txBody>
          <a:bodyPr/>
          <a:lstStyle/>
          <a:p>
            <a:fld id="{EEF325AD-3789-49A4-AF87-FE3AC1CFCB3C}" type="datetime1">
              <a:rPr lang="nb-NO" smtClean="0"/>
              <a:t>12.04.2018</a:t>
            </a:fld>
            <a:endParaRPr lang="nb-NO"/>
          </a:p>
        </p:txBody>
      </p:sp>
      <p:sp>
        <p:nvSpPr>
          <p:cNvPr id="3" name="Footer Placeholder 2"/>
          <p:cNvSpPr>
            <a:spLocks noGrp="1"/>
          </p:cNvSpPr>
          <p:nvPr>
            <p:ph type="ftr" sz="quarter" idx="11"/>
          </p:nvPr>
        </p:nvSpPr>
        <p:spPr>
          <a:xfrm rot="16200000">
            <a:off x="7586910" y="4048760"/>
            <a:ext cx="2367281" cy="365760"/>
          </a:xfrm>
          <a:prstGeom prst="rect">
            <a:avLst/>
          </a:prstGeom>
        </p:spPr>
        <p:txBody>
          <a:bodyPr/>
          <a:lstStyle/>
          <a:p>
            <a:r>
              <a:rPr lang="fi-FI"/>
              <a:t>SMIG2012  - Louvain 22-23 May 2012</a:t>
            </a:r>
            <a:endParaRPr lang="nb-NO"/>
          </a:p>
        </p:txBody>
      </p:sp>
      <p:sp>
        <p:nvSpPr>
          <p:cNvPr id="4" name="Slide Number Placeholder 3"/>
          <p:cNvSpPr>
            <a:spLocks noGrp="1"/>
          </p:cNvSpPr>
          <p:nvPr>
            <p:ph type="sldNum" sz="quarter" idx="12"/>
          </p:nvPr>
        </p:nvSpPr>
        <p:spPr>
          <a:xfrm>
            <a:off x="8531788" y="5648960"/>
            <a:ext cx="548640" cy="396240"/>
          </a:xfrm>
          <a:prstGeom prst="bracketPair">
            <a:avLst>
              <a:gd name="adj" fmla="val 17949"/>
            </a:avLst>
          </a:prstGeom>
        </p:spPr>
        <p:txBody>
          <a:bodyPr/>
          <a:lstStyle/>
          <a:p>
            <a:fld id="{25326606-9769-45B9-B145-D32B89908B05}" type="slidenum">
              <a:rPr lang="nb-NO" smtClean="0"/>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16200000">
            <a:off x="7551351" y="1645920"/>
            <a:ext cx="2438399" cy="365760"/>
          </a:xfrm>
          <a:prstGeom prst="rect">
            <a:avLst/>
          </a:prstGeom>
        </p:spPr>
        <p:txBody>
          <a:bodyPr/>
          <a:lstStyle/>
          <a:p>
            <a:fld id="{DF52B6D3-E0C4-455A-8EFE-7DFF1BF7361E}" type="datetime1">
              <a:rPr lang="nb-NO" smtClean="0"/>
              <a:t>12.04.2018</a:t>
            </a:fld>
            <a:endParaRPr lang="nb-NO"/>
          </a:p>
        </p:txBody>
      </p:sp>
      <p:sp>
        <p:nvSpPr>
          <p:cNvPr id="6" name="Footer Placeholder 5"/>
          <p:cNvSpPr>
            <a:spLocks noGrp="1"/>
          </p:cNvSpPr>
          <p:nvPr>
            <p:ph type="ftr" sz="quarter" idx="11"/>
          </p:nvPr>
        </p:nvSpPr>
        <p:spPr>
          <a:xfrm rot="16200000">
            <a:off x="7586910" y="4048760"/>
            <a:ext cx="2367281" cy="365760"/>
          </a:xfrm>
          <a:prstGeom prst="rect">
            <a:avLst/>
          </a:prstGeom>
        </p:spPr>
        <p:txBody>
          <a:bodyPr/>
          <a:lstStyle/>
          <a:p>
            <a:r>
              <a:rPr lang="fi-FI"/>
              <a:t>SMIG2012  - Louvain 22-23 May 2012</a:t>
            </a:r>
            <a:endParaRPr lang="nb-NO"/>
          </a:p>
        </p:txBody>
      </p:sp>
      <p:sp>
        <p:nvSpPr>
          <p:cNvPr id="7" name="Slide Number Placeholder 6"/>
          <p:cNvSpPr>
            <a:spLocks noGrp="1"/>
          </p:cNvSpPr>
          <p:nvPr>
            <p:ph type="sldNum" sz="quarter" idx="12"/>
          </p:nvPr>
        </p:nvSpPr>
        <p:spPr>
          <a:xfrm>
            <a:off x="8531788" y="5648960"/>
            <a:ext cx="548640" cy="396240"/>
          </a:xfrm>
          <a:prstGeom prst="bracketPair">
            <a:avLst>
              <a:gd name="adj" fmla="val 17949"/>
            </a:avLst>
          </a:prstGeom>
        </p:spPr>
        <p:txBody>
          <a:bodyPr/>
          <a:lstStyle/>
          <a:p>
            <a:fld id="{25326606-9769-45B9-B145-D32B89908B05}" type="slidenum">
              <a:rPr lang="nb-NO" smtClean="0"/>
              <a:t>‹#›</a:t>
            </a:fld>
            <a:endParaRPr lang="nb-NO"/>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rot="16200000">
            <a:off x="7551351" y="1645920"/>
            <a:ext cx="2438399" cy="365760"/>
          </a:xfrm>
          <a:prstGeom prst="rect">
            <a:avLst/>
          </a:prstGeom>
        </p:spPr>
        <p:txBody>
          <a:bodyPr/>
          <a:lstStyle/>
          <a:p>
            <a:fld id="{DE5216A6-E50A-4936-BCE0-8EAA216B402B}" type="datetime1">
              <a:rPr lang="nb-NO" smtClean="0"/>
              <a:t>12.04.2018</a:t>
            </a:fld>
            <a:endParaRPr lang="nb-NO"/>
          </a:p>
        </p:txBody>
      </p:sp>
      <p:sp>
        <p:nvSpPr>
          <p:cNvPr id="9" name="Slide Number Placeholder 8"/>
          <p:cNvSpPr>
            <a:spLocks noGrp="1"/>
          </p:cNvSpPr>
          <p:nvPr>
            <p:ph type="sldNum" sz="quarter" idx="11"/>
          </p:nvPr>
        </p:nvSpPr>
        <p:spPr>
          <a:xfrm>
            <a:off x="8531788" y="5648960"/>
            <a:ext cx="548640" cy="396240"/>
          </a:xfrm>
          <a:prstGeom prst="bracketPair">
            <a:avLst>
              <a:gd name="adj" fmla="val 17949"/>
            </a:avLst>
          </a:prstGeom>
        </p:spPr>
        <p:txBody>
          <a:bodyPr/>
          <a:lstStyle/>
          <a:p>
            <a:fld id="{25326606-9769-45B9-B145-D32B89908B05}" type="slidenum">
              <a:rPr lang="nb-NO" smtClean="0"/>
              <a:t>‹#›</a:t>
            </a:fld>
            <a:endParaRPr lang="nb-NO"/>
          </a:p>
        </p:txBody>
      </p:sp>
      <p:sp>
        <p:nvSpPr>
          <p:cNvPr id="10" name="Footer Placeholder 9"/>
          <p:cNvSpPr>
            <a:spLocks noGrp="1"/>
          </p:cNvSpPr>
          <p:nvPr>
            <p:ph type="ftr" sz="quarter" idx="12"/>
          </p:nvPr>
        </p:nvSpPr>
        <p:spPr>
          <a:xfrm rot="16200000">
            <a:off x="7586910" y="4048760"/>
            <a:ext cx="2367281" cy="365760"/>
          </a:xfrm>
          <a:prstGeom prst="rect">
            <a:avLst/>
          </a:prstGeom>
        </p:spPr>
        <p:txBody>
          <a:bodyPr/>
          <a:lstStyle/>
          <a:p>
            <a:r>
              <a:rPr lang="fi-FI"/>
              <a:t>SMIG2012  - Louvain 22-23 May 2012</a:t>
            </a:r>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Lst>
  <p:hf hd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9CF57-C72A-154E-BC2E-2320B36BF506}"/>
              </a:ext>
            </a:extLst>
          </p:cNvPr>
          <p:cNvSpPr>
            <a:spLocks noGrp="1"/>
          </p:cNvSpPr>
          <p:nvPr>
            <p:ph type="ctrTitle"/>
          </p:nvPr>
        </p:nvSpPr>
        <p:spPr>
          <a:xfrm>
            <a:off x="685800" y="-27384"/>
            <a:ext cx="7543800" cy="2593975"/>
          </a:xfrm>
        </p:spPr>
        <p:txBody>
          <a:bodyPr/>
          <a:lstStyle/>
          <a:p>
            <a:r>
              <a:rPr lang="en-GB" sz="4800" dirty="0"/>
              <a:t>The psychology of Mediation</a:t>
            </a:r>
            <a:endParaRPr lang="en-US" sz="4800" dirty="0"/>
          </a:p>
        </p:txBody>
      </p:sp>
      <p:sp>
        <p:nvSpPr>
          <p:cNvPr id="3" name="Subtitle 2">
            <a:extLst>
              <a:ext uri="{FF2B5EF4-FFF2-40B4-BE49-F238E27FC236}">
                <a16:creationId xmlns:a16="http://schemas.microsoft.com/office/drawing/2014/main" id="{EDB59B88-49CD-9D44-A086-545A88DDDFF1}"/>
              </a:ext>
            </a:extLst>
          </p:cNvPr>
          <p:cNvSpPr>
            <a:spLocks noGrp="1"/>
          </p:cNvSpPr>
          <p:nvPr>
            <p:ph type="subTitle" idx="1"/>
          </p:nvPr>
        </p:nvSpPr>
        <p:spPr>
          <a:xfrm>
            <a:off x="685800" y="2996952"/>
            <a:ext cx="6461760" cy="2088232"/>
          </a:xfrm>
        </p:spPr>
        <p:txBody>
          <a:bodyPr>
            <a:normAutofit fontScale="77500" lnSpcReduction="20000"/>
          </a:bodyPr>
          <a:lstStyle/>
          <a:p>
            <a:r>
              <a:rPr lang="en-GB" dirty="0">
                <a:solidFill>
                  <a:schemeClr val="tx2"/>
                </a:solidFill>
              </a:rPr>
              <a:t>People, tools, Organisations, Society.</a:t>
            </a:r>
          </a:p>
          <a:p>
            <a:r>
              <a:rPr lang="en-GB" dirty="0">
                <a:solidFill>
                  <a:schemeClr val="tx2"/>
                </a:solidFill>
              </a:rPr>
              <a:t>Or “Confessions of a Sociocultural Psychologist”</a:t>
            </a:r>
          </a:p>
          <a:p>
            <a:endParaRPr lang="en-GB" dirty="0">
              <a:solidFill>
                <a:schemeClr val="tx2"/>
              </a:solidFill>
            </a:endParaRPr>
          </a:p>
          <a:p>
            <a:r>
              <a:rPr lang="en-GB" dirty="0" err="1">
                <a:solidFill>
                  <a:schemeClr val="tx2"/>
                </a:solidFill>
              </a:rPr>
              <a:t>Dr.</a:t>
            </a:r>
            <a:r>
              <a:rPr lang="en-GB" dirty="0">
                <a:solidFill>
                  <a:schemeClr val="tx2"/>
                </a:solidFill>
              </a:rPr>
              <a:t> Michael Cooke </a:t>
            </a:r>
          </a:p>
          <a:p>
            <a:r>
              <a:rPr lang="en-GB" dirty="0" err="1">
                <a:solidFill>
                  <a:schemeClr val="tx2"/>
                </a:solidFill>
              </a:rPr>
              <a:t>Dept</a:t>
            </a:r>
            <a:r>
              <a:rPr lang="en-GB" dirty="0">
                <a:solidFill>
                  <a:schemeClr val="tx2"/>
                </a:solidFill>
              </a:rPr>
              <a:t> of Psychology </a:t>
            </a:r>
          </a:p>
          <a:p>
            <a:r>
              <a:rPr lang="en-GB" dirty="0">
                <a:solidFill>
                  <a:schemeClr val="tx2"/>
                </a:solidFill>
              </a:rPr>
              <a:t>ALL Institute</a:t>
            </a:r>
          </a:p>
          <a:p>
            <a:r>
              <a:rPr lang="en-GB" dirty="0">
                <a:solidFill>
                  <a:schemeClr val="tx2"/>
                </a:solidFill>
              </a:rPr>
              <a:t>MUSSI</a:t>
            </a:r>
          </a:p>
          <a:p>
            <a:r>
              <a:rPr lang="en-GB" dirty="0" err="1">
                <a:solidFill>
                  <a:schemeClr val="tx2"/>
                </a:solidFill>
              </a:rPr>
              <a:t>michael.cooke@mu.ie</a:t>
            </a:r>
            <a:endParaRPr lang="en-US" dirty="0">
              <a:solidFill>
                <a:schemeClr val="tx2"/>
              </a:solidFill>
            </a:endParaRPr>
          </a:p>
        </p:txBody>
      </p:sp>
      <p:pic>
        <p:nvPicPr>
          <p:cNvPr id="6" name="Picture 5">
            <a:extLst>
              <a:ext uri="{FF2B5EF4-FFF2-40B4-BE49-F238E27FC236}">
                <a16:creationId xmlns:a16="http://schemas.microsoft.com/office/drawing/2014/main" id="{056B09E1-8911-7242-BC0D-E0D3A423C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5844742"/>
            <a:ext cx="1440160" cy="608594"/>
          </a:xfrm>
          <a:prstGeom prst="rect">
            <a:avLst/>
          </a:prstGeom>
        </p:spPr>
      </p:pic>
      <p:pic>
        <p:nvPicPr>
          <p:cNvPr id="7" name="Picture 6">
            <a:extLst>
              <a:ext uri="{FF2B5EF4-FFF2-40B4-BE49-F238E27FC236}">
                <a16:creationId xmlns:a16="http://schemas.microsoft.com/office/drawing/2014/main" id="{C8CEA722-2CBC-C942-BBE1-A55A1EA1295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379309" y="5730706"/>
            <a:ext cx="1961515" cy="722630"/>
          </a:xfrm>
          <a:prstGeom prst="rect">
            <a:avLst/>
          </a:prstGeom>
        </p:spPr>
      </p:pic>
    </p:spTree>
    <p:extLst>
      <p:ext uri="{BB962C8B-B14F-4D97-AF65-F5344CB8AC3E}">
        <p14:creationId xmlns:p14="http://schemas.microsoft.com/office/powerpoint/2010/main" val="996540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00004.JPG"/>
          <p:cNvPicPr>
            <a:picLocks noChangeAspect="1" noChangeArrowheads="1"/>
          </p:cNvPicPr>
          <p:nvPr/>
        </p:nvPicPr>
        <p:blipFill>
          <a:blip r:embed="rId2">
            <a:extLst>
              <a:ext uri="{28A0092B-C50C-407E-A947-70E740481C1C}">
                <a14:useLocalDpi xmlns:a14="http://schemas.microsoft.com/office/drawing/2010/main" val="0"/>
              </a:ext>
            </a:extLst>
          </a:blip>
          <a:srcRect t="10005" b="10005"/>
          <a:stretch>
            <a:fillRect/>
          </a:stretch>
        </p:blipFill>
        <p:spPr bwMode="auto">
          <a:xfrm>
            <a:off x="5580063" y="4797425"/>
            <a:ext cx="3313112"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23 Imagen" descr="video_displa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797425"/>
            <a:ext cx="3168650"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12"/>
          <p:cNvCxnSpPr>
            <a:cxnSpLocks noChangeShapeType="1"/>
          </p:cNvCxnSpPr>
          <p:nvPr/>
        </p:nvCxnSpPr>
        <p:spPr bwMode="auto">
          <a:xfrm>
            <a:off x="4284663" y="2565400"/>
            <a:ext cx="935037" cy="0"/>
          </a:xfrm>
          <a:prstGeom prst="straightConnector1">
            <a:avLst/>
          </a:prstGeom>
          <a:noFill/>
          <a:ln w="57150">
            <a:solidFill>
              <a:srgbClr val="226296"/>
            </a:solidFill>
            <a:round/>
            <a:headEnd/>
            <a:tailEnd type="arrow" w="med" len="med"/>
          </a:ln>
          <a:extLst>
            <a:ext uri="{909E8E84-426E-40dd-AFC4-6F175D3DCCD1}">
              <a14:hiddenFill xmlns="" xmlns:a14="http://schemas.microsoft.com/office/drawing/2010/main">
                <a:noFill/>
              </a14:hiddenFill>
            </a:ext>
          </a:extLst>
        </p:spPr>
      </p:cxnSp>
      <p:cxnSp>
        <p:nvCxnSpPr>
          <p:cNvPr id="7" name="Straight Arrow Connector 13"/>
          <p:cNvCxnSpPr>
            <a:cxnSpLocks noChangeShapeType="1"/>
          </p:cNvCxnSpPr>
          <p:nvPr/>
        </p:nvCxnSpPr>
        <p:spPr bwMode="auto">
          <a:xfrm>
            <a:off x="7164388" y="3716338"/>
            <a:ext cx="0" cy="1008062"/>
          </a:xfrm>
          <a:prstGeom prst="straightConnector1">
            <a:avLst/>
          </a:prstGeom>
          <a:noFill/>
          <a:ln w="57150">
            <a:solidFill>
              <a:srgbClr val="226296"/>
            </a:solidFill>
            <a:round/>
            <a:headEnd/>
            <a:tailEnd type="arrow" w="med" len="med"/>
          </a:ln>
          <a:extLst>
            <a:ext uri="{909E8E84-426E-40dd-AFC4-6F175D3DCCD1}">
              <a14:hiddenFill xmlns="" xmlns:a14="http://schemas.microsoft.com/office/drawing/2010/main">
                <a:noFill/>
              </a14:hiddenFill>
            </a:ext>
          </a:extLst>
        </p:spPr>
      </p:cxnSp>
      <p:cxnSp>
        <p:nvCxnSpPr>
          <p:cNvPr id="8" name="Straight Arrow Connector 14"/>
          <p:cNvCxnSpPr>
            <a:cxnSpLocks noChangeShapeType="1"/>
          </p:cNvCxnSpPr>
          <p:nvPr/>
        </p:nvCxnSpPr>
        <p:spPr bwMode="auto">
          <a:xfrm flipV="1">
            <a:off x="1979613" y="3789363"/>
            <a:ext cx="0" cy="935037"/>
          </a:xfrm>
          <a:prstGeom prst="straightConnector1">
            <a:avLst/>
          </a:prstGeom>
          <a:noFill/>
          <a:ln w="57150">
            <a:solidFill>
              <a:srgbClr val="226296"/>
            </a:solidFill>
            <a:round/>
            <a:headEnd/>
            <a:tailEnd type="arrow" w="med" len="med"/>
          </a:ln>
          <a:extLst>
            <a:ext uri="{909E8E84-426E-40dd-AFC4-6F175D3DCCD1}">
              <a14:hiddenFill xmlns="" xmlns:a14="http://schemas.microsoft.com/office/drawing/2010/main">
                <a:noFill/>
              </a14:hiddenFill>
            </a:ext>
          </a:extLst>
        </p:spPr>
      </p:cxnSp>
      <p:cxnSp>
        <p:nvCxnSpPr>
          <p:cNvPr id="9" name="Straight Arrow Connector 15"/>
          <p:cNvCxnSpPr>
            <a:cxnSpLocks noChangeShapeType="1"/>
          </p:cNvCxnSpPr>
          <p:nvPr/>
        </p:nvCxnSpPr>
        <p:spPr bwMode="auto">
          <a:xfrm flipH="1">
            <a:off x="3708400" y="5805488"/>
            <a:ext cx="1727200" cy="0"/>
          </a:xfrm>
          <a:prstGeom prst="straightConnector1">
            <a:avLst/>
          </a:prstGeom>
          <a:noFill/>
          <a:ln w="57150">
            <a:solidFill>
              <a:srgbClr val="226296"/>
            </a:solidFill>
            <a:round/>
            <a:headEnd/>
            <a:tailEnd type="arrow" w="med" len="med"/>
          </a:ln>
          <a:extLst>
            <a:ext uri="{909E8E84-426E-40dd-AFC4-6F175D3DCCD1}">
              <a14:hiddenFill xmlns="" xmlns:a14="http://schemas.microsoft.com/office/drawing/2010/main">
                <a:noFill/>
              </a14:hiddenFill>
            </a:ext>
          </a:extLst>
        </p:spPr>
      </p:cxnSp>
      <p:pic>
        <p:nvPicPr>
          <p:cNvPr id="1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1412875"/>
            <a:ext cx="3600450" cy="22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7" descr="Airport security (Heathrow).jpeg"/>
          <p:cNvPicPr>
            <a:picLocks noGrp="1" noChangeAspect="1"/>
          </p:cNvPicPr>
          <p:nvPr>
            <p:ph idx="1"/>
          </p:nvPr>
        </p:nvPicPr>
        <p:blipFill>
          <a:blip r:embed="rId5">
            <a:extLst>
              <a:ext uri="{28A0092B-C50C-407E-A947-70E740481C1C}">
                <a14:useLocalDpi xmlns:a14="http://schemas.microsoft.com/office/drawing/2010/main" val="0"/>
              </a:ext>
            </a:extLst>
          </a:blip>
          <a:srcRect l="-14704" r="-14704"/>
          <a:stretch>
            <a:fillRect/>
          </a:stretch>
        </p:blipFill>
        <p:spPr bwMode="auto">
          <a:xfrm>
            <a:off x="251520" y="1340768"/>
            <a:ext cx="4263295" cy="232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22134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Asking the right questions up front</a:t>
            </a:r>
          </a:p>
        </p:txBody>
      </p:sp>
      <p:sp>
        <p:nvSpPr>
          <p:cNvPr id="3" name="Content Placeholder 2"/>
          <p:cNvSpPr>
            <a:spLocks noGrp="1"/>
          </p:cNvSpPr>
          <p:nvPr>
            <p:ph idx="1"/>
          </p:nvPr>
        </p:nvSpPr>
        <p:spPr>
          <a:xfrm>
            <a:off x="415925" y="2110842"/>
            <a:ext cx="8308975" cy="4137557"/>
          </a:xfrm>
        </p:spPr>
        <p:txBody>
          <a:bodyPr>
            <a:normAutofit fontScale="92500" lnSpcReduction="20000"/>
          </a:bodyPr>
          <a:lstStyle/>
          <a:p>
            <a:r>
              <a:rPr lang="en-US" dirty="0"/>
              <a:t>What is the TASS system?</a:t>
            </a:r>
          </a:p>
          <a:p>
            <a:pPr lvl="1"/>
            <a:r>
              <a:rPr lang="en-US" dirty="0"/>
              <a:t>A sociotechnical activity system</a:t>
            </a:r>
          </a:p>
          <a:p>
            <a:r>
              <a:rPr lang="en-US" dirty="0"/>
              <a:t>Why is it being developed?</a:t>
            </a:r>
          </a:p>
          <a:p>
            <a:pPr lvl="1"/>
            <a:r>
              <a:rPr lang="en-US" dirty="0"/>
              <a:t>Understanding threats and vulnerabilities</a:t>
            </a:r>
          </a:p>
          <a:p>
            <a:pPr lvl="1"/>
            <a:r>
              <a:rPr lang="en-US" dirty="0"/>
              <a:t>Understanding the benefits (and the costs)</a:t>
            </a:r>
          </a:p>
          <a:p>
            <a:r>
              <a:rPr lang="en-US" dirty="0"/>
              <a:t>Who will be affected by it?</a:t>
            </a:r>
          </a:p>
          <a:p>
            <a:pPr lvl="1"/>
            <a:r>
              <a:rPr lang="en-US" dirty="0"/>
              <a:t>Primary, secondary, tertiary users…</a:t>
            </a:r>
          </a:p>
          <a:p>
            <a:pPr lvl="1"/>
            <a:r>
              <a:rPr lang="en-US" dirty="0"/>
              <a:t>Upon whom does the system depend?</a:t>
            </a:r>
          </a:p>
          <a:p>
            <a:pPr lvl="1"/>
            <a:r>
              <a:rPr lang="en-US" dirty="0"/>
              <a:t>What do they need, why do they need it and how do they need it?</a:t>
            </a:r>
          </a:p>
          <a:p>
            <a:r>
              <a:rPr lang="en-US" dirty="0"/>
              <a:t>How will it impact on airport operations (the activities of others)</a:t>
            </a:r>
          </a:p>
          <a:p>
            <a:r>
              <a:rPr lang="en-US" dirty="0"/>
              <a:t> How do we measure its success (outcomes)?</a:t>
            </a:r>
          </a:p>
          <a:p>
            <a:r>
              <a:rPr lang="en-US" dirty="0"/>
              <a:t>What constraints are there from the start?</a:t>
            </a:r>
          </a:p>
          <a:p>
            <a:pPr lvl="1"/>
            <a:r>
              <a:rPr lang="en-US" dirty="0"/>
              <a:t>Legal, ethical, moral, cultural, privacy…</a:t>
            </a:r>
          </a:p>
        </p:txBody>
      </p:sp>
    </p:spTree>
    <p:extLst>
      <p:ext uri="{BB962C8B-B14F-4D97-AF65-F5344CB8AC3E}">
        <p14:creationId xmlns:p14="http://schemas.microsoft.com/office/powerpoint/2010/main" val="1913567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Understanding operations, as enacted by people</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l="-13802" r="-13802"/>
          <a:stretch>
            <a:fillRect/>
          </a:stretch>
        </p:blipFill>
        <p:spPr>
          <a:xfrm>
            <a:off x="-482970" y="2067571"/>
            <a:ext cx="9927708" cy="4468495"/>
          </a:xfrm>
          <a:prstGeom prst="rect">
            <a:avLst/>
          </a:prstGeom>
        </p:spPr>
      </p:pic>
    </p:spTree>
    <p:extLst>
      <p:ext uri="{BB962C8B-B14F-4D97-AF65-F5344CB8AC3E}">
        <p14:creationId xmlns:p14="http://schemas.microsoft.com/office/powerpoint/2010/main" val="471872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ASS - task 3.jpeg"/>
          <p:cNvPicPr>
            <a:picLocks noGrp="1" noChangeAspect="1"/>
          </p:cNvPicPr>
          <p:nvPr>
            <p:ph idx="1"/>
          </p:nvPr>
        </p:nvPicPr>
        <p:blipFill>
          <a:blip r:embed="rId2">
            <a:extLst>
              <a:ext uri="{28A0092B-C50C-407E-A947-70E740481C1C}">
                <a14:useLocalDpi xmlns:a14="http://schemas.microsoft.com/office/drawing/2010/main" val="0"/>
              </a:ext>
            </a:extLst>
          </a:blip>
          <a:srcRect t="11084" b="11084"/>
          <a:stretch>
            <a:fillRect/>
          </a:stretch>
        </p:blipFill>
        <p:spPr>
          <a:xfrm>
            <a:off x="144463" y="1349375"/>
            <a:ext cx="3922712" cy="2157413"/>
          </a:xfrm>
          <a:ln w="38100" cap="sq">
            <a:solidFill>
              <a:srgbClr val="000000"/>
            </a:solidFill>
            <a:miter lim="800000"/>
            <a:headEnd/>
            <a:tailEnd/>
          </a:ln>
          <a:effectLst>
            <a:outerShdw blurRad="50800" dist="38100" dir="2700000" algn="tl" rotWithShape="0">
              <a:srgbClr val="000000">
                <a:alpha val="42998"/>
              </a:srgbClr>
            </a:outerShdw>
          </a:effectLst>
        </p:spPr>
      </p:pic>
      <p:pic>
        <p:nvPicPr>
          <p:cNvPr id="5" name="Picture 4" descr="TASS.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773238"/>
            <a:ext cx="3529012" cy="2492375"/>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 xmlns:a14="http://schemas.microsoft.com/office/drawing/2010/main">
                <a:solidFill>
                  <a:srgbClr val="FFFFFF"/>
                </a:solidFill>
              </a14:hiddenFill>
            </a:ext>
          </a:extLst>
        </p:spPr>
      </p:pic>
      <p:pic>
        <p:nvPicPr>
          <p:cNvPr id="6" name="Picture 5" descr="TASS2.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4076700"/>
            <a:ext cx="3455988" cy="2443163"/>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882349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Activities</a:t>
            </a:r>
          </a:p>
        </p:txBody>
      </p:sp>
      <p:sp>
        <p:nvSpPr>
          <p:cNvPr id="3" name="Content Placeholder 2"/>
          <p:cNvSpPr>
            <a:spLocks noGrp="1"/>
          </p:cNvSpPr>
          <p:nvPr>
            <p:ph sz="quarter" idx="1"/>
          </p:nvPr>
        </p:nvSpPr>
        <p:spPr/>
        <p:txBody>
          <a:bodyPr/>
          <a:lstStyle/>
          <a:p>
            <a:r>
              <a:rPr lang="en-US" dirty="0"/>
              <a:t>Activities are motivated</a:t>
            </a:r>
          </a:p>
          <a:p>
            <a:r>
              <a:rPr lang="en-US" dirty="0"/>
              <a:t>Activities are object-orientated</a:t>
            </a:r>
          </a:p>
          <a:p>
            <a:r>
              <a:rPr lang="en-US" dirty="0"/>
              <a:t>Activities are mediated by </a:t>
            </a:r>
            <a:r>
              <a:rPr lang="en-US" dirty="0" err="1"/>
              <a:t>artefacts</a:t>
            </a:r>
            <a:endParaRPr lang="en-US" dirty="0"/>
          </a:p>
          <a:p>
            <a:r>
              <a:rPr lang="en-US" dirty="0"/>
              <a:t>Activities are both social and personally meaningful</a:t>
            </a:r>
          </a:p>
          <a:p>
            <a:r>
              <a:rPr lang="en-US" dirty="0"/>
              <a:t>Activities involve a division of </a:t>
            </a:r>
            <a:r>
              <a:rPr lang="en-US" dirty="0" err="1"/>
              <a:t>labour</a:t>
            </a:r>
            <a:r>
              <a:rPr lang="en-US" dirty="0"/>
              <a:t> – we rarely work/act alone. Action is articulated and coordinated.</a:t>
            </a:r>
          </a:p>
          <a:p>
            <a:r>
              <a:rPr lang="en-US" dirty="0"/>
              <a:t>Activities are often contradictory…</a:t>
            </a:r>
          </a:p>
          <a:p>
            <a:endParaRPr lang="en-US" dirty="0"/>
          </a:p>
          <a:p>
            <a:endParaRPr lang="en-US" dirty="0"/>
          </a:p>
          <a:p>
            <a:endParaRPr lang="en-US" dirty="0"/>
          </a:p>
        </p:txBody>
      </p:sp>
    </p:spTree>
    <p:extLst>
      <p:ext uri="{BB962C8B-B14F-4D97-AF65-F5344CB8AC3E}">
        <p14:creationId xmlns:p14="http://schemas.microsoft.com/office/powerpoint/2010/main" val="3195498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259976" y="683078"/>
            <a:ext cx="8308975" cy="1143000"/>
          </a:xfrm>
        </p:spPr>
        <p:txBody>
          <a:bodyPr/>
          <a:lstStyle/>
          <a:p>
            <a:r>
              <a:rPr lang="en-US" dirty="0">
                <a:latin typeface="Arial" charset="0"/>
              </a:rPr>
              <a:t>The Activity System approach</a:t>
            </a:r>
          </a:p>
        </p:txBody>
      </p:sp>
      <p:sp>
        <p:nvSpPr>
          <p:cNvPr id="30722" name="Content Placeholder 2"/>
          <p:cNvSpPr>
            <a:spLocks noGrp="1"/>
          </p:cNvSpPr>
          <p:nvPr>
            <p:ph idx="1"/>
          </p:nvPr>
        </p:nvSpPr>
        <p:spPr>
          <a:xfrm>
            <a:off x="457200" y="1639888"/>
            <a:ext cx="8229600" cy="4525962"/>
          </a:xfrm>
        </p:spPr>
        <p:txBody>
          <a:bodyPr/>
          <a:lstStyle/>
          <a:p>
            <a:endParaRPr lang="en-US" dirty="0">
              <a:latin typeface="Arial" charset="0"/>
            </a:endParaRPr>
          </a:p>
        </p:txBody>
      </p:sp>
      <p:cxnSp>
        <p:nvCxnSpPr>
          <p:cNvPr id="5" name="Straight Connector 4"/>
          <p:cNvCxnSpPr/>
          <p:nvPr/>
        </p:nvCxnSpPr>
        <p:spPr>
          <a:xfrm flipV="1">
            <a:off x="2986088" y="3532188"/>
            <a:ext cx="2390775" cy="9525"/>
          </a:xfrm>
          <a:prstGeom prst="line">
            <a:avLst/>
          </a:prstGeom>
          <a:ln>
            <a:solidFill>
              <a:srgbClr val="205B8C"/>
            </a:solidFill>
          </a:ln>
        </p:spPr>
        <p:style>
          <a:lnRef idx="2">
            <a:schemeClr val="accent1"/>
          </a:lnRef>
          <a:fillRef idx="0">
            <a:schemeClr val="accent1"/>
          </a:fillRef>
          <a:effectRef idx="1">
            <a:schemeClr val="accent1"/>
          </a:effectRef>
          <a:fontRef idx="minor">
            <a:schemeClr val="tx1"/>
          </a:fontRef>
        </p:style>
      </p:cxnSp>
      <p:sp>
        <p:nvSpPr>
          <p:cNvPr id="6" name="TextBox 5"/>
          <p:cNvSpPr txBox="1">
            <a:spLocks noChangeArrowheads="1"/>
          </p:cNvSpPr>
          <p:nvPr/>
        </p:nvSpPr>
        <p:spPr bwMode="auto">
          <a:xfrm>
            <a:off x="1115616" y="3140968"/>
            <a:ext cx="181285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rtl="1" eaLnBrk="0" fontAlgn="base" hangingPunct="0">
              <a:spcBef>
                <a:spcPct val="0"/>
              </a:spcBef>
              <a:spcAft>
                <a:spcPct val="0"/>
              </a:spcAft>
              <a:defRPr sz="2400">
                <a:solidFill>
                  <a:schemeClr val="tx1"/>
                </a:solidFill>
                <a:latin typeface="Arial" charset="0"/>
                <a:ea typeface="ＭＳ Ｐゴシック" charset="0"/>
              </a:defRPr>
            </a:lvl6pPr>
            <a:lvl7pPr marL="2971800" indent="-228600" algn="r" rtl="1" eaLnBrk="0" fontAlgn="base" hangingPunct="0">
              <a:spcBef>
                <a:spcPct val="0"/>
              </a:spcBef>
              <a:spcAft>
                <a:spcPct val="0"/>
              </a:spcAft>
              <a:defRPr sz="2400">
                <a:solidFill>
                  <a:schemeClr val="tx1"/>
                </a:solidFill>
                <a:latin typeface="Arial" charset="0"/>
                <a:ea typeface="ＭＳ Ｐゴシック" charset="0"/>
              </a:defRPr>
            </a:lvl7pPr>
            <a:lvl8pPr marL="3429000" indent="-228600" algn="r" rtl="1" eaLnBrk="0" fontAlgn="base" hangingPunct="0">
              <a:spcBef>
                <a:spcPct val="0"/>
              </a:spcBef>
              <a:spcAft>
                <a:spcPct val="0"/>
              </a:spcAft>
              <a:defRPr sz="2400">
                <a:solidFill>
                  <a:schemeClr val="tx1"/>
                </a:solidFill>
                <a:latin typeface="Arial" charset="0"/>
                <a:ea typeface="ＭＳ Ｐゴシック" charset="0"/>
              </a:defRPr>
            </a:lvl8pPr>
            <a:lvl9pPr marL="3886200" indent="-228600" algn="r" rtl="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Subject </a:t>
            </a:r>
            <a:r>
              <a:rPr lang="en-US" sz="1800" dirty="0">
                <a:solidFill>
                  <a:srgbClr val="FF6600"/>
                </a:solidFill>
              </a:rPr>
              <a:t>(TASS controller)</a:t>
            </a:r>
          </a:p>
        </p:txBody>
      </p:sp>
      <p:sp>
        <p:nvSpPr>
          <p:cNvPr id="7" name="TextBox 6"/>
          <p:cNvSpPr txBox="1">
            <a:spLocks noChangeArrowheads="1"/>
          </p:cNvSpPr>
          <p:nvPr/>
        </p:nvSpPr>
        <p:spPr bwMode="auto">
          <a:xfrm>
            <a:off x="5278438" y="3154363"/>
            <a:ext cx="13970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rtl="1" eaLnBrk="0" fontAlgn="base" hangingPunct="0">
              <a:spcBef>
                <a:spcPct val="0"/>
              </a:spcBef>
              <a:spcAft>
                <a:spcPct val="0"/>
              </a:spcAft>
              <a:defRPr sz="2400">
                <a:solidFill>
                  <a:schemeClr val="tx1"/>
                </a:solidFill>
                <a:latin typeface="Arial" charset="0"/>
                <a:ea typeface="ＭＳ Ｐゴシック" charset="0"/>
              </a:defRPr>
            </a:lvl6pPr>
            <a:lvl7pPr marL="2971800" indent="-228600" algn="r" rtl="1" eaLnBrk="0" fontAlgn="base" hangingPunct="0">
              <a:spcBef>
                <a:spcPct val="0"/>
              </a:spcBef>
              <a:spcAft>
                <a:spcPct val="0"/>
              </a:spcAft>
              <a:defRPr sz="2400">
                <a:solidFill>
                  <a:schemeClr val="tx1"/>
                </a:solidFill>
                <a:latin typeface="Arial" charset="0"/>
                <a:ea typeface="ＭＳ Ｐゴシック" charset="0"/>
              </a:defRPr>
            </a:lvl7pPr>
            <a:lvl8pPr marL="3429000" indent="-228600" algn="r" rtl="1" eaLnBrk="0" fontAlgn="base" hangingPunct="0">
              <a:spcBef>
                <a:spcPct val="0"/>
              </a:spcBef>
              <a:spcAft>
                <a:spcPct val="0"/>
              </a:spcAft>
              <a:defRPr sz="2400">
                <a:solidFill>
                  <a:schemeClr val="tx1"/>
                </a:solidFill>
                <a:latin typeface="Arial" charset="0"/>
                <a:ea typeface="ＭＳ Ｐゴシック" charset="0"/>
              </a:defRPr>
            </a:lvl8pPr>
            <a:lvl9pPr marL="3886200" indent="-228600" algn="r" rtl="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Object </a:t>
            </a:r>
            <a:r>
              <a:rPr lang="en-US" sz="1800" dirty="0">
                <a:solidFill>
                  <a:srgbClr val="FF6600"/>
                </a:solidFill>
              </a:rPr>
              <a:t>Suspect person/bag</a:t>
            </a:r>
            <a:endParaRPr lang="en-US" sz="1800" dirty="0"/>
          </a:p>
        </p:txBody>
      </p:sp>
      <p:cxnSp>
        <p:nvCxnSpPr>
          <p:cNvPr id="8" name="Straight Connector 7"/>
          <p:cNvCxnSpPr/>
          <p:nvPr/>
        </p:nvCxnSpPr>
        <p:spPr>
          <a:xfrm flipV="1">
            <a:off x="2986088" y="2301875"/>
            <a:ext cx="1160462" cy="1230313"/>
          </a:xfrm>
          <a:prstGeom prst="line">
            <a:avLst/>
          </a:prstGeom>
          <a:ln>
            <a:solidFill>
              <a:srgbClr val="205B8C"/>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4146550" y="2301875"/>
            <a:ext cx="1230313" cy="1222375"/>
          </a:xfrm>
          <a:prstGeom prst="line">
            <a:avLst/>
          </a:prstGeom>
          <a:ln>
            <a:solidFill>
              <a:srgbClr val="205B8C"/>
            </a:solidFill>
          </a:ln>
        </p:spPr>
        <p:style>
          <a:lnRef idx="2">
            <a:schemeClr val="accent1"/>
          </a:lnRef>
          <a:fillRef idx="0">
            <a:schemeClr val="accent1"/>
          </a:fillRef>
          <a:effectRef idx="1">
            <a:schemeClr val="accent1"/>
          </a:effectRef>
          <a:fontRef idx="minor">
            <a:schemeClr val="tx1"/>
          </a:fontRef>
        </p:style>
      </p:cxnSp>
      <p:sp>
        <p:nvSpPr>
          <p:cNvPr id="14" name="TextBox 13"/>
          <p:cNvSpPr txBox="1">
            <a:spLocks noChangeArrowheads="1"/>
          </p:cNvSpPr>
          <p:nvPr/>
        </p:nvSpPr>
        <p:spPr bwMode="auto">
          <a:xfrm>
            <a:off x="3419872" y="1700808"/>
            <a:ext cx="124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rtl="1" eaLnBrk="0" fontAlgn="base" hangingPunct="0">
              <a:spcBef>
                <a:spcPct val="0"/>
              </a:spcBef>
              <a:spcAft>
                <a:spcPct val="0"/>
              </a:spcAft>
              <a:defRPr sz="2400">
                <a:solidFill>
                  <a:schemeClr val="tx1"/>
                </a:solidFill>
                <a:latin typeface="Arial" charset="0"/>
                <a:ea typeface="ＭＳ Ｐゴシック" charset="0"/>
              </a:defRPr>
            </a:lvl6pPr>
            <a:lvl7pPr marL="2971800" indent="-228600" algn="r" rtl="1" eaLnBrk="0" fontAlgn="base" hangingPunct="0">
              <a:spcBef>
                <a:spcPct val="0"/>
              </a:spcBef>
              <a:spcAft>
                <a:spcPct val="0"/>
              </a:spcAft>
              <a:defRPr sz="2400">
                <a:solidFill>
                  <a:schemeClr val="tx1"/>
                </a:solidFill>
                <a:latin typeface="Arial" charset="0"/>
                <a:ea typeface="ＭＳ Ｐゴシック" charset="0"/>
              </a:defRPr>
            </a:lvl7pPr>
            <a:lvl8pPr marL="3429000" indent="-228600" algn="r" rtl="1" eaLnBrk="0" fontAlgn="base" hangingPunct="0">
              <a:spcBef>
                <a:spcPct val="0"/>
              </a:spcBef>
              <a:spcAft>
                <a:spcPct val="0"/>
              </a:spcAft>
              <a:defRPr sz="2400">
                <a:solidFill>
                  <a:schemeClr val="tx1"/>
                </a:solidFill>
                <a:latin typeface="Arial" charset="0"/>
                <a:ea typeface="ＭＳ Ｐゴシック" charset="0"/>
              </a:defRPr>
            </a:lvl8pPr>
            <a:lvl9pPr marL="3886200" indent="-228600" algn="r" rtl="1"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solidFill>
                  <a:srgbClr val="FF6600"/>
                </a:solidFill>
              </a:rPr>
              <a:t>TASS</a:t>
            </a:r>
          </a:p>
          <a:p>
            <a:pPr eaLnBrk="1" hangingPunct="1"/>
            <a:r>
              <a:rPr lang="en-US" sz="1800" dirty="0"/>
              <a:t>Mediator</a:t>
            </a:r>
          </a:p>
        </p:txBody>
      </p:sp>
      <p:cxnSp>
        <p:nvCxnSpPr>
          <p:cNvPr id="15" name="Straight Connector 14"/>
          <p:cNvCxnSpPr/>
          <p:nvPr/>
        </p:nvCxnSpPr>
        <p:spPr>
          <a:xfrm flipV="1">
            <a:off x="1825625" y="3532188"/>
            <a:ext cx="1160463" cy="1230312"/>
          </a:xfrm>
          <a:prstGeom prst="line">
            <a:avLst/>
          </a:prstGeom>
          <a:ln>
            <a:solidFill>
              <a:srgbClr val="205B8C"/>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5376863" y="3524250"/>
            <a:ext cx="1230312" cy="1238250"/>
          </a:xfrm>
          <a:prstGeom prst="line">
            <a:avLst/>
          </a:prstGeom>
          <a:ln>
            <a:solidFill>
              <a:srgbClr val="205B8C"/>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1825625" y="4775200"/>
            <a:ext cx="2390775" cy="11113"/>
          </a:xfrm>
          <a:prstGeom prst="line">
            <a:avLst/>
          </a:prstGeom>
          <a:ln>
            <a:solidFill>
              <a:srgbClr val="205B8C"/>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4216400" y="4765675"/>
            <a:ext cx="2390775" cy="9525"/>
          </a:xfrm>
          <a:prstGeom prst="line">
            <a:avLst/>
          </a:prstGeom>
          <a:ln>
            <a:solidFill>
              <a:srgbClr val="205B8C"/>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998788" y="3551238"/>
            <a:ext cx="3608387" cy="1211262"/>
          </a:xfrm>
          <a:prstGeom prst="line">
            <a:avLst/>
          </a:prstGeom>
          <a:ln>
            <a:solidFill>
              <a:srgbClr val="205B8C"/>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825625" y="3551238"/>
            <a:ext cx="3551238" cy="1211262"/>
          </a:xfrm>
          <a:prstGeom prst="line">
            <a:avLst/>
          </a:prstGeom>
          <a:ln>
            <a:solidFill>
              <a:srgbClr val="205B8C"/>
            </a:solidFill>
          </a:ln>
        </p:spPr>
        <p:style>
          <a:lnRef idx="2">
            <a:schemeClr val="accent1"/>
          </a:lnRef>
          <a:fillRef idx="0">
            <a:schemeClr val="accent1"/>
          </a:fillRef>
          <a:effectRef idx="1">
            <a:schemeClr val="accent1"/>
          </a:effectRef>
          <a:fontRef idx="minor">
            <a:schemeClr val="tx1"/>
          </a:fontRef>
        </p:style>
      </p:cxnSp>
      <p:sp>
        <p:nvSpPr>
          <p:cNvPr id="28" name="TextBox 27"/>
          <p:cNvSpPr txBox="1">
            <a:spLocks noChangeArrowheads="1"/>
          </p:cNvSpPr>
          <p:nvPr/>
        </p:nvSpPr>
        <p:spPr bwMode="auto">
          <a:xfrm>
            <a:off x="576263" y="4603750"/>
            <a:ext cx="1368425"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rtl="1" eaLnBrk="0" fontAlgn="base" hangingPunct="0">
              <a:spcBef>
                <a:spcPct val="0"/>
              </a:spcBef>
              <a:spcAft>
                <a:spcPct val="0"/>
              </a:spcAft>
              <a:defRPr sz="2400">
                <a:solidFill>
                  <a:schemeClr val="tx1"/>
                </a:solidFill>
                <a:latin typeface="Arial" charset="0"/>
                <a:ea typeface="ＭＳ Ｐゴシック" charset="0"/>
              </a:defRPr>
            </a:lvl6pPr>
            <a:lvl7pPr marL="2971800" indent="-228600" algn="r" rtl="1" eaLnBrk="0" fontAlgn="base" hangingPunct="0">
              <a:spcBef>
                <a:spcPct val="0"/>
              </a:spcBef>
              <a:spcAft>
                <a:spcPct val="0"/>
              </a:spcAft>
              <a:defRPr sz="2400">
                <a:solidFill>
                  <a:schemeClr val="tx1"/>
                </a:solidFill>
                <a:latin typeface="Arial" charset="0"/>
                <a:ea typeface="ＭＳ Ｐゴシック" charset="0"/>
              </a:defRPr>
            </a:lvl7pPr>
            <a:lvl8pPr marL="3429000" indent="-228600" algn="r" rtl="1" eaLnBrk="0" fontAlgn="base" hangingPunct="0">
              <a:spcBef>
                <a:spcPct val="0"/>
              </a:spcBef>
              <a:spcAft>
                <a:spcPct val="0"/>
              </a:spcAft>
              <a:defRPr sz="2400">
                <a:solidFill>
                  <a:schemeClr val="tx1"/>
                </a:solidFill>
                <a:latin typeface="Arial" charset="0"/>
                <a:ea typeface="ＭＳ Ｐゴシック" charset="0"/>
              </a:defRPr>
            </a:lvl8pPr>
            <a:lvl9pPr marL="3886200" indent="-228600" algn="r" rtl="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Constraints</a:t>
            </a:r>
          </a:p>
          <a:p>
            <a:pPr eaLnBrk="1" hangingPunct="1"/>
            <a:r>
              <a:rPr lang="en-US" sz="1800" dirty="0">
                <a:solidFill>
                  <a:srgbClr val="FF6600"/>
                </a:solidFill>
              </a:rPr>
              <a:t>Legal,</a:t>
            </a:r>
          </a:p>
          <a:p>
            <a:pPr eaLnBrk="1" hangingPunct="1"/>
            <a:r>
              <a:rPr lang="en-US" sz="1800" dirty="0">
                <a:solidFill>
                  <a:srgbClr val="FF6600"/>
                </a:solidFill>
              </a:rPr>
              <a:t>Ethical,</a:t>
            </a:r>
          </a:p>
          <a:p>
            <a:pPr eaLnBrk="1" hangingPunct="1"/>
            <a:r>
              <a:rPr lang="en-US" sz="1800" dirty="0">
                <a:solidFill>
                  <a:srgbClr val="FF6600"/>
                </a:solidFill>
              </a:rPr>
              <a:t>Privacy,</a:t>
            </a:r>
          </a:p>
          <a:p>
            <a:pPr eaLnBrk="1" hangingPunct="1"/>
            <a:r>
              <a:rPr lang="en-US" sz="1800" dirty="0">
                <a:solidFill>
                  <a:srgbClr val="FF6600"/>
                </a:solidFill>
              </a:rPr>
              <a:t>Cultural</a:t>
            </a:r>
          </a:p>
        </p:txBody>
      </p:sp>
      <p:sp>
        <p:nvSpPr>
          <p:cNvPr id="29" name="TextBox 28"/>
          <p:cNvSpPr txBox="1">
            <a:spLocks noChangeArrowheads="1"/>
          </p:cNvSpPr>
          <p:nvPr/>
        </p:nvSpPr>
        <p:spPr bwMode="auto">
          <a:xfrm>
            <a:off x="6011863" y="4545013"/>
            <a:ext cx="1944687"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rtl="1" eaLnBrk="0" fontAlgn="base" hangingPunct="0">
              <a:spcBef>
                <a:spcPct val="0"/>
              </a:spcBef>
              <a:spcAft>
                <a:spcPct val="0"/>
              </a:spcAft>
              <a:defRPr sz="2400">
                <a:solidFill>
                  <a:schemeClr val="tx1"/>
                </a:solidFill>
                <a:latin typeface="Arial" charset="0"/>
                <a:ea typeface="ＭＳ Ｐゴシック" charset="0"/>
              </a:defRPr>
            </a:lvl6pPr>
            <a:lvl7pPr marL="2971800" indent="-228600" algn="r" rtl="1" eaLnBrk="0" fontAlgn="base" hangingPunct="0">
              <a:spcBef>
                <a:spcPct val="0"/>
              </a:spcBef>
              <a:spcAft>
                <a:spcPct val="0"/>
              </a:spcAft>
              <a:defRPr sz="2400">
                <a:solidFill>
                  <a:schemeClr val="tx1"/>
                </a:solidFill>
                <a:latin typeface="Arial" charset="0"/>
                <a:ea typeface="ＭＳ Ｐゴシック" charset="0"/>
              </a:defRPr>
            </a:lvl7pPr>
            <a:lvl8pPr marL="3429000" indent="-228600" algn="r" rtl="1" eaLnBrk="0" fontAlgn="base" hangingPunct="0">
              <a:spcBef>
                <a:spcPct val="0"/>
              </a:spcBef>
              <a:spcAft>
                <a:spcPct val="0"/>
              </a:spcAft>
              <a:defRPr sz="2400">
                <a:solidFill>
                  <a:schemeClr val="tx1"/>
                </a:solidFill>
                <a:latin typeface="Arial" charset="0"/>
                <a:ea typeface="ＭＳ Ｐゴシック" charset="0"/>
              </a:defRPr>
            </a:lvl8pPr>
            <a:lvl9pPr marL="3886200" indent="-228600" algn="r" rtl="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Division of </a:t>
            </a:r>
            <a:r>
              <a:rPr lang="en-US" sz="1800" dirty="0" err="1"/>
              <a:t>Labour</a:t>
            </a:r>
            <a:endParaRPr lang="en-US" sz="1800" dirty="0"/>
          </a:p>
          <a:p>
            <a:pPr eaLnBrk="1" hangingPunct="1"/>
            <a:r>
              <a:rPr lang="en-US" sz="1800" dirty="0">
                <a:solidFill>
                  <a:srgbClr val="FF6600"/>
                </a:solidFill>
              </a:rPr>
              <a:t>ADM</a:t>
            </a:r>
          </a:p>
          <a:p>
            <a:pPr eaLnBrk="1" hangingPunct="1"/>
            <a:r>
              <a:rPr lang="en-US" sz="1800" dirty="0">
                <a:solidFill>
                  <a:srgbClr val="FF6600"/>
                </a:solidFill>
              </a:rPr>
              <a:t>TDM</a:t>
            </a:r>
          </a:p>
          <a:p>
            <a:pPr eaLnBrk="1" hangingPunct="1"/>
            <a:r>
              <a:rPr lang="en-US" sz="1800" dirty="0">
                <a:solidFill>
                  <a:srgbClr val="FF6600"/>
                </a:solidFill>
              </a:rPr>
              <a:t>Security officers</a:t>
            </a:r>
          </a:p>
          <a:p>
            <a:pPr eaLnBrk="1" hangingPunct="1"/>
            <a:r>
              <a:rPr lang="en-US" sz="1800" dirty="0">
                <a:solidFill>
                  <a:srgbClr val="FF6600"/>
                </a:solidFill>
              </a:rPr>
              <a:t>Police</a:t>
            </a:r>
          </a:p>
          <a:p>
            <a:pPr eaLnBrk="1" hangingPunct="1"/>
            <a:r>
              <a:rPr lang="en-US" sz="1800" dirty="0">
                <a:solidFill>
                  <a:srgbClr val="FF6600"/>
                </a:solidFill>
              </a:rPr>
              <a:t>Etc…</a:t>
            </a:r>
          </a:p>
        </p:txBody>
      </p:sp>
      <p:cxnSp>
        <p:nvCxnSpPr>
          <p:cNvPr id="30" name="Straight Connector 29"/>
          <p:cNvCxnSpPr/>
          <p:nvPr/>
        </p:nvCxnSpPr>
        <p:spPr>
          <a:xfrm flipH="1" flipV="1">
            <a:off x="4146550" y="2301875"/>
            <a:ext cx="69850" cy="2460625"/>
          </a:xfrm>
          <a:prstGeom prst="line">
            <a:avLst/>
          </a:prstGeom>
          <a:ln>
            <a:solidFill>
              <a:srgbClr val="205B8C"/>
            </a:solidFill>
          </a:ln>
        </p:spPr>
        <p:style>
          <a:lnRef idx="2">
            <a:schemeClr val="accent1"/>
          </a:lnRef>
          <a:fillRef idx="0">
            <a:schemeClr val="accent1"/>
          </a:fillRef>
          <a:effectRef idx="1">
            <a:schemeClr val="accent1"/>
          </a:effectRef>
          <a:fontRef idx="minor">
            <a:schemeClr val="tx1"/>
          </a:fontRef>
        </p:style>
      </p:cxnSp>
      <p:sp>
        <p:nvSpPr>
          <p:cNvPr id="33" name="TextBox 32"/>
          <p:cNvSpPr txBox="1">
            <a:spLocks noChangeArrowheads="1"/>
          </p:cNvSpPr>
          <p:nvPr/>
        </p:nvSpPr>
        <p:spPr bwMode="auto">
          <a:xfrm>
            <a:off x="3059832" y="4802188"/>
            <a:ext cx="2160240"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rtl="1" eaLnBrk="0" fontAlgn="base" hangingPunct="0">
              <a:spcBef>
                <a:spcPct val="0"/>
              </a:spcBef>
              <a:spcAft>
                <a:spcPct val="0"/>
              </a:spcAft>
              <a:defRPr sz="2400">
                <a:solidFill>
                  <a:schemeClr val="tx1"/>
                </a:solidFill>
                <a:latin typeface="Arial" charset="0"/>
                <a:ea typeface="ＭＳ Ｐゴシック" charset="0"/>
              </a:defRPr>
            </a:lvl6pPr>
            <a:lvl7pPr marL="2971800" indent="-228600" algn="r" rtl="1" eaLnBrk="0" fontAlgn="base" hangingPunct="0">
              <a:spcBef>
                <a:spcPct val="0"/>
              </a:spcBef>
              <a:spcAft>
                <a:spcPct val="0"/>
              </a:spcAft>
              <a:defRPr sz="2400">
                <a:solidFill>
                  <a:schemeClr val="tx1"/>
                </a:solidFill>
                <a:latin typeface="Arial" charset="0"/>
                <a:ea typeface="ＭＳ Ｐゴシック" charset="0"/>
              </a:defRPr>
            </a:lvl7pPr>
            <a:lvl8pPr marL="3429000" indent="-228600" algn="r" rtl="1" eaLnBrk="0" fontAlgn="base" hangingPunct="0">
              <a:spcBef>
                <a:spcPct val="0"/>
              </a:spcBef>
              <a:spcAft>
                <a:spcPct val="0"/>
              </a:spcAft>
              <a:defRPr sz="2400">
                <a:solidFill>
                  <a:schemeClr val="tx1"/>
                </a:solidFill>
                <a:latin typeface="Arial" charset="0"/>
                <a:ea typeface="ＭＳ Ｐゴシック" charset="0"/>
              </a:defRPr>
            </a:lvl8pPr>
            <a:lvl9pPr marL="3886200" indent="-228600" algn="r" rtl="1"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t>Community</a:t>
            </a:r>
          </a:p>
          <a:p>
            <a:pPr algn="ctr" eaLnBrk="1" hangingPunct="1"/>
            <a:r>
              <a:rPr lang="en-US" sz="1800" dirty="0">
                <a:solidFill>
                  <a:srgbClr val="FF6600"/>
                </a:solidFill>
              </a:rPr>
              <a:t>All airport staff,</a:t>
            </a:r>
          </a:p>
          <a:p>
            <a:pPr algn="ctr" eaLnBrk="1" hangingPunct="1"/>
            <a:r>
              <a:rPr lang="en-US" sz="1800" dirty="0">
                <a:solidFill>
                  <a:srgbClr val="FF6600"/>
                </a:solidFill>
              </a:rPr>
              <a:t>Airlines,</a:t>
            </a:r>
          </a:p>
          <a:p>
            <a:pPr algn="ctr" eaLnBrk="1" hangingPunct="1"/>
            <a:r>
              <a:rPr lang="en-US" sz="1800" dirty="0">
                <a:solidFill>
                  <a:srgbClr val="FF6600"/>
                </a:solidFill>
              </a:rPr>
              <a:t>Retailers,</a:t>
            </a:r>
          </a:p>
          <a:p>
            <a:pPr algn="ctr" eaLnBrk="1" hangingPunct="1"/>
            <a:r>
              <a:rPr lang="en-US" sz="1800" dirty="0">
                <a:solidFill>
                  <a:srgbClr val="FF6600"/>
                </a:solidFill>
              </a:rPr>
              <a:t>Passengers</a:t>
            </a:r>
          </a:p>
          <a:p>
            <a:pPr algn="ctr" eaLnBrk="1" hangingPunct="1"/>
            <a:endParaRPr lang="en-US" sz="1800" dirty="0">
              <a:solidFill>
                <a:srgbClr val="FF6600"/>
              </a:solidFill>
            </a:endParaRPr>
          </a:p>
        </p:txBody>
      </p:sp>
      <p:cxnSp>
        <p:nvCxnSpPr>
          <p:cNvPr id="35" name="Straight Arrow Connector 34"/>
          <p:cNvCxnSpPr/>
          <p:nvPr/>
        </p:nvCxnSpPr>
        <p:spPr>
          <a:xfrm>
            <a:off x="5376863" y="3532188"/>
            <a:ext cx="1409700" cy="0"/>
          </a:xfrm>
          <a:prstGeom prst="straightConnector1">
            <a:avLst/>
          </a:prstGeom>
          <a:ln>
            <a:solidFill>
              <a:srgbClr val="205B8C"/>
            </a:solidFill>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a:spLocks noChangeArrowheads="1"/>
          </p:cNvSpPr>
          <p:nvPr/>
        </p:nvSpPr>
        <p:spPr bwMode="auto">
          <a:xfrm>
            <a:off x="6786563" y="3306763"/>
            <a:ext cx="210591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rtl="1" eaLnBrk="0" fontAlgn="base" hangingPunct="0">
              <a:spcBef>
                <a:spcPct val="0"/>
              </a:spcBef>
              <a:spcAft>
                <a:spcPct val="0"/>
              </a:spcAft>
              <a:defRPr sz="2400">
                <a:solidFill>
                  <a:schemeClr val="tx1"/>
                </a:solidFill>
                <a:latin typeface="Arial" charset="0"/>
                <a:ea typeface="ＭＳ Ｐゴシック" charset="0"/>
              </a:defRPr>
            </a:lvl6pPr>
            <a:lvl7pPr marL="2971800" indent="-228600" algn="r" rtl="1" eaLnBrk="0" fontAlgn="base" hangingPunct="0">
              <a:spcBef>
                <a:spcPct val="0"/>
              </a:spcBef>
              <a:spcAft>
                <a:spcPct val="0"/>
              </a:spcAft>
              <a:defRPr sz="2400">
                <a:solidFill>
                  <a:schemeClr val="tx1"/>
                </a:solidFill>
                <a:latin typeface="Arial" charset="0"/>
                <a:ea typeface="ＭＳ Ｐゴシック" charset="0"/>
              </a:defRPr>
            </a:lvl7pPr>
            <a:lvl8pPr marL="3429000" indent="-228600" algn="r" rtl="1" eaLnBrk="0" fontAlgn="base" hangingPunct="0">
              <a:spcBef>
                <a:spcPct val="0"/>
              </a:spcBef>
              <a:spcAft>
                <a:spcPct val="0"/>
              </a:spcAft>
              <a:defRPr sz="2400">
                <a:solidFill>
                  <a:schemeClr val="tx1"/>
                </a:solidFill>
                <a:latin typeface="Arial" charset="0"/>
                <a:ea typeface="ＭＳ Ｐゴシック" charset="0"/>
              </a:defRPr>
            </a:lvl8pPr>
            <a:lvl9pPr marL="3886200" indent="-228600" algn="r" rtl="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Outcome </a:t>
            </a:r>
            <a:r>
              <a:rPr lang="en-US" sz="1800" dirty="0">
                <a:solidFill>
                  <a:srgbClr val="FF6600"/>
                </a:solidFill>
              </a:rPr>
              <a:t>Threats </a:t>
            </a:r>
            <a:r>
              <a:rPr lang="en-US" sz="1800" dirty="0" err="1">
                <a:solidFill>
                  <a:srgbClr val="FF6600"/>
                </a:solidFill>
              </a:rPr>
              <a:t>neutralised</a:t>
            </a:r>
            <a:r>
              <a:rPr lang="en-US" sz="1800" dirty="0">
                <a:solidFill>
                  <a:srgbClr val="FF6600"/>
                </a:solidFill>
              </a:rPr>
              <a:t>,</a:t>
            </a:r>
          </a:p>
          <a:p>
            <a:pPr eaLnBrk="1" hangingPunct="1"/>
            <a:r>
              <a:rPr lang="en-US" sz="1800" dirty="0">
                <a:solidFill>
                  <a:srgbClr val="FF6600"/>
                </a:solidFill>
              </a:rPr>
              <a:t>Disruption </a:t>
            </a:r>
            <a:r>
              <a:rPr lang="en-US" sz="1800" dirty="0" err="1">
                <a:solidFill>
                  <a:srgbClr val="FF6600"/>
                </a:solidFill>
              </a:rPr>
              <a:t>minimised</a:t>
            </a:r>
            <a:endParaRPr lang="en-US" sz="1800" dirty="0"/>
          </a:p>
        </p:txBody>
      </p:sp>
    </p:spTree>
    <p:extLst>
      <p:ext uri="{BB962C8B-B14F-4D97-AF65-F5344CB8AC3E}">
        <p14:creationId xmlns:p14="http://schemas.microsoft.com/office/powerpoint/2010/main" val="1028758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P spid="28" grpId="0"/>
      <p:bldP spid="29" grpId="0"/>
      <p:bldP spid="33"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CONOPS?</a:t>
            </a:r>
          </a:p>
        </p:txBody>
      </p:sp>
      <p:sp>
        <p:nvSpPr>
          <p:cNvPr id="3" name="Text Placeholder 2"/>
          <p:cNvSpPr>
            <a:spLocks noGrp="1"/>
          </p:cNvSpPr>
          <p:nvPr>
            <p:ph type="body" sz="quarter" idx="10"/>
          </p:nvPr>
        </p:nvSpPr>
        <p:spPr>
          <a:xfrm>
            <a:off x="283882" y="1417904"/>
            <a:ext cx="8576236" cy="4963424"/>
          </a:xfrm>
        </p:spPr>
        <p:txBody>
          <a:bodyPr>
            <a:normAutofit fontScale="77500" lnSpcReduction="20000"/>
          </a:bodyPr>
          <a:lstStyle/>
          <a:p>
            <a:pPr marL="342900" indent="-342900">
              <a:buFont typeface="Arial"/>
              <a:buChar char="•"/>
            </a:pPr>
            <a:r>
              <a:rPr lang="en-US" dirty="0"/>
              <a:t>A user-oriented document that describes the characteristics for a proposed asset or system from the viewpoint of any individual or organizational entity that will use it in their daily work activities or who will operate or interact directly with it. </a:t>
            </a:r>
          </a:p>
          <a:p>
            <a:pPr marL="342900" indent="-342900">
              <a:buFont typeface="Arial"/>
              <a:buChar char="•"/>
            </a:pPr>
            <a:endParaRPr lang="en-US" dirty="0"/>
          </a:p>
          <a:p>
            <a:pPr marL="342900" indent="-342900">
              <a:buFont typeface="Arial"/>
              <a:buChar char="•"/>
            </a:pPr>
            <a:r>
              <a:rPr lang="en-US" dirty="0"/>
              <a:t>Not a detailed requirements specification document. It communicates the vision for the future operation and where the innovation fits in and affects it. </a:t>
            </a:r>
          </a:p>
          <a:p>
            <a:pPr marL="342900" indent="-342900">
              <a:buFont typeface="Arial"/>
              <a:buChar char="•"/>
            </a:pPr>
            <a:endParaRPr lang="en-US" dirty="0"/>
          </a:p>
          <a:p>
            <a:pPr marL="342900" indent="-342900">
              <a:buFont typeface="Arial"/>
              <a:buChar char="•"/>
            </a:pPr>
            <a:r>
              <a:rPr lang="en-US" dirty="0"/>
              <a:t>The DHS define a CONOPS as, “…both an analysis and a formal document that describes how an asset, system, or capability will be employed and supported…The CONOPS is a communication vehicle to inform…stakeholders of the intended uses and methods of support of assets, systems, or capabilities,” </a:t>
            </a:r>
          </a:p>
          <a:p>
            <a:pPr marL="342900" indent="-342900">
              <a:buFont typeface="Arial"/>
              <a:buChar char="•"/>
            </a:pPr>
            <a:endParaRPr lang="en-IE" dirty="0"/>
          </a:p>
          <a:p>
            <a:pPr marL="342900" indent="-342900">
              <a:buFont typeface="Arial"/>
              <a:buChar char="•"/>
            </a:pPr>
            <a:r>
              <a:rPr lang="en-GB" dirty="0"/>
              <a:t>From a defence point of view a CONOPS is “A verbal or graphic statement that clearly and concisely expresses what the joint force commander intends to accomplish and how it will be done using available resources”.</a:t>
            </a:r>
            <a:r>
              <a:rPr lang="en-IE" dirty="0"/>
              <a:t> </a:t>
            </a:r>
          </a:p>
          <a:p>
            <a:pPr marL="342900" indent="-342900">
              <a:buFont typeface="Arial"/>
              <a:buChar char="•"/>
            </a:pPr>
            <a:endParaRPr lang="en-IE" dirty="0"/>
          </a:p>
          <a:p>
            <a:pPr marL="342900" indent="-342900">
              <a:buFont typeface="Arial"/>
              <a:buChar char="•"/>
            </a:pPr>
            <a:r>
              <a:rPr lang="en-IE" dirty="0"/>
              <a:t>The essence of CONOPS is communicating the vision or intention or basic motivation behind the operation or design project.</a:t>
            </a:r>
          </a:p>
          <a:p>
            <a:pPr lvl="1" indent="-342900">
              <a:buFont typeface="Arial"/>
              <a:buChar char="•"/>
            </a:pPr>
            <a:r>
              <a:rPr lang="en-IE" dirty="0"/>
              <a:t>Napoleon and the Austerlitz campaign</a:t>
            </a:r>
          </a:p>
          <a:p>
            <a:endParaRPr lang="en-US" dirty="0"/>
          </a:p>
        </p:txBody>
      </p:sp>
    </p:spTree>
    <p:extLst>
      <p:ext uri="{BB962C8B-B14F-4D97-AF65-F5344CB8AC3E}">
        <p14:creationId xmlns:p14="http://schemas.microsoft.com/office/powerpoint/2010/main" val="2761501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CONOPS and the V cycle</a:t>
            </a:r>
          </a:p>
        </p:txBody>
      </p:sp>
      <p:pic>
        <p:nvPicPr>
          <p:cNvPr id="4" name="Content Placeholder 3"/>
          <p:cNvPicPr>
            <a:picLocks noGrp="1" noChangeAspect="1"/>
          </p:cNvPicPr>
          <p:nvPr>
            <p:ph idx="1"/>
          </p:nvPr>
        </p:nvPicPr>
        <p:blipFill>
          <a:blip r:embed="rId3"/>
          <a:srcRect t="-6234" b="-6234"/>
          <a:stretch>
            <a:fillRect/>
          </a:stretch>
        </p:blipFill>
        <p:spPr/>
      </p:pic>
    </p:spTree>
    <p:extLst>
      <p:ext uri="{BB962C8B-B14F-4D97-AF65-F5344CB8AC3E}">
        <p14:creationId xmlns:p14="http://schemas.microsoft.com/office/powerpoint/2010/main" val="214140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a CONOPS include?</a:t>
            </a:r>
          </a:p>
        </p:txBody>
      </p:sp>
      <p:pic>
        <p:nvPicPr>
          <p:cNvPr id="4" name="Content Placeholder 3"/>
          <p:cNvPicPr>
            <a:picLocks noGrp="1" noChangeAspect="1"/>
          </p:cNvPicPr>
          <p:nvPr>
            <p:ph idx="1"/>
          </p:nvPr>
        </p:nvPicPr>
        <p:blipFill>
          <a:blip r:embed="rId3"/>
          <a:srcRect l="-9503" r="-9503"/>
          <a:stretch>
            <a:fillRect/>
          </a:stretch>
        </p:blipFill>
        <p:spPr/>
      </p:pic>
    </p:spTree>
    <p:extLst>
      <p:ext uri="{BB962C8B-B14F-4D97-AF65-F5344CB8AC3E}">
        <p14:creationId xmlns:p14="http://schemas.microsoft.com/office/powerpoint/2010/main" val="3743487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Activity-</a:t>
            </a:r>
            <a:r>
              <a:rPr lang="en-US" dirty="0" err="1"/>
              <a:t>centred</a:t>
            </a:r>
            <a:r>
              <a:rPr lang="en-US" dirty="0"/>
              <a:t> CONOPS</a:t>
            </a:r>
          </a:p>
        </p:txBody>
      </p:sp>
      <p:sp>
        <p:nvSpPr>
          <p:cNvPr id="3" name="Text Placeholder 2"/>
          <p:cNvSpPr>
            <a:spLocks noGrp="1"/>
          </p:cNvSpPr>
          <p:nvPr>
            <p:ph type="body" sz="quarter" idx="10"/>
          </p:nvPr>
        </p:nvSpPr>
        <p:spPr>
          <a:xfrm>
            <a:off x="828675" y="1432845"/>
            <a:ext cx="7500938" cy="4040188"/>
          </a:xfrm>
        </p:spPr>
        <p:txBody>
          <a:bodyPr>
            <a:normAutofit fontScale="92500" lnSpcReduction="10000"/>
          </a:bodyPr>
          <a:lstStyle/>
          <a:p>
            <a:pPr marL="342900" indent="-342900">
              <a:buFont typeface="Arial"/>
              <a:buChar char="•"/>
            </a:pPr>
            <a:r>
              <a:rPr lang="en-US" dirty="0"/>
              <a:t>From user-oriented to activity-</a:t>
            </a:r>
            <a:r>
              <a:rPr lang="en-US" dirty="0" err="1"/>
              <a:t>centred</a:t>
            </a:r>
            <a:r>
              <a:rPr lang="en-US" dirty="0"/>
              <a:t>;</a:t>
            </a:r>
          </a:p>
          <a:p>
            <a:pPr marL="342900" indent="-342900">
              <a:buFont typeface="Arial"/>
              <a:buChar char="•"/>
            </a:pPr>
            <a:r>
              <a:rPr lang="en-US" dirty="0"/>
              <a:t>Defining the operational conditions from the perspective of the people in the system and the relative roles of tools and resources;</a:t>
            </a:r>
          </a:p>
          <a:p>
            <a:pPr marL="342900" indent="-342900">
              <a:buFont typeface="Arial"/>
              <a:buChar char="•"/>
            </a:pPr>
            <a:r>
              <a:rPr lang="en-US" dirty="0"/>
              <a:t>Anticipating the impact of changes of users:</a:t>
            </a:r>
          </a:p>
          <a:p>
            <a:pPr marL="660400" lvl="1" indent="-342900">
              <a:buFont typeface="Arial"/>
              <a:buChar char="•"/>
            </a:pPr>
            <a:r>
              <a:rPr lang="en-US" dirty="0"/>
              <a:t>capability changes – adding deleting and modifying functions;</a:t>
            </a:r>
          </a:p>
          <a:p>
            <a:pPr marL="660400" lvl="1" indent="-342900">
              <a:buFont typeface="Arial"/>
              <a:buChar char="•"/>
            </a:pPr>
            <a:r>
              <a:rPr lang="en-US" dirty="0"/>
              <a:t>System processing changes</a:t>
            </a:r>
          </a:p>
          <a:p>
            <a:pPr marL="660400" lvl="1" indent="-342900">
              <a:buFont typeface="Arial"/>
              <a:buChar char="•"/>
            </a:pPr>
            <a:r>
              <a:rPr lang="en-US" dirty="0"/>
              <a:t>Interface changes </a:t>
            </a:r>
          </a:p>
          <a:p>
            <a:pPr marL="660400" lvl="1" indent="-342900">
              <a:buFont typeface="Arial"/>
              <a:buChar char="•"/>
            </a:pPr>
            <a:r>
              <a:rPr lang="en-US" dirty="0"/>
              <a:t>Personnel changes </a:t>
            </a:r>
          </a:p>
          <a:p>
            <a:pPr marL="660400" lvl="1" indent="-342900">
              <a:buFont typeface="Arial"/>
              <a:buChar char="•"/>
            </a:pPr>
            <a:r>
              <a:rPr lang="en-US" dirty="0"/>
              <a:t>Environmental changes;</a:t>
            </a:r>
          </a:p>
          <a:p>
            <a:pPr marL="660400" lvl="1" indent="-342900">
              <a:buFont typeface="Arial"/>
              <a:buChar char="•"/>
            </a:pPr>
            <a:r>
              <a:rPr lang="en-US" dirty="0"/>
              <a:t>Operational changes, such as changes to the user’s operational policies, procedures or methods;</a:t>
            </a:r>
          </a:p>
          <a:p>
            <a:pPr marL="660400" lvl="1" indent="-342900">
              <a:buFont typeface="Arial"/>
              <a:buChar char="•"/>
            </a:pPr>
            <a:r>
              <a:rPr lang="en-US" dirty="0"/>
              <a:t>Support</a:t>
            </a:r>
          </a:p>
        </p:txBody>
      </p:sp>
      <p:sp>
        <p:nvSpPr>
          <p:cNvPr id="4" name="Text Placeholder 3"/>
          <p:cNvSpPr>
            <a:spLocks noGrp="1"/>
          </p:cNvSpPr>
          <p:nvPr>
            <p:ph type="body" sz="quarter" idx="11"/>
          </p:nvPr>
        </p:nvSpPr>
        <p:spPr/>
        <p:txBody>
          <a:bodyPr>
            <a:normAutofit fontScale="70000" lnSpcReduction="20000"/>
          </a:bodyPr>
          <a:lstStyle/>
          <a:p>
            <a:endParaRPr lang="en-US"/>
          </a:p>
        </p:txBody>
      </p:sp>
    </p:spTree>
    <p:extLst>
      <p:ext uri="{BB962C8B-B14F-4D97-AF65-F5344CB8AC3E}">
        <p14:creationId xmlns:p14="http://schemas.microsoft.com/office/powerpoint/2010/main" val="4138376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What I do </a:t>
            </a:r>
            <a:br>
              <a:rPr lang="en-US" sz="3200" dirty="0"/>
            </a:br>
            <a:r>
              <a:rPr lang="en-US" sz="3200" dirty="0"/>
              <a:t>(or what I can bring to your </a:t>
            </a:r>
            <a:r>
              <a:rPr lang="en-US" sz="3200" dirty="0" err="1"/>
              <a:t>organisation</a:t>
            </a:r>
            <a:r>
              <a:rPr lang="en-US" sz="3200" dirty="0"/>
              <a:t>)</a:t>
            </a:r>
          </a:p>
        </p:txBody>
      </p:sp>
      <p:pic>
        <p:nvPicPr>
          <p:cNvPr id="4" name="Blast4-trimmed.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Tree>
    <p:extLst>
      <p:ext uri="{BB962C8B-B14F-4D97-AF65-F5344CB8AC3E}">
        <p14:creationId xmlns:p14="http://schemas.microsoft.com/office/powerpoint/2010/main" val="29097796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Boundary objects and contradictions</a:t>
            </a:r>
            <a:br>
              <a:rPr lang="en-US" dirty="0"/>
            </a:br>
            <a:r>
              <a:rPr lang="en-US" dirty="0"/>
              <a:t>	</a:t>
            </a:r>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267323" y="1942726"/>
            <a:ext cx="6815848" cy="3615391"/>
          </a:xfrm>
          <a:prstGeom prst="rect">
            <a:avLst/>
          </a:prstGeom>
          <a:noFill/>
          <a:ln>
            <a:noFill/>
          </a:ln>
        </p:spPr>
      </p:pic>
    </p:spTree>
    <p:extLst>
      <p:ext uri="{BB962C8B-B14F-4D97-AF65-F5344CB8AC3E}">
        <p14:creationId xmlns:p14="http://schemas.microsoft.com/office/powerpoint/2010/main" val="162008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Contradictions</a:t>
            </a:r>
          </a:p>
        </p:txBody>
      </p:sp>
      <p:sp>
        <p:nvSpPr>
          <p:cNvPr id="3" name="Content Placeholder 2"/>
          <p:cNvSpPr>
            <a:spLocks noGrp="1"/>
          </p:cNvSpPr>
          <p:nvPr>
            <p:ph sz="quarter" idx="1"/>
          </p:nvPr>
        </p:nvSpPr>
        <p:spPr>
          <a:xfrm>
            <a:off x="457200" y="1600200"/>
            <a:ext cx="8147248" cy="4800600"/>
          </a:xfrm>
        </p:spPr>
        <p:txBody>
          <a:bodyPr>
            <a:normAutofit/>
          </a:bodyPr>
          <a:lstStyle/>
          <a:p>
            <a:r>
              <a:rPr lang="en-US" dirty="0"/>
              <a:t>Contradictions are tensions or inconsistencies in the activity system</a:t>
            </a:r>
          </a:p>
          <a:p>
            <a:pPr lvl="1"/>
            <a:r>
              <a:rPr lang="en-US" dirty="0"/>
              <a:t>Primary: located within each constituent component (e.g. quality)</a:t>
            </a:r>
          </a:p>
          <a:p>
            <a:pPr lvl="1"/>
            <a:r>
              <a:rPr lang="en-US" dirty="0"/>
              <a:t>Secondary: occurring between nodes e.g., contradiction between competence and tool or task and tool design</a:t>
            </a:r>
          </a:p>
          <a:p>
            <a:pPr lvl="1"/>
            <a:r>
              <a:rPr lang="en-US" dirty="0"/>
              <a:t>Tertiary: contradiction between an existing activity and target stage activity (change context such as upscaling or system replacement)</a:t>
            </a:r>
          </a:p>
          <a:p>
            <a:pPr lvl="1"/>
            <a:r>
              <a:rPr lang="en-US" dirty="0"/>
              <a:t>Quaternary : between parallel activities where there is an interdependency.</a:t>
            </a:r>
          </a:p>
        </p:txBody>
      </p:sp>
    </p:spTree>
    <p:extLst>
      <p:ext uri="{BB962C8B-B14F-4D97-AF65-F5344CB8AC3E}">
        <p14:creationId xmlns:p14="http://schemas.microsoft.com/office/powerpoint/2010/main" val="3119911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Contradictions</a:t>
            </a:r>
          </a:p>
        </p:txBody>
      </p:sp>
      <p:sp>
        <p:nvSpPr>
          <p:cNvPr id="3" name="Content Placeholder 2"/>
          <p:cNvSpPr>
            <a:spLocks noGrp="1"/>
          </p:cNvSpPr>
          <p:nvPr>
            <p:ph sz="quarter" idx="1"/>
          </p:nvPr>
        </p:nvSpPr>
        <p:spPr/>
        <p:txBody>
          <a:bodyPr>
            <a:normAutofit/>
          </a:bodyPr>
          <a:lstStyle/>
          <a:p>
            <a:r>
              <a:rPr lang="en-US" dirty="0"/>
              <a:t>Contradictions can be identified as disturbances in the free running of the activity (</a:t>
            </a:r>
            <a:r>
              <a:rPr lang="en-US" dirty="0" err="1"/>
              <a:t>Engeström</a:t>
            </a:r>
            <a:r>
              <a:rPr lang="en-US" dirty="0"/>
              <a:t>, 1999). </a:t>
            </a:r>
          </a:p>
          <a:p>
            <a:endParaRPr lang="en-US" dirty="0"/>
          </a:p>
          <a:p>
            <a:r>
              <a:rPr lang="en-US" dirty="0"/>
              <a:t>Therefore, such disturbances are the symptoms of the underlying contradictions.</a:t>
            </a:r>
          </a:p>
          <a:p>
            <a:endParaRPr lang="en-US" dirty="0"/>
          </a:p>
          <a:p>
            <a:r>
              <a:rPr lang="en-US" dirty="0"/>
              <a:t>Understanding the functioning of a complex </a:t>
            </a:r>
            <a:r>
              <a:rPr lang="en-US" dirty="0" err="1"/>
              <a:t>sociotechnical</a:t>
            </a:r>
            <a:r>
              <a:rPr lang="en-US" dirty="0"/>
              <a:t> </a:t>
            </a:r>
            <a:r>
              <a:rPr lang="en-US" dirty="0" err="1"/>
              <a:t>organisation</a:t>
            </a:r>
            <a:r>
              <a:rPr lang="en-US" dirty="0"/>
              <a:t> requires looking at much more than the technical system</a:t>
            </a:r>
          </a:p>
          <a:p>
            <a:endParaRPr lang="en-US" dirty="0"/>
          </a:p>
          <a:p>
            <a:r>
              <a:rPr lang="en-US" dirty="0"/>
              <a:t>This is of critical importance for design</a:t>
            </a:r>
          </a:p>
        </p:txBody>
      </p:sp>
    </p:spTree>
    <p:extLst>
      <p:ext uri="{BB962C8B-B14F-4D97-AF65-F5344CB8AC3E}">
        <p14:creationId xmlns:p14="http://schemas.microsoft.com/office/powerpoint/2010/main" val="4199633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925" y="188640"/>
            <a:ext cx="8308975" cy="1143000"/>
          </a:xfrm>
        </p:spPr>
        <p:txBody>
          <a:bodyPr/>
          <a:lstStyle/>
          <a:p>
            <a:r>
              <a:rPr lang="en-US" dirty="0"/>
              <a:t>Common themes</a:t>
            </a:r>
          </a:p>
        </p:txBody>
      </p:sp>
      <p:sp>
        <p:nvSpPr>
          <p:cNvPr id="3" name="Content Placeholder 2"/>
          <p:cNvSpPr>
            <a:spLocks noGrp="1"/>
          </p:cNvSpPr>
          <p:nvPr>
            <p:ph idx="1"/>
          </p:nvPr>
        </p:nvSpPr>
        <p:spPr>
          <a:xfrm>
            <a:off x="415925" y="1331640"/>
            <a:ext cx="8548563" cy="5337719"/>
          </a:xfrm>
        </p:spPr>
        <p:txBody>
          <a:bodyPr>
            <a:noAutofit/>
          </a:bodyPr>
          <a:lstStyle/>
          <a:p>
            <a:r>
              <a:rPr lang="en-US" sz="1600" dirty="0"/>
              <a:t>Complex operational reality</a:t>
            </a:r>
          </a:p>
          <a:p>
            <a:pPr lvl="1"/>
            <a:r>
              <a:rPr lang="en-US" sz="1400" dirty="0"/>
              <a:t>Different stakeholders with different aims and objectives</a:t>
            </a:r>
          </a:p>
          <a:p>
            <a:pPr lvl="1"/>
            <a:r>
              <a:rPr lang="en-US" sz="1400" dirty="0"/>
              <a:t>Complex technological space</a:t>
            </a:r>
          </a:p>
          <a:p>
            <a:pPr lvl="1"/>
            <a:r>
              <a:rPr lang="en-US" sz="1400" dirty="0"/>
              <a:t>Intra and inter </a:t>
            </a:r>
            <a:r>
              <a:rPr lang="en-US" sz="1400" dirty="0" err="1"/>
              <a:t>organisational</a:t>
            </a:r>
            <a:r>
              <a:rPr lang="en-US" sz="1400" dirty="0"/>
              <a:t> cooperation and coordination</a:t>
            </a:r>
          </a:p>
          <a:p>
            <a:r>
              <a:rPr lang="en-US" sz="1600" dirty="0"/>
              <a:t>Technological innovation</a:t>
            </a:r>
          </a:p>
          <a:p>
            <a:pPr lvl="1"/>
            <a:r>
              <a:rPr lang="en-US" sz="1400" dirty="0"/>
              <a:t>New technologies</a:t>
            </a:r>
          </a:p>
          <a:p>
            <a:pPr lvl="1"/>
            <a:r>
              <a:rPr lang="en-US" sz="1400" dirty="0"/>
              <a:t>New uses for technologies</a:t>
            </a:r>
          </a:p>
          <a:p>
            <a:r>
              <a:rPr lang="en-US" sz="1600" dirty="0"/>
              <a:t>Emergence</a:t>
            </a:r>
          </a:p>
          <a:p>
            <a:pPr lvl="1"/>
            <a:r>
              <a:rPr lang="en-US" sz="1400" dirty="0"/>
              <a:t>Not everything that happens is planned for</a:t>
            </a:r>
          </a:p>
          <a:p>
            <a:pPr lvl="1"/>
            <a:r>
              <a:rPr lang="en-US" sz="1400" dirty="0"/>
              <a:t>Not everything that is planned for happens</a:t>
            </a:r>
          </a:p>
          <a:p>
            <a:pPr lvl="1"/>
            <a:r>
              <a:rPr lang="en-US" sz="1400" dirty="0"/>
              <a:t>Not everything the that is planned, and that happens, happens in quite the way you expected</a:t>
            </a:r>
          </a:p>
          <a:p>
            <a:pPr lvl="1"/>
            <a:r>
              <a:rPr lang="en-US" sz="1400" dirty="0"/>
              <a:t>Meaning and value are emergent</a:t>
            </a:r>
          </a:p>
          <a:p>
            <a:r>
              <a:rPr lang="en-US" sz="1600" dirty="0"/>
              <a:t>The Dark Matter</a:t>
            </a:r>
          </a:p>
          <a:p>
            <a:pPr lvl="1"/>
            <a:r>
              <a:rPr lang="en-US" sz="1400" dirty="0"/>
              <a:t>Tacit knowledge</a:t>
            </a:r>
          </a:p>
          <a:p>
            <a:pPr lvl="1"/>
            <a:r>
              <a:rPr lang="en-US" sz="1400" dirty="0"/>
              <a:t>Black books</a:t>
            </a:r>
          </a:p>
          <a:p>
            <a:pPr lvl="1"/>
            <a:r>
              <a:rPr lang="en-US" sz="1400" dirty="0"/>
              <a:t>The taken-for-granted fabric of everyday life</a:t>
            </a:r>
          </a:p>
          <a:p>
            <a:pPr lvl="1"/>
            <a:endParaRPr lang="en-US" sz="1200" dirty="0"/>
          </a:p>
          <a:p>
            <a:endParaRPr lang="en-US" sz="1400" dirty="0"/>
          </a:p>
        </p:txBody>
      </p:sp>
      <p:sp>
        <p:nvSpPr>
          <p:cNvPr id="4" name="TextBox 3"/>
          <p:cNvSpPr txBox="1"/>
          <p:nvPr/>
        </p:nvSpPr>
        <p:spPr>
          <a:xfrm>
            <a:off x="5241467" y="5085184"/>
            <a:ext cx="3881645" cy="1477328"/>
          </a:xfrm>
          <a:prstGeom prst="rect">
            <a:avLst/>
          </a:prstGeom>
          <a:noFill/>
        </p:spPr>
        <p:txBody>
          <a:bodyPr wrap="square" rtlCol="0">
            <a:spAutoFit/>
          </a:bodyPr>
          <a:lstStyle/>
          <a:p>
            <a:r>
              <a:rPr lang="en-US" i="1" dirty="0">
                <a:solidFill>
                  <a:schemeClr val="tx1">
                    <a:lumMod val="75000"/>
                    <a:lumOff val="25000"/>
                  </a:schemeClr>
                </a:solidFill>
              </a:rPr>
              <a:t>The professionals know their job better than anyone else but sometimes it takes an outsider perspective to ask the silly, obvious questions, about which the practitioners rarely reflect on.</a:t>
            </a:r>
          </a:p>
        </p:txBody>
      </p:sp>
    </p:spTree>
    <p:extLst>
      <p:ext uri="{BB962C8B-B14F-4D97-AF65-F5344CB8AC3E}">
        <p14:creationId xmlns:p14="http://schemas.microsoft.com/office/powerpoint/2010/main" val="2621459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357B8-42CD-AB4F-9956-A6531985F375}"/>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1F56EA93-AAB7-6041-8C99-4CF645819AFF}"/>
              </a:ext>
            </a:extLst>
          </p:cNvPr>
          <p:cNvSpPr>
            <a:spLocks noGrp="1"/>
          </p:cNvSpPr>
          <p:nvPr>
            <p:ph type="subTitle" idx="1"/>
          </p:nvPr>
        </p:nvSpPr>
        <p:spPr/>
        <p:txBody>
          <a:bodyPr/>
          <a:lstStyle/>
          <a:p>
            <a:r>
              <a:rPr lang="en-US" dirty="0">
                <a:solidFill>
                  <a:schemeClr val="tx2"/>
                </a:solidFill>
              </a:rPr>
              <a:t>Questions?</a:t>
            </a:r>
          </a:p>
        </p:txBody>
      </p:sp>
      <p:sp>
        <p:nvSpPr>
          <p:cNvPr id="4" name="Slide Number Placeholder 3">
            <a:extLst>
              <a:ext uri="{FF2B5EF4-FFF2-40B4-BE49-F238E27FC236}">
                <a16:creationId xmlns:a16="http://schemas.microsoft.com/office/drawing/2014/main" id="{6AFB025B-BDCC-6645-9A52-EF544DAB005D}"/>
              </a:ext>
            </a:extLst>
          </p:cNvPr>
          <p:cNvSpPr>
            <a:spLocks noGrp="1"/>
          </p:cNvSpPr>
          <p:nvPr>
            <p:ph type="sldNum" sz="quarter" idx="12"/>
          </p:nvPr>
        </p:nvSpPr>
        <p:spPr/>
        <p:txBody>
          <a:bodyPr/>
          <a:lstStyle/>
          <a:p>
            <a:fld id="{25326606-9769-45B9-B145-D32B89908B05}" type="slidenum">
              <a:rPr lang="nb-NO" smtClean="0"/>
              <a:t>24</a:t>
            </a:fld>
            <a:endParaRPr lang="nb-NO"/>
          </a:p>
        </p:txBody>
      </p:sp>
    </p:spTree>
    <p:extLst>
      <p:ext uri="{BB962C8B-B14F-4D97-AF65-F5344CB8AC3E}">
        <p14:creationId xmlns:p14="http://schemas.microsoft.com/office/powerpoint/2010/main" val="3491829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HOMER and the challenge of HME threat mitigation</a:t>
            </a:r>
          </a:p>
        </p:txBody>
      </p:sp>
      <p:sp>
        <p:nvSpPr>
          <p:cNvPr id="3" name="Text Placeholder 2"/>
          <p:cNvSpPr>
            <a:spLocks noGrp="1"/>
          </p:cNvSpPr>
          <p:nvPr>
            <p:ph type="body" sz="quarter" idx="10"/>
          </p:nvPr>
        </p:nvSpPr>
        <p:spPr/>
        <p:txBody>
          <a:bodyPr/>
          <a:lstStyle/>
          <a:p>
            <a:pPr marL="114300" indent="0">
              <a:buNone/>
            </a:pPr>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355856"/>
            <a:ext cx="1259631" cy="502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Content Placeholder 6" descr="Unsaved ConceptDraw PRO Document.jpeg"/>
          <p:cNvPicPr>
            <a:picLocks noChangeAspect="1"/>
          </p:cNvPicPr>
          <p:nvPr/>
        </p:nvPicPr>
        <p:blipFill>
          <a:blip r:embed="rId4">
            <a:extLst>
              <a:ext uri="{28A0092B-C50C-407E-A947-70E740481C1C}">
                <a14:useLocalDpi xmlns:a14="http://schemas.microsoft.com/office/drawing/2010/main" val="0"/>
              </a:ext>
            </a:extLst>
          </a:blip>
          <a:srcRect l="-12310" r="-12310"/>
          <a:stretch>
            <a:fillRect/>
          </a:stretch>
        </p:blipFill>
        <p:spPr>
          <a:xfrm>
            <a:off x="1187624" y="1955161"/>
            <a:ext cx="6411290" cy="3501665"/>
          </a:xfrm>
          <a:prstGeom prst="rect">
            <a:avLst/>
          </a:prstGeom>
        </p:spPr>
      </p:pic>
      <p:pic>
        <p:nvPicPr>
          <p:cNvPr id="8" name="Picture 7" descr="imgre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7200" y="6148092"/>
            <a:ext cx="1066800" cy="709907"/>
          </a:xfrm>
          <a:prstGeom prst="rect">
            <a:avLst/>
          </a:prstGeom>
        </p:spPr>
      </p:pic>
    </p:spTree>
    <p:extLst>
      <p:ext uri="{BB962C8B-B14F-4D97-AF65-F5344CB8AC3E}">
        <p14:creationId xmlns:p14="http://schemas.microsoft.com/office/powerpoint/2010/main" val="2985519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HOMER CONOPS – functions and roles</a:t>
            </a:r>
          </a:p>
        </p:txBody>
      </p:sp>
      <p:pic>
        <p:nvPicPr>
          <p:cNvPr id="4" name="Content Placeholder 3"/>
          <p:cNvPicPr>
            <a:picLocks noGrp="1" noChangeAspect="1"/>
          </p:cNvPicPr>
          <p:nvPr>
            <p:ph idx="1"/>
          </p:nvPr>
        </p:nvPicPr>
        <p:blipFill>
          <a:blip r:embed="rId3"/>
          <a:srcRect l="5905" r="5905"/>
          <a:stretch>
            <a:fillRect/>
          </a:stretch>
        </p:blipFill>
        <p:spPr>
          <a:xfrm>
            <a:off x="0" y="1498020"/>
            <a:ext cx="9144000" cy="4994194"/>
          </a:xfrm>
        </p:spPr>
      </p:pic>
    </p:spTree>
    <p:extLst>
      <p:ext uri="{BB962C8B-B14F-4D97-AF65-F5344CB8AC3E}">
        <p14:creationId xmlns:p14="http://schemas.microsoft.com/office/powerpoint/2010/main" val="1620684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CONOPS HOMER</a:t>
            </a:r>
          </a:p>
        </p:txBody>
      </p:sp>
      <p:sp>
        <p:nvSpPr>
          <p:cNvPr id="3" name="Content Placeholder 2"/>
          <p:cNvSpPr>
            <a:spLocks noGrp="1"/>
          </p:cNvSpPr>
          <p:nvPr>
            <p:ph idx="1"/>
          </p:nvPr>
        </p:nvSpPr>
        <p:spPr/>
        <p:txBody>
          <a:bodyPr>
            <a:normAutofit lnSpcReduction="10000"/>
          </a:bodyPr>
          <a:lstStyle/>
          <a:p>
            <a:r>
              <a:rPr lang="en-US" dirty="0"/>
              <a:t>Situating the HOMER solution within operational contexts for different LEA/military users;</a:t>
            </a:r>
          </a:p>
          <a:p>
            <a:endParaRPr lang="en-US" dirty="0"/>
          </a:p>
          <a:p>
            <a:r>
              <a:rPr lang="en-US" dirty="0"/>
              <a:t>Allowing for the identification of key design challenges through the mapping of activities and identifying the key interdependencies and potential contradictions;</a:t>
            </a:r>
          </a:p>
          <a:p>
            <a:endParaRPr lang="en-US" dirty="0"/>
          </a:p>
          <a:p>
            <a:r>
              <a:rPr lang="en-US" dirty="0"/>
              <a:t>CONOPS as a methodology – an ongoing recursive activity which monitors change and its implications for activity</a:t>
            </a:r>
          </a:p>
          <a:p>
            <a:endParaRPr lang="en-US" dirty="0"/>
          </a:p>
          <a:p>
            <a:r>
              <a:rPr lang="en-US" dirty="0"/>
              <a:t>Challenges</a:t>
            </a:r>
          </a:p>
          <a:p>
            <a:pPr lvl="1"/>
            <a:r>
              <a:rPr lang="en-US" dirty="0"/>
              <a:t>Not only new technology and data but new culture/philosophy of interaction</a:t>
            </a:r>
          </a:p>
        </p:txBody>
      </p:sp>
    </p:spTree>
    <p:extLst>
      <p:ext uri="{BB962C8B-B14F-4D97-AF65-F5344CB8AC3E}">
        <p14:creationId xmlns:p14="http://schemas.microsoft.com/office/powerpoint/2010/main" val="201339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8A492-B29F-EC42-9EED-515B4B543AC2}"/>
              </a:ext>
            </a:extLst>
          </p:cNvPr>
          <p:cNvSpPr>
            <a:spLocks noGrp="1"/>
          </p:cNvSpPr>
          <p:nvPr>
            <p:ph type="title"/>
          </p:nvPr>
        </p:nvSpPr>
        <p:spPr/>
        <p:txBody>
          <a:bodyPr/>
          <a:lstStyle/>
          <a:p>
            <a:r>
              <a:rPr lang="en-US" sz="3600" dirty="0"/>
              <a:t>Total Airport Security System (TASS)</a:t>
            </a:r>
          </a:p>
        </p:txBody>
      </p:sp>
      <p:sp>
        <p:nvSpPr>
          <p:cNvPr id="3" name="Content Placeholder 2">
            <a:extLst>
              <a:ext uri="{FF2B5EF4-FFF2-40B4-BE49-F238E27FC236}">
                <a16:creationId xmlns:a16="http://schemas.microsoft.com/office/drawing/2014/main" id="{731B6E0F-B789-7C4E-82D6-0B1D7FA27E57}"/>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E1ADE0EC-C5A6-FB49-A655-71D7F9B9C2B6}"/>
              </a:ext>
            </a:extLst>
          </p:cNvPr>
          <p:cNvSpPr>
            <a:spLocks noGrp="1"/>
          </p:cNvSpPr>
          <p:nvPr>
            <p:ph type="sldNum" sz="quarter" idx="12"/>
          </p:nvPr>
        </p:nvSpPr>
        <p:spPr/>
        <p:txBody>
          <a:bodyPr/>
          <a:lstStyle/>
          <a:p>
            <a:fld id="{25326606-9769-45B9-B145-D32B89908B05}" type="slidenum">
              <a:rPr lang="nb-NO" smtClean="0"/>
              <a:t>6</a:t>
            </a:fld>
            <a:endParaRPr lang="nb-NO" dirty="0"/>
          </a:p>
        </p:txBody>
      </p:sp>
      <p:pic>
        <p:nvPicPr>
          <p:cNvPr id="6" name="Content Placeholder 3" descr="tass_diagram.gif">
            <a:extLst>
              <a:ext uri="{FF2B5EF4-FFF2-40B4-BE49-F238E27FC236}">
                <a16:creationId xmlns:a16="http://schemas.microsoft.com/office/drawing/2014/main" id="{8CD983BA-EAE3-B54E-9909-D657C4E72F65}"/>
              </a:ext>
            </a:extLst>
          </p:cNvPr>
          <p:cNvPicPr>
            <a:picLocks noChangeAspect="1"/>
          </p:cNvPicPr>
          <p:nvPr/>
        </p:nvPicPr>
        <p:blipFill>
          <a:blip r:embed="rId2">
            <a:extLst>
              <a:ext uri="{28A0092B-C50C-407E-A947-70E740481C1C}">
                <a14:useLocalDpi xmlns:a14="http://schemas.microsoft.com/office/drawing/2010/main" val="0"/>
              </a:ext>
            </a:extLst>
          </a:blip>
          <a:srcRect t="5341" b="5341"/>
          <a:stretch>
            <a:fillRect/>
          </a:stretch>
        </p:blipFill>
        <p:spPr>
          <a:xfrm>
            <a:off x="1475656" y="1916832"/>
            <a:ext cx="5723227" cy="3433936"/>
          </a:xfrm>
          <a:prstGeom prst="rect">
            <a:avLst/>
          </a:prstGeom>
        </p:spPr>
      </p:pic>
    </p:spTree>
    <p:extLst>
      <p:ext uri="{BB962C8B-B14F-4D97-AF65-F5344CB8AC3E}">
        <p14:creationId xmlns:p14="http://schemas.microsoft.com/office/powerpoint/2010/main" val="4046934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So TASS is about integration of Technologies?</a:t>
            </a:r>
          </a:p>
        </p:txBody>
      </p:sp>
      <p:sp>
        <p:nvSpPr>
          <p:cNvPr id="3" name="Content Placeholder 2"/>
          <p:cNvSpPr>
            <a:spLocks noGrp="1"/>
          </p:cNvSpPr>
          <p:nvPr>
            <p:ph idx="1"/>
          </p:nvPr>
        </p:nvSpPr>
        <p:spPr>
          <a:xfrm>
            <a:off x="415925" y="2075066"/>
            <a:ext cx="8308975" cy="4173334"/>
          </a:xfrm>
        </p:spPr>
        <p:txBody>
          <a:bodyPr>
            <a:normAutofit fontScale="85000" lnSpcReduction="20000"/>
          </a:bodyPr>
          <a:lstStyle/>
          <a:p>
            <a:r>
              <a:rPr lang="en-US" dirty="0"/>
              <a:t>Sensors</a:t>
            </a:r>
          </a:p>
          <a:p>
            <a:pPr lvl="1"/>
            <a:r>
              <a:rPr lang="en-US" dirty="0"/>
              <a:t>NPRS</a:t>
            </a:r>
          </a:p>
          <a:p>
            <a:pPr lvl="1"/>
            <a:r>
              <a:rPr lang="en-US" dirty="0"/>
              <a:t>Chemical sensors</a:t>
            </a:r>
          </a:p>
          <a:p>
            <a:pPr lvl="1"/>
            <a:r>
              <a:rPr lang="en-US" dirty="0"/>
              <a:t>Motion detection and video analytics</a:t>
            </a:r>
          </a:p>
          <a:p>
            <a:pPr lvl="1"/>
            <a:r>
              <a:rPr lang="en-US" dirty="0"/>
              <a:t>Face recognition</a:t>
            </a:r>
          </a:p>
          <a:p>
            <a:pPr lvl="1"/>
            <a:r>
              <a:rPr lang="en-US" dirty="0"/>
              <a:t>RFID</a:t>
            </a:r>
          </a:p>
          <a:p>
            <a:pPr lvl="1"/>
            <a:r>
              <a:rPr lang="en-US" dirty="0"/>
              <a:t>Long-range cameras</a:t>
            </a:r>
          </a:p>
          <a:p>
            <a:pPr lvl="1"/>
            <a:r>
              <a:rPr lang="en-US" dirty="0"/>
              <a:t>Smart fence technologies</a:t>
            </a:r>
          </a:p>
          <a:p>
            <a:r>
              <a:rPr lang="en-US" dirty="0"/>
              <a:t>Data fusion</a:t>
            </a:r>
          </a:p>
          <a:p>
            <a:pPr lvl="1"/>
            <a:r>
              <a:rPr lang="en-US" dirty="0"/>
              <a:t>Intelligence</a:t>
            </a:r>
          </a:p>
          <a:p>
            <a:pPr lvl="1"/>
            <a:r>
              <a:rPr lang="en-US" dirty="0"/>
              <a:t>Threat detection</a:t>
            </a:r>
          </a:p>
          <a:p>
            <a:pPr lvl="1"/>
            <a:r>
              <a:rPr lang="en-US" dirty="0"/>
              <a:t>Decision support</a:t>
            </a:r>
          </a:p>
          <a:p>
            <a:pPr lvl="1"/>
            <a:r>
              <a:rPr lang="en-US" dirty="0"/>
              <a:t>Weak signals</a:t>
            </a:r>
          </a:p>
          <a:p>
            <a:r>
              <a:rPr lang="en-US" dirty="0"/>
              <a:t>HMI</a:t>
            </a:r>
          </a:p>
          <a:p>
            <a:pPr lvl="1"/>
            <a:r>
              <a:rPr lang="en-US" dirty="0"/>
              <a:t>The interface between the human operator and the System as a whole</a:t>
            </a:r>
          </a:p>
        </p:txBody>
      </p:sp>
      <p:sp>
        <p:nvSpPr>
          <p:cNvPr id="4" name="TextBox 3"/>
          <p:cNvSpPr txBox="1"/>
          <p:nvPr/>
        </p:nvSpPr>
        <p:spPr>
          <a:xfrm>
            <a:off x="5290305" y="3819192"/>
            <a:ext cx="2173363" cy="369332"/>
          </a:xfrm>
          <a:prstGeom prst="rect">
            <a:avLst/>
          </a:prstGeom>
          <a:noFill/>
        </p:spPr>
        <p:txBody>
          <a:bodyPr wrap="square" rtlCol="0">
            <a:spAutoFit/>
          </a:bodyPr>
          <a:lstStyle/>
          <a:p>
            <a:r>
              <a:rPr lang="en-US" dirty="0"/>
              <a:t>Not really!</a:t>
            </a:r>
          </a:p>
        </p:txBody>
      </p:sp>
    </p:spTree>
    <p:extLst>
      <p:ext uri="{BB962C8B-B14F-4D97-AF65-F5344CB8AC3E}">
        <p14:creationId xmlns:p14="http://schemas.microsoft.com/office/powerpoint/2010/main" val="94517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TASS is about the Human (and therefore the HMI)?</a:t>
            </a:r>
          </a:p>
        </p:txBody>
      </p:sp>
      <p:pic>
        <p:nvPicPr>
          <p:cNvPr id="4" name="Content Placeholder 3" descr="DSC00004.JPG"/>
          <p:cNvPicPr>
            <a:picLocks noGrp="1" noChangeAspect="1"/>
          </p:cNvPicPr>
          <p:nvPr>
            <p:ph sz="quarter" idx="1"/>
          </p:nvPr>
        </p:nvPicPr>
        <p:blipFill>
          <a:blip r:embed="rId2">
            <a:extLst>
              <a:ext uri="{28A0092B-C50C-407E-A947-70E740481C1C}">
                <a14:useLocalDpi xmlns:a14="http://schemas.microsoft.com/office/drawing/2010/main" val="0"/>
              </a:ext>
            </a:extLst>
          </a:blip>
          <a:srcRect t="10005" b="10005"/>
          <a:stretch>
            <a:fillRect/>
          </a:stretch>
        </p:blipFill>
        <p:spPr>
          <a:xfrm>
            <a:off x="4659761" y="2389932"/>
            <a:ext cx="3560378" cy="1948149"/>
          </a:xfrm>
        </p:spPr>
      </p:pic>
      <p:sp>
        <p:nvSpPr>
          <p:cNvPr id="3" name="TextBox 2"/>
          <p:cNvSpPr txBox="1"/>
          <p:nvPr/>
        </p:nvSpPr>
        <p:spPr>
          <a:xfrm>
            <a:off x="1082209" y="2277074"/>
            <a:ext cx="2308235" cy="1200329"/>
          </a:xfrm>
          <a:prstGeom prst="rect">
            <a:avLst/>
          </a:prstGeom>
          <a:noFill/>
        </p:spPr>
        <p:txBody>
          <a:bodyPr wrap="square" rtlCol="0">
            <a:spAutoFit/>
          </a:bodyPr>
          <a:lstStyle/>
          <a:p>
            <a:r>
              <a:rPr lang="en-US" dirty="0"/>
              <a:t>Yes, Partly!</a:t>
            </a:r>
          </a:p>
          <a:p>
            <a:endParaRPr lang="en-US" dirty="0"/>
          </a:p>
          <a:p>
            <a:r>
              <a:rPr lang="en-US" dirty="0"/>
              <a:t>But why is he there in the first place?</a:t>
            </a:r>
          </a:p>
        </p:txBody>
      </p:sp>
      <p:pic>
        <p:nvPicPr>
          <p:cNvPr id="5" name="23 Imagen" descr="video_displa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165" y="3998078"/>
            <a:ext cx="3794187" cy="2155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4901959" y="4812074"/>
            <a:ext cx="3497058" cy="1200329"/>
          </a:xfrm>
          <a:prstGeom prst="rect">
            <a:avLst/>
          </a:prstGeom>
          <a:noFill/>
        </p:spPr>
        <p:txBody>
          <a:bodyPr wrap="square" rtlCol="0">
            <a:spAutoFit/>
          </a:bodyPr>
          <a:lstStyle/>
          <a:p>
            <a:r>
              <a:rPr lang="en-US" dirty="0"/>
              <a:t>Human factors is not limited to the design of the HMI, which is often left until the end of a development process</a:t>
            </a:r>
          </a:p>
        </p:txBody>
      </p:sp>
    </p:spTree>
    <p:extLst>
      <p:ext uri="{BB962C8B-B14F-4D97-AF65-F5344CB8AC3E}">
        <p14:creationId xmlns:p14="http://schemas.microsoft.com/office/powerpoint/2010/main" val="73182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65" y="579080"/>
            <a:ext cx="8550350" cy="1143000"/>
          </a:xfrm>
        </p:spPr>
        <p:txBody>
          <a:bodyPr/>
          <a:lstStyle/>
          <a:p>
            <a:r>
              <a:rPr lang="en-US" dirty="0"/>
              <a:t>TASS is about the whole airport community!</a:t>
            </a:r>
          </a:p>
        </p:txBody>
      </p:sp>
      <p:pic>
        <p:nvPicPr>
          <p:cNvPr id="8" name="Content Placeholder 3" descr="airport security.jpeg"/>
          <p:cNvPicPr>
            <a:picLocks noGrp="1" noChangeAspect="1"/>
          </p:cNvPicPr>
          <p:nvPr>
            <p:ph sz="quarter" idx="1"/>
          </p:nvPr>
        </p:nvPicPr>
        <p:blipFill>
          <a:blip r:embed="rId3">
            <a:extLst>
              <a:ext uri="{28A0092B-C50C-407E-A947-70E740481C1C}">
                <a14:useLocalDpi xmlns:a14="http://schemas.microsoft.com/office/drawing/2010/main" val="0"/>
              </a:ext>
            </a:extLst>
          </a:blip>
          <a:srcRect l="-6230" r="-6230"/>
          <a:stretch>
            <a:fillRect/>
          </a:stretch>
        </p:blipFill>
        <p:spPr>
          <a:xfrm>
            <a:off x="1054960" y="2009905"/>
            <a:ext cx="7173411" cy="4507204"/>
          </a:xfrm>
        </p:spPr>
      </p:pic>
    </p:spTree>
    <p:extLst>
      <p:ext uri="{BB962C8B-B14F-4D97-AF65-F5344CB8AC3E}">
        <p14:creationId xmlns:p14="http://schemas.microsoft.com/office/powerpoint/2010/main" val="105217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NULL"/></Relationships>
</file>

<file path=ppt/theme/theme1.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2650</TotalTime>
  <Words>2666</Words>
  <Application>Microsoft Macintosh PowerPoint</Application>
  <PresentationFormat>On-screen Show (4:3)</PresentationFormat>
  <Paragraphs>205</Paragraphs>
  <Slides>24</Slides>
  <Notes>11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ＭＳ Ｐゴシック</vt:lpstr>
      <vt:lpstr>Arial</vt:lpstr>
      <vt:lpstr>Calibri</vt:lpstr>
      <vt:lpstr>Cambria</vt:lpstr>
      <vt:lpstr>Adjacency</vt:lpstr>
      <vt:lpstr>The psychology of Mediation</vt:lpstr>
      <vt:lpstr>What I do  (or what I can bring to your organisation)</vt:lpstr>
      <vt:lpstr>HOMER and the challenge of HME threat mitigation</vt:lpstr>
      <vt:lpstr>HOMER CONOPS – functions and roles</vt:lpstr>
      <vt:lpstr>CONOPS HOMER</vt:lpstr>
      <vt:lpstr>Total Airport Security System (TASS)</vt:lpstr>
      <vt:lpstr>So TASS is about integration of Technologies?</vt:lpstr>
      <vt:lpstr>TASS is about the Human (and therefore the HMI)?</vt:lpstr>
      <vt:lpstr>TASS is about the whole airport community!</vt:lpstr>
      <vt:lpstr>PowerPoint Presentation</vt:lpstr>
      <vt:lpstr>Asking the right questions up front</vt:lpstr>
      <vt:lpstr>Understanding operations, as enacted by people</vt:lpstr>
      <vt:lpstr>PowerPoint Presentation</vt:lpstr>
      <vt:lpstr>Activities</vt:lpstr>
      <vt:lpstr>The Activity System approach</vt:lpstr>
      <vt:lpstr>What is CONOPS?</vt:lpstr>
      <vt:lpstr>CONOPS and the V cycle</vt:lpstr>
      <vt:lpstr>What does a CONOPS include?</vt:lpstr>
      <vt:lpstr>An Activity-centred CONOPS</vt:lpstr>
      <vt:lpstr>Boundary objects and contradictions  </vt:lpstr>
      <vt:lpstr>Contradictions</vt:lpstr>
      <vt:lpstr>Contradictions</vt:lpstr>
      <vt:lpstr>Common themes</vt:lpstr>
      <vt:lpstr>Thank you</vt:lpstr>
    </vt:vector>
  </TitlesOfParts>
  <Company>SINTEF</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bsa</dc:creator>
  <cp:lastModifiedBy>Michael Cooke</cp:lastModifiedBy>
  <cp:revision>83</cp:revision>
  <cp:lastPrinted>2012-04-11T09:19:10Z</cp:lastPrinted>
  <dcterms:created xsi:type="dcterms:W3CDTF">2012-04-10T09:21:31Z</dcterms:created>
  <dcterms:modified xsi:type="dcterms:W3CDTF">2018-04-12T11:01:18Z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