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1" r:id="rId6"/>
    <p:sldId id="279" r:id="rId7"/>
    <p:sldId id="280" r:id="rId8"/>
    <p:sldId id="258" r:id="rId9"/>
    <p:sldId id="284" r:id="rId10"/>
    <p:sldId id="261" r:id="rId11"/>
    <p:sldId id="262" r:id="rId12"/>
    <p:sldId id="274" r:id="rId13"/>
    <p:sldId id="270" r:id="rId14"/>
    <p:sldId id="287" r:id="rId15"/>
    <p:sldId id="286" r:id="rId16"/>
    <p:sldId id="282" r:id="rId17"/>
    <p:sldId id="283" r:id="rId18"/>
    <p:sldId id="272" r:id="rId19"/>
    <p:sldId id="267" r:id="rId20"/>
    <p:sldId id="268" r:id="rId21"/>
  </p:sldIdLst>
  <p:sldSz cx="9144000" cy="6858000" type="screen4x3"/>
  <p:notesSz cx="6799263" cy="99298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8"/>
    <a:srgbClr val="822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AD8D1-971A-4F30-82F5-C5B606017290}" v="1" dt="2022-09-16T10:17:12.605"/>
  </p1510:revLst>
</p1510:revInfo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73" autoAdjust="0"/>
  </p:normalViewPr>
  <p:slideViewPr>
    <p:cSldViewPr>
      <p:cViewPr varScale="1">
        <p:scale>
          <a:sx n="112" d="100"/>
          <a:sy n="112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yl Forde" userId="fc4532d3-046e-4e67-a172-5e1b664f7f24" providerId="ADAL" clId="{4CBAD8D1-971A-4F30-82F5-C5B606017290}"/>
    <pc:docChg chg="undo custSel modSld">
      <pc:chgData name="Cheryl Forde" userId="fc4532d3-046e-4e67-a172-5e1b664f7f24" providerId="ADAL" clId="{4CBAD8D1-971A-4F30-82F5-C5B606017290}" dt="2022-09-19T14:09:08.148" v="1350" actId="20577"/>
      <pc:docMkLst>
        <pc:docMk/>
      </pc:docMkLst>
      <pc:sldChg chg="modSp mod">
        <pc:chgData name="Cheryl Forde" userId="fc4532d3-046e-4e67-a172-5e1b664f7f24" providerId="ADAL" clId="{4CBAD8D1-971A-4F30-82F5-C5B606017290}" dt="2022-09-16T09:48:24.006" v="628" actId="20577"/>
        <pc:sldMkLst>
          <pc:docMk/>
          <pc:sldMk cId="913719630" sldId="256"/>
        </pc:sldMkLst>
        <pc:spChg chg="mod">
          <ac:chgData name="Cheryl Forde" userId="fc4532d3-046e-4e67-a172-5e1b664f7f24" providerId="ADAL" clId="{4CBAD8D1-971A-4F30-82F5-C5B606017290}" dt="2022-09-16T09:48:24.006" v="628" actId="20577"/>
          <ac:spMkLst>
            <pc:docMk/>
            <pc:sldMk cId="913719630" sldId="256"/>
            <ac:spMk id="3" creationId="{00000000-0000-0000-0000-000000000000}"/>
          </ac:spMkLst>
        </pc:spChg>
      </pc:sldChg>
      <pc:sldChg chg="addSp delSp modSp mod">
        <pc:chgData name="Cheryl Forde" userId="fc4532d3-046e-4e67-a172-5e1b664f7f24" providerId="ADAL" clId="{4CBAD8D1-971A-4F30-82F5-C5B606017290}" dt="2022-09-19T14:02:45.157" v="1154" actId="20577"/>
        <pc:sldMkLst>
          <pc:docMk/>
          <pc:sldMk cId="0" sldId="258"/>
        </pc:sldMkLst>
        <pc:spChg chg="del mod">
          <ac:chgData name="Cheryl Forde" userId="fc4532d3-046e-4e67-a172-5e1b664f7f24" providerId="ADAL" clId="{4CBAD8D1-971A-4F30-82F5-C5B606017290}" dt="2022-09-16T09:50:00.349" v="654" actId="478"/>
          <ac:spMkLst>
            <pc:docMk/>
            <pc:sldMk cId="0" sldId="258"/>
            <ac:spMk id="3" creationId="{00000000-0000-0000-0000-000000000000}"/>
          </ac:spMkLst>
        </pc:spChg>
        <pc:spChg chg="mod">
          <ac:chgData name="Cheryl Forde" userId="fc4532d3-046e-4e67-a172-5e1b664f7f24" providerId="ADAL" clId="{4CBAD8D1-971A-4F30-82F5-C5B606017290}" dt="2022-09-19T14:02:45.157" v="1154" actId="20577"/>
          <ac:spMkLst>
            <pc:docMk/>
            <pc:sldMk cId="0" sldId="258"/>
            <ac:spMk id="5" creationId="{00000000-0000-0000-0000-000000000000}"/>
          </ac:spMkLst>
        </pc:spChg>
        <pc:spChg chg="add mod">
          <ac:chgData name="Cheryl Forde" userId="fc4532d3-046e-4e67-a172-5e1b664f7f24" providerId="ADAL" clId="{4CBAD8D1-971A-4F30-82F5-C5B606017290}" dt="2022-09-16T09:50:34.174" v="656" actId="1076"/>
          <ac:spMkLst>
            <pc:docMk/>
            <pc:sldMk cId="0" sldId="258"/>
            <ac:spMk id="7" creationId="{17A33B1E-9DAA-1193-25CB-C8D01808D3C2}"/>
          </ac:spMkLst>
        </pc:spChg>
      </pc:sldChg>
      <pc:sldChg chg="modSp mod">
        <pc:chgData name="Cheryl Forde" userId="fc4532d3-046e-4e67-a172-5e1b664f7f24" providerId="ADAL" clId="{4CBAD8D1-971A-4F30-82F5-C5B606017290}" dt="2022-09-19T14:03:17.582" v="1155" actId="20577"/>
        <pc:sldMkLst>
          <pc:docMk/>
          <pc:sldMk cId="0" sldId="261"/>
        </pc:sldMkLst>
        <pc:spChg chg="mod">
          <ac:chgData name="Cheryl Forde" userId="fc4532d3-046e-4e67-a172-5e1b664f7f24" providerId="ADAL" clId="{4CBAD8D1-971A-4F30-82F5-C5B606017290}" dt="2022-09-19T14:03:17.582" v="1155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Cheryl Forde" userId="fc4532d3-046e-4e67-a172-5e1b664f7f24" providerId="ADAL" clId="{4CBAD8D1-971A-4F30-82F5-C5B606017290}" dt="2022-09-16T10:14:46.127" v="911" actId="20577"/>
        <pc:sldMkLst>
          <pc:docMk/>
          <pc:sldMk cId="0" sldId="262"/>
        </pc:sldMkLst>
        <pc:spChg chg="mod">
          <ac:chgData name="Cheryl Forde" userId="fc4532d3-046e-4e67-a172-5e1b664f7f24" providerId="ADAL" clId="{4CBAD8D1-971A-4F30-82F5-C5B606017290}" dt="2022-09-16T10:14:46.127" v="911" actId="20577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Cheryl Forde" userId="fc4532d3-046e-4e67-a172-5e1b664f7f24" providerId="ADAL" clId="{4CBAD8D1-971A-4F30-82F5-C5B606017290}" dt="2022-09-19T14:09:08.148" v="1350" actId="20577"/>
        <pc:sldMkLst>
          <pc:docMk/>
          <pc:sldMk cId="2215004092" sldId="272"/>
        </pc:sldMkLst>
        <pc:spChg chg="mod">
          <ac:chgData name="Cheryl Forde" userId="fc4532d3-046e-4e67-a172-5e1b664f7f24" providerId="ADAL" clId="{4CBAD8D1-971A-4F30-82F5-C5B606017290}" dt="2022-09-19T14:09:08.148" v="1350" actId="20577"/>
          <ac:spMkLst>
            <pc:docMk/>
            <pc:sldMk cId="2215004092" sldId="272"/>
            <ac:spMk id="3" creationId="{00000000-0000-0000-0000-000000000000}"/>
          </ac:spMkLst>
        </pc:spChg>
      </pc:sldChg>
      <pc:sldChg chg="modSp mod">
        <pc:chgData name="Cheryl Forde" userId="fc4532d3-046e-4e67-a172-5e1b664f7f24" providerId="ADAL" clId="{4CBAD8D1-971A-4F30-82F5-C5B606017290}" dt="2022-09-16T10:16:06.502" v="943" actId="20577"/>
        <pc:sldMkLst>
          <pc:docMk/>
          <pc:sldMk cId="1058311835" sldId="274"/>
        </pc:sldMkLst>
        <pc:spChg chg="mod">
          <ac:chgData name="Cheryl Forde" userId="fc4532d3-046e-4e67-a172-5e1b664f7f24" providerId="ADAL" clId="{4CBAD8D1-971A-4F30-82F5-C5B606017290}" dt="2022-09-16T10:16:06.502" v="943" actId="20577"/>
          <ac:spMkLst>
            <pc:docMk/>
            <pc:sldMk cId="1058311835" sldId="274"/>
            <ac:spMk id="3" creationId="{00000000-0000-0000-0000-000000000000}"/>
          </ac:spMkLst>
        </pc:spChg>
      </pc:sldChg>
      <pc:sldChg chg="modSp mod">
        <pc:chgData name="Cheryl Forde" userId="fc4532d3-046e-4e67-a172-5e1b664f7f24" providerId="ADAL" clId="{4CBAD8D1-971A-4F30-82F5-C5B606017290}" dt="2022-09-16T10:21:09.875" v="1140" actId="1076"/>
        <pc:sldMkLst>
          <pc:docMk/>
          <pc:sldMk cId="1942938987" sldId="282"/>
        </pc:sldMkLst>
        <pc:spChg chg="mod">
          <ac:chgData name="Cheryl Forde" userId="fc4532d3-046e-4e67-a172-5e1b664f7f24" providerId="ADAL" clId="{4CBAD8D1-971A-4F30-82F5-C5B606017290}" dt="2022-09-16T10:17:11.218" v="963" actId="20577"/>
          <ac:spMkLst>
            <pc:docMk/>
            <pc:sldMk cId="1942938987" sldId="282"/>
            <ac:spMk id="3" creationId="{00000000-0000-0000-0000-000000000000}"/>
          </ac:spMkLst>
        </pc:spChg>
        <pc:spChg chg="mod">
          <ac:chgData name="Cheryl Forde" userId="fc4532d3-046e-4e67-a172-5e1b664f7f24" providerId="ADAL" clId="{4CBAD8D1-971A-4F30-82F5-C5B606017290}" dt="2022-09-16T10:21:02.621" v="1138" actId="1076"/>
          <ac:spMkLst>
            <pc:docMk/>
            <pc:sldMk cId="1942938987" sldId="282"/>
            <ac:spMk id="4" creationId="{00000000-0000-0000-0000-000000000000}"/>
          </ac:spMkLst>
        </pc:spChg>
        <pc:spChg chg="mod">
          <ac:chgData name="Cheryl Forde" userId="fc4532d3-046e-4e67-a172-5e1b664f7f24" providerId="ADAL" clId="{4CBAD8D1-971A-4F30-82F5-C5B606017290}" dt="2022-09-16T10:21:06.140" v="1139" actId="1076"/>
          <ac:spMkLst>
            <pc:docMk/>
            <pc:sldMk cId="1942938987" sldId="282"/>
            <ac:spMk id="5" creationId="{00000000-0000-0000-0000-000000000000}"/>
          </ac:spMkLst>
        </pc:spChg>
        <pc:spChg chg="mod">
          <ac:chgData name="Cheryl Forde" userId="fc4532d3-046e-4e67-a172-5e1b664f7f24" providerId="ADAL" clId="{4CBAD8D1-971A-4F30-82F5-C5B606017290}" dt="2022-09-16T10:21:09.875" v="1140" actId="1076"/>
          <ac:spMkLst>
            <pc:docMk/>
            <pc:sldMk cId="1942938987" sldId="282"/>
            <ac:spMk id="6" creationId="{00000000-0000-0000-0000-000000000000}"/>
          </ac:spMkLst>
        </pc:spChg>
      </pc:sldChg>
      <pc:sldChg chg="modSp mod">
        <pc:chgData name="Cheryl Forde" userId="fc4532d3-046e-4e67-a172-5e1b664f7f24" providerId="ADAL" clId="{4CBAD8D1-971A-4F30-82F5-C5B606017290}" dt="2022-09-19T14:08:12.388" v="1220" actId="20577"/>
        <pc:sldMkLst>
          <pc:docMk/>
          <pc:sldMk cId="2607608419" sldId="283"/>
        </pc:sldMkLst>
        <pc:spChg chg="mod">
          <ac:chgData name="Cheryl Forde" userId="fc4532d3-046e-4e67-a172-5e1b664f7f24" providerId="ADAL" clId="{4CBAD8D1-971A-4F30-82F5-C5B606017290}" dt="2022-09-19T14:08:12.388" v="1220" actId="20577"/>
          <ac:spMkLst>
            <pc:docMk/>
            <pc:sldMk cId="2607608419" sldId="28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52DFBD-324F-4D88-8EC0-D514D671942F}" type="datetimeFigureOut">
              <a:rPr lang="en-GB"/>
              <a:pPr>
                <a:defRPr/>
              </a:pPr>
              <a:t>19/09/2022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B68DBA-1878-451A-AAD2-55D7C35DF8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69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4T16:28:12.04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0,'0'4539,"0"-4518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2FD9-6BDA-4C5D-8D5C-5DED6FA4803B}" type="datetimeFigureOut">
              <a:rPr lang="en-IE" smtClean="0"/>
              <a:pPr/>
              <a:t>19/09/2022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F0BB5-1A8C-4BA8-8AF7-AD6596525A1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0BB5-1A8C-4BA8-8AF7-AD6596525A1D}" type="slidenum">
              <a:rPr lang="en-IE" smtClean="0"/>
              <a:pPr/>
              <a:t>1</a:t>
            </a:fld>
            <a:endParaRPr lang="en-I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2" descr="C:\Users\Rowan\Documents\Maynooth\Powerpoint Template\K7917 - Maynooth University_PowerPoint (Burgundy) Option 1-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0" t="-320" r="27138"/>
          <a:stretch>
            <a:fillRect/>
          </a:stretch>
        </p:blipFill>
        <p:spPr bwMode="auto">
          <a:xfrm>
            <a:off x="4008438" y="549275"/>
            <a:ext cx="46799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55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5" name="Rectangle 4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844675"/>
            <a:ext cx="7561263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559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paper title/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3097213" y="5884863"/>
            <a:ext cx="521970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pic>
        <p:nvPicPr>
          <p:cNvPr id="11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63938" y="1628800"/>
            <a:ext cx="4968875" cy="187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63888" y="3645024"/>
            <a:ext cx="4825057" cy="57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563888" y="5085184"/>
            <a:ext cx="4825057" cy="57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9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blank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08438" y="549275"/>
            <a:ext cx="4679950" cy="5832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9132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2" descr="C:\Users\Rowan\Documents\Maynooth\Powerpoint Template\K7917 - Maynooth University_PowerPoint (Burgundy) Option 1-2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r="25652"/>
          <a:stretch>
            <a:fillRect/>
          </a:stretch>
        </p:blipFill>
        <p:spPr bwMode="auto">
          <a:xfrm>
            <a:off x="4008438" y="536575"/>
            <a:ext cx="467995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703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o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4" descr="C:\Users\Rowan\Documents\Maynooth\Powerpoint Template\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7" t="4469" r="53"/>
          <a:stretch>
            <a:fillRect/>
          </a:stretch>
        </p:blipFill>
        <p:spPr bwMode="auto">
          <a:xfrm>
            <a:off x="4008438" y="566738"/>
            <a:ext cx="4679950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976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" name="Picture 2" descr="C:\Users\Rowan\Documents\Maynooth\Powerpoint Template\K7917 - Maynooth University_PowerPoint (Burgundy) Option 1-2-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2" r="-2"/>
          <a:stretch>
            <a:fillRect/>
          </a:stretch>
        </p:blipFill>
        <p:spPr bwMode="auto">
          <a:xfrm>
            <a:off x="4008438" y="515938"/>
            <a:ext cx="4679950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410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313" y="404813"/>
            <a:ext cx="8370887" cy="5400675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844675"/>
            <a:ext cx="7561263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36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844675"/>
            <a:ext cx="7561263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480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colour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313" y="404589"/>
            <a:ext cx="8496300" cy="5400675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84213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48225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309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blank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84213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48225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972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with right title and tex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0550" y="404813"/>
            <a:ext cx="5561013" cy="5400675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pic>
        <p:nvPicPr>
          <p:cNvPr id="10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536" y="404813"/>
            <a:ext cx="2592388" cy="5407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47864" y="404813"/>
            <a:ext cx="5112965" cy="647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51744" y="1118393"/>
            <a:ext cx="5118559" cy="468709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312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with right 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pic>
        <p:nvPicPr>
          <p:cNvPr id="8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536" y="404664"/>
            <a:ext cx="2592388" cy="5407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19475" y="404813"/>
            <a:ext cx="5292725" cy="647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419475" y="1124744"/>
            <a:ext cx="5292725" cy="468709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490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Half and half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467544" y="260648"/>
            <a:ext cx="8218016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2"/>
          </p:nvPr>
        </p:nvSpPr>
        <p:spPr>
          <a:xfrm>
            <a:off x="467544" y="1988840"/>
            <a:ext cx="4032448" cy="382299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29"/>
          <p:cNvSpPr>
            <a:spLocks noGrp="1"/>
          </p:cNvSpPr>
          <p:nvPr>
            <p:ph sz="quarter" idx="13"/>
          </p:nvPr>
        </p:nvSpPr>
        <p:spPr>
          <a:xfrm>
            <a:off x="4644008" y="1992263"/>
            <a:ext cx="4032448" cy="382299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72530" y="1340768"/>
            <a:ext cx="4027462" cy="5760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644008" y="1340768"/>
            <a:ext cx="4027462" cy="5760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733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95288" y="404813"/>
            <a:ext cx="8316912" cy="5184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24956" y="6426413"/>
            <a:ext cx="3457575" cy="314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6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/>
              <a:t>maynoothuniversity.ie</a:t>
            </a:r>
            <a:endParaRPr lang="en-GB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95288" y="476250"/>
            <a:ext cx="8316912" cy="5256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76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3980" r:id="rId14"/>
    <p:sldLayoutId id="2147483978" r:id="rId15"/>
    <p:sldLayoutId id="2147483981" r:id="rId16"/>
    <p:sldLayoutId id="2147483983" r:id="rId17"/>
    <p:sldLayoutId id="2147483984" r:id="rId18"/>
    <p:sldLayoutId id="2147483985" r:id="rId19"/>
    <p:sldLayoutId id="2147483986" r:id="rId20"/>
    <p:sldLayoutId id="2147483987" r:id="rId21"/>
    <p:sldLayoutId id="2147483988" r:id="rId22"/>
    <p:sldLayoutId id="2147483989" r:id="rId23"/>
    <p:sldLayoutId id="2147483990" r:id="rId24"/>
    <p:sldLayoutId id="2147483991" r:id="rId25"/>
    <p:sldLayoutId id="2147483992" r:id="rId26"/>
    <p:sldLayoutId id="2147483993" r:id="rId2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ay.dully@mu.ie" TargetMode="External"/><Relationship Id="rId2" Type="http://schemas.openxmlformats.org/officeDocument/2006/relationships/hyperlink" Target="mailto:apenquiries@mu.ie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ophelpdesk@mu.ie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ynoothuniversity.ie/bursar/finance-projects/departmental-reportstraining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2" Type="http://schemas.openxmlformats.org/officeDocument/2006/relationships/image" Target="file:///C:\Users\cforde\Downloads\xdoimgmoZAe9VX838482317427919728054.png" TargetMode="External"/><Relationship Id="rId1" Type="http://schemas.openxmlformats.org/officeDocument/2006/relationships/slideLayout" Target="../slideLayouts/slideLayout13.xml"/><Relationship Id="rId4" Type="http://schemas.openxmlformats.org/officeDocument/2006/relationships/customXml" Target="../ink/ink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744416" cy="2232025"/>
          </a:xfrm>
        </p:spPr>
        <p:txBody>
          <a:bodyPr/>
          <a:lstStyle/>
          <a:p>
            <a:r>
              <a:rPr lang="en-GB" dirty="0"/>
              <a:t>Dept. Finance  Report Training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1188" y="5157192"/>
            <a:ext cx="3240731" cy="1224559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Sept 2022</a:t>
            </a:r>
          </a:p>
          <a:p>
            <a:r>
              <a:rPr lang="en-GB" dirty="0"/>
              <a:t>Cheryl Forde - Business Partner Academic 	   Departments</a:t>
            </a:r>
          </a:p>
          <a:p>
            <a:r>
              <a:rPr lang="en-GB" dirty="0"/>
              <a:t>Treasa Lawler -Business Partner Support 	    Areas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71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260648"/>
            <a:ext cx="7560890" cy="1008112"/>
          </a:xfrm>
        </p:spPr>
        <p:txBody>
          <a:bodyPr>
            <a:normAutofit/>
          </a:bodyPr>
          <a:lstStyle/>
          <a:p>
            <a:r>
              <a:rPr lang="en-IE" sz="3200" dirty="0"/>
              <a:t>Things to Remember – Let us Know</a:t>
            </a:r>
          </a:p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124744"/>
            <a:ext cx="7561263" cy="4536281"/>
          </a:xfrm>
        </p:spPr>
        <p:txBody>
          <a:bodyPr>
            <a:normAutofit/>
          </a:bodyPr>
          <a:lstStyle/>
          <a:p>
            <a:r>
              <a:rPr lang="en-GB" dirty="0"/>
              <a:t>Changes to the Core pay budget that will increase the Occasional pay budget – recruitment delays, sabbatical leave, staff on long-term sick pay, maternity leave.</a:t>
            </a:r>
          </a:p>
          <a:p>
            <a:r>
              <a:rPr lang="en-GB" dirty="0"/>
              <a:t>Visiting professors – these will impact the budget both pay and non-pay.</a:t>
            </a:r>
          </a:p>
          <a:p>
            <a:r>
              <a:rPr lang="en-IE" dirty="0"/>
              <a:t>If you believe you will run a deficit- let us know as soon as possible </a:t>
            </a:r>
          </a:p>
          <a:p>
            <a:r>
              <a:rPr lang="en-IE" dirty="0"/>
              <a:t>“New Asks”- position paper to the UE member/Dean for approval. We will facilitate you with the costings for the  submission. </a:t>
            </a:r>
          </a:p>
          <a:p>
            <a:r>
              <a:rPr lang="en-IE" dirty="0"/>
              <a:t>If in doubt about anything pick up the phone.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5543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794BB6-8218-4641-8A52-4E00977756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Where to go for help – Financial Planning</a:t>
            </a:r>
            <a:endParaRPr lang="en-I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E4CB82-7E92-4F75-9EB4-4429702B39C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09875" y="1844675"/>
            <a:ext cx="7052813" cy="3816350"/>
          </a:xfrm>
        </p:spPr>
      </p:pic>
    </p:spTree>
    <p:extLst>
      <p:ext uri="{BB962C8B-B14F-4D97-AF65-F5344CB8AC3E}">
        <p14:creationId xmlns:p14="http://schemas.microsoft.com/office/powerpoint/2010/main" val="281865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5DECE4-1A6A-4857-9459-4437CB324F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Where to go for Help - Finance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7D88-E414-4CBC-9F5B-9CD9CD0B946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check if a supplier has been paid/ general payment query – Email Accounts Payable Enquires (</a:t>
            </a:r>
            <a:r>
              <a:rPr lang="en-US" dirty="0">
                <a:hlinkClick r:id="rId2"/>
              </a:rPr>
              <a:t>apenquiries@mu.ie</a:t>
            </a:r>
            <a:r>
              <a:rPr lang="en-US" dirty="0"/>
              <a:t>)</a:t>
            </a:r>
          </a:p>
          <a:p>
            <a:r>
              <a:rPr lang="en-US" dirty="0"/>
              <a:t>All invoices are to be raised through the Income Office. To raise an invoice or to query income coded/miscoded- Email Ray Dully (</a:t>
            </a:r>
            <a:r>
              <a:rPr lang="en-US" dirty="0">
                <a:hlinkClick r:id="rId3"/>
              </a:rPr>
              <a:t>ray.dully@mu.ie</a:t>
            </a:r>
            <a:r>
              <a:rPr lang="en-US" dirty="0"/>
              <a:t>)</a:t>
            </a:r>
          </a:p>
          <a:p>
            <a:r>
              <a:rPr lang="en-US" dirty="0"/>
              <a:t>On-line time sheet queries or access to reports should be directed towards the Payroll Office – help-sheets on Bursar’s webpage</a:t>
            </a:r>
          </a:p>
          <a:p>
            <a:r>
              <a:rPr lang="en-US" dirty="0"/>
              <a:t>On-line expense queries should also be directed towards the Accounts Payable Office – help-sheets on the Bursar’s webpage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432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260648"/>
            <a:ext cx="7560890" cy="1368152"/>
          </a:xfrm>
        </p:spPr>
        <p:txBody>
          <a:bodyPr>
            <a:normAutofit/>
          </a:bodyPr>
          <a:lstStyle/>
          <a:p>
            <a:r>
              <a:rPr lang="en-IE" sz="3200" dirty="0"/>
              <a:t>Procurement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268760"/>
            <a:ext cx="7561263" cy="4392265"/>
          </a:xfrm>
        </p:spPr>
        <p:txBody>
          <a:bodyPr>
            <a:normAutofit lnSpcReduction="10000"/>
          </a:bodyPr>
          <a:lstStyle/>
          <a:p>
            <a:r>
              <a:rPr lang="en-IE" dirty="0"/>
              <a:t>Order value less than €1,000  - goes straight to supplier automatically: Requistioner            Supplier</a:t>
            </a:r>
          </a:p>
          <a:p>
            <a:r>
              <a:rPr lang="en-IE" dirty="0"/>
              <a:t>All Requisitions are approved net of VAT:                   Requisition-PO           +VAT           PO to Supplier</a:t>
            </a:r>
          </a:p>
          <a:p>
            <a:r>
              <a:rPr lang="en-IE" dirty="0"/>
              <a:t>OV (the new PV): to confirm payment contact the Payment’s Office</a:t>
            </a:r>
          </a:p>
          <a:p>
            <a:r>
              <a:rPr lang="en-IE" dirty="0"/>
              <a:t>Delivery charges of less than €50 are automatically approved</a:t>
            </a:r>
          </a:p>
          <a:p>
            <a:r>
              <a:rPr lang="en-IE" dirty="0"/>
              <a:t>Matching tolerance of 1% or (€100)  is allowed by system</a:t>
            </a:r>
          </a:p>
          <a:p>
            <a:r>
              <a:rPr lang="en-IE" dirty="0"/>
              <a:t>No Splitting of Costs: 1 Requisition to 1 BU </a:t>
            </a:r>
          </a:p>
          <a:p>
            <a:r>
              <a:rPr lang="en-IE" dirty="0"/>
              <a:t>All specific POP related queries to be directed towards the Procurement Office – (</a:t>
            </a:r>
            <a:r>
              <a:rPr lang="en-IE" dirty="0">
                <a:hlinkClick r:id="rId2"/>
              </a:rPr>
              <a:t>pophelpdesk@mu.ie</a:t>
            </a:r>
            <a:r>
              <a:rPr lang="en-IE" dirty="0"/>
              <a:t>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283968" y="162880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ight Arrow 4"/>
          <p:cNvSpPr/>
          <p:nvPr/>
        </p:nvSpPr>
        <p:spPr>
          <a:xfrm>
            <a:off x="2987824" y="234888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ight Arrow 5"/>
          <p:cNvSpPr/>
          <p:nvPr/>
        </p:nvSpPr>
        <p:spPr>
          <a:xfrm>
            <a:off x="4490048" y="234888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293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332656"/>
            <a:ext cx="7560890" cy="1296144"/>
          </a:xfrm>
        </p:spPr>
        <p:txBody>
          <a:bodyPr>
            <a:normAutofit/>
          </a:bodyPr>
          <a:lstStyle/>
          <a:p>
            <a:r>
              <a:rPr lang="en-IE" sz="3200" dirty="0"/>
              <a:t>Purchase Order Process (POP)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268760"/>
            <a:ext cx="7561263" cy="4392265"/>
          </a:xfrm>
        </p:spPr>
        <p:txBody>
          <a:bodyPr>
            <a:normAutofit fontScale="92500" lnSpcReduction="20000"/>
          </a:bodyPr>
          <a:lstStyle/>
          <a:p>
            <a:r>
              <a:rPr lang="en-IE" dirty="0"/>
              <a:t>“ </a:t>
            </a:r>
            <a:r>
              <a:rPr lang="en-IE" b="1" dirty="0"/>
              <a:t>No PO, No PAY POLICY” </a:t>
            </a:r>
            <a:r>
              <a:rPr lang="en-IE" dirty="0"/>
              <a:t>– Only Supplier invoices with a valid PO number which has been created before the receipt of any goods or any service will be paid from 01 Sept 2022. A limited number of exemptions would include e.g. utilities, taxi fares, conference fees, professional memberships et..</a:t>
            </a:r>
          </a:p>
          <a:p>
            <a:r>
              <a:rPr lang="en-IE" b="1" dirty="0"/>
              <a:t>Non-POP purchases </a:t>
            </a:r>
            <a:r>
              <a:rPr lang="en-IE" dirty="0"/>
              <a:t>(exempt/outside the scope of POP) included –  UIs: personal expenses, payroll, postage etc</a:t>
            </a:r>
          </a:p>
          <a:p>
            <a:r>
              <a:rPr lang="en-IE" b="1" dirty="0"/>
              <a:t>Best practice: </a:t>
            </a:r>
            <a:r>
              <a:rPr lang="en-IE" dirty="0"/>
              <a:t>Keep on top of Receipting – it keeps the Commitments figure low. Commitments convert to an actual once they are receipted. System provides no reminders/alerts. You can only receipt once the goods or services are received/consumed.</a:t>
            </a:r>
          </a:p>
          <a:p>
            <a:r>
              <a:rPr lang="en-IE" b="1" dirty="0"/>
              <a:t>Create Draw Down orders where possible. </a:t>
            </a:r>
            <a:r>
              <a:rPr lang="en-IE" dirty="0"/>
              <a:t>These are POs for an estimated amount to cover for spend throughout the year ( max 12 months), with an agreed supplier for a single service. i.e. consultancy fees, subscriptions etc…</a:t>
            </a:r>
          </a:p>
        </p:txBody>
      </p:sp>
    </p:spTree>
    <p:extLst>
      <p:ext uri="{BB962C8B-B14F-4D97-AF65-F5344CB8AC3E}">
        <p14:creationId xmlns:p14="http://schemas.microsoft.com/office/powerpoint/2010/main" val="260760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620688"/>
            <a:ext cx="7560890" cy="648072"/>
          </a:xfrm>
        </p:spPr>
        <p:txBody>
          <a:bodyPr>
            <a:normAutofit/>
          </a:bodyPr>
          <a:lstStyle/>
          <a:p>
            <a:r>
              <a:rPr lang="en-IE" sz="3200" dirty="0"/>
              <a:t>Going Forward</a:t>
            </a:r>
          </a:p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484784"/>
            <a:ext cx="7561263" cy="4176241"/>
          </a:xfrm>
        </p:spPr>
        <p:txBody>
          <a:bodyPr/>
          <a:lstStyle/>
          <a:p>
            <a:r>
              <a:rPr lang="en-IE" dirty="0"/>
              <a:t>Keep in touch – any questions just ask</a:t>
            </a:r>
          </a:p>
          <a:p>
            <a:r>
              <a:rPr lang="en-IE" dirty="0"/>
              <a:t>Quarterly reviews with all areas. This information feeds into the quarterly HEA forecasts which college </a:t>
            </a:r>
            <a:r>
              <a:rPr lang="en-IE"/>
              <a:t>must submit.</a:t>
            </a:r>
            <a:endParaRPr lang="en-IE" dirty="0"/>
          </a:p>
          <a:p>
            <a:r>
              <a:rPr lang="en-IE" dirty="0"/>
              <a:t>Training available – online as per webpage </a:t>
            </a:r>
            <a:r>
              <a:rPr lang="en-I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https://www.maynoothuniversity.ie/bursar/finance-projects/departmental-reportstraining</a:t>
            </a:r>
            <a:r>
              <a:rPr lang="en-IE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E" dirty="0"/>
              <a:t> Additional group training available on request.</a:t>
            </a:r>
          </a:p>
          <a:p>
            <a:r>
              <a:rPr lang="en-IE" dirty="0"/>
              <a:t>Feedback is always welcome.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500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People: Who we 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844675"/>
            <a:ext cx="7920806" cy="38163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E" sz="2800" b="1" dirty="0"/>
              <a:t>The Financial Planning Team </a:t>
            </a:r>
          </a:p>
          <a:p>
            <a:pPr marL="0" indent="0">
              <a:buNone/>
            </a:pPr>
            <a:endParaRPr lang="en-IE" dirty="0"/>
          </a:p>
          <a:p>
            <a:pPr lvl="1">
              <a:buFont typeface="Wingdings" pitchFamily="2" charset="2"/>
              <a:buChar char="Ø"/>
            </a:pPr>
            <a:r>
              <a:rPr lang="en-IE" dirty="0"/>
              <a:t>Jane Corcoran, Head of Financial Planning 		Ext. 6696</a:t>
            </a:r>
          </a:p>
          <a:p>
            <a:pPr lvl="1">
              <a:buFont typeface="Wingdings" pitchFamily="2" charset="2"/>
              <a:buChar char="Ø"/>
            </a:pPr>
            <a:r>
              <a:rPr lang="en-IE" dirty="0"/>
              <a:t>Cheryl Forde, Business Partner – Academic Depts.	Ext. 6144</a:t>
            </a:r>
          </a:p>
          <a:p>
            <a:pPr lvl="1">
              <a:buFont typeface="Wingdings" pitchFamily="2" charset="2"/>
              <a:buChar char="Ø"/>
            </a:pPr>
            <a:r>
              <a:rPr lang="en-IE" dirty="0"/>
              <a:t>Conor Gillespie, Budget Accountant			Ext. 3797</a:t>
            </a:r>
          </a:p>
          <a:p>
            <a:pPr lvl="1">
              <a:buFont typeface="Wingdings" pitchFamily="2" charset="2"/>
              <a:buChar char="Ø"/>
            </a:pPr>
            <a:r>
              <a:rPr lang="en-IE" dirty="0"/>
              <a:t>Treasa Lawler, Business Partner – Support Areas	Ext. 7367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200" dirty="0"/>
              <a:t>Questions ???</a:t>
            </a:r>
          </a:p>
        </p:txBody>
      </p:sp>
      <p:grpSp>
        <p:nvGrpSpPr>
          <p:cNvPr id="4" name="Group 2"/>
          <p:cNvGrpSpPr>
            <a:grpSpLocks noGrp="1"/>
          </p:cNvGrpSpPr>
          <p:nvPr/>
        </p:nvGrpSpPr>
        <p:grpSpPr bwMode="auto">
          <a:xfrm>
            <a:off x="3059832" y="1844825"/>
            <a:ext cx="3002392" cy="3024336"/>
            <a:chOff x="2425" y="1804"/>
            <a:chExt cx="1471" cy="2016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2425" y="1804"/>
              <a:ext cx="1471" cy="2016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IE" dirty="0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2884" y="2524"/>
              <a:ext cx="599" cy="472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FF00"/>
                  </a:solidFill>
                  <a:latin typeface="Univers 55" pitchFamily="2" charset="0"/>
                </a:rPr>
                <a:t>Q&amp;A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Business Partner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268760"/>
            <a:ext cx="7920806" cy="4392265"/>
          </a:xfrm>
        </p:spPr>
        <p:txBody>
          <a:bodyPr>
            <a:normAutofit fontScale="92500" lnSpcReduction="20000"/>
          </a:bodyPr>
          <a:lstStyle/>
          <a:p>
            <a:r>
              <a:rPr lang="en-IE" dirty="0"/>
              <a:t>The role is to act as a ‘translator’ and is the first point of contact with finance queries</a:t>
            </a:r>
          </a:p>
          <a:p>
            <a:r>
              <a:rPr lang="en-IE" dirty="0">
                <a:solidFill>
                  <a:srgbClr val="333333"/>
                </a:solidFill>
                <a:latin typeface="Source Sans Pro" panose="020B0503030403020204" pitchFamily="34" charset="0"/>
              </a:rPr>
              <a:t>P</a:t>
            </a:r>
            <a:r>
              <a:rPr lang="en-IE" dirty="0"/>
              <a:t>rovide 'real time' support and analysis, to be a trusted adviser and to add value that will assist in decision making.</a:t>
            </a:r>
          </a:p>
          <a:p>
            <a:r>
              <a:rPr lang="en-IE" dirty="0"/>
              <a:t>Assist and liaise with Deans; Heads of Departments/Support Areas and Administrators on all financial and policy matters</a:t>
            </a:r>
          </a:p>
          <a:p>
            <a:r>
              <a:rPr lang="en-IE" dirty="0"/>
              <a:t>Quarterly Review; monitoring income, expenditure and reserves (balances carried forward if applicable) and compare these to budget, forecasting to end of year</a:t>
            </a:r>
          </a:p>
          <a:p>
            <a:r>
              <a:rPr lang="en-IE" dirty="0"/>
              <a:t>Review operational budgets and requests for new resources</a:t>
            </a:r>
          </a:p>
          <a:p>
            <a:r>
              <a:rPr lang="en-IE" dirty="0"/>
              <a:t>New Business Unit set up</a:t>
            </a:r>
          </a:p>
          <a:p>
            <a:r>
              <a:rPr lang="en-IE" dirty="0"/>
              <a:t>Advise and guidance on operational issues e.g. forms and codes</a:t>
            </a:r>
          </a:p>
          <a:p>
            <a:r>
              <a:rPr lang="en-IE" dirty="0"/>
              <a:t>Training on financial reports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543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190080"/>
            <a:ext cx="7560890" cy="1438720"/>
          </a:xfrm>
        </p:spPr>
        <p:txBody>
          <a:bodyPr>
            <a:normAutofit/>
          </a:bodyPr>
          <a:lstStyle/>
          <a:p>
            <a:r>
              <a:rPr lang="en-IE" sz="3200" dirty="0"/>
              <a:t>Recap: Department Summary (Recurrent)</a:t>
            </a:r>
          </a:p>
          <a:p>
            <a:r>
              <a:rPr lang="en-IE" sz="1400" dirty="0"/>
              <a:t> - DRILL DOWN</a:t>
            </a:r>
          </a:p>
          <a:p>
            <a:r>
              <a:rPr lang="en-IE" sz="1400" dirty="0"/>
              <a:t> - BALANCE</a:t>
            </a:r>
          </a:p>
          <a:p>
            <a:endParaRPr lang="en-I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F71AD0-A12A-4E8C-95CA-7C659E02CC2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46311" y="1844824"/>
            <a:ext cx="7714121" cy="3816350"/>
          </a:xfrm>
        </p:spPr>
      </p:pic>
    </p:spTree>
    <p:extLst>
      <p:ext uri="{BB962C8B-B14F-4D97-AF65-F5344CB8AC3E}">
        <p14:creationId xmlns:p14="http://schemas.microsoft.com/office/powerpoint/2010/main" val="238413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90203" y="20128"/>
            <a:ext cx="7560890" cy="1324000"/>
          </a:xfrm>
        </p:spPr>
        <p:txBody>
          <a:bodyPr>
            <a:normAutofit/>
          </a:bodyPr>
          <a:lstStyle/>
          <a:p>
            <a:r>
              <a:rPr lang="en-IE" sz="3200" dirty="0"/>
              <a:t>Recap: Summary Self-Funded </a:t>
            </a:r>
          </a:p>
          <a:p>
            <a:r>
              <a:rPr lang="en-IE" sz="1400" dirty="0"/>
              <a:t> </a:t>
            </a:r>
            <a:r>
              <a:rPr lang="en-IE" sz="1600" dirty="0"/>
              <a:t>- Drill Down		 - Total Actual</a:t>
            </a:r>
          </a:p>
          <a:p>
            <a:r>
              <a:rPr lang="en-IE" sz="1600" dirty="0"/>
              <a:t> -Actual Income &amp; Spend</a:t>
            </a:r>
          </a:p>
          <a:p>
            <a:endParaRPr lang="en-IE" dirty="0"/>
          </a:p>
        </p:txBody>
      </p:sp>
      <p:pic>
        <p:nvPicPr>
          <p:cNvPr id="5" name="Picture 4" descr="An Image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n Image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1" descr="A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" descr="A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ector reto 24">
            <a:extLst>
              <a:ext uri="{FF2B5EF4-FFF2-40B4-BE49-F238E27FC236}">
                <a16:creationId xmlns:a16="http://schemas.microsoft.com/office/drawing/2014/main" id="{527DDE3D-0DB2-4990-B3CF-58918B47AF48}"/>
              </a:ext>
            </a:extLst>
          </p:cNvPr>
          <p:cNvSpPr/>
          <p:nvPr/>
        </p:nvSpPr>
        <p:spPr>
          <a:xfrm rot="5400000">
            <a:off x="5241776" y="4055368"/>
            <a:ext cx="1828800" cy="0"/>
          </a:xfrm>
          <a:prstGeom prst="line">
            <a:avLst/>
          </a:prstGeom>
          <a:solidFill>
            <a:srgbClr val="A9D8FF">
              <a:alpha val="5000"/>
            </a:srgbClr>
          </a:solidFill>
          <a:ln w="108000">
            <a:solidFill>
              <a:srgbClr val="A9D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A9D8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A5F2100-6BCD-4AB8-B349-1EC1A550F864}"/>
                  </a:ext>
                </a:extLst>
              </p14:cNvPr>
              <p14:cNvContentPartPr/>
              <p14:nvPr/>
            </p14:nvContentPartPr>
            <p14:xfrm>
              <a:off x="6777007" y="3240028"/>
              <a:ext cx="360" cy="1641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A5F2100-6BCD-4AB8-B349-1EC1A550F8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3007" y="3132028"/>
                <a:ext cx="108000" cy="18576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F3ACB5-5A38-47A1-A0D2-59209F5134F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9"/>
          <a:stretch>
            <a:fillRect/>
          </a:stretch>
        </p:blipFill>
        <p:spPr>
          <a:xfrm>
            <a:off x="755650" y="1364257"/>
            <a:ext cx="7561263" cy="3988428"/>
          </a:xfrm>
        </p:spPr>
      </p:pic>
    </p:spTree>
    <p:extLst>
      <p:ext uri="{BB962C8B-B14F-4D97-AF65-F5344CB8AC3E}">
        <p14:creationId xmlns:p14="http://schemas.microsoft.com/office/powerpoint/2010/main" val="1143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0" y="404664"/>
            <a:ext cx="7858137" cy="1368152"/>
          </a:xfrm>
        </p:spPr>
        <p:txBody>
          <a:bodyPr>
            <a:normAutofit/>
          </a:bodyPr>
          <a:lstStyle/>
          <a:p>
            <a:r>
              <a:rPr lang="en-IE" sz="3200" dirty="0"/>
              <a:t>Recap: Transaction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55650" y="1196752"/>
            <a:ext cx="7561263" cy="4464273"/>
          </a:xfrm>
        </p:spPr>
        <p:txBody>
          <a:bodyPr>
            <a:normAutofit lnSpcReduction="10000"/>
          </a:bodyPr>
          <a:lstStyle/>
          <a:p>
            <a:r>
              <a:rPr lang="en-IE" dirty="0"/>
              <a:t>It is a list of all income and expenditure transactions. There are no balances forward or budget amounts shown in this report.</a:t>
            </a:r>
          </a:p>
          <a:p>
            <a:r>
              <a:rPr lang="en-IE" dirty="0"/>
              <a:t>There are 2 options: Transaction by Period (month) or Transactions by Account ( spend type) </a:t>
            </a:r>
          </a:p>
          <a:p>
            <a:r>
              <a:rPr lang="en-IE" dirty="0"/>
              <a:t>Depending on the parameters – assume you run it to period 12, it will show you the list of all transactions to date for the current FY ( fiscal/financial year) </a:t>
            </a:r>
          </a:p>
          <a:p>
            <a:pPr lvl="1"/>
            <a:r>
              <a:rPr lang="en-IE" dirty="0"/>
              <a:t>Year 2022          1</a:t>
            </a:r>
            <a:r>
              <a:rPr lang="en-IE" baseline="30000" dirty="0"/>
              <a:t>st</a:t>
            </a:r>
            <a:r>
              <a:rPr lang="en-IE" dirty="0"/>
              <a:t> Oct 22 to 31</a:t>
            </a:r>
            <a:r>
              <a:rPr lang="en-IE" baseline="30000" dirty="0"/>
              <a:t>st</a:t>
            </a:r>
            <a:r>
              <a:rPr lang="en-IE" dirty="0"/>
              <a:t> Sept 23</a:t>
            </a:r>
          </a:p>
          <a:p>
            <a:pPr lvl="1"/>
            <a:r>
              <a:rPr lang="en-IE" dirty="0"/>
              <a:t>2022/23            From: Year Period 2022-01 To: Year Period 			        2022-12</a:t>
            </a:r>
          </a:p>
          <a:p>
            <a:r>
              <a:rPr lang="en-IE" dirty="0"/>
              <a:t>Income is shown as a minus (-) on the report</a:t>
            </a:r>
          </a:p>
          <a:p>
            <a:r>
              <a:rPr lang="en-IE" dirty="0"/>
              <a:t>Spend is shown as a plus (+) on the report</a:t>
            </a:r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Right Arrow 5"/>
          <p:cNvSpPr/>
          <p:nvPr/>
        </p:nvSpPr>
        <p:spPr>
          <a:xfrm>
            <a:off x="2627784" y="371703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E" dirty="0"/>
          </a:p>
        </p:txBody>
      </p:sp>
      <p:sp>
        <p:nvSpPr>
          <p:cNvPr id="7" name="Right Arrow 5">
            <a:extLst>
              <a:ext uri="{FF2B5EF4-FFF2-40B4-BE49-F238E27FC236}">
                <a16:creationId xmlns:a16="http://schemas.microsoft.com/office/drawing/2014/main" id="{17A33B1E-9DAA-1193-25CB-C8D01808D3C2}"/>
              </a:ext>
            </a:extLst>
          </p:cNvPr>
          <p:cNvSpPr/>
          <p:nvPr/>
        </p:nvSpPr>
        <p:spPr>
          <a:xfrm>
            <a:off x="2615785" y="4149080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28D5C-5A1B-48E6-A39E-A4B0641267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sz="4000" dirty="0"/>
              <a:t>Recap: Transaction by Period – linked to Financial Summary</a:t>
            </a:r>
          </a:p>
          <a:p>
            <a:endParaRPr lang="en-IE" dirty="0"/>
          </a:p>
        </p:txBody>
      </p:sp>
      <p:sp>
        <p:nvSpPr>
          <p:cNvPr id="10" name="Curved Left Arrow 2">
            <a:extLst>
              <a:ext uri="{FF2B5EF4-FFF2-40B4-BE49-F238E27FC236}">
                <a16:creationId xmlns:a16="http://schemas.microsoft.com/office/drawing/2014/main" id="{84795958-99B8-4FE6-94B1-985DBCAEAF0C}"/>
              </a:ext>
            </a:extLst>
          </p:cNvPr>
          <p:cNvSpPr/>
          <p:nvPr/>
        </p:nvSpPr>
        <p:spPr>
          <a:xfrm>
            <a:off x="8676456" y="5276817"/>
            <a:ext cx="286798" cy="352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E043269-1A1F-44C1-B924-380FC50F101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51425" y="1844675"/>
            <a:ext cx="7625031" cy="3816350"/>
          </a:xfrm>
        </p:spPr>
      </p:pic>
    </p:spTree>
    <p:extLst>
      <p:ext uri="{BB962C8B-B14F-4D97-AF65-F5344CB8AC3E}">
        <p14:creationId xmlns:p14="http://schemas.microsoft.com/office/powerpoint/2010/main" val="411137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260648"/>
            <a:ext cx="7560890" cy="1368152"/>
          </a:xfrm>
        </p:spPr>
        <p:txBody>
          <a:bodyPr>
            <a:normAutofit/>
          </a:bodyPr>
          <a:lstStyle/>
          <a:p>
            <a:r>
              <a:rPr lang="en-IE" sz="3200" dirty="0"/>
              <a:t>Cut-Off: Very Important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908720"/>
            <a:ext cx="7561263" cy="4752305"/>
          </a:xfrm>
        </p:spPr>
        <p:txBody>
          <a:bodyPr>
            <a:normAutofit fontScale="92500"/>
          </a:bodyPr>
          <a:lstStyle/>
          <a:p>
            <a:r>
              <a:rPr lang="en-IE" dirty="0"/>
              <a:t>September is very important in Finance as it is the cut-off between the end of one financial year and the beginning of another. Financial year: e.g. </a:t>
            </a:r>
            <a:r>
              <a:rPr lang="en-IE" dirty="0">
                <a:solidFill>
                  <a:srgbClr val="92D050"/>
                </a:solidFill>
              </a:rPr>
              <a:t>01 Oct 21 to 30 Sept 22 (21/22) </a:t>
            </a:r>
            <a:r>
              <a:rPr lang="en-IE" dirty="0"/>
              <a:t>Or</a:t>
            </a:r>
            <a:r>
              <a:rPr lang="en-IE" dirty="0">
                <a:solidFill>
                  <a:srgbClr val="92D050"/>
                </a:solidFill>
              </a:rPr>
              <a:t> </a:t>
            </a:r>
            <a:r>
              <a:rPr lang="en-IE" dirty="0">
                <a:solidFill>
                  <a:srgbClr val="7030A0"/>
                </a:solidFill>
              </a:rPr>
              <a:t>01 Oct 22 to 30 Sept 23 (22/23)</a:t>
            </a:r>
          </a:p>
          <a:p>
            <a:r>
              <a:rPr lang="en-IE" dirty="0"/>
              <a:t>Periods go from : Oct= Period 1, Nov= Period 2 …Sept= Period 12 </a:t>
            </a:r>
          </a:p>
          <a:p>
            <a:r>
              <a:rPr lang="en-IE" dirty="0"/>
              <a:t>You will see adjustments in the transaction reports – accrual/deferral</a:t>
            </a:r>
          </a:p>
          <a:p>
            <a:r>
              <a:rPr lang="en-IE" b="1" dirty="0"/>
              <a:t>Expenditure:  </a:t>
            </a:r>
            <a:r>
              <a:rPr lang="en-IE" dirty="0">
                <a:solidFill>
                  <a:schemeClr val="accent3"/>
                </a:solidFill>
              </a:rPr>
              <a:t>Sept</a:t>
            </a:r>
            <a:r>
              <a:rPr lang="en-IE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IE" dirty="0"/>
              <a:t>Electricity Bill </a:t>
            </a:r>
            <a:r>
              <a:rPr lang="en-IE" dirty="0">
                <a:solidFill>
                  <a:schemeClr val="accent3"/>
                </a:solidFill>
              </a:rPr>
              <a:t>(21/22) </a:t>
            </a:r>
            <a:r>
              <a:rPr lang="en-IE" dirty="0"/>
              <a:t>is not received and paid until </a:t>
            </a:r>
            <a:r>
              <a:rPr lang="en-IE" dirty="0">
                <a:solidFill>
                  <a:schemeClr val="accent4"/>
                </a:solidFill>
              </a:rPr>
              <a:t>Oct (22/23). </a:t>
            </a:r>
            <a:r>
              <a:rPr lang="en-IE" dirty="0"/>
              <a:t>We need to recognise this before it was paid as it relates to the financial year </a:t>
            </a:r>
            <a:r>
              <a:rPr lang="en-IE" dirty="0">
                <a:solidFill>
                  <a:schemeClr val="accent3"/>
                </a:solidFill>
              </a:rPr>
              <a:t>21/22</a:t>
            </a:r>
            <a:r>
              <a:rPr lang="en-IE" dirty="0">
                <a:solidFill>
                  <a:srgbClr val="00B0F0"/>
                </a:solidFill>
              </a:rPr>
              <a:t> </a:t>
            </a:r>
            <a:r>
              <a:rPr lang="en-IE" dirty="0"/>
              <a:t>. Take it out of </a:t>
            </a:r>
            <a:r>
              <a:rPr lang="en-IE" dirty="0">
                <a:solidFill>
                  <a:schemeClr val="accent4"/>
                </a:solidFill>
              </a:rPr>
              <a:t>22/23</a:t>
            </a:r>
            <a:r>
              <a:rPr lang="en-IE" dirty="0"/>
              <a:t> = credit (-). Put it into </a:t>
            </a:r>
            <a:r>
              <a:rPr lang="en-IE" b="1" dirty="0">
                <a:solidFill>
                  <a:schemeClr val="accent3"/>
                </a:solidFill>
              </a:rPr>
              <a:t>21/22</a:t>
            </a:r>
            <a:r>
              <a:rPr lang="en-IE" dirty="0"/>
              <a:t> = debit it (+). Description on system will be </a:t>
            </a:r>
            <a:r>
              <a:rPr lang="en-IE" b="1" dirty="0"/>
              <a:t>Accrued expenditure/Accruals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260648"/>
            <a:ext cx="7560890" cy="1368152"/>
          </a:xfrm>
        </p:spPr>
        <p:txBody>
          <a:bodyPr>
            <a:normAutofit/>
          </a:bodyPr>
          <a:lstStyle/>
          <a:p>
            <a:r>
              <a:rPr lang="en-IE" sz="3200" dirty="0"/>
              <a:t>More Examples…Expenditure</a:t>
            </a:r>
          </a:p>
          <a:p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908720"/>
            <a:ext cx="7561263" cy="4752305"/>
          </a:xfrm>
        </p:spPr>
        <p:txBody>
          <a:bodyPr>
            <a:normAutofit/>
          </a:bodyPr>
          <a:lstStyle/>
          <a:p>
            <a:r>
              <a:rPr lang="en-IE" b="1" dirty="0"/>
              <a:t>Expenditure which is POP Exempt </a:t>
            </a:r>
            <a:r>
              <a:rPr lang="en-IE" dirty="0"/>
              <a:t>You order and are invoiced and then pay for </a:t>
            </a:r>
            <a:r>
              <a:rPr lang="en-IE" u="sng" dirty="0"/>
              <a:t>water coolers </a:t>
            </a:r>
            <a:r>
              <a:rPr lang="en-IE" dirty="0"/>
              <a:t>in</a:t>
            </a:r>
            <a:r>
              <a:rPr lang="en-I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IE" dirty="0">
                <a:solidFill>
                  <a:schemeClr val="accent3"/>
                </a:solidFill>
              </a:rPr>
              <a:t>Sept 2022 (21/22) </a:t>
            </a:r>
            <a:r>
              <a:rPr lang="en-IE" dirty="0"/>
              <a:t>but do not get delivery until </a:t>
            </a:r>
            <a:r>
              <a:rPr lang="en-IE" dirty="0">
                <a:solidFill>
                  <a:schemeClr val="accent4"/>
                </a:solidFill>
              </a:rPr>
              <a:t>Oct 2022 (22/23). </a:t>
            </a:r>
            <a:r>
              <a:rPr lang="en-IE" dirty="0"/>
              <a:t>We need to recognise this after it was delivered as it relates to the future financial year </a:t>
            </a:r>
            <a:r>
              <a:rPr lang="en-IE" dirty="0">
                <a:solidFill>
                  <a:schemeClr val="accent4"/>
                </a:solidFill>
              </a:rPr>
              <a:t>22/23</a:t>
            </a:r>
            <a:r>
              <a:rPr lang="en-IE" dirty="0"/>
              <a:t>. This is when it will be “consumed/used”. We need to take it out of </a:t>
            </a:r>
            <a:r>
              <a:rPr lang="en-IE" dirty="0">
                <a:solidFill>
                  <a:schemeClr val="accent3"/>
                </a:solidFill>
              </a:rPr>
              <a:t>21/22</a:t>
            </a:r>
            <a:r>
              <a:rPr lang="en-IE" dirty="0"/>
              <a:t>= credit (-) and put it into</a:t>
            </a:r>
            <a:r>
              <a:rPr lang="en-IE" dirty="0">
                <a:solidFill>
                  <a:schemeClr val="accent4"/>
                </a:solidFill>
              </a:rPr>
              <a:t> 22/23</a:t>
            </a:r>
            <a:r>
              <a:rPr lang="en-IE" dirty="0"/>
              <a:t>= debit(+). System description will be </a:t>
            </a:r>
            <a:r>
              <a:rPr lang="en-IE" b="1" dirty="0"/>
              <a:t>Deferred Expenditure</a:t>
            </a:r>
            <a:r>
              <a:rPr lang="en-IE" dirty="0"/>
              <a:t>.</a:t>
            </a:r>
          </a:p>
          <a:p>
            <a:r>
              <a:rPr lang="en-IE" b="1" dirty="0"/>
              <a:t>Expenditure: </a:t>
            </a:r>
            <a:r>
              <a:rPr lang="en-IE" dirty="0"/>
              <a:t>Subscriptions (Prepayment),paid for in </a:t>
            </a:r>
            <a:r>
              <a:rPr lang="en-IE" dirty="0">
                <a:solidFill>
                  <a:schemeClr val="accent3"/>
                </a:solidFill>
              </a:rPr>
              <a:t>21/22</a:t>
            </a:r>
            <a:r>
              <a:rPr lang="en-IE" dirty="0"/>
              <a:t> but which relate in full or in part to </a:t>
            </a:r>
            <a:r>
              <a:rPr lang="en-IE" dirty="0">
                <a:solidFill>
                  <a:srgbClr val="7030A0"/>
                </a:solidFill>
              </a:rPr>
              <a:t>22/23</a:t>
            </a:r>
            <a:r>
              <a:rPr lang="en-IE" dirty="0"/>
              <a:t>. We need to push out the portion of the cost that relates to </a:t>
            </a:r>
            <a:r>
              <a:rPr lang="en-IE" dirty="0">
                <a:solidFill>
                  <a:srgbClr val="7030A0"/>
                </a:solidFill>
              </a:rPr>
              <a:t>22/23. </a:t>
            </a:r>
            <a:r>
              <a:rPr lang="en-IE" b="1" dirty="0"/>
              <a:t>Prepaid  Expenditure.</a:t>
            </a:r>
            <a:endParaRPr lang="en-IE" b="1" dirty="0">
              <a:solidFill>
                <a:srgbClr val="7030A0"/>
              </a:solidFill>
            </a:endParaRPr>
          </a:p>
          <a:p>
            <a:endParaRPr lang="en-IE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1512168"/>
          </a:xfrm>
        </p:spPr>
        <p:txBody>
          <a:bodyPr>
            <a:normAutofit/>
          </a:bodyPr>
          <a:lstStyle/>
          <a:p>
            <a:r>
              <a:rPr lang="en-IE" sz="3200" dirty="0"/>
              <a:t>More Examples…Income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836712"/>
            <a:ext cx="7561263" cy="4824313"/>
          </a:xfrm>
        </p:spPr>
        <p:txBody>
          <a:bodyPr>
            <a:normAutofit/>
          </a:bodyPr>
          <a:lstStyle/>
          <a:p>
            <a:r>
              <a:rPr lang="en-IE" b="1" dirty="0"/>
              <a:t>Income: </a:t>
            </a:r>
            <a:r>
              <a:rPr lang="en-IE" dirty="0"/>
              <a:t>You are owed fee income from the HEA relating to </a:t>
            </a:r>
            <a:r>
              <a:rPr lang="en-IE" dirty="0">
                <a:solidFill>
                  <a:schemeClr val="accent3"/>
                </a:solidFill>
              </a:rPr>
              <a:t>21/22</a:t>
            </a:r>
            <a:r>
              <a:rPr lang="en-IE" dirty="0"/>
              <a:t>. You receive the fee income in </a:t>
            </a:r>
            <a:r>
              <a:rPr lang="en-IE" dirty="0">
                <a:solidFill>
                  <a:schemeClr val="accent4"/>
                </a:solidFill>
              </a:rPr>
              <a:t>Oct 2022 (22/23). </a:t>
            </a:r>
            <a:r>
              <a:rPr lang="en-IE" dirty="0"/>
              <a:t>We need to recognise this fee income in</a:t>
            </a:r>
            <a:r>
              <a:rPr lang="en-IE" dirty="0">
                <a:solidFill>
                  <a:schemeClr val="accent3"/>
                </a:solidFill>
              </a:rPr>
              <a:t> 21/22 </a:t>
            </a:r>
            <a:r>
              <a:rPr lang="en-IE" dirty="0"/>
              <a:t>as it relates to this financial year. We need to reduce the Fee income in </a:t>
            </a:r>
            <a:r>
              <a:rPr lang="en-IE" dirty="0">
                <a:solidFill>
                  <a:schemeClr val="accent4"/>
                </a:solidFill>
              </a:rPr>
              <a:t>22/23</a:t>
            </a:r>
            <a:r>
              <a:rPr lang="en-IE" dirty="0"/>
              <a:t> = debit ( +) and increase the Fee income in</a:t>
            </a:r>
            <a:r>
              <a:rPr lang="en-IE" dirty="0">
                <a:solidFill>
                  <a:schemeClr val="accent3"/>
                </a:solidFill>
              </a:rPr>
              <a:t> 21/22 </a:t>
            </a:r>
            <a:r>
              <a:rPr lang="en-IE" dirty="0"/>
              <a:t>= credit (-) System description will be </a:t>
            </a:r>
            <a:r>
              <a:rPr lang="en-IE" b="1" dirty="0"/>
              <a:t>Accrued  Income. </a:t>
            </a:r>
          </a:p>
          <a:p>
            <a:r>
              <a:rPr lang="en-IE" b="1" dirty="0"/>
              <a:t>Income: </a:t>
            </a:r>
            <a:r>
              <a:rPr lang="en-IE" dirty="0"/>
              <a:t>You receive an advance payment/payment up front for a new course in Sept 2022. We need to push this out to the next financial year. Reduce income in </a:t>
            </a:r>
            <a:r>
              <a:rPr lang="en-IE" dirty="0">
                <a:solidFill>
                  <a:schemeClr val="accent3"/>
                </a:solidFill>
              </a:rPr>
              <a:t>21/22</a:t>
            </a:r>
            <a:r>
              <a:rPr lang="en-IE" dirty="0"/>
              <a:t>= debit(+) and increase income in </a:t>
            </a:r>
            <a:r>
              <a:rPr lang="en-IE" dirty="0">
                <a:solidFill>
                  <a:schemeClr val="accent4"/>
                </a:solidFill>
              </a:rPr>
              <a:t>22/23</a:t>
            </a:r>
            <a:r>
              <a:rPr lang="en-IE" dirty="0"/>
              <a:t>= credit (-). System description will be </a:t>
            </a:r>
            <a:r>
              <a:rPr lang="en-IE" b="1" dirty="0"/>
              <a:t>Deferred Income.</a:t>
            </a:r>
          </a:p>
          <a:p>
            <a:endParaRPr lang="en-IE" b="1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58311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6EC48A7A65F44EB227B67FE5254C65" ma:contentTypeVersion="15" ma:contentTypeDescription="Create a new document." ma:contentTypeScope="" ma:versionID="8b1139ae0c8884edc081201e51f18049">
  <xsd:schema xmlns:xsd="http://www.w3.org/2001/XMLSchema" xmlns:xs="http://www.w3.org/2001/XMLSchema" xmlns:p="http://schemas.microsoft.com/office/2006/metadata/properties" xmlns:ns2="732c2e21-da6f-4b38-b5ac-e7c239b01cf2" xmlns:ns3="a715f712-48f0-41ad-be79-cab49e038793" targetNamespace="http://schemas.microsoft.com/office/2006/metadata/properties" ma:root="true" ma:fieldsID="8fa53b11ce13b7aefc4b82bcbe450d2a" ns2:_="" ns3:_="">
    <xsd:import namespace="732c2e21-da6f-4b38-b5ac-e7c239b01cf2"/>
    <xsd:import namespace="a715f712-48f0-41ad-be79-cab49e0387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c2e21-da6f-4b38-b5ac-e7c239b01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ee92b2f-d444-4214-abdd-12644e6e9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5f712-48f0-41ad-be79-cab49e03879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87de30b-5dee-4e6b-9882-d968a986a384}" ma:internalName="TaxCatchAll" ma:showField="CatchAllData" ma:web="a715f712-48f0-41ad-be79-cab49e0387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15f712-48f0-41ad-be79-cab49e038793" xsi:nil="true"/>
    <lcf76f155ced4ddcb4097134ff3c332f xmlns="732c2e21-da6f-4b38-b5ac-e7c239b01c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53898C-104B-4C44-BDFB-50BA6C2CD8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720A83-BE80-4E53-8D6D-7DB740BD2D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2c2e21-da6f-4b38-b5ac-e7c239b01cf2"/>
    <ds:schemaRef ds:uri="a715f712-48f0-41ad-be79-cab49e0387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0C40-3C1D-4198-9B62-2E43413C9401}">
  <ds:schemaRefs>
    <ds:schemaRef ds:uri="http://www.w3.org/XML/1998/namespace"/>
    <ds:schemaRef ds:uri="http://purl.org/dc/terms/"/>
    <ds:schemaRef ds:uri="http://purl.org/dc/elements/1.1/"/>
    <ds:schemaRef ds:uri="a715f712-48f0-41ad-be79-cab49e03879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32c2e21-da6f-4b38-b5ac-e7c239b01cf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1242</TotalTime>
  <Words>1346</Words>
  <Application>Microsoft Office PowerPoint</Application>
  <PresentationFormat>On-screen Show (4:3)</PresentationFormat>
  <Paragraphs>84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Franklin Gothic Book</vt:lpstr>
      <vt:lpstr>Perpetua</vt:lpstr>
      <vt:lpstr>Source Sans Pro</vt:lpstr>
      <vt:lpstr>Univers 55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Rowan</dc:creator>
  <cp:lastModifiedBy>Cheryl Forde</cp:lastModifiedBy>
  <cp:revision>110</cp:revision>
  <cp:lastPrinted>2019-05-07T11:59:29Z</cp:lastPrinted>
  <dcterms:created xsi:type="dcterms:W3CDTF">2014-08-26T15:32:33Z</dcterms:created>
  <dcterms:modified xsi:type="dcterms:W3CDTF">2022-09-19T14:09:14Z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0x010100566EC48A7A65F44EB227B67FE5254C65</vt:lpwstr>
  </property>
  <property fmtid="{D5CDD505-2E9C-101B-9397-08002B2CF9AE}" pid="3" name="Order">
    <vt:r8>99400</vt:r8>
  </property>
  <property fmtid="{D5CDD505-2E9C-101B-9397-08002B2CF9AE}" pid="4" name="MediaServiceImageTags">
    <vt:lpwstr/>
  </property>
</Properties>
</file>