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4" r:id="rId10"/>
    <p:sldId id="267" r:id="rId11"/>
    <p:sldId id="261" r:id="rId12"/>
    <p:sldId id="262" r:id="rId13"/>
    <p:sldId id="265" r:id="rId14"/>
    <p:sldId id="266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31935-886A-47A9-B915-B70D09BDF332}" v="8" dt="2023-01-24T10:38:56.1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Dunne" userId="7ebe8593-ae3c-4bed-8c04-8151f51199f2" providerId="ADAL" clId="{46531935-886A-47A9-B915-B70D09BDF332}"/>
    <pc:docChg chg="undo custSel addSld modSld sldOrd">
      <pc:chgData name="Linda Dunne" userId="7ebe8593-ae3c-4bed-8c04-8151f51199f2" providerId="ADAL" clId="{46531935-886A-47A9-B915-B70D09BDF332}" dt="2023-01-25T09:23:25.283" v="1201" actId="14100"/>
      <pc:docMkLst>
        <pc:docMk/>
      </pc:docMkLst>
      <pc:sldChg chg="modSp mod">
        <pc:chgData name="Linda Dunne" userId="7ebe8593-ae3c-4bed-8c04-8151f51199f2" providerId="ADAL" clId="{46531935-886A-47A9-B915-B70D09BDF332}" dt="2023-01-25T09:19:33.425" v="1101" actId="108"/>
        <pc:sldMkLst>
          <pc:docMk/>
          <pc:sldMk cId="0" sldId="257"/>
        </pc:sldMkLst>
        <pc:spChg chg="mod">
          <ac:chgData name="Linda Dunne" userId="7ebe8593-ae3c-4bed-8c04-8151f51199f2" providerId="ADAL" clId="{46531935-886A-47A9-B915-B70D09BDF332}" dt="2023-01-19T10:28:40.728" v="219" actId="122"/>
          <ac:spMkLst>
            <pc:docMk/>
            <pc:sldMk cId="0" sldId="257"/>
            <ac:spMk id="207" creationId="{00000000-0000-0000-0000-000000000000}"/>
          </ac:spMkLst>
        </pc:spChg>
        <pc:spChg chg="mod">
          <ac:chgData name="Linda Dunne" userId="7ebe8593-ae3c-4bed-8c04-8151f51199f2" providerId="ADAL" clId="{46531935-886A-47A9-B915-B70D09BDF332}" dt="2023-01-25T09:19:33.425" v="1101" actId="108"/>
          <ac:spMkLst>
            <pc:docMk/>
            <pc:sldMk cId="0" sldId="257"/>
            <ac:spMk id="208" creationId="{00000000-0000-0000-0000-000000000000}"/>
          </ac:spMkLst>
        </pc:spChg>
      </pc:sldChg>
      <pc:sldChg chg="modSp mod">
        <pc:chgData name="Linda Dunne" userId="7ebe8593-ae3c-4bed-8c04-8151f51199f2" providerId="ADAL" clId="{46531935-886A-47A9-B915-B70D09BDF332}" dt="2023-01-24T10:39:08.592" v="696" actId="20577"/>
        <pc:sldMkLst>
          <pc:docMk/>
          <pc:sldMk cId="0" sldId="261"/>
        </pc:sldMkLst>
        <pc:spChg chg="mod">
          <ac:chgData name="Linda Dunne" userId="7ebe8593-ae3c-4bed-8c04-8151f51199f2" providerId="ADAL" clId="{46531935-886A-47A9-B915-B70D09BDF332}" dt="2023-01-24T10:39:08.592" v="696" actId="20577"/>
          <ac:spMkLst>
            <pc:docMk/>
            <pc:sldMk cId="0" sldId="261"/>
            <ac:spMk id="234" creationId="{00000000-0000-0000-0000-000000000000}"/>
          </ac:spMkLst>
        </pc:spChg>
        <pc:picChg chg="mod">
          <ac:chgData name="Linda Dunne" userId="7ebe8593-ae3c-4bed-8c04-8151f51199f2" providerId="ADAL" clId="{46531935-886A-47A9-B915-B70D09BDF332}" dt="2023-01-24T10:38:48.018" v="672" actId="1076"/>
          <ac:picMkLst>
            <pc:docMk/>
            <pc:sldMk cId="0" sldId="261"/>
            <ac:picMk id="235" creationId="{00000000-0000-0000-0000-000000000000}"/>
          </ac:picMkLst>
        </pc:picChg>
      </pc:sldChg>
      <pc:sldChg chg="modSp mod modShow">
        <pc:chgData name="Linda Dunne" userId="7ebe8593-ae3c-4bed-8c04-8151f51199f2" providerId="ADAL" clId="{46531935-886A-47A9-B915-B70D09BDF332}" dt="2023-01-24T15:39:48.425" v="1006" actId="729"/>
        <pc:sldMkLst>
          <pc:docMk/>
          <pc:sldMk cId="0" sldId="262"/>
        </pc:sldMkLst>
        <pc:spChg chg="mod">
          <ac:chgData name="Linda Dunne" userId="7ebe8593-ae3c-4bed-8c04-8151f51199f2" providerId="ADAL" clId="{46531935-886A-47A9-B915-B70D09BDF332}" dt="2023-01-24T12:17:21.998" v="1005" actId="20577"/>
          <ac:spMkLst>
            <pc:docMk/>
            <pc:sldMk cId="0" sldId="262"/>
            <ac:spMk id="239" creationId="{00000000-0000-0000-0000-000000000000}"/>
          </ac:spMkLst>
        </pc:spChg>
      </pc:sldChg>
      <pc:sldChg chg="addSp delSp modSp mod">
        <pc:chgData name="Linda Dunne" userId="7ebe8593-ae3c-4bed-8c04-8151f51199f2" providerId="ADAL" clId="{46531935-886A-47A9-B915-B70D09BDF332}" dt="2023-01-25T09:22:32.589" v="1159" actId="27636"/>
        <pc:sldMkLst>
          <pc:docMk/>
          <pc:sldMk cId="556113089" sldId="264"/>
        </pc:sldMkLst>
        <pc:spChg chg="mod">
          <ac:chgData name="Linda Dunne" userId="7ebe8593-ae3c-4bed-8c04-8151f51199f2" providerId="ADAL" clId="{46531935-886A-47A9-B915-B70D09BDF332}" dt="2023-01-25T09:22:32.589" v="1159" actId="27636"/>
          <ac:spMkLst>
            <pc:docMk/>
            <pc:sldMk cId="556113089" sldId="264"/>
            <ac:spMk id="5" creationId="{2C05D36D-1783-4779-9DE6-B1BEC3FD9E6A}"/>
          </ac:spMkLst>
        </pc:spChg>
        <pc:picChg chg="add del mod">
          <ac:chgData name="Linda Dunne" userId="7ebe8593-ae3c-4bed-8c04-8151f51199f2" providerId="ADAL" clId="{46531935-886A-47A9-B915-B70D09BDF332}" dt="2023-01-25T09:22:29.733" v="1152" actId="478"/>
          <ac:picMkLst>
            <pc:docMk/>
            <pc:sldMk cId="556113089" sldId="264"/>
            <ac:picMk id="6" creationId="{6EE86CC4-D33C-4A86-93F9-AE79F69933BA}"/>
          </ac:picMkLst>
        </pc:picChg>
      </pc:sldChg>
      <pc:sldChg chg="modSp mod">
        <pc:chgData name="Linda Dunne" userId="7ebe8593-ae3c-4bed-8c04-8151f51199f2" providerId="ADAL" clId="{46531935-886A-47A9-B915-B70D09BDF332}" dt="2023-01-24T10:42:52.078" v="698" actId="108"/>
        <pc:sldMkLst>
          <pc:docMk/>
          <pc:sldMk cId="204719185" sldId="265"/>
        </pc:sldMkLst>
        <pc:spChg chg="mod">
          <ac:chgData name="Linda Dunne" userId="7ebe8593-ae3c-4bed-8c04-8151f51199f2" providerId="ADAL" clId="{46531935-886A-47A9-B915-B70D09BDF332}" dt="2023-01-24T10:42:52.078" v="698" actId="108"/>
          <ac:spMkLst>
            <pc:docMk/>
            <pc:sldMk cId="204719185" sldId="265"/>
            <ac:spMk id="7" creationId="{186E900A-9387-EAAE-4A7E-C348A7917DC8}"/>
          </ac:spMkLst>
        </pc:spChg>
      </pc:sldChg>
      <pc:sldChg chg="delSp modSp mod">
        <pc:chgData name="Linda Dunne" userId="7ebe8593-ae3c-4bed-8c04-8151f51199f2" providerId="ADAL" clId="{46531935-886A-47A9-B915-B70D09BDF332}" dt="2023-01-19T10:28:20.284" v="215" actId="404"/>
        <pc:sldMkLst>
          <pc:docMk/>
          <pc:sldMk cId="1276907315" sldId="266"/>
        </pc:sldMkLst>
        <pc:spChg chg="mod">
          <ac:chgData name="Linda Dunne" userId="7ebe8593-ae3c-4bed-8c04-8151f51199f2" providerId="ADAL" clId="{46531935-886A-47A9-B915-B70D09BDF332}" dt="2023-01-19T10:28:20.284" v="215" actId="404"/>
          <ac:spMkLst>
            <pc:docMk/>
            <pc:sldMk cId="1276907315" sldId="266"/>
            <ac:spMk id="2" creationId="{169BF53F-226F-12BC-E97B-D0ED278015E2}"/>
          </ac:spMkLst>
        </pc:spChg>
        <pc:graphicFrameChg chg="del mod">
          <ac:chgData name="Linda Dunne" userId="7ebe8593-ae3c-4bed-8c04-8151f51199f2" providerId="ADAL" clId="{46531935-886A-47A9-B915-B70D09BDF332}" dt="2023-01-19T10:27:22.015" v="184" actId="21"/>
          <ac:graphicFrameMkLst>
            <pc:docMk/>
            <pc:sldMk cId="1276907315" sldId="266"/>
            <ac:graphicFrameMk id="4" creationId="{43F6CDA3-03B1-10E5-7A06-95D470252310}"/>
          </ac:graphicFrameMkLst>
        </pc:graphicFrameChg>
      </pc:sldChg>
      <pc:sldChg chg="addSp modSp new mod ord">
        <pc:chgData name="Linda Dunne" userId="7ebe8593-ae3c-4bed-8c04-8151f51199f2" providerId="ADAL" clId="{46531935-886A-47A9-B915-B70D09BDF332}" dt="2023-01-25T09:23:25.283" v="1201" actId="14100"/>
        <pc:sldMkLst>
          <pc:docMk/>
          <pc:sldMk cId="756535412" sldId="267"/>
        </pc:sldMkLst>
        <pc:spChg chg="mod">
          <ac:chgData name="Linda Dunne" userId="7ebe8593-ae3c-4bed-8c04-8151f51199f2" providerId="ADAL" clId="{46531935-886A-47A9-B915-B70D09BDF332}" dt="2023-01-25T09:23:22.252" v="1200" actId="20577"/>
          <ac:spMkLst>
            <pc:docMk/>
            <pc:sldMk cId="756535412" sldId="267"/>
            <ac:spMk id="2" creationId="{010ADC37-99EC-49C1-B0B9-4EEC12EDF1E8}"/>
          </ac:spMkLst>
        </pc:spChg>
        <pc:picChg chg="add mod">
          <ac:chgData name="Linda Dunne" userId="7ebe8593-ae3c-4bed-8c04-8151f51199f2" providerId="ADAL" clId="{46531935-886A-47A9-B915-B70D09BDF332}" dt="2023-01-25T09:23:25.283" v="1201" actId="14100"/>
          <ac:picMkLst>
            <pc:docMk/>
            <pc:sldMk cId="756535412" sldId="267"/>
            <ac:picMk id="5" creationId="{DD23073B-883F-4D72-AB71-180AF517A8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ynoothuniversity.ie/timetabl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200" dirty="0">
                <a:hlinkClick r:id="rId3"/>
              </a:rPr>
              <a:t>Timetable :: Home - Home (maynoothuniversity.ie)</a:t>
            </a:r>
            <a:endParaRPr lang="en-GB" sz="1200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200" dirty="0"/>
              <a:t>Student – personal timetable 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200" dirty="0"/>
              <a:t>Departments – e.g. English, History, School of Law and Criminology, etc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) Lectures - allows you to search by course e.g. BACHELOR OF ARTS 1 (MH101)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2) Venues – allows you to search to see what’s in a room at a given time (more relevant for academic departments than students)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3) Departments – allows you to see every activity i.e. both Lectures and Tutorials for the Department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4) Students – this is a personalised timetable that you need to log in to view. There is work involved in allocating students to classes to make the personalised timetable work and this takes some </a:t>
            </a:r>
            <a:r>
              <a:rPr kumimoji="0" lang="en-GB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timeThere</a:t>
            </a: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are guides and useful information available at the bottom of the page.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Module code appears first – L1 means lecture one (of 2 or 3)</a:t>
            </a:r>
          </a:p>
          <a:p>
            <a:r>
              <a:rPr lang="en-GB" dirty="0"/>
              <a:t>Venue appears in square brackets [JHL1 – John Hume Lecture Theatre 1], TSILT3 is TSI Lecture Theatre 3.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944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9185"/>
            <a:ext cx="8670926" cy="6480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8"/>
          <p:cNvSpPr/>
          <p:nvPr/>
        </p:nvSpPr>
        <p:spPr>
          <a:xfrm>
            <a:off x="1331640" y="3933056"/>
            <a:ext cx="7200801" cy="2376265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4" y="188912"/>
            <a:ext cx="3543959" cy="187801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35150" y="4292601"/>
            <a:ext cx="5689600" cy="72057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  <a:lvl2pPr marL="906235" indent="-449035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2pPr>
            <a:lvl3pPr marL="1333500" indent="-41910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3pPr>
            <a:lvl4pPr marL="18745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4pPr>
            <a:lvl5pPr marL="23317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5696" y="5013176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35696" y="5517231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4"/>
          <p:cNvSpPr/>
          <p:nvPr/>
        </p:nvSpPr>
        <p:spPr>
          <a:xfrm>
            <a:off x="341313" y="404813"/>
            <a:ext cx="8496301" cy="5400676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092825"/>
            <a:ext cx="1476376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4212" y="2204864"/>
            <a:ext cx="3311526" cy="3168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8225" y="2204864"/>
            <a:ext cx="3311525" cy="3168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6310" y="620687"/>
            <a:ext cx="7560891" cy="100811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1pPr>
            <a:lvl2pPr marL="865414" indent="-408214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2pPr>
            <a:lvl3pPr marL="1295400" indent="-3810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3pPr>
            <a:lvl4pPr marL="18288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4pPr>
            <a:lvl5pPr marL="22860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4"/>
          <p:cNvSpPr/>
          <p:nvPr/>
        </p:nvSpPr>
        <p:spPr>
          <a:xfrm>
            <a:off x="755649" y="476250"/>
            <a:ext cx="7561265" cy="1008063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092825"/>
            <a:ext cx="1476376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4212" y="2204864"/>
            <a:ext cx="3311526" cy="3168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8225" y="2204864"/>
            <a:ext cx="3311525" cy="3168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6310" y="620689"/>
            <a:ext cx="7560891" cy="72008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1pPr>
            <a:lvl2pPr marL="865414" indent="-408214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2pPr>
            <a:lvl3pPr marL="1295400" indent="-3810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3pPr>
            <a:lvl4pPr marL="18288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4pPr>
            <a:lvl5pPr marL="22860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5"/>
          <p:cNvSpPr/>
          <p:nvPr/>
        </p:nvSpPr>
        <p:spPr>
          <a:xfrm>
            <a:off x="3130549" y="404813"/>
            <a:ext cx="5561015" cy="5400676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6"/>
          <p:cNvSpPr/>
          <p:nvPr/>
        </p:nvSpPr>
        <p:spPr>
          <a:xfrm flipV="1">
            <a:off x="395288" y="5884862"/>
            <a:ext cx="8316911" cy="71438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092825"/>
            <a:ext cx="1476376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395536" y="404813"/>
            <a:ext cx="2592389" cy="540759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47863" y="404813"/>
            <a:ext cx="5112966" cy="6479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Text Placeholder 10"/>
          <p:cNvSpPr>
            <a:spLocks noGrp="1"/>
          </p:cNvSpPr>
          <p:nvPr>
            <p:ph type="body" sz="half" idx="14"/>
          </p:nvPr>
        </p:nvSpPr>
        <p:spPr>
          <a:xfrm>
            <a:off x="3351743" y="1118392"/>
            <a:ext cx="5118560" cy="4687096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400"/>
              </a:spcBef>
              <a:buSzPct val="100000"/>
              <a:buFont typeface="Arial"/>
              <a:buChar char="•"/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395536" y="404664"/>
            <a:ext cx="2592389" cy="54077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19475" y="404813"/>
            <a:ext cx="5292725" cy="64792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778"/>
                </a:solidFill>
              </a:defRPr>
            </a:lvl1pPr>
            <a:lvl2pPr>
              <a:defRPr b="1">
                <a:solidFill>
                  <a:srgbClr val="006778"/>
                </a:solidFill>
              </a:defRPr>
            </a:lvl2pPr>
            <a:lvl3pPr>
              <a:defRPr b="1">
                <a:solidFill>
                  <a:srgbClr val="006778"/>
                </a:solidFill>
              </a:defRPr>
            </a:lvl3pPr>
            <a:lvl4pPr>
              <a:defRPr b="1">
                <a:solidFill>
                  <a:srgbClr val="006778"/>
                </a:solidFill>
              </a:defRPr>
            </a:lvl4pPr>
            <a:lvl5pPr>
              <a:defRPr b="1">
                <a:solidFill>
                  <a:srgbClr val="00677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Text Placeholder 10"/>
          <p:cNvSpPr>
            <a:spLocks noGrp="1"/>
          </p:cNvSpPr>
          <p:nvPr>
            <p:ph type="body" sz="half" idx="14"/>
          </p:nvPr>
        </p:nvSpPr>
        <p:spPr>
          <a:xfrm>
            <a:off x="3419475" y="1124743"/>
            <a:ext cx="5292725" cy="4687096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endParaRPr/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543" y="260647"/>
            <a:ext cx="8218018" cy="864097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1pPr>
            <a:lvl2pPr marL="865414" indent="-408214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2pPr>
            <a:lvl3pPr marL="1295400" indent="-381000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3pPr>
            <a:lvl4pPr marL="1828800" indent="-457200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4pPr>
            <a:lvl5pPr marL="2286000" indent="-457200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72530" y="1340767"/>
            <a:ext cx="4027462" cy="576065"/>
          </a:xfrm>
          <a:prstGeom prst="rect">
            <a:avLst/>
          </a:prstGeom>
        </p:spPr>
        <p:txBody>
          <a:bodyPr anchor="ctr"/>
          <a:lstStyle/>
          <a:p>
            <a:pPr>
              <a:defRPr b="1">
                <a:solidFill>
                  <a:srgbClr val="006778"/>
                </a:solidFill>
              </a:defRPr>
            </a:pPr>
            <a:endParaRPr/>
          </a:p>
        </p:txBody>
      </p:sp>
      <p:sp>
        <p:nvSpPr>
          <p:cNvPr id="17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644008" y="1340767"/>
            <a:ext cx="4027462" cy="576065"/>
          </a:xfrm>
          <a:prstGeom prst="rect">
            <a:avLst/>
          </a:prstGeom>
        </p:spPr>
        <p:txBody>
          <a:bodyPr anchor="ctr"/>
          <a:lstStyle/>
          <a:p>
            <a:pPr>
              <a:defRPr b="1">
                <a:solidFill>
                  <a:srgbClr val="006778"/>
                </a:solidFill>
              </a:defRPr>
            </a:pPr>
            <a:endParaRPr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icture Placeholder 6"/>
          <p:cNvSpPr>
            <a:spLocks noGrp="1"/>
          </p:cNvSpPr>
          <p:nvPr>
            <p:ph type="pic" idx="13"/>
          </p:nvPr>
        </p:nvSpPr>
        <p:spPr>
          <a:xfrm>
            <a:off x="395288" y="404813"/>
            <a:ext cx="8316912" cy="518442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7903" y="6427787"/>
            <a:ext cx="5112570" cy="334963"/>
          </a:xfrm>
          <a:prstGeom prst="rect">
            <a:avLst/>
          </a:prstGeom>
        </p:spPr>
        <p:txBody>
          <a:bodyPr/>
          <a:lstStyle>
            <a:lvl1pPr algn="r">
              <a:spcBef>
                <a:spcPts val="300"/>
              </a:spcBef>
              <a:defRPr sz="1400" b="1"/>
            </a:lvl1pPr>
            <a:lvl2pPr marL="600075" indent="-142875" algn="r">
              <a:spcBef>
                <a:spcPts val="300"/>
              </a:spcBef>
              <a:defRPr sz="1400" b="1"/>
            </a:lvl2pPr>
            <a:lvl3pPr marL="1047750" indent="-133350" algn="r">
              <a:spcBef>
                <a:spcPts val="300"/>
              </a:spcBef>
              <a:defRPr sz="1400" b="1"/>
            </a:lvl3pPr>
            <a:lvl4pPr marL="1531619" indent="-160019" algn="r">
              <a:spcBef>
                <a:spcPts val="300"/>
              </a:spcBef>
              <a:defRPr sz="1400" b="1"/>
            </a:lvl4pPr>
            <a:lvl5pPr marL="1988820" indent="-160020" algn="r">
              <a:spcBef>
                <a:spcPts val="300"/>
              </a:spcBef>
              <a:defRPr sz="1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6310" y="620687"/>
            <a:ext cx="7560891" cy="648074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1pPr>
            <a:lvl2pPr marL="865414" indent="-408214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2pPr>
            <a:lvl3pPr marL="1295400" indent="-381000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3pPr>
            <a:lvl4pPr marL="1828800" indent="-457200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4pPr>
            <a:lvl5pPr marL="2286000" indent="-457200">
              <a:spcBef>
                <a:spcPts val="900"/>
              </a:spcBef>
              <a:defRPr sz="4000" b="1">
                <a:solidFill>
                  <a:srgbClr val="00677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/>
          <p:nvPr/>
        </p:nvSpPr>
        <p:spPr>
          <a:xfrm>
            <a:off x="241300" y="188912"/>
            <a:ext cx="8670925" cy="6480176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14" y="188912"/>
            <a:ext cx="3543959" cy="187801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 5"/>
          <p:cNvSpPr/>
          <p:nvPr/>
        </p:nvSpPr>
        <p:spPr>
          <a:xfrm>
            <a:off x="684213" y="3141663"/>
            <a:ext cx="7704136" cy="172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Rectangle 6"/>
          <p:cNvSpPr/>
          <p:nvPr/>
        </p:nvSpPr>
        <p:spPr>
          <a:xfrm>
            <a:off x="684213" y="5157787"/>
            <a:ext cx="7704136" cy="1079501"/>
          </a:xfrm>
          <a:prstGeom prst="rect">
            <a:avLst/>
          </a:prstGeom>
          <a:solidFill>
            <a:srgbClr val="72ABB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4212" y="3140967"/>
            <a:ext cx="7704138" cy="1728317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600" b="1">
                <a:solidFill>
                  <a:srgbClr val="006778"/>
                </a:solidFill>
              </a:defRPr>
            </a:lvl1pPr>
            <a:lvl2pPr marL="824592" indent="-367392">
              <a:spcBef>
                <a:spcPts val="800"/>
              </a:spcBef>
              <a:defRPr sz="3600" b="1">
                <a:solidFill>
                  <a:srgbClr val="006778"/>
                </a:solidFill>
              </a:defRPr>
            </a:lvl2pPr>
            <a:lvl3pPr marL="1257300" indent="-342900">
              <a:spcBef>
                <a:spcPts val="800"/>
              </a:spcBef>
              <a:defRPr sz="3600" b="1">
                <a:solidFill>
                  <a:srgbClr val="006778"/>
                </a:solidFill>
              </a:defRPr>
            </a:lvl3pPr>
            <a:lvl4pPr marL="1783079" indent="-411479">
              <a:spcBef>
                <a:spcPts val="800"/>
              </a:spcBef>
              <a:defRPr sz="3600" b="1">
                <a:solidFill>
                  <a:srgbClr val="006778"/>
                </a:solidFill>
              </a:defRPr>
            </a:lvl4pPr>
            <a:lvl5pPr marL="2240279" indent="-411479">
              <a:spcBef>
                <a:spcPts val="800"/>
              </a:spcBef>
              <a:defRPr sz="3600" b="1">
                <a:solidFill>
                  <a:srgbClr val="00677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84213" y="5157787"/>
            <a:ext cx="7704136" cy="10795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solidFill>
                  <a:srgbClr val="006778"/>
                </a:solidFill>
              </a:defRPr>
            </a:pP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88912"/>
            <a:ext cx="8670925" cy="648017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Rectangle 1"/>
          <p:cNvSpPr/>
          <p:nvPr/>
        </p:nvSpPr>
        <p:spPr>
          <a:xfrm>
            <a:off x="1331640" y="3933056"/>
            <a:ext cx="7200801" cy="2376265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4" y="188912"/>
            <a:ext cx="3543959" cy="187801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35150" y="4292601"/>
            <a:ext cx="5689600" cy="72057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  <a:lvl2pPr marL="906235" indent="-449035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2pPr>
            <a:lvl3pPr marL="1333500" indent="-41910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3pPr>
            <a:lvl4pPr marL="18745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4pPr>
            <a:lvl5pPr marL="23317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5696" y="5013176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35696" y="5517231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Picture 2"/>
          <p:cNvPicPr>
            <a:picLocks noChangeAspect="1"/>
          </p:cNvPicPr>
          <p:nvPr/>
        </p:nvPicPr>
        <p:blipFill>
          <a:blip r:embed="rId2"/>
          <a:srcRect r="10901"/>
          <a:stretch>
            <a:fillRect/>
          </a:stretch>
        </p:blipFill>
        <p:spPr>
          <a:xfrm>
            <a:off x="241300" y="188912"/>
            <a:ext cx="8670925" cy="648652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ctangle 7"/>
          <p:cNvSpPr/>
          <p:nvPr/>
        </p:nvSpPr>
        <p:spPr>
          <a:xfrm>
            <a:off x="1331640" y="3933056"/>
            <a:ext cx="7200801" cy="2376265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4" y="188912"/>
            <a:ext cx="3543959" cy="18780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35150" y="4292601"/>
            <a:ext cx="5689600" cy="72057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  <a:lvl2pPr marL="906235" indent="-449035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2pPr>
            <a:lvl3pPr marL="1333500" indent="-41910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3pPr>
            <a:lvl4pPr marL="18745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4pPr>
            <a:lvl5pPr marL="23317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5696" y="5013176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35696" y="5517231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Whi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Picture 2"/>
          <p:cNvPicPr>
            <a:picLocks noChangeAspect="1"/>
          </p:cNvPicPr>
          <p:nvPr/>
        </p:nvPicPr>
        <p:blipFill>
          <a:blip r:embed="rId2"/>
          <a:srcRect t="13853" r="13853"/>
          <a:stretch>
            <a:fillRect/>
          </a:stretch>
        </p:blipFill>
        <p:spPr>
          <a:xfrm>
            <a:off x="241300" y="188913"/>
            <a:ext cx="8670925" cy="648017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ectangle 8"/>
          <p:cNvSpPr/>
          <p:nvPr/>
        </p:nvSpPr>
        <p:spPr>
          <a:xfrm>
            <a:off x="1331640" y="3933056"/>
            <a:ext cx="7200801" cy="2376265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4" y="188912"/>
            <a:ext cx="3543959" cy="187801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35150" y="4292601"/>
            <a:ext cx="5689600" cy="72057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  <a:lvl2pPr marL="906235" indent="-449035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2pPr>
            <a:lvl3pPr marL="1333500" indent="-41910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3pPr>
            <a:lvl4pPr marL="18745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4pPr>
            <a:lvl5pPr marL="23317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5696" y="5013176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35696" y="5517231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La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Picture 2"/>
          <p:cNvPicPr>
            <a:picLocks noChangeAspect="1"/>
          </p:cNvPicPr>
          <p:nvPr/>
        </p:nvPicPr>
        <p:blipFill>
          <a:blip r:embed="rId2"/>
          <a:srcRect l="16113" t="7123" r="1154" b="10146"/>
          <a:stretch>
            <a:fillRect/>
          </a:stretch>
        </p:blipFill>
        <p:spPr>
          <a:xfrm>
            <a:off x="241299" y="188912"/>
            <a:ext cx="8670927" cy="648017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Rectangle 8"/>
          <p:cNvSpPr/>
          <p:nvPr/>
        </p:nvSpPr>
        <p:spPr>
          <a:xfrm>
            <a:off x="1331640" y="3933056"/>
            <a:ext cx="7200801" cy="2376265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14" y="188912"/>
            <a:ext cx="3543959" cy="187801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35150" y="4292601"/>
            <a:ext cx="5689600" cy="72057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1pPr>
            <a:lvl2pPr marL="906235" indent="-449035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2pPr>
            <a:lvl3pPr marL="1333500" indent="-41910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3pPr>
            <a:lvl4pPr marL="18745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4pPr>
            <a:lvl5pPr marL="2331720" indent="-502920">
              <a:spcBef>
                <a:spcPts val="1000"/>
              </a:spcBef>
              <a:defRPr sz="4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835696" y="5013176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35696" y="5517231"/>
            <a:ext cx="5689601" cy="5040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3"/>
          <p:cNvSpPr/>
          <p:nvPr/>
        </p:nvSpPr>
        <p:spPr>
          <a:xfrm>
            <a:off x="341313" y="404813"/>
            <a:ext cx="8370886" cy="5400676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092825"/>
            <a:ext cx="1476376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6310" y="620687"/>
            <a:ext cx="7560891" cy="100811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1pPr>
            <a:lvl2pPr marL="865414" indent="-408214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2pPr>
            <a:lvl3pPr marL="1295400" indent="-3810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3pPr>
            <a:lvl4pPr marL="18288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4pPr>
            <a:lvl5pPr marL="22860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3"/>
          <p:cNvSpPr/>
          <p:nvPr/>
        </p:nvSpPr>
        <p:spPr>
          <a:xfrm>
            <a:off x="755649" y="476250"/>
            <a:ext cx="7561265" cy="1008063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092825"/>
            <a:ext cx="1476376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7"/>
          <p:cNvSpPr/>
          <p:nvPr/>
        </p:nvSpPr>
        <p:spPr>
          <a:xfrm flipV="1">
            <a:off x="395288" y="5884862"/>
            <a:ext cx="8316911" cy="71438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6310" y="620689"/>
            <a:ext cx="7560891" cy="720080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1pPr>
            <a:lvl2pPr marL="865414" indent="-408214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2pPr>
            <a:lvl3pPr marL="1295400" indent="-3810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3pPr>
            <a:lvl4pPr marL="18288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4pPr>
            <a:lvl5pPr marL="2286000" indent="-457200">
              <a:spcBef>
                <a:spcPts val="900"/>
              </a:spcBef>
              <a:defRPr sz="4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07903" y="6427787"/>
            <a:ext cx="5112569" cy="334963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5288" y="6092825"/>
            <a:ext cx="1476376" cy="6699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4"/>
          <p:cNvSpPr/>
          <p:nvPr/>
        </p:nvSpPr>
        <p:spPr>
          <a:xfrm flipV="1">
            <a:off x="395288" y="5884862"/>
            <a:ext cx="8316911" cy="71438"/>
          </a:xfrm>
          <a:prstGeom prst="rect">
            <a:avLst/>
          </a:prstGeom>
          <a:solidFill>
            <a:srgbClr val="00677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395288" y="476250"/>
            <a:ext cx="8316912" cy="5256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02128" marR="0" indent="-24492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imetable@mu.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maynoothuniversity.ie/timetabl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ynoothuniversity.ie/current-stude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ynoothuniversity.ie/timetab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1835150" y="4292601"/>
            <a:ext cx="5689600" cy="5765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5800">
              <a:spcBef>
                <a:spcPts val="700"/>
              </a:spcBef>
              <a:defRPr sz="3300"/>
            </a:lvl1pPr>
          </a:lstStyle>
          <a:p>
            <a:r>
              <a:rPr dirty="0"/>
              <a:t>Timetable</a:t>
            </a:r>
            <a:r>
              <a:rPr lang="en-GB" dirty="0"/>
              <a:t> Questions &amp; Answers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A49506-44B2-9BAB-2A3F-DBEC90EA1B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Other points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4A2F4-EAB2-FDF4-7801-40C5AA894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GB" sz="1200" dirty="0"/>
              <a:t>Timetabling Office – Timetable@mu.ie</a:t>
            </a:r>
            <a:endParaRPr lang="en-IE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E900A-9387-EAAE-4A7E-C348A7917DC8}"/>
              </a:ext>
            </a:extLst>
          </p:cNvPr>
          <p:cNvSpPr txBox="1"/>
          <p:nvPr/>
        </p:nvSpPr>
        <p:spPr>
          <a:xfrm>
            <a:off x="825623" y="1269478"/>
            <a:ext cx="7386222" cy="4113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97815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The timetable is </a:t>
            </a:r>
            <a:r>
              <a:rPr lang="en-GB" sz="1700" b="1" dirty="0"/>
              <a:t>subject to change – </a:t>
            </a:r>
            <a:r>
              <a:rPr lang="en-GB" sz="1700" dirty="0"/>
              <a:t>especially venues</a:t>
            </a:r>
            <a:endParaRPr lang="en-GB" sz="2050" dirty="0"/>
          </a:p>
          <a:p>
            <a:pPr marL="297815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Not all contact hours are scheduled centrally and so will not appear on your personalised timetable – e.g. practicals, language labs, and tutorials. </a:t>
            </a:r>
          </a:p>
          <a:p>
            <a:pPr marL="297815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Students </a:t>
            </a:r>
            <a:r>
              <a:rPr lang="en-GB" sz="1700" b="1" dirty="0"/>
              <a:t>must </a:t>
            </a:r>
            <a:r>
              <a:rPr lang="en-GB" sz="1700" dirty="0"/>
              <a:t>familiarise themselves with their own tutorial and practical timetable. Students are responsible for checking their own timetable prior to going to class. </a:t>
            </a:r>
            <a:endParaRPr lang="en-GB" sz="2050" dirty="0"/>
          </a:p>
          <a:p>
            <a:pPr marL="297815" lvl="1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Some modules – e.g. Business, some languages, are delivered more than once; students must attend their assigned times.  </a:t>
            </a:r>
            <a:endParaRPr lang="en-GB" sz="2436" dirty="0"/>
          </a:p>
          <a:p>
            <a:pPr marL="297815" lvl="1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When emailing any office in the University(Timetabling, Student Records, etc.) </a:t>
            </a:r>
            <a:r>
              <a:rPr lang="en-GB" sz="1700" i="1" dirty="0"/>
              <a:t>always </a:t>
            </a:r>
            <a:r>
              <a:rPr lang="en-GB" sz="1700" dirty="0"/>
              <a:t>include your student number! </a:t>
            </a:r>
          </a:p>
          <a:p>
            <a:pPr marL="339470" indent="-339470" defTabSz="905255">
              <a:spcBef>
                <a:spcPts val="400"/>
              </a:spcBef>
              <a:buSzPct val="100000"/>
              <a:buFont typeface="Arial"/>
              <a:buChar char="•"/>
              <a:defRPr sz="1979"/>
            </a:pPr>
            <a:r>
              <a:rPr lang="en-GB" sz="1700" dirty="0"/>
              <a:t>Note that this is not always available*; there will be an advisory message indicating if it is down for maintenance, etc. </a:t>
            </a:r>
          </a:p>
          <a:p>
            <a:pPr marL="339470" indent="-339470" defTabSz="905255">
              <a:spcBef>
                <a:spcPts val="400"/>
              </a:spcBef>
              <a:buSzPct val="100000"/>
              <a:buFont typeface="Arial"/>
              <a:buChar char="•"/>
              <a:defRPr sz="1979"/>
            </a:pPr>
            <a:r>
              <a:rPr lang="en-GB" sz="1700" dirty="0"/>
              <a:t>Lots of change – especially to venues – in the first couple of weeks of term. </a:t>
            </a:r>
          </a:p>
          <a:p>
            <a:pPr marL="297815" lvl="1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047191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9BF53F-226F-12BC-E97B-D0ED278015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46310" y="620686"/>
            <a:ext cx="7560891" cy="4431605"/>
          </a:xfrm>
        </p:spPr>
        <p:txBody>
          <a:bodyPr>
            <a:normAutofit/>
          </a:bodyPr>
          <a:lstStyle/>
          <a:p>
            <a:pPr algn="ctr"/>
            <a:r>
              <a:rPr lang="en-IE" sz="4400" dirty="0"/>
              <a:t>Need help with your timetable?</a:t>
            </a:r>
          </a:p>
          <a:p>
            <a:pPr algn="ctr"/>
            <a:r>
              <a:rPr lang="en-IE" b="0" dirty="0">
                <a:solidFill>
                  <a:schemeClr val="tx1"/>
                </a:solidFill>
              </a:rPr>
              <a:t>Email: </a:t>
            </a:r>
            <a:r>
              <a:rPr lang="en-IE" b="0" dirty="0">
                <a:solidFill>
                  <a:schemeClr val="tx1"/>
                </a:solidFill>
                <a:hlinkClick r:id="rId2"/>
              </a:rPr>
              <a:t>timetable@mu.ie</a:t>
            </a:r>
            <a:endParaRPr lang="en-IE" b="0" dirty="0">
              <a:solidFill>
                <a:schemeClr val="tx1"/>
              </a:solidFill>
            </a:endParaRPr>
          </a:p>
          <a:p>
            <a:pPr algn="ctr"/>
            <a:r>
              <a:rPr lang="en-IE" b="0" dirty="0">
                <a:solidFill>
                  <a:schemeClr val="tx1"/>
                </a:solidFill>
              </a:rPr>
              <a:t>Phone : 01 7083626</a:t>
            </a:r>
          </a:p>
          <a:p>
            <a:r>
              <a:rPr lang="en-IE" sz="2800" dirty="0"/>
              <a:t>https://www.maynoothuniversity.ie/timetabling</a:t>
            </a:r>
          </a:p>
          <a:p>
            <a:pPr algn="ctr"/>
            <a:endParaRPr lang="en-IE" sz="35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A5C0-7F56-D51E-982A-0CA3A16AE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GB" sz="1200" dirty="0"/>
              <a:t>Timetabling Office – Timetable@mu.ie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2769073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746311" y="620688"/>
            <a:ext cx="7560889" cy="576288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3800"/>
            </a:lvl1pPr>
          </a:lstStyle>
          <a:p>
            <a:pPr algn="ctr"/>
            <a:r>
              <a:rPr sz="2400" dirty="0"/>
              <a:t>Key points </a:t>
            </a:r>
          </a:p>
        </p:txBody>
      </p:sp>
      <p:sp>
        <p:nvSpPr>
          <p:cNvPr id="208" name="Content Placeholder 2"/>
          <p:cNvSpPr txBox="1"/>
          <p:nvPr/>
        </p:nvSpPr>
        <p:spPr>
          <a:xfrm>
            <a:off x="755649" y="1412776"/>
            <a:ext cx="7561265" cy="424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normAutofit/>
          </a:bodyPr>
          <a:lstStyle/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2000" b="1" dirty="0"/>
              <a:t>What are the timetabled hours in Maynooth University?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Monday-Thursday 9.00-18.00 and Friday 09.00-17.00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Classes can be scheduled any time between these hours</a:t>
            </a:r>
          </a:p>
          <a:p>
            <a:pPr lvl="3" indent="0" defTabSz="795527">
              <a:spcBef>
                <a:spcPts val="400"/>
              </a:spcBef>
              <a:buSzPct val="100000"/>
              <a:defRPr sz="1740"/>
            </a:pPr>
            <a:endParaRPr lang="en-GB" sz="1700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1700" dirty="0"/>
          </a:p>
          <a:p>
            <a:pPr marL="297815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2000" b="1" dirty="0"/>
              <a:t>When will I see my personal timetable?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Students will </a:t>
            </a:r>
            <a:r>
              <a:rPr lang="en-GB" sz="1700" i="1" dirty="0"/>
              <a:t>begin</a:t>
            </a:r>
            <a:r>
              <a:rPr lang="en-GB" sz="1700" dirty="0"/>
              <a:t> to see modules on their timetable once their registration is processed by the Student Records &amp; Registration Office.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It will take a few days for all modules to appear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1700" dirty="0"/>
              <a:t>Changes to registration will result in changes to your timetable </a:t>
            </a:r>
          </a:p>
          <a:p>
            <a:pPr lvl="3" indent="0" defTabSz="795527">
              <a:spcBef>
                <a:spcPts val="400"/>
              </a:spcBef>
              <a:buSzPct val="100000"/>
              <a:defRPr sz="1740"/>
            </a:pPr>
            <a:endParaRPr lang="en-GB" sz="1700" b="1" i="1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2000" b="1" dirty="0"/>
              <a:t>Where can I find my timetable? </a:t>
            </a:r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r>
              <a:rPr lang="en-GB" sz="2000" dirty="0">
                <a:hlinkClick r:id="rId2"/>
              </a:rPr>
              <a:t>Timetable :: Home - Home (maynoothuniversity.ie)</a:t>
            </a:r>
            <a:endParaRPr lang="en-GB" sz="2000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2000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2000" dirty="0"/>
          </a:p>
          <a:p>
            <a:pPr lvl="3" indent="0" defTabSz="795527">
              <a:spcBef>
                <a:spcPts val="400"/>
              </a:spcBef>
              <a:buSzPct val="100000"/>
              <a:defRPr sz="1740"/>
            </a:pPr>
            <a:endParaRPr lang="en-GB" sz="2000" b="1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2000" b="1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2000" b="1" dirty="0"/>
          </a:p>
          <a:p>
            <a:pPr marL="297815" lvl="3" indent="-297815" defTabSz="795527">
              <a:spcBef>
                <a:spcPts val="400"/>
              </a:spcBef>
              <a:buSzPct val="100000"/>
              <a:buFont typeface="Arial"/>
              <a:buChar char="•"/>
              <a:defRPr sz="1740"/>
            </a:pPr>
            <a:endParaRPr lang="en-GB" sz="2000" b="1" dirty="0"/>
          </a:p>
        </p:txBody>
      </p:sp>
      <p:sp>
        <p:nvSpPr>
          <p:cNvPr id="209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ts val="300"/>
              </a:spcBef>
              <a:defRPr sz="1400" b="1"/>
            </a:pPr>
            <a:r>
              <a:rPr lang="en-GB" sz="1200" dirty="0"/>
              <a:t>Timetabling Office – Timetable@mu.ie</a:t>
            </a:r>
            <a:endParaRPr sz="12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746311" y="620687"/>
            <a:ext cx="7560889" cy="648073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3800"/>
            </a:lvl1pPr>
          </a:lstStyle>
          <a:p>
            <a:r>
              <a:rPr sz="2400" dirty="0"/>
              <a:t>General timetable information</a:t>
            </a:r>
          </a:p>
        </p:txBody>
      </p:sp>
      <p:sp>
        <p:nvSpPr>
          <p:cNvPr id="212" name="Content Placeholder 2"/>
          <p:cNvSpPr txBox="1"/>
          <p:nvPr/>
        </p:nvSpPr>
        <p:spPr>
          <a:xfrm>
            <a:off x="755649" y="1412776"/>
            <a:ext cx="7561265" cy="424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normAutofit/>
          </a:bodyPr>
          <a:lstStyle/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Click on the ‘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Current Students</a:t>
            </a:r>
            <a:r>
              <a:rPr dirty="0"/>
              <a:t>’ link on the Maynooth University home page.  </a:t>
            </a:r>
            <a:endParaRPr sz="24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sz="24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sz="24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lang="en-IE" sz="2400"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sz="2400" dirty="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The </a:t>
            </a:r>
            <a:r>
              <a:rPr b="1" dirty="0">
                <a:solidFill>
                  <a:srgbClr val="FF0000"/>
                </a:solidFill>
              </a:rPr>
              <a:t>course finder </a:t>
            </a:r>
            <a:r>
              <a:rPr dirty="0"/>
              <a:t>brings you to detailed information in relation to your course – including semester information, how the module will be assessed, what modules are required, etc.</a:t>
            </a:r>
            <a:r>
              <a:rPr lang="en-GB" dirty="0"/>
              <a:t>  </a:t>
            </a:r>
            <a:endParaRPr lang="en-GB" sz="2400" dirty="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Important dates are outlined in the </a:t>
            </a:r>
            <a:r>
              <a:rPr b="1" dirty="0">
                <a:solidFill>
                  <a:srgbClr val="7030A0"/>
                </a:solidFill>
              </a:rPr>
              <a:t>term calendar </a:t>
            </a:r>
            <a:r>
              <a:rPr dirty="0"/>
              <a:t>– including breaks and exam dates!</a:t>
            </a:r>
            <a:r>
              <a:rPr lang="en-GB" dirty="0"/>
              <a:t> </a:t>
            </a:r>
            <a:endParaRPr sz="2400" dirty="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The </a:t>
            </a:r>
            <a:r>
              <a:rPr b="1" dirty="0">
                <a:solidFill>
                  <a:srgbClr val="00B050"/>
                </a:solidFill>
              </a:rPr>
              <a:t>timetable</a:t>
            </a:r>
            <a:r>
              <a:rPr dirty="0"/>
              <a:t> link will bring you to the academic timetable</a:t>
            </a:r>
          </a:p>
        </p:txBody>
      </p:sp>
      <p:sp>
        <p:nvSpPr>
          <p:cNvPr id="213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r>
              <a:rPr lang="en-GB" sz="1200" dirty="0"/>
              <a:t>Timetabling Office – Timetable@mu.ie</a:t>
            </a:r>
          </a:p>
          <a:p>
            <a:pPr algn="r">
              <a:spcBef>
                <a:spcPts val="300"/>
              </a:spcBef>
              <a:defRPr sz="1400" b="1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7BE97-5D69-47E4-992B-6387888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16" y="1692997"/>
            <a:ext cx="6665877" cy="173254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846BDA-0C1C-4ED9-B2C8-0B9DDB30148B}"/>
              </a:ext>
            </a:extLst>
          </p:cNvPr>
          <p:cNvSpPr/>
          <p:nvPr/>
        </p:nvSpPr>
        <p:spPr>
          <a:xfrm>
            <a:off x="5679183" y="2755339"/>
            <a:ext cx="936105" cy="624731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5690DC-C33C-4163-BA4B-D179678C447A}"/>
              </a:ext>
            </a:extLst>
          </p:cNvPr>
          <p:cNvSpPr/>
          <p:nvPr/>
        </p:nvSpPr>
        <p:spPr>
          <a:xfrm>
            <a:off x="1374798" y="2314222"/>
            <a:ext cx="928315" cy="530578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17DB64-4AD7-4DB6-9A2D-4538730AF74F}"/>
              </a:ext>
            </a:extLst>
          </p:cNvPr>
          <p:cNvSpPr/>
          <p:nvPr/>
        </p:nvSpPr>
        <p:spPr>
          <a:xfrm>
            <a:off x="2416695" y="2867378"/>
            <a:ext cx="936105" cy="512692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746311" y="620687"/>
            <a:ext cx="7560889" cy="44463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700"/>
              </a:spcBef>
              <a:defRPr sz="3200"/>
            </a:lvl1pPr>
          </a:lstStyle>
          <a:p>
            <a:r>
              <a:rPr sz="2400" dirty="0"/>
              <a:t>Accessing your timetable</a:t>
            </a:r>
            <a:r>
              <a:rPr lang="en-GB" sz="2400" dirty="0"/>
              <a:t> - </a:t>
            </a:r>
            <a:r>
              <a:rPr lang="en-GB" sz="1400" dirty="0">
                <a:hlinkClick r:id="rId3"/>
              </a:rPr>
              <a:t>Timetable :: Home - Home (maynoothuniversity.ie)</a:t>
            </a:r>
            <a:endParaRPr lang="en-GB" sz="1400" dirty="0"/>
          </a:p>
          <a:p>
            <a:endParaRPr sz="2400" dirty="0"/>
          </a:p>
        </p:txBody>
      </p:sp>
      <p:sp>
        <p:nvSpPr>
          <p:cNvPr id="220" name="Content Placeholder 2"/>
          <p:cNvSpPr txBox="1"/>
          <p:nvPr/>
        </p:nvSpPr>
        <p:spPr>
          <a:xfrm>
            <a:off x="755649" y="1412776"/>
            <a:ext cx="7561265" cy="424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39470" indent="-339470" defTabSz="905255">
              <a:spcBef>
                <a:spcPts val="500"/>
              </a:spcBef>
              <a:buSzPct val="100000"/>
              <a:buFont typeface="Arial"/>
              <a:buChar char="•"/>
              <a:defRPr sz="1979"/>
            </a:pPr>
            <a:endParaRPr sz="2376" dirty="0"/>
          </a:p>
          <a:p>
            <a:pPr marL="339470" indent="-339470" defTabSz="905255">
              <a:spcBef>
                <a:spcPts val="400"/>
              </a:spcBef>
              <a:buSzPct val="100000"/>
              <a:buFont typeface="Arial"/>
              <a:buChar char="•"/>
              <a:defRPr sz="1979"/>
            </a:pPr>
            <a:r>
              <a:rPr dirty="0"/>
              <a:t> </a:t>
            </a:r>
            <a:endParaRPr sz="2376" dirty="0"/>
          </a:p>
          <a:p>
            <a:pPr marL="339470" indent="-339470" defTabSz="905255">
              <a:spcBef>
                <a:spcPts val="500"/>
              </a:spcBef>
              <a:buSzPct val="100000"/>
              <a:buFont typeface="Arial"/>
              <a:buChar char="•"/>
              <a:defRPr sz="1979"/>
            </a:pPr>
            <a:endParaRPr sz="2376" dirty="0"/>
          </a:p>
          <a:p>
            <a:pPr defTabSz="905255">
              <a:spcBef>
                <a:spcPts val="500"/>
              </a:spcBef>
              <a:defRPr sz="1979"/>
            </a:pPr>
            <a:endParaRPr lang="en-IE" sz="2376" dirty="0"/>
          </a:p>
        </p:txBody>
      </p:sp>
      <p:sp>
        <p:nvSpPr>
          <p:cNvPr id="221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r>
              <a:rPr lang="en-GB" sz="1200" dirty="0"/>
              <a:t>Timetabling Office – Timetable@mu.ie</a:t>
            </a:r>
          </a:p>
          <a:p>
            <a:pPr algn="r">
              <a:spcBef>
                <a:spcPts val="300"/>
              </a:spcBef>
              <a:defRPr sz="1400" b="1"/>
            </a:pPr>
            <a:endParaRPr dirty="0"/>
          </a:p>
        </p:txBody>
      </p:sp>
      <p:pic>
        <p:nvPicPr>
          <p:cNvPr id="222" name="Picture 5" descr="Picture 5"/>
          <p:cNvPicPr>
            <a:picLocks noChangeAspect="1"/>
          </p:cNvPicPr>
          <p:nvPr/>
        </p:nvPicPr>
        <p:blipFill rotWithShape="1">
          <a:blip r:embed="rId4"/>
          <a:srcRect t="31817" r="2690"/>
          <a:stretch/>
        </p:blipFill>
        <p:spPr>
          <a:xfrm>
            <a:off x="593650" y="1196975"/>
            <a:ext cx="7948216" cy="23185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8BAFC6-9004-558F-F056-27827646111F}"/>
              </a:ext>
            </a:extLst>
          </p:cNvPr>
          <p:cNvSpPr/>
          <p:nvPr/>
        </p:nvSpPr>
        <p:spPr>
          <a:xfrm>
            <a:off x="6507332" y="2237173"/>
            <a:ext cx="1597981" cy="470516"/>
          </a:xfrm>
          <a:prstGeom prst="ellips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E5DFA-8066-4BF3-ADF4-9FA69B4A019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Understanding your personalised timetable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51EA4-099C-4D40-BA89-B8BDB7532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4632" y="6353177"/>
            <a:ext cx="5112569" cy="349464"/>
          </a:xfrm>
        </p:spPr>
        <p:txBody>
          <a:bodyPr>
            <a:normAutofit/>
          </a:bodyPr>
          <a:lstStyle/>
          <a:p>
            <a:pPr algn="r"/>
            <a:r>
              <a:rPr lang="en-GB" sz="1200" dirty="0"/>
              <a:t>Timetabling Office – Timetable@mu.ie</a:t>
            </a:r>
          </a:p>
          <a:p>
            <a:pPr algn="just"/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292506-7F4A-43A5-A0FA-D64F91D912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64758" y="5239077"/>
            <a:ext cx="5543550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746E1-74A4-ED0A-2FDD-ECE676E53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1939"/>
            <a:ext cx="8842159" cy="36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120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98705B-DE85-4B07-A3B5-13FC8296C4D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‘</a:t>
            </a:r>
            <a:r>
              <a:rPr lang="en-GB" sz="4000" dirty="0"/>
              <a:t>Reading’ the timetable- key points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DEB47-5CEA-4ECB-966A-92AE350AC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>
              <a:spcBef>
                <a:spcPts val="300"/>
              </a:spcBef>
              <a:defRPr sz="1400" b="1"/>
            </a:pPr>
            <a:r>
              <a:rPr lang="en-GB" sz="1500" dirty="0"/>
              <a:t>Timetabling Office – Timetable@mu.ie</a:t>
            </a:r>
          </a:p>
          <a:p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05D36D-1783-4779-9DE6-B1BEC3FD9E6A}"/>
              </a:ext>
            </a:extLst>
          </p:cNvPr>
          <p:cNvSpPr txBox="1"/>
          <p:nvPr/>
        </p:nvSpPr>
        <p:spPr>
          <a:xfrm>
            <a:off x="755649" y="1412776"/>
            <a:ext cx="7561265" cy="424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L1/L2/L3, etc. refer to Lecture 1, Lecture 2, Lecture 3. Most modules have 2 lectures per week and students need to attend all of these.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Classes are generally 1 hour long with the lectures as two separate hours in the week. However, sometimes the lecture will be 2 hours long occurring only once a week.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T1/T2 or TUT1, TUT 2 refers to tutorials. (In general students do not need to attend </a:t>
            </a:r>
            <a:r>
              <a:rPr lang="en-I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these, but will have a choice about which to attend – see your academic department for further information)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EN243 has 3 of tutorials – EN243/T1 – that show on the timetable, but students will choose one of these 3 tutorial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P1, P2, P3 refers to practicals. These are managed by the relevant academic department.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registration system </a:t>
            </a:r>
            <a:r>
              <a:rPr lang="en-IE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allow students register to modules that may have a timetable clash. The student must check the times of modules before they register to ensure there is no clash.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1130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0ADC37-99EC-49C1-B0B9-4EEC12EDF1E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Example of Tutorials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E4B1C-7379-4CC3-A0D4-57789AD67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3073B-883F-4D72-AB71-180AF517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268762"/>
            <a:ext cx="8432800" cy="38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54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746311" y="620687"/>
            <a:ext cx="7560889" cy="6480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868680">
              <a:defRPr sz="3800"/>
            </a:lvl1pPr>
          </a:lstStyle>
          <a:p>
            <a:r>
              <a:t>Modules and classgroups</a:t>
            </a:r>
          </a:p>
        </p:txBody>
      </p:sp>
      <p:sp>
        <p:nvSpPr>
          <p:cNvPr id="233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spcBef>
                <a:spcPts val="300"/>
              </a:spcBef>
              <a:defRPr sz="1400" b="1"/>
            </a:pPr>
            <a:r>
              <a:rPr lang="en-GB" sz="1400" dirty="0"/>
              <a:t>Timetabling</a:t>
            </a:r>
            <a:r>
              <a:rPr lang="en-GB" sz="1400" b="1" dirty="0"/>
              <a:t> Office – Timetable@mu.ie</a:t>
            </a:r>
          </a:p>
          <a:p>
            <a:pPr algn="r">
              <a:spcBef>
                <a:spcPts val="300"/>
              </a:spcBef>
              <a:defRPr sz="1400" b="1"/>
            </a:pPr>
            <a:endParaRPr dirty="0"/>
          </a:p>
        </p:txBody>
      </p:sp>
      <p:sp>
        <p:nvSpPr>
          <p:cNvPr id="234" name="Content Placeholder 5"/>
          <p:cNvSpPr txBox="1"/>
          <p:nvPr/>
        </p:nvSpPr>
        <p:spPr>
          <a:xfrm>
            <a:off x="755649" y="1412776"/>
            <a:ext cx="7561265" cy="424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numCol="2">
            <a:normAutofit/>
          </a:bodyPr>
          <a:lstStyle/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Some Business</a:t>
            </a:r>
            <a:r>
              <a:rPr lang="en-GB" dirty="0"/>
              <a:t>, Maths, Economics and Law </a:t>
            </a:r>
            <a:r>
              <a:rPr dirty="0"/>
              <a:t>modules are delivered more than once; on the general timetable, they will appear with </a:t>
            </a:r>
            <a:r>
              <a:rPr dirty="0">
                <a:solidFill>
                  <a:srgbClr val="FF0000"/>
                </a:solidFill>
              </a:rPr>
              <a:t>[A] </a:t>
            </a:r>
            <a:r>
              <a:rPr dirty="0"/>
              <a:t>or </a:t>
            </a:r>
            <a:r>
              <a:rPr dirty="0">
                <a:solidFill>
                  <a:srgbClr val="FF0000"/>
                </a:solidFill>
              </a:rPr>
              <a:t>[B] </a:t>
            </a:r>
            <a:r>
              <a:rPr dirty="0"/>
              <a:t>or </a:t>
            </a:r>
            <a:r>
              <a:rPr dirty="0">
                <a:solidFill>
                  <a:srgbClr val="FF0000"/>
                </a:solidFill>
              </a:rPr>
              <a:t>[C] </a:t>
            </a:r>
            <a:r>
              <a:rPr dirty="0"/>
              <a:t>after the module code</a:t>
            </a:r>
            <a:endParaRPr sz="2400" dirty="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They are </a:t>
            </a:r>
            <a:r>
              <a:rPr i="1" dirty="0"/>
              <a:t>not</a:t>
            </a:r>
            <a:r>
              <a:rPr dirty="0"/>
              <a:t> clashing! Students registered to classgroup A of MN151 will be registered to either classgroup B or C of AC151, and so on.</a:t>
            </a:r>
            <a:endParaRPr sz="2400" dirty="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dirty="0"/>
              <a:t>Your </a:t>
            </a:r>
            <a:r>
              <a:rPr dirty="0" err="1"/>
              <a:t>personalised</a:t>
            </a:r>
            <a:r>
              <a:rPr dirty="0"/>
              <a:t> timetable will only show the group you are registered to and these are the lectures you should attend! </a:t>
            </a:r>
            <a:endParaRPr lang="en-IE" dirty="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IE" dirty="0"/>
              <a:t>If you require to be in a different classgroup, please email the Timetable Department and we will move you where possible.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</a:pPr>
            <a:endParaRPr dirty="0"/>
          </a:p>
        </p:txBody>
      </p:sp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6" y="2591149"/>
            <a:ext cx="4680521" cy="1891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ritical Skill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868680">
              <a:defRPr sz="3800"/>
            </a:lvl1pPr>
          </a:lstStyle>
          <a:p>
            <a:r>
              <a:t>Critical Skills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ts val="300"/>
              </a:spcBef>
              <a:defRPr sz="1400" b="1"/>
            </a:pPr>
            <a:r>
              <a:rPr lang="en-GB" sz="1300" dirty="0"/>
              <a:t>Timetabling</a:t>
            </a:r>
            <a:r>
              <a:rPr lang="en-GB" sz="1300" b="1" dirty="0"/>
              <a:t> Office – Timetable@mu.ie</a:t>
            </a:r>
          </a:p>
          <a:p>
            <a:pPr algn="r">
              <a:spcBef>
                <a:spcPts val="300"/>
              </a:spcBef>
              <a:defRPr sz="1400" b="1"/>
            </a:pPr>
            <a:endParaRPr dirty="0"/>
          </a:p>
        </p:txBody>
      </p:sp>
      <p:sp>
        <p:nvSpPr>
          <p:cNvPr id="239" name="Content Placeholder 2"/>
          <p:cNvSpPr txBox="1"/>
          <p:nvPr/>
        </p:nvSpPr>
        <p:spPr>
          <a:xfrm>
            <a:off x="624018" y="1500088"/>
            <a:ext cx="7561264" cy="424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rPr dirty="0"/>
              <a:t>If you are doing Critical Skills you will have registered to a</a:t>
            </a:r>
            <a:r>
              <a:rPr lang="en-IE" dirty="0"/>
              <a:t> particular</a:t>
            </a:r>
            <a:r>
              <a:rPr dirty="0"/>
              <a:t> group </a:t>
            </a:r>
            <a:r>
              <a:rPr lang="en-IE" dirty="0"/>
              <a:t>through the registration system (a different core </a:t>
            </a:r>
            <a:r>
              <a:rPr lang="en-IE"/>
              <a:t>hour group) </a:t>
            </a:r>
            <a:r>
              <a:rPr dirty="0"/>
              <a:t>. SK1051, SK1052, SK1053, SK1054, SK1055, or SK1056.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rPr dirty="0"/>
              <a:t>All classes in each group are on at the same time. You will be further allocated into classgroups, (such as SK1051/A or SK1051/B). See your </a:t>
            </a:r>
            <a:r>
              <a:rPr dirty="0" err="1"/>
              <a:t>personalised</a:t>
            </a:r>
            <a:r>
              <a:rPr dirty="0"/>
              <a:t> timetable to see which class you have been allocated to. 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rPr dirty="0"/>
              <a:t>As all classes in your group are on at the same time we will not be able to facilitate moves between classes.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rPr dirty="0"/>
              <a:t>If, for any reason, you need to move to a different group (e.g. from SK1051 to SK1052) you will need to </a:t>
            </a:r>
            <a:r>
              <a:rPr b="1" dirty="0"/>
              <a:t>deregister</a:t>
            </a:r>
            <a:r>
              <a:rPr dirty="0"/>
              <a:t> from SK1051 and reregister for SK1052.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al 2">
  <a:themeElements>
    <a:clrScheme name="Teal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al 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l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al 2">
  <a:themeElements>
    <a:clrScheme name="Teal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al 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al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B6D66CD905248BC92FB35AD6F705F" ma:contentTypeVersion="16" ma:contentTypeDescription="Create a new document." ma:contentTypeScope="" ma:versionID="6c02a14eac224452eb7f2baf1c0db6f1">
  <xsd:schema xmlns:xsd="http://www.w3.org/2001/XMLSchema" xmlns:xs="http://www.w3.org/2001/XMLSchema" xmlns:p="http://schemas.microsoft.com/office/2006/metadata/properties" xmlns:ns2="dc8ec18f-0520-441e-b3c6-0563448fbbb5" xmlns:ns3="95b6fe47-a443-4630-828a-d40f8d95886f" targetNamespace="http://schemas.microsoft.com/office/2006/metadata/properties" ma:root="true" ma:fieldsID="021153d2706a2ea9e6e3c1d01a03180b" ns2:_="" ns3:_="">
    <xsd:import namespace="dc8ec18f-0520-441e-b3c6-0563448fbbb5"/>
    <xsd:import namespace="95b6fe47-a443-4630-828a-d40f8d958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ec18f-0520-441e-b3c6-0563448fb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6fe47-a443-4630-828a-d40f8d9588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79445-267a-4524-a128-13d4f3ba4dcd}" ma:internalName="TaxCatchAll" ma:showField="CatchAllData" ma:web="95b6fe47-a443-4630-828a-d40f8d958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b6fe47-a443-4630-828a-d40f8d95886f" xsi:nil="true"/>
    <lcf76f155ced4ddcb4097134ff3c332f xmlns="dc8ec18f-0520-441e-b3c6-0563448fbb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9ABB58-1E3D-4422-A14A-70BC00AD72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C958D0-0E2D-4FBD-968C-ECCE8689EC7D}"/>
</file>

<file path=customXml/itemProps3.xml><?xml version="1.0" encoding="utf-8"?>
<ds:datastoreItem xmlns:ds="http://schemas.openxmlformats.org/officeDocument/2006/customXml" ds:itemID="{F3BA0CF0-9A9C-4610-8B52-6EB2864199B1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eb6f3da5-e995-40c6-806a-dfa59c1b8ce9"/>
    <ds:schemaRef ds:uri="23584531-6914-4c71-ae66-a880a180785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1089</Words>
  <Application>Microsoft Office PowerPoint</Application>
  <PresentationFormat>On-screen Show (4:3)</PresentationFormat>
  <Paragraphs>79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Teal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Linda Dunne</cp:lastModifiedBy>
  <cp:revision>16</cp:revision>
  <dcterms:modified xsi:type="dcterms:W3CDTF">2023-01-25T09:23:34Z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0x0101009E4B6D66CD905248BC92FB35AD6F705F</vt:lpwstr>
  </property>
  <property fmtid="{D5CDD505-2E9C-101B-9397-08002B2CF9AE}" pid="3" name="MediaServiceImageTags">
    <vt:lpwstr/>
  </property>
</Properties>
</file>