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2"/>
  </p:notesMasterIdLst>
  <p:handoutMasterIdLst>
    <p:handoutMasterId r:id="rId13"/>
  </p:handoutMasterIdLst>
  <p:sldIdLst>
    <p:sldId id="266" r:id="rId5"/>
    <p:sldId id="262" r:id="rId6"/>
    <p:sldId id="256" r:id="rId7"/>
    <p:sldId id="257" r:id="rId8"/>
    <p:sldId id="259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C620E-2760-4A50-9296-106ADDC66D5F}" v="12" dt="2022-05-31T15:42:25.54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74" autoAdjust="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07.06.2022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0EB9-087C-3634-2651-34B96BAB1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C7A14-5FDD-FFDF-9440-31C1068E6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A6258-EE1E-62B0-59EB-16CAADEF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4BAF-F85D-44FE-A7ED-BEA3A04EABA6}" type="datetimeFigureOut">
              <a:rPr lang="en-IE" smtClean="0"/>
              <a:t>07/06/2022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032F7-AFED-C741-BEAD-10E5BE70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0BEF-116E-31C2-F2C1-91617F0C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FDFB-65EA-43B2-A6BF-7B9118DB2376}" type="slidenum">
              <a:rPr lang="en-IE" smtClean="0"/>
              <a:t>‹#›</a:t>
            </a:fld>
            <a:endParaRPr lang="en-IE"/>
          </a:p>
        </p:txBody>
      </p:sp>
      <p:sp>
        <p:nvSpPr>
          <p:cNvPr id="7" name="Graphic 37">
            <a:extLst>
              <a:ext uri="{FF2B5EF4-FFF2-40B4-BE49-F238E27FC236}">
                <a16:creationId xmlns:a16="http://schemas.microsoft.com/office/drawing/2014/main" id="{7D77BD20-9461-9C13-2FD4-C436745F8E69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Graphic 36">
            <a:extLst>
              <a:ext uri="{FF2B5EF4-FFF2-40B4-BE49-F238E27FC236}">
                <a16:creationId xmlns:a16="http://schemas.microsoft.com/office/drawing/2014/main" id="{1EC555C3-0230-1AFE-9E19-C26B1B853135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7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4820-6A86-C877-EDCE-D0758D0A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C5A88-432F-1011-B2AC-EDC58C53A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A529C-1664-5E1D-0470-EF269AE8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893D8-A7AD-7DA7-B335-25817DEE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5F4DB-F9D0-C802-052E-53D4E337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52421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B29D6-D65F-A020-DE87-10DCEAC88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28249-69BE-4056-C74F-82AEDB57F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8B9CF-6296-4B34-11CE-8B933B9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FBF28-3318-E243-20F3-66CA26F7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FC652-EE7B-5FF0-DB2F-A4365E41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89866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21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096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93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74622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49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63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3E18-5CE9-F6BB-B85E-36B9247B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39857-2F1E-70C0-8E90-0EA20598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4F849-C975-85E9-59E7-36D9C549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03B49-5D80-306D-F409-A8C0BE082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A450A-AD51-67F4-8846-209F94EB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B26D66-BB2C-4478-E486-4A0772095EAD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Graphic 12">
            <a:extLst>
              <a:ext uri="{FF2B5EF4-FFF2-40B4-BE49-F238E27FC236}">
                <a16:creationId xmlns:a16="http://schemas.microsoft.com/office/drawing/2014/main" id="{EC87C800-4146-929C-2088-A846658589D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9" name="Graphic 39">
            <a:extLst>
              <a:ext uri="{FF2B5EF4-FFF2-40B4-BE49-F238E27FC236}">
                <a16:creationId xmlns:a16="http://schemas.microsoft.com/office/drawing/2014/main" id="{939CF597-C2DF-34C8-002D-1EB78E61E09E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8A32456-FF5D-DFB3-2394-8B68B6D34A4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5E8146F-7E2A-7A90-5E7B-6432046644AD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D40296-BF86-85AD-BAFE-9046AC20EA0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5A38023-2A25-601A-9AF8-9FC1369565C8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A0C1F6-6489-015F-B8A9-DC7781C07EA7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8F7107-6A2B-2864-1A43-CCDFBAEA1A3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Graphic 19">
            <a:extLst>
              <a:ext uri="{FF2B5EF4-FFF2-40B4-BE49-F238E27FC236}">
                <a16:creationId xmlns:a16="http://schemas.microsoft.com/office/drawing/2014/main" id="{EC1BED0B-6939-59C2-FD0F-3461C2792E3D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372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E6FB-5B02-45FA-1ABA-D53701D6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5780-D134-B9D6-C409-39F2B3FF6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57349-CCFE-F659-B5FE-C53FC9DE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0C2A6-E214-8139-1A1E-749468F3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C3888-E99B-DDF4-B8FB-2EFE1319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94DCC1-3C0F-0A0F-8FE2-2C992773F0E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Graphic 12">
            <a:extLst>
              <a:ext uri="{FF2B5EF4-FFF2-40B4-BE49-F238E27FC236}">
                <a16:creationId xmlns:a16="http://schemas.microsoft.com/office/drawing/2014/main" id="{F3DDCFC8-30C8-0F10-F21C-266078F8F951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C3AA064-0D9A-B614-9650-418C0F9F7DE9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067B1B2-8910-9765-175B-A54EA2CCE7C7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711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946C-E058-7153-153E-2A62DF4D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0EFE2-C48A-F4C8-D005-7E9E220EE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7ACD1-90E1-9EE4-F6A4-89A645F11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A8B60-A4ED-70DF-E7B5-B2FE3FB2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ED90F-9D2C-3217-7DA4-8BE3DC92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2B4EA-B916-3983-6FCB-A1EB354D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F06EBC-194F-4DFD-EE7F-9C1CE3CAFCA2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9B31BCB9-D1C8-61D9-095C-42F7D23A14B7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0" name="Graphic 39">
            <a:extLst>
              <a:ext uri="{FF2B5EF4-FFF2-40B4-BE49-F238E27FC236}">
                <a16:creationId xmlns:a16="http://schemas.microsoft.com/office/drawing/2014/main" id="{EE1BEBA3-D395-F5CE-BE62-6B8EA792D454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B8C09B2-6BFB-8FFC-C38A-918FEB5FC9AD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FEBD3D3-B785-3590-07A2-F65DAE410440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B18E110-3F11-AAE5-76F4-B48D9A6824D3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2DC115C-1358-58DC-152F-7BFB0CDD5B6B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983BED-B7B3-F99D-8EF0-3AED2E767036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EE210D-A67C-777E-88E4-19BF16BEF265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7" name="Graphic 19">
            <a:extLst>
              <a:ext uri="{FF2B5EF4-FFF2-40B4-BE49-F238E27FC236}">
                <a16:creationId xmlns:a16="http://schemas.microsoft.com/office/drawing/2014/main" id="{AF744C2F-7ADB-CF79-1288-CCD925BA493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4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766C-28DE-90B3-467B-C88147D0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740B1-05CA-1631-19B3-7F29273A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A4E4-4970-DB98-3A60-F024D4438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D0A4E-5D70-024D-9CEE-55B2CFFBF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036917-2E54-EEFB-9D51-89FDDEE01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76FE6-5A35-7E3A-2606-99A12407E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D03D0-6732-DEDB-F783-46A55611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89078-9D50-E16E-7D31-56B4373F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56E058-8D0C-A9C8-5E6F-FC9EDFE65D1D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59A6F526-8E3A-CC4C-9120-C071214F9977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2" name="Graphic 39">
            <a:extLst>
              <a:ext uri="{FF2B5EF4-FFF2-40B4-BE49-F238E27FC236}">
                <a16:creationId xmlns:a16="http://schemas.microsoft.com/office/drawing/2014/main" id="{1CB72365-2E99-0F1D-E7B6-786B29DFBDA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F9F320-FA14-EA1E-ED28-8E538128B09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EA7D29-8E48-7EF6-51D2-52D30B3512FB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9F49E5F-EC5D-91E3-3B8F-468243F1556A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64BF56-6D7F-42B0-5D29-F79D50B4C29A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EC01579-8BC6-E7BC-8DFB-AD4EA022F091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D479C6-DFA4-2D80-1EA2-FD346DEF9805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9" name="Graphic 19">
            <a:extLst>
              <a:ext uri="{FF2B5EF4-FFF2-40B4-BE49-F238E27FC236}">
                <a16:creationId xmlns:a16="http://schemas.microsoft.com/office/drawing/2014/main" id="{22142417-C393-0546-DFBB-903FCD1ED586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1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ED9B6-C627-DB2C-61E6-1D33CE3B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8064D-0C2D-4E4E-8124-271B919A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A4B41-0F7E-9CE3-6BC4-4EFB8747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FADB1-C12F-211C-C0D8-F57ABA19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F5EAB9-399F-CA99-CE9F-2C334BE3DD9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Graphic 12">
            <a:extLst>
              <a:ext uri="{FF2B5EF4-FFF2-40B4-BE49-F238E27FC236}">
                <a16:creationId xmlns:a16="http://schemas.microsoft.com/office/drawing/2014/main" id="{C236222E-3986-BBA4-F89B-F858E123E591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8" name="Graphic 39">
            <a:extLst>
              <a:ext uri="{FF2B5EF4-FFF2-40B4-BE49-F238E27FC236}">
                <a16:creationId xmlns:a16="http://schemas.microsoft.com/office/drawing/2014/main" id="{93DD6552-A73E-0EED-DFD8-DCD7EA04D08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6BA67A-6353-D08A-BA8E-B664D53BE323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DEF9CE-65AA-8D7B-4CDB-F4BB2322E73E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615E5BD-5179-D0FC-EE8D-A0B00061ECB5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A74DCD1-BCB2-E02C-2155-112CD1821294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4B40C79-1753-5D03-6480-EB4BEC6353B5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43622E0-1B54-931A-CE5B-3037EDF20185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5" name="Graphic 19">
            <a:extLst>
              <a:ext uri="{FF2B5EF4-FFF2-40B4-BE49-F238E27FC236}">
                <a16:creationId xmlns:a16="http://schemas.microsoft.com/office/drawing/2014/main" id="{235EC870-5170-756F-A2F0-3FEACA39498D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16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0FDEB-CEFB-36A1-3791-9F541237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55D4A-E679-84CE-5BD4-6A9C59B2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7DA41-9037-1A3D-6D63-0F10D884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CE8A6D-854B-9204-DC26-051DEE3FE10A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Graphic 12">
            <a:extLst>
              <a:ext uri="{FF2B5EF4-FFF2-40B4-BE49-F238E27FC236}">
                <a16:creationId xmlns:a16="http://schemas.microsoft.com/office/drawing/2014/main" id="{AC2FE906-1C3E-20A3-C5CE-4B0713040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7" name="Graphic 39">
            <a:extLst>
              <a:ext uri="{FF2B5EF4-FFF2-40B4-BE49-F238E27FC236}">
                <a16:creationId xmlns:a16="http://schemas.microsoft.com/office/drawing/2014/main" id="{8E2105F6-6E31-5D07-E092-7BB50338549A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23E46C4-028A-4E56-74DD-20BF344FB6D8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E009734-01FE-B663-49AB-E87D10028865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E6A59C-13B0-0E91-F8D2-A9AC26B6795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DBFD58-9688-4A5E-A3C1-A0036E8DC4B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C8F9BDF-C96D-C4A1-143B-BD46E52DA005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DB20AF9-E7E6-6707-0062-9F57EAA9FB0C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0710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3273C-C527-597B-B5AB-8AF5EABA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CE974-8714-F2C8-C1E9-0E053A9FB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F0FF0-04EB-7ECE-BC82-97137892C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59FF5-FE75-BE9C-65D0-0C1A63B9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A8391-10CA-A887-14D6-88CB37B2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6AA21-9EBB-EF53-D204-714F635A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80D6A6-8C47-4B19-08F7-A4EE436EC5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F87D0909-C961-0E69-8C27-D87C07A45336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161152-B06D-BA0F-94C5-A251FF8C7C56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11" name="Graphic 33">
            <a:extLst>
              <a:ext uri="{FF2B5EF4-FFF2-40B4-BE49-F238E27FC236}">
                <a16:creationId xmlns:a16="http://schemas.microsoft.com/office/drawing/2014/main" id="{6128787C-1FCC-37D3-2592-5920F32D4C61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EBBAC5C-3A27-9283-0303-229EC1217EC4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0707EB-1FEE-D7A5-FC2C-3997CE544030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58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3AF9-D15A-5CB7-3E1B-7BE5E305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50965-E92E-F521-7687-E3749A092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505FF-1702-5801-89D4-AF61A5B80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7525A-1658-81E1-E6CC-850B47AD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193CB-7236-69DE-8173-FE670225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245A2-5FC5-BFC7-2F96-CD87ABEE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B5CC26-0150-A526-8A5A-19FFEEA44D48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AC551039-43D5-F483-5190-661B0E6984DB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03315A-6B77-E54C-5BD3-676FF9783423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11" name="Graphic 33">
            <a:extLst>
              <a:ext uri="{FF2B5EF4-FFF2-40B4-BE49-F238E27FC236}">
                <a16:creationId xmlns:a16="http://schemas.microsoft.com/office/drawing/2014/main" id="{6143EC97-8E8F-6A4B-BA53-4EDCB4F644A0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575122-7C28-FE3D-7F2C-340E3A004059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4E6FF5-75BA-361A-58E3-0CDB309F3088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55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717235-7649-66A4-C2E1-44DD2A7A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5C70-B8DA-0082-BA81-3BD94984E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3A0B7-99BA-5948-CAF5-3D99E0BCE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24758-31DA-44D0-61CC-6AA897FA4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BEBC5-F645-1EF0-1202-0D4F31A81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95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1" r:id="rId15"/>
    <p:sldLayoutId id="2147483694" r:id="rId16"/>
    <p:sldLayoutId id="214748369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3" r:id="rId23"/>
    <p:sldLayoutId id="2147483674" r:id="rId24"/>
    <p:sldLayoutId id="2147483664" r:id="rId25"/>
    <p:sldLayoutId id="2147483672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when abroad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June</a:t>
            </a:r>
            <a:br>
              <a:rPr lang="en-US" dirty="0"/>
            </a:br>
            <a:r>
              <a:rPr lang="en-US" dirty="0"/>
              <a:t>2022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258" y="3425363"/>
            <a:ext cx="3701851" cy="114663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 Colleen Doyle</a:t>
            </a:r>
          </a:p>
          <a:p>
            <a:r>
              <a:rPr lang="en-US" dirty="0"/>
              <a:t>Student Support Officer</a:t>
            </a:r>
          </a:p>
          <a:p>
            <a:r>
              <a:rPr lang="en-US" dirty="0"/>
              <a:t>MU Student Services</a:t>
            </a:r>
            <a:endParaRPr lang="ru-RU" dirty="0"/>
          </a:p>
        </p:txBody>
      </p:sp>
      <p:pic>
        <p:nvPicPr>
          <p:cNvPr id="12" name="Picture Placeholder 11" descr="Beautiful cliff sea town on sunset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7497" r="7497"/>
          <a:stretch/>
        </p:blipFill>
        <p:spPr/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74ED1216-A221-4C9B-B39B-71A3E4D9E40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A5B48-F9FF-45FC-A3F7-5CEF9A012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1249" y="5543643"/>
            <a:ext cx="8856058" cy="47970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700" dirty="0">
                <a:solidFill>
                  <a:srgbClr val="FFFFFF"/>
                </a:solidFill>
              </a:rPr>
              <a:t>Maynoothuniversity.ie/student-services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D1C66-8B88-4FDA-AFA7-4549E310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99861"/>
            <a:ext cx="8856059" cy="13368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Student Health, Counselling, Chaplaincy, Budgeting Advice and more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F80CF-7487-45BD-99FF-6CB18AC1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508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Picture of the MU Student Services Centre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E29B3-D5FF-478A-848A-934E75A4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508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495E168-DA5E-4888-8D8A-92B118324C1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536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ottages In The Middle Of Beach">
            <a:extLst>
              <a:ext uri="{FF2B5EF4-FFF2-40B4-BE49-F238E27FC236}">
                <a16:creationId xmlns:a16="http://schemas.microsoft.com/office/drawing/2014/main" id="{262D17B0-1557-47A2-A8D6-91730FF9DB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33049" b="33049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Insights and reminders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Time to adapt, when life isn’t ‘Insta’, we’re here when you’re not</a:t>
            </a:r>
            <a:endParaRPr lang="ru-R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B906A6D-64CC-4021-B842-B0B179AB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#your study abroad time might not look like the picture above</a:t>
            </a:r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Wooden view desk on ocean's shore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24190" r="24190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adapt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Adapting to a new culture, living arrangements and education environment is normal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Everyone experiences transition: some expected, some unexpected </a:t>
            </a:r>
          </a:p>
          <a:p>
            <a:r>
              <a:rPr lang="en-US" dirty="0"/>
              <a:t>Everyone copes differently</a:t>
            </a:r>
          </a:p>
          <a:p>
            <a:r>
              <a:rPr lang="en-US" dirty="0"/>
              <a:t>Culture shock happens to everyone: confusion, anger, anxiety, loneliness</a:t>
            </a:r>
          </a:p>
          <a:p>
            <a:r>
              <a:rPr lang="en-US" dirty="0"/>
              <a:t>Culture shock isn’t linear – there are good days (situations), challenging days (situations) and it comes and goes</a:t>
            </a:r>
          </a:p>
          <a:p>
            <a:r>
              <a:rPr lang="en-US" dirty="0"/>
              <a:t>Be patient with yourself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reach out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‘You’re </a:t>
            </a:r>
            <a:r>
              <a:rPr lang="en-US" dirty="0" err="1"/>
              <a:t>graaaaand</a:t>
            </a:r>
            <a:r>
              <a:rPr lang="en-US" dirty="0"/>
              <a:t>!’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It is not always easy to decide when to ask for help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AB4F18-AE38-4488-9473-A828459DA8A4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Get in touch!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You are challenged but are finding solutions, learning to cope and asking for (and receiving) support by host campus </a:t>
            </a:r>
          </a:p>
          <a:p>
            <a:r>
              <a:rPr lang="en-US" dirty="0"/>
              <a:t>You know that you’re likely experiencing culture shock and can reflect on appropriate ways to cope</a:t>
            </a:r>
          </a:p>
          <a:p>
            <a:r>
              <a:rPr lang="en-US" dirty="0"/>
              <a:t>Able to articulate what is ‘wrong’ and can actively find solutions (or know someone who can help)</a:t>
            </a:r>
          </a:p>
          <a:p>
            <a:r>
              <a:rPr lang="en-US" dirty="0"/>
              <a:t>Things are improving every day – making friends, learning your way around, managing academic coursework</a:t>
            </a:r>
          </a:p>
          <a:p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3B63A5-075F-4429-8F7A-8E50D34971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are struggling and struggling again to get advice support from host campus</a:t>
            </a:r>
          </a:p>
          <a:p>
            <a:r>
              <a:rPr lang="en-US" dirty="0"/>
              <a:t>Feel more comfortable connecting with MU services either because of language or other reasons</a:t>
            </a:r>
          </a:p>
          <a:p>
            <a:r>
              <a:rPr lang="en-US" dirty="0"/>
              <a:t>Emergency which requires assistance from Student Emergency Fund (unplanned situation)</a:t>
            </a:r>
          </a:p>
          <a:p>
            <a:r>
              <a:rPr lang="en-US" dirty="0"/>
              <a:t>Contact MU Student Services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7" grpId="0" build="p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0" name="Group 20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8F2C6A38-1420-A108-1DC7-654C08F6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Play it forward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6B4C8-FD50-3894-19B6-68AEF0DC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2984" y="384048"/>
            <a:ext cx="3877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Colleen!  I haven’t even left!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91ECA-4523-878F-9793-2270B9FF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D495E168-DA5E-4888-8D8A-92B118324C14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AC485F-570A-8C14-3743-586FE6A13FC7}"/>
              </a:ext>
            </a:extLst>
          </p:cNvPr>
          <p:cNvSpPr txBox="1"/>
          <p:nvPr/>
        </p:nvSpPr>
        <p:spPr>
          <a:xfrm>
            <a:off x="7977673" y="2939143"/>
            <a:ext cx="3974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ahead to returning to MU!</a:t>
            </a:r>
          </a:p>
          <a:p>
            <a:endParaRPr lang="en-US" dirty="0"/>
          </a:p>
          <a:p>
            <a:r>
              <a:rPr lang="en-US" dirty="0"/>
              <a:t>What experiences can you share?</a:t>
            </a:r>
          </a:p>
          <a:p>
            <a:endParaRPr lang="en-US" dirty="0"/>
          </a:p>
          <a:p>
            <a:r>
              <a:rPr lang="en-US" dirty="0"/>
              <a:t>What are your top tips?</a:t>
            </a:r>
          </a:p>
          <a:p>
            <a:endParaRPr lang="en-US" dirty="0"/>
          </a:p>
          <a:p>
            <a:r>
              <a:rPr lang="en-US" dirty="0"/>
              <a:t>How can you share your enthusiasm for studying abroad with students?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549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Scenic View of Beach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26597" r="26597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 voyage!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C636-DB75-49A5-B764-91FF21804D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808" y="2681275"/>
            <a:ext cx="4367531" cy="524711"/>
          </a:xfrm>
        </p:spPr>
        <p:txBody>
          <a:bodyPr/>
          <a:lstStyle/>
          <a:p>
            <a:r>
              <a:rPr lang="en-US" dirty="0"/>
              <a:t>MU Student Services</a:t>
            </a:r>
          </a:p>
          <a:p>
            <a:r>
              <a:rPr lang="en-US" dirty="0"/>
              <a:t>‘we’ve got your back’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A967A-4C75-4949-9D48-17FD2D8B8B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Phone: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085CC-458F-4E9F-AF16-A815111FBF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(01) 708 4729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230DA-C209-4406-A9FA-EE60A7827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Email: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0F5C8F-9E7F-4E64-9AF6-329D165411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Student.services@mu.ie</a:t>
            </a:r>
            <a:endParaRPr lang="ru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084CB-19C5-AD54-846D-7118DA362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4" y="6122537"/>
            <a:ext cx="734518" cy="606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971C5-153C-C33F-3DA4-D11C670E5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353" y="5934622"/>
            <a:ext cx="903832" cy="903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31EF9F-8004-A6CE-1321-9170A28D5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185" y="5990025"/>
            <a:ext cx="1660321" cy="8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352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Support when abroad</vt:lpstr>
      <vt:lpstr>Student Health, Counselling, Chaplaincy, Budgeting Advice and more</vt:lpstr>
      <vt:lpstr>Insights and reminders</vt:lpstr>
      <vt:lpstr>Time to adapt</vt:lpstr>
      <vt:lpstr>When to reach out</vt:lpstr>
      <vt:lpstr>Play it forward</vt:lpstr>
      <vt:lpstr>Bon voyage!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when abroad</dc:title>
  <dc:creator>Colleen Doyle</dc:creator>
  <cp:lastModifiedBy>Colleen Doyle</cp:lastModifiedBy>
  <cp:revision>2</cp:revision>
  <dcterms:created xsi:type="dcterms:W3CDTF">2022-05-31T13:24:38Z</dcterms:created>
  <dcterms:modified xsi:type="dcterms:W3CDTF">2022-06-07T17:31:00Z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