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notesMasterIdLst>
    <p:notesMasterId r:id="rId13"/>
  </p:notesMasterIdLst>
  <p:sldIdLst>
    <p:sldId id="256" r:id="rId4"/>
    <p:sldId id="257" r:id="rId5"/>
    <p:sldId id="483" r:id="rId6"/>
    <p:sldId id="258" r:id="rId7"/>
    <p:sldId id="259" r:id="rId8"/>
    <p:sldId id="261" r:id="rId9"/>
    <p:sldId id="260" r:id="rId10"/>
    <p:sldId id="263" r:id="rId11"/>
    <p:sldId id="48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0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4FE0A-A9BA-4E7F-B91E-587A81974442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B5FB0-561C-4D22-9223-FFDB4F5F54F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759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25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8087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6408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779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354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7083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0823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924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8472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7533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785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AAA8C6C-DBA4-4E07-B2F3-176EC9A66716}" type="datetimeFigureOut">
              <a:rPr lang="en-IE" smtClean="0"/>
              <a:t>03/02/2023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8E3DB9-2DB9-45F9-8115-CED6E92D80C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195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12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jpeg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ynoothuniversity.ie/student-services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A3B4BEAF-987C-1424-7E0C-086106BC8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01" y="791186"/>
            <a:ext cx="3850954" cy="5275627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508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44983-91C5-FD0B-C534-2461A5F61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381" y="2921403"/>
            <a:ext cx="1050245" cy="145153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A1B1C3-B103-312F-7BB2-0FA9AA40946B}"/>
              </a:ext>
            </a:extLst>
          </p:cNvPr>
          <p:cNvCxnSpPr>
            <a:cxnSpLocks/>
          </p:cNvCxnSpPr>
          <p:nvPr/>
        </p:nvCxnSpPr>
        <p:spPr bwMode="auto">
          <a:xfrm>
            <a:off x="2995127" y="3349690"/>
            <a:ext cx="597159" cy="214604"/>
          </a:xfrm>
          <a:prstGeom prst="line">
            <a:avLst/>
          </a:prstGeom>
          <a:ln>
            <a:solidFill>
              <a:srgbClr val="F0AB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128F6C5-1D5F-4634-8B69-F3B7317221F4}"/>
              </a:ext>
            </a:extLst>
          </p:cNvPr>
          <p:cNvSpPr txBox="1"/>
          <p:nvPr/>
        </p:nvSpPr>
        <p:spPr>
          <a:xfrm>
            <a:off x="4605556" y="1102963"/>
            <a:ext cx="62477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Maynooth University </a:t>
            </a:r>
          </a:p>
          <a:p>
            <a:pPr algn="ctr">
              <a:buNone/>
            </a:pPr>
            <a:r>
              <a:rPr lang="en-IE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Services</a:t>
            </a:r>
          </a:p>
          <a:p>
            <a:pPr algn="ctr">
              <a:buNone/>
            </a:pPr>
            <a:endParaRPr lang="en-IE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en-IE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 </a:t>
            </a: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794FE6E8-EBA1-D359-4A13-BB1239536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0609" y="3910124"/>
            <a:ext cx="607422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24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www.maynoothuniversity.ie/student-services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24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@ </a:t>
            </a:r>
            <a:r>
              <a:rPr lang="en-IE" sz="2400" dirty="0" err="1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MU_StudentServ</a:t>
            </a:r>
            <a:endParaRPr lang="en-IE" sz="2400" dirty="0">
              <a:solidFill>
                <a:schemeClr val="bg1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24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@ </a:t>
            </a:r>
            <a:r>
              <a:rPr lang="en-IE" sz="2400" dirty="0" err="1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MUStudentServices</a:t>
            </a:r>
            <a:r>
              <a:rPr lang="en-IE" sz="24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_</a:t>
            </a: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endParaRPr lang="en-IE" sz="2400" dirty="0">
              <a:solidFill>
                <a:schemeClr val="bg1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3B3951D-7A34-0C5F-DF22-7C544FEB7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120" y="5541340"/>
            <a:ext cx="928743" cy="105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DCCD06-A848-E9C4-E0A9-57A715FE10D3}"/>
              </a:ext>
            </a:extLst>
          </p:cNvPr>
          <p:cNvSpPr txBox="1"/>
          <p:nvPr/>
        </p:nvSpPr>
        <p:spPr>
          <a:xfrm>
            <a:off x="646401" y="6187323"/>
            <a:ext cx="103415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14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Location: North Campus, close to the John Hume Building and Maynooth Access Programme. Number 47 on your foldable 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DEC71-9683-C70C-5AB7-C845DD57A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131" y="4590680"/>
            <a:ext cx="447737" cy="295316"/>
          </a:xfrm>
          <a:prstGeom prst="rect">
            <a:avLst/>
          </a:prstGeom>
        </p:spPr>
      </p:pic>
      <p:pic>
        <p:nvPicPr>
          <p:cNvPr id="8" name="Picture 7" descr="See the source image">
            <a:extLst>
              <a:ext uri="{FF2B5EF4-FFF2-40B4-BE49-F238E27FC236}">
                <a16:creationId xmlns:a16="http://schemas.microsoft.com/office/drawing/2014/main" id="{6182E3E1-4FE2-F460-D1BF-907F294EA2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85" y="5036554"/>
            <a:ext cx="443230" cy="443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961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EB7E3-F303-1B50-EB0F-24B6C7516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44" y="287270"/>
            <a:ext cx="2465502" cy="2323735"/>
          </a:xfrm>
          <a:prstGeom prst="rect">
            <a:avLst/>
          </a:prstGeom>
        </p:spPr>
      </p:pic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 descr="A large room&#10;&#10;Description generated with very high confidence">
            <a:extLst>
              <a:ext uri="{FF2B5EF4-FFF2-40B4-BE49-F238E27FC236}">
                <a16:creationId xmlns:a16="http://schemas.microsoft.com/office/drawing/2014/main" id="{4AC157F8-8E91-10E1-9D16-849A05265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08" y="1332531"/>
            <a:ext cx="4302353" cy="32267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DB2692-49AE-DDF7-EB98-416CEAF5C017}"/>
              </a:ext>
            </a:extLst>
          </p:cNvPr>
          <p:cNvSpPr txBox="1"/>
          <p:nvPr/>
        </p:nvSpPr>
        <p:spPr>
          <a:xfrm>
            <a:off x="6622488" y="688581"/>
            <a:ext cx="3268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2000">
                <a:solidFill>
                  <a:schemeClr val="accent1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mu.ie/student-services/hub</a:t>
            </a:r>
            <a:endParaRPr lang="en-IE" sz="2000">
              <a:solidFill>
                <a:schemeClr val="accent1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974E5-306B-068D-5CEA-06D4058DB395}"/>
              </a:ext>
            </a:extLst>
          </p:cNvPr>
          <p:cNvSpPr txBox="1"/>
          <p:nvPr/>
        </p:nvSpPr>
        <p:spPr>
          <a:xfrm>
            <a:off x="379477" y="2815898"/>
            <a:ext cx="410333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18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Opening Hours:</a:t>
            </a:r>
          </a:p>
          <a:p>
            <a:pPr algn="ctr">
              <a:buNone/>
            </a:pPr>
            <a:r>
              <a:rPr lang="en-IE" sz="18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 to Friday 9.30am to 5.00pm </a:t>
            </a:r>
          </a:p>
          <a:p>
            <a:pPr algn="ctr">
              <a:buNone/>
            </a:pPr>
            <a:endParaRPr lang="en-IE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sz="18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Services Centre</a:t>
            </a:r>
          </a:p>
          <a:p>
            <a:pPr algn="ctr"/>
            <a:r>
              <a:rPr lang="en-IE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G</a:t>
            </a:r>
            <a:r>
              <a:rPr lang="en-IE" sz="18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 Floor</a:t>
            </a:r>
          </a:p>
          <a:p>
            <a:pPr algn="ctr"/>
            <a:endParaRPr lang="en-IE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sz="18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 follow the yellow feet!</a:t>
            </a:r>
          </a:p>
          <a:p>
            <a:pPr algn="ctr"/>
            <a:endParaRPr lang="en-IE" sz="18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18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      01 708 4729</a:t>
            </a:r>
          </a:p>
          <a:p>
            <a:r>
              <a:rPr lang="en-IE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        student.services@mu.ie</a:t>
            </a:r>
            <a:endParaRPr lang="en-IE" sz="1800" b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endParaRPr lang="en-IE" sz="1800" b="0">
              <a:solidFill>
                <a:srgbClr val="004380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ECFA09-1DE4-C2DC-A0B4-F00CC4DD7F11}"/>
              </a:ext>
            </a:extLst>
          </p:cNvPr>
          <p:cNvSpPr txBox="1"/>
          <p:nvPr/>
        </p:nvSpPr>
        <p:spPr>
          <a:xfrm>
            <a:off x="5257229" y="5070136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queries welcome </a:t>
            </a:r>
          </a:p>
        </p:txBody>
      </p:sp>
    </p:spTree>
    <p:extLst>
      <p:ext uri="{BB962C8B-B14F-4D97-AF65-F5344CB8AC3E}">
        <p14:creationId xmlns:p14="http://schemas.microsoft.com/office/powerpoint/2010/main" val="3078239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DB2692-49AE-DDF7-EB98-416CEAF5C017}"/>
              </a:ext>
            </a:extLst>
          </p:cNvPr>
          <p:cNvSpPr txBox="1"/>
          <p:nvPr/>
        </p:nvSpPr>
        <p:spPr>
          <a:xfrm>
            <a:off x="7090213" y="688581"/>
            <a:ext cx="3268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2000">
                <a:solidFill>
                  <a:schemeClr val="accent3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mu.ie/</a:t>
            </a:r>
            <a:r>
              <a:rPr lang="en-IE" sz="2000" err="1">
                <a:solidFill>
                  <a:schemeClr val="accent3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homefinder</a:t>
            </a:r>
            <a:endParaRPr lang="en-IE" sz="2000">
              <a:solidFill>
                <a:schemeClr val="accent3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974E5-306B-068D-5CEA-06D4058DB395}"/>
              </a:ext>
            </a:extLst>
          </p:cNvPr>
          <p:cNvSpPr txBox="1"/>
          <p:nvPr/>
        </p:nvSpPr>
        <p:spPr>
          <a:xfrm>
            <a:off x="434375" y="2446407"/>
            <a:ext cx="4103335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en-IE">
              <a:solidFill>
                <a:schemeClr val="accent3"/>
              </a:solidFill>
              <a:latin typeface="Arial"/>
              <a:cs typeface="Arial"/>
            </a:endParaRPr>
          </a:p>
          <a:p>
            <a:pPr algn="ctr"/>
            <a:r>
              <a:rPr lang="en-IE" sz="24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Services Centre</a:t>
            </a:r>
          </a:p>
          <a:p>
            <a:pPr algn="ctr"/>
            <a:r>
              <a:rPr lang="en-IE" sz="240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G</a:t>
            </a:r>
            <a:r>
              <a:rPr lang="en-IE" sz="24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round Floor</a:t>
            </a:r>
          </a:p>
          <a:p>
            <a:pPr algn="ctr"/>
            <a:endParaRPr lang="en-IE" sz="240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sz="20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 follow the yellow feet!</a:t>
            </a:r>
          </a:p>
          <a:p>
            <a:pPr algn="ctr"/>
            <a:endParaRPr lang="en-IE" sz="1800" b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 sz="18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    01 708 3479</a:t>
            </a:r>
          </a:p>
          <a:p>
            <a:r>
              <a:rPr lang="en-IE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     homefinder.service@mu.ie</a:t>
            </a:r>
            <a:endParaRPr lang="en-IE" sz="1800" b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endParaRPr lang="en-IE" sz="1800" b="0">
              <a:solidFill>
                <a:srgbClr val="004380"/>
              </a:solidFill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ECFA09-1DE4-C2DC-A0B4-F00CC4DD7F11}"/>
              </a:ext>
            </a:extLst>
          </p:cNvPr>
          <p:cNvSpPr txBox="1"/>
          <p:nvPr/>
        </p:nvSpPr>
        <p:spPr>
          <a:xfrm>
            <a:off x="1872840" y="5972818"/>
            <a:ext cx="91754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24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our database: www.maynoothstudentpad.ie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33CF97-267B-A251-2FAF-0D0153820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99" y="432196"/>
            <a:ext cx="2324022" cy="214098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9C3653D4-A9EA-1C19-0419-47EC2C543B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16318"/>
          <a:stretch/>
        </p:blipFill>
        <p:spPr bwMode="auto">
          <a:xfrm>
            <a:off x="5234734" y="1379769"/>
            <a:ext cx="1484848" cy="14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F5188B-17D9-6A03-1BC5-4BA928E4A93B}"/>
              </a:ext>
            </a:extLst>
          </p:cNvPr>
          <p:cNvSpPr txBox="1"/>
          <p:nvPr/>
        </p:nvSpPr>
        <p:spPr>
          <a:xfrm>
            <a:off x="7254708" y="1529869"/>
            <a:ext cx="379359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offer the following service to University students and prospective/new students:</a:t>
            </a:r>
          </a:p>
          <a:p>
            <a:pPr algn="l" fontAlgn="base"/>
            <a:endParaRPr lang="en-US" sz="18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 service of the private accommodation available locally</a:t>
            </a:r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available on </a:t>
            </a:r>
            <a:r>
              <a:rPr lang="en-US" sz="180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maynoothstudentpad</a:t>
            </a:r>
            <a:r>
              <a:rPr lang="en-US" sz="1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site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sessions for new Student Tenants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Guidance and resources to help you get the best from your search for accommodation off-campus </a:t>
            </a:r>
          </a:p>
        </p:txBody>
      </p:sp>
      <p:pic>
        <p:nvPicPr>
          <p:cNvPr id="4" name="Picture 3" descr="A person with brown hair&#10;&#10;Description automatically generated with low confidence">
            <a:extLst>
              <a:ext uri="{FF2B5EF4-FFF2-40B4-BE49-F238E27FC236}">
                <a16:creationId xmlns:a16="http://schemas.microsoft.com/office/drawing/2014/main" id="{2B255FF9-3EBE-E767-F7BB-39AA49690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741" y="3370729"/>
            <a:ext cx="1484841" cy="14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73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DB2692-49AE-DDF7-EB98-416CEAF5C017}"/>
              </a:ext>
            </a:extLst>
          </p:cNvPr>
          <p:cNvSpPr txBox="1"/>
          <p:nvPr/>
        </p:nvSpPr>
        <p:spPr>
          <a:xfrm>
            <a:off x="6266576" y="688581"/>
            <a:ext cx="41693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2000">
                <a:solidFill>
                  <a:schemeClr val="accent3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mu.ie/student-services/chaplaincy</a:t>
            </a:r>
            <a:endParaRPr lang="en-IE" sz="2000">
              <a:solidFill>
                <a:schemeClr val="accent3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974E5-306B-068D-5CEA-06D4058DB395}"/>
              </a:ext>
            </a:extLst>
          </p:cNvPr>
          <p:cNvSpPr txBox="1"/>
          <p:nvPr/>
        </p:nvSpPr>
        <p:spPr>
          <a:xfrm>
            <a:off x="390543" y="2503173"/>
            <a:ext cx="410333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18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Opening Hours:</a:t>
            </a:r>
          </a:p>
          <a:p>
            <a:pPr algn="ctr">
              <a:buNone/>
            </a:pPr>
            <a:r>
              <a:rPr lang="en-IE" sz="18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 to Friday 9.00am to 5.00pm </a:t>
            </a:r>
          </a:p>
          <a:p>
            <a:pPr algn="ctr">
              <a:buNone/>
            </a:pPr>
            <a:endParaRPr lang="en-IE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sz="1800" b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Arts Building</a:t>
            </a:r>
          </a:p>
          <a:p>
            <a:pPr algn="ctr"/>
            <a:r>
              <a:rPr lang="en-IE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49</a:t>
            </a:r>
          </a:p>
          <a:p>
            <a:pPr algn="ctr"/>
            <a:endParaRPr lang="en-IE" sz="1800" b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E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     01 708 3469 or</a:t>
            </a:r>
          </a:p>
          <a:p>
            <a:r>
              <a:rPr lang="en-GB" b="0" i="0" u="none" strike="noStrike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Email:        chaplaincy@mu.ie for:</a:t>
            </a:r>
          </a:p>
          <a:p>
            <a:pPr algn="ctr"/>
            <a:endParaRPr lang="en-GB" b="0" i="0" u="none" strike="noStrike">
              <a:solidFill>
                <a:schemeClr val="accent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1-to-1 appointments for support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b="0" i="0" u="none" strike="noStrike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find out more about getting involved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register for events</a:t>
            </a:r>
            <a:endParaRPr lang="en-GB" b="0" i="0" u="none" strike="noStrike">
              <a:solidFill>
                <a:schemeClr val="accent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 sz="1800" b="0">
              <a:solidFill>
                <a:srgbClr val="004380"/>
              </a:solidFill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B02777-F1AB-F2CE-9F03-CB484489E7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08" y="292153"/>
            <a:ext cx="2127254" cy="2077516"/>
          </a:xfrm>
          <a:prstGeom prst="rect">
            <a:avLst/>
          </a:prstGeom>
        </p:spPr>
      </p:pic>
      <p:pic>
        <p:nvPicPr>
          <p:cNvPr id="12" name="Picture 3" descr="A picture containing grass, tree, outdoor, person&#10;&#10;Description generated with very high confidence">
            <a:extLst>
              <a:ext uri="{FF2B5EF4-FFF2-40B4-BE49-F238E27FC236}">
                <a16:creationId xmlns:a16="http://schemas.microsoft.com/office/drawing/2014/main" id="{6C5D8B08-9E5A-4DBB-29E6-F52F73CD3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14" t="5125" r="14444"/>
          <a:stretch/>
        </p:blipFill>
        <p:spPr>
          <a:xfrm>
            <a:off x="6768576" y="1329649"/>
            <a:ext cx="2870374" cy="247200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1B60CFE-C801-2EC9-4879-A4B27A3E5B74}"/>
              </a:ext>
            </a:extLst>
          </p:cNvPr>
          <p:cNvSpPr txBox="1"/>
          <p:nvPr/>
        </p:nvSpPr>
        <p:spPr>
          <a:xfrm>
            <a:off x="5422243" y="4028837"/>
            <a:ext cx="5857994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GB" b="1" i="0" u="none" strike="noStrike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 INVOLVED</a:t>
            </a:r>
            <a:endParaRPr lang="en-GB">
              <a:solidFill>
                <a:schemeClr val="accent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en-GB" b="0" i="0" u="none" strike="noStrike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Chaplaincy brings students together for events &amp; activities throughout the semester.</a:t>
            </a:r>
          </a:p>
          <a:p>
            <a:pPr algn="ctr">
              <a:buNone/>
            </a:pPr>
            <a:endParaRPr lang="en-GB">
              <a:solidFill>
                <a:schemeClr val="accent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en-GB" b="0" i="0" u="none" strike="noStrike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Join us, meet fellow students &amp; take time out to look after your spiritual wellbeing.</a:t>
            </a:r>
          </a:p>
          <a:p>
            <a:pPr algn="ctr">
              <a:buNone/>
            </a:pPr>
            <a:endParaRPr lang="en-GB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None/>
            </a:pPr>
            <a:r>
              <a:rPr lang="en-GB">
                <a:solidFill>
                  <a:schemeClr val="accent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Community ¦ Conversation ¦ Contemplation ¦ Compassion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2684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DB2692-49AE-DDF7-EB98-416CEAF5C017}"/>
              </a:ext>
            </a:extLst>
          </p:cNvPr>
          <p:cNvSpPr txBox="1"/>
          <p:nvPr/>
        </p:nvSpPr>
        <p:spPr>
          <a:xfrm>
            <a:off x="5946610" y="688581"/>
            <a:ext cx="44892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2000">
                <a:solidFill>
                  <a:schemeClr val="accent2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mu.ie/student-services/money-matters</a:t>
            </a:r>
            <a:endParaRPr lang="en-IE" sz="2000">
              <a:solidFill>
                <a:schemeClr val="accent2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974E5-306B-068D-5CEA-06D4058DB395}"/>
              </a:ext>
            </a:extLst>
          </p:cNvPr>
          <p:cNvSpPr txBox="1"/>
          <p:nvPr/>
        </p:nvSpPr>
        <p:spPr>
          <a:xfrm>
            <a:off x="351786" y="2492572"/>
            <a:ext cx="410333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1800" b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 to Friday</a:t>
            </a:r>
          </a:p>
          <a:p>
            <a:pPr algn="ctr">
              <a:buNone/>
            </a:pPr>
            <a:endParaRPr lang="en-I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sz="1800" b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Services Centre</a:t>
            </a:r>
          </a:p>
          <a:p>
            <a:pPr algn="ctr"/>
            <a:r>
              <a:rPr lang="en-I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Ground Floor</a:t>
            </a:r>
            <a:endParaRPr lang="en-IE" sz="1800" b="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1:1 Appointments and weekly drop-in clinic</a:t>
            </a:r>
          </a:p>
          <a:p>
            <a:pPr algn="ctr"/>
            <a:endParaRPr lang="en-IE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Visit website to:</a:t>
            </a:r>
          </a:p>
          <a:p>
            <a:pPr algn="ctr"/>
            <a:endParaRPr lang="en-GB" b="0" i="0" u="none" strike="noStrike" dirty="0">
              <a:solidFill>
                <a:schemeClr val="accent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Book an appointment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information relating to college costs and budgeting</a:t>
            </a:r>
            <a:endParaRPr lang="en-GB" b="0" i="0" u="none" strike="noStrike" dirty="0">
              <a:solidFill>
                <a:schemeClr val="accent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Explore emergency supports</a:t>
            </a:r>
            <a:endParaRPr lang="en-GB" b="0" i="0" u="none" strike="noStrike" dirty="0">
              <a:solidFill>
                <a:schemeClr val="accent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 sz="1800" b="0" dirty="0">
              <a:solidFill>
                <a:srgbClr val="00438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60CFE-C801-2EC9-4879-A4B27A3E5B74}"/>
              </a:ext>
            </a:extLst>
          </p:cNvPr>
          <p:cNvSpPr txBox="1"/>
          <p:nvPr/>
        </p:nvSpPr>
        <p:spPr>
          <a:xfrm>
            <a:off x="5375533" y="3955471"/>
            <a:ext cx="5857994" cy="18651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buNone/>
            </a:pPr>
            <a:endParaRPr lang="en-US" sz="1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provide a confidential service, offering advice and help with budgeting, and financial issues.</a:t>
            </a:r>
          </a:p>
          <a:p>
            <a:pPr algn="ctr">
              <a:lnSpc>
                <a:spcPct val="90000"/>
              </a:lnSpc>
              <a:buNone/>
            </a:pPr>
            <a:endParaRPr lang="en-US" sz="1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US" sz="1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Free guidance, information or help with college finances. </a:t>
            </a:r>
          </a:p>
          <a:p>
            <a:pPr algn="ctr">
              <a:lnSpc>
                <a:spcPct val="90000"/>
              </a:lnSpc>
              <a:buNone/>
            </a:pPr>
            <a:endParaRPr lang="en-US" sz="1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I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E453BF-17AF-4BB5-ED10-93683A39D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r="6791" b="4"/>
          <a:stretch/>
        </p:blipFill>
        <p:spPr>
          <a:xfrm>
            <a:off x="1375795" y="253121"/>
            <a:ext cx="1984157" cy="22288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BC5AFBC-F696-09E0-C2E9-13532BE0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371" y="1310997"/>
            <a:ext cx="3548318" cy="23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4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DB2692-49AE-DDF7-EB98-416CEAF5C017}"/>
              </a:ext>
            </a:extLst>
          </p:cNvPr>
          <p:cNvSpPr txBox="1"/>
          <p:nvPr/>
        </p:nvSpPr>
        <p:spPr>
          <a:xfrm>
            <a:off x="7046277" y="593356"/>
            <a:ext cx="22818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2000">
                <a:solidFill>
                  <a:schemeClr val="accent4"/>
                </a:solidFill>
                <a:latin typeface="Arial"/>
                <a:ea typeface="MS Mincho"/>
                <a:cs typeface="Arial"/>
              </a:rPr>
              <a:t>mu.ie/counselling</a:t>
            </a:r>
            <a:endParaRPr lang="en-IE" sz="2000">
              <a:solidFill>
                <a:schemeClr val="accent4"/>
              </a:solidFill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974E5-306B-068D-5CEA-06D4058DB395}"/>
              </a:ext>
            </a:extLst>
          </p:cNvPr>
          <p:cNvSpPr txBox="1"/>
          <p:nvPr/>
        </p:nvSpPr>
        <p:spPr>
          <a:xfrm>
            <a:off x="488842" y="2832782"/>
            <a:ext cx="41033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1800" b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Appointment based</a:t>
            </a:r>
          </a:p>
          <a:p>
            <a:pPr algn="ctr">
              <a:buNone/>
            </a:pPr>
            <a:endParaRPr lang="en-IE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 sz="1800" b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Services Centre</a:t>
            </a:r>
          </a:p>
          <a:p>
            <a:pPr algn="ctr"/>
            <a:r>
              <a:rPr lang="en-IE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Floor</a:t>
            </a:r>
            <a:endParaRPr lang="en-IE" sz="1800" b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 sz="1800" b="0">
              <a:solidFill>
                <a:srgbClr val="00438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60CFE-C801-2EC9-4879-A4B27A3E5B74}"/>
              </a:ext>
            </a:extLst>
          </p:cNvPr>
          <p:cNvSpPr txBox="1"/>
          <p:nvPr/>
        </p:nvSpPr>
        <p:spPr>
          <a:xfrm>
            <a:off x="6065351" y="2517270"/>
            <a:ext cx="424365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>
                <a:solidFill>
                  <a:srgbClr val="0037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Counselling</a:t>
            </a:r>
            <a:r>
              <a:rPr lang="en-IE">
                <a:solidFill>
                  <a:srgbClr val="003771"/>
                </a:solidFill>
                <a:latin typeface="+mn-lt"/>
                <a:cs typeface="Times New Roman"/>
              </a:rPr>
              <a:t> is available for all registered students. </a:t>
            </a:r>
            <a:endParaRPr lang="en-IE">
              <a:solidFill>
                <a:srgbClr val="003771"/>
              </a:solidFill>
              <a:latin typeface="+mn-lt"/>
            </a:endParaRPr>
          </a:p>
          <a:p>
            <a:pPr algn="ctr">
              <a:buNone/>
            </a:pPr>
            <a:r>
              <a:rPr lang="en-IE">
                <a:solidFill>
                  <a:srgbClr val="003771"/>
                </a:solidFill>
                <a:latin typeface="+mn-lt"/>
                <a:cs typeface="Times New Roman"/>
              </a:rPr>
              <a:t>Strictly confidential service &amp; free of charge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C38BA2-3341-4B6D-6620-C5113540BEA2}"/>
              </a:ext>
            </a:extLst>
          </p:cNvPr>
          <p:cNvSpPr txBox="1"/>
          <p:nvPr/>
        </p:nvSpPr>
        <p:spPr>
          <a:xfrm>
            <a:off x="964324" y="4426527"/>
            <a:ext cx="3274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                         01 708 3554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Callback request:        via website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A2D6ED-E02C-2D4E-D65A-66891EE71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02" y="334588"/>
            <a:ext cx="2348211" cy="22832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D2E5B3E-CB11-3D42-F7DB-94DDC2CCBDB7}"/>
              </a:ext>
            </a:extLst>
          </p:cNvPr>
          <p:cNvSpPr txBox="1"/>
          <p:nvPr/>
        </p:nvSpPr>
        <p:spPr>
          <a:xfrm>
            <a:off x="5084897" y="4426527"/>
            <a:ext cx="645685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buNone/>
            </a:pPr>
            <a:r>
              <a:rPr lang="en-IE">
                <a:solidFill>
                  <a:srgbClr val="0037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our website for access to Online Resources, </a:t>
            </a:r>
            <a:r>
              <a:rPr lang="en-IE" err="1">
                <a:solidFill>
                  <a:srgbClr val="0037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Silvercloud</a:t>
            </a:r>
            <a:r>
              <a:rPr lang="en-IE">
                <a:solidFill>
                  <a:srgbClr val="0037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err="1">
                <a:solidFill>
                  <a:srgbClr val="0037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Speakout</a:t>
            </a:r>
            <a:r>
              <a:rPr lang="en-IE">
                <a:solidFill>
                  <a:srgbClr val="0037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Reporting Tool, Workshop Information and lots more self-help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B63BE-188E-D0F7-D3F1-95BFCDFAF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36" y="5516936"/>
            <a:ext cx="1397372" cy="8586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02DC2B-A31F-FCCF-9375-579EA4934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8" r="9325"/>
          <a:stretch/>
        </p:blipFill>
        <p:spPr>
          <a:xfrm>
            <a:off x="5079816" y="1238729"/>
            <a:ext cx="1143668" cy="9414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4A35359-BF7F-BC28-7EAB-4C3187E239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89" r="14393"/>
          <a:stretch/>
        </p:blipFill>
        <p:spPr>
          <a:xfrm>
            <a:off x="6389457" y="1237307"/>
            <a:ext cx="1027288" cy="94144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9DF91C-E498-5FD5-A864-49B33021E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7885" y="1237306"/>
            <a:ext cx="863864" cy="941444"/>
          </a:xfrm>
          <a:prstGeom prst="rect">
            <a:avLst/>
          </a:prstGeom>
          <a:effectLst/>
        </p:spPr>
      </p:pic>
      <p:pic>
        <p:nvPicPr>
          <p:cNvPr id="3074" name="Picture 2" descr="Mairead White">
            <a:extLst>
              <a:ext uri="{FF2B5EF4-FFF2-40B4-BE49-F238E27FC236}">
                <a16:creationId xmlns:a16="http://schemas.microsoft.com/office/drawing/2014/main" id="{3D428696-C7C9-D133-58EF-7E46E71D3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0" r="20317"/>
          <a:stretch/>
        </p:blipFill>
        <p:spPr bwMode="auto">
          <a:xfrm>
            <a:off x="8742889" y="1240897"/>
            <a:ext cx="946395" cy="93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unselling - Denise Stokes - Maynooth University">
            <a:extLst>
              <a:ext uri="{FF2B5EF4-FFF2-40B4-BE49-F238E27FC236}">
                <a16:creationId xmlns:a16="http://schemas.microsoft.com/office/drawing/2014/main" id="{E4D31292-DFB2-E6E3-28D7-8FE07874B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t="1536" r="11004"/>
          <a:stretch/>
        </p:blipFill>
        <p:spPr bwMode="auto">
          <a:xfrm>
            <a:off x="9916787" y="1238197"/>
            <a:ext cx="1015426" cy="93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D3ED112-D3EB-D36C-7F5F-302F84C48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r="22460"/>
          <a:stretch/>
        </p:blipFill>
        <p:spPr bwMode="auto">
          <a:xfrm>
            <a:off x="5196196" y="2517270"/>
            <a:ext cx="1027288" cy="9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8F33543-8E27-0EA7-8A6E-B65E31D6A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r="14222"/>
          <a:stretch/>
        </p:blipFill>
        <p:spPr bwMode="auto">
          <a:xfrm>
            <a:off x="10290893" y="2456247"/>
            <a:ext cx="890322" cy="97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0AA6F-1586-323A-9965-6F87D3940D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28082" y="5724663"/>
            <a:ext cx="244792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69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DB2692-49AE-DDF7-EB98-416CEAF5C017}"/>
              </a:ext>
            </a:extLst>
          </p:cNvPr>
          <p:cNvSpPr txBox="1"/>
          <p:nvPr/>
        </p:nvSpPr>
        <p:spPr>
          <a:xfrm>
            <a:off x="5486401" y="688581"/>
            <a:ext cx="5416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2000">
                <a:solidFill>
                  <a:schemeClr val="accent5"/>
                </a:solidFill>
                <a:latin typeface="Calibri" panose="020F0502020204030204" pitchFamily="34" charset="0"/>
                <a:ea typeface="MS Mincho"/>
                <a:cs typeface="Calibri" panose="020F0502020204030204" pitchFamily="34" charset="0"/>
              </a:rPr>
              <a:t>mu.ie/student-services/student-health-centre</a:t>
            </a:r>
            <a:endParaRPr lang="en-IE" sz="2000">
              <a:solidFill>
                <a:schemeClr val="accent5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1974E5-306B-068D-5CEA-06D4058DB395}"/>
              </a:ext>
            </a:extLst>
          </p:cNvPr>
          <p:cNvSpPr txBox="1"/>
          <p:nvPr/>
        </p:nvSpPr>
        <p:spPr>
          <a:xfrm>
            <a:off x="351786" y="2492572"/>
            <a:ext cx="410333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IE" sz="1800" b="0">
                <a:solidFill>
                  <a:schemeClr val="accent2"/>
                </a:solidFill>
                <a:latin typeface="Arial"/>
                <a:cs typeface="Arial"/>
              </a:rPr>
              <a:t>Monday to Friday</a:t>
            </a:r>
          </a:p>
          <a:p>
            <a:pPr algn="ctr">
              <a:buNone/>
            </a:pPr>
            <a:endParaRPr lang="en-IE">
              <a:solidFill>
                <a:schemeClr val="accent2"/>
              </a:solidFill>
              <a:latin typeface="Arial"/>
              <a:cs typeface="Arial"/>
            </a:endParaRPr>
          </a:p>
          <a:p>
            <a:pPr algn="ctr"/>
            <a:r>
              <a:rPr lang="en-IE" sz="1800" b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Services Centre</a:t>
            </a:r>
          </a:p>
          <a:p>
            <a:pPr algn="ctr"/>
            <a:r>
              <a:rPr lang="en-IE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Ground Floor</a:t>
            </a:r>
            <a:endParaRPr lang="en-IE" sz="1800" b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IE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the Green Feet!</a:t>
            </a:r>
          </a:p>
          <a:p>
            <a:pPr algn="ctr"/>
            <a:endParaRPr lang="en-IE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b="0" i="0" u="none" strike="noStrike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Opening Hours Academic Year:</a:t>
            </a:r>
          </a:p>
          <a:p>
            <a:pPr algn="ctr"/>
            <a:endParaRPr lang="en-GB" b="0" i="0" u="none" strike="noStrike">
              <a:solidFill>
                <a:schemeClr val="accent5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IE" sz="1800" b="0">
              <a:solidFill>
                <a:srgbClr val="004380"/>
              </a:solidFill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60CFE-C801-2EC9-4879-A4B27A3E5B74}"/>
              </a:ext>
            </a:extLst>
          </p:cNvPr>
          <p:cNvSpPr txBox="1"/>
          <p:nvPr/>
        </p:nvSpPr>
        <p:spPr>
          <a:xfrm>
            <a:off x="5059733" y="4078104"/>
            <a:ext cx="6489595" cy="590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IE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Health Centre offers a </a:t>
            </a:r>
            <a:r>
              <a:rPr lang="en-IE" b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</a:t>
            </a:r>
            <a:r>
              <a:rPr lang="en-IE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b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friendly</a:t>
            </a:r>
            <a:r>
              <a:rPr lang="en-IE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IE" b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caring</a:t>
            </a:r>
            <a:r>
              <a:rPr lang="en-IE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IE" b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  <a:r>
              <a:rPr lang="en-IE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health service during the Students time in University</a:t>
            </a:r>
            <a:endParaRPr lang="en-IE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B72B97-F351-3A86-B3AF-D2A77161E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79" y="490510"/>
            <a:ext cx="2321208" cy="233564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01F9EA5-A98F-F833-0D10-C8DD222EB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3" r="17983"/>
          <a:stretch/>
        </p:blipFill>
        <p:spPr bwMode="auto">
          <a:xfrm>
            <a:off x="5084897" y="1192104"/>
            <a:ext cx="1143666" cy="112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BFAD93-73B4-BEC4-18E7-CCF370FEE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6"/>
          <a:stretch/>
        </p:blipFill>
        <p:spPr>
          <a:xfrm>
            <a:off x="5084897" y="2492572"/>
            <a:ext cx="1143667" cy="1113405"/>
          </a:xfrm>
          <a:prstGeom prst="rect">
            <a:avLst/>
          </a:prstGeom>
          <a:effectLst/>
        </p:spPr>
      </p:pic>
      <p:pic>
        <p:nvPicPr>
          <p:cNvPr id="20" name="Picture 2" descr="MK">
            <a:extLst>
              <a:ext uri="{FF2B5EF4-FFF2-40B4-BE49-F238E27FC236}">
                <a16:creationId xmlns:a16="http://schemas.microsoft.com/office/drawing/2014/main" id="{607BFCC1-B42F-E8D5-2A01-6ED86068D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2" b="3750"/>
          <a:stretch/>
        </p:blipFill>
        <p:spPr bwMode="auto">
          <a:xfrm>
            <a:off x="10145796" y="2452947"/>
            <a:ext cx="1101182" cy="112387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" name="Picture 20" descr="D:\Kathryn.jpg">
            <a:extLst>
              <a:ext uri="{FF2B5EF4-FFF2-40B4-BE49-F238E27FC236}">
                <a16:creationId xmlns:a16="http://schemas.microsoft.com/office/drawing/2014/main" id="{5D381A51-2B9F-B41A-3724-3F6766411D9C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8" t="18761" r="14006"/>
          <a:stretch/>
        </p:blipFill>
        <p:spPr bwMode="auto">
          <a:xfrm>
            <a:off x="7651749" y="1205870"/>
            <a:ext cx="1079018" cy="112387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EC4BCF-AF38-CB71-7517-8E8219C3F8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9703" y="1192104"/>
            <a:ext cx="1079018" cy="1137637"/>
          </a:xfrm>
          <a:prstGeom prst="rect">
            <a:avLst/>
          </a:prstGeom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070652-11BD-6F55-1A31-06D933AAEFE7}"/>
              </a:ext>
            </a:extLst>
          </p:cNvPr>
          <p:cNvSpPr/>
          <p:nvPr/>
        </p:nvSpPr>
        <p:spPr>
          <a:xfrm>
            <a:off x="10114585" y="1228696"/>
            <a:ext cx="1079018" cy="1111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B9FC5E-96A9-FC0A-9382-657004F433C1}"/>
              </a:ext>
            </a:extLst>
          </p:cNvPr>
          <p:cNvSpPr/>
          <p:nvPr/>
        </p:nvSpPr>
        <p:spPr>
          <a:xfrm>
            <a:off x="8883167" y="1217765"/>
            <a:ext cx="1079018" cy="11119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382BBA-44AB-CFD0-FFA6-191554FFE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539949"/>
              </p:ext>
            </p:extLst>
          </p:nvPr>
        </p:nvGraphicFramePr>
        <p:xfrm>
          <a:off x="822686" y="4825305"/>
          <a:ext cx="3421113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1426">
                  <a:extLst>
                    <a:ext uri="{9D8B030D-6E8A-4147-A177-3AD203B41FA5}">
                      <a16:colId xmlns:a16="http://schemas.microsoft.com/office/drawing/2014/main" val="3330514338"/>
                    </a:ext>
                  </a:extLst>
                </a:gridCol>
                <a:gridCol w="1317071">
                  <a:extLst>
                    <a:ext uri="{9D8B030D-6E8A-4147-A177-3AD203B41FA5}">
                      <a16:colId xmlns:a16="http://schemas.microsoft.com/office/drawing/2014/main" val="420589146"/>
                    </a:ext>
                  </a:extLst>
                </a:gridCol>
                <a:gridCol w="1252616">
                  <a:extLst>
                    <a:ext uri="{9D8B030D-6E8A-4147-A177-3AD203B41FA5}">
                      <a16:colId xmlns:a16="http://schemas.microsoft.com/office/drawing/2014/main" val="2349321790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Monday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9.15am – 12.45pm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2.00pm – 4.30pm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77148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Tuesday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9.15am – 12.45pm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2.00pm – 4.30pm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09411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Wednesday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9.15am – 12.45pm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2.00pm – 4.30pm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55462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Thursday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9.15am – 11.30am*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2.00pm – 4.30pm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7365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Friday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9.15am – 12.45pm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100" b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2.00pm – 4.30pm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921865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82E2E9C0-50B9-0C02-0173-1557ADF8BCAF}"/>
              </a:ext>
            </a:extLst>
          </p:cNvPr>
          <p:cNvSpPr txBox="1"/>
          <p:nvPr/>
        </p:nvSpPr>
        <p:spPr>
          <a:xfrm>
            <a:off x="822686" y="6233740"/>
            <a:ext cx="23576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IE" sz="1100" i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*practice meeting 11.30am – 1.00pm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C38BA2-3341-4B6D-6620-C5113540BEA2}"/>
              </a:ext>
            </a:extLst>
          </p:cNvPr>
          <p:cNvSpPr txBox="1"/>
          <p:nvPr/>
        </p:nvSpPr>
        <p:spPr>
          <a:xfrm>
            <a:off x="6313691" y="4980698"/>
            <a:ext cx="48341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                          01 708 3878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                            healthcentre@mu.ie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of Hours </a:t>
            </a:r>
            <a:r>
              <a:rPr lang="en-US" sz="1600" err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KDoc</a:t>
            </a:r>
            <a:r>
              <a:rPr lang="en-US"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  045 848701*</a:t>
            </a:r>
            <a:endParaRPr lang="en-IE" sz="160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4E53665-39F3-DA60-6D87-E1B96AA4D8FE}"/>
              </a:ext>
            </a:extLst>
          </p:cNvPr>
          <p:cNvSpPr txBox="1"/>
          <p:nvPr/>
        </p:nvSpPr>
        <p:spPr>
          <a:xfrm>
            <a:off x="8081717" y="6134396"/>
            <a:ext cx="37609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please note this service is external to MU and fees apply)</a:t>
            </a:r>
            <a:endParaRPr lang="en-IE" sz="1200" i="1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69A0F-89B5-C8D8-5498-511BE1BE0BBE}"/>
              </a:ext>
            </a:extLst>
          </p:cNvPr>
          <p:cNvSpPr txBox="1"/>
          <p:nvPr/>
        </p:nvSpPr>
        <p:spPr>
          <a:xfrm>
            <a:off x="6635100" y="2605122"/>
            <a:ext cx="3112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the website for information on our services, health topics and to access our FAQ’s</a:t>
            </a:r>
          </a:p>
        </p:txBody>
      </p: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B404AA5-27DD-65BA-2727-B764C72CB5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44" y="1208407"/>
            <a:ext cx="1111342" cy="1111976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29A8911-692A-49CA-A45F-E728E567A8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84" y="1213197"/>
            <a:ext cx="1101182" cy="11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4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28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DB2692-49AE-DDF7-EB98-416CEAF5C017}"/>
              </a:ext>
            </a:extLst>
          </p:cNvPr>
          <p:cNvSpPr txBox="1"/>
          <p:nvPr/>
        </p:nvSpPr>
        <p:spPr>
          <a:xfrm>
            <a:off x="7042146" y="654304"/>
            <a:ext cx="25953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IE" sz="2000">
                <a:solidFill>
                  <a:schemeClr val="accent5"/>
                </a:solidFill>
                <a:latin typeface="Arial"/>
                <a:ea typeface="MS Mincho"/>
                <a:cs typeface="Arial"/>
              </a:rPr>
              <a:t>mu.ie/</a:t>
            </a:r>
            <a:r>
              <a:rPr lang="en-IE" sz="2000" err="1">
                <a:solidFill>
                  <a:schemeClr val="accent5"/>
                </a:solidFill>
                <a:latin typeface="Arial"/>
                <a:ea typeface="MS Mincho"/>
                <a:cs typeface="Arial"/>
              </a:rPr>
              <a:t>studenthelp</a:t>
            </a:r>
            <a:endParaRPr lang="en-IE" sz="2000">
              <a:solidFill>
                <a:schemeClr val="accent5"/>
              </a:solidFill>
              <a:latin typeface="Arial" panose="020B0604020202020204" pitchFamily="34" charset="0"/>
              <a:ea typeface="MS Mincho" pitchFamily="49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B60CFE-C801-2EC9-4879-A4B27A3E5B74}"/>
              </a:ext>
            </a:extLst>
          </p:cNvPr>
          <p:cNvSpPr txBox="1"/>
          <p:nvPr/>
        </p:nvSpPr>
        <p:spPr>
          <a:xfrm>
            <a:off x="5188260" y="4574270"/>
            <a:ext cx="6489595" cy="8402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b="0" i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Student Helpdesk team aim to deliver a high quality, engaging and supportive service to our students, where you can seek information, guidance, and support in a welcoming space. </a:t>
            </a:r>
            <a:endParaRPr lang="en-IE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E2E9C0-50B9-0C02-0173-1557ADF8BCAF}"/>
              </a:ext>
            </a:extLst>
          </p:cNvPr>
          <p:cNvSpPr txBox="1"/>
          <p:nvPr/>
        </p:nvSpPr>
        <p:spPr>
          <a:xfrm>
            <a:off x="486562" y="2855397"/>
            <a:ext cx="399315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IE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 to Friday: 9.30am to 4.45pm </a:t>
            </a:r>
          </a:p>
          <a:p>
            <a:pPr defTabSz="914400"/>
            <a:endParaRPr lang="en-IE" sz="14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endParaRPr lang="en-IE" sz="14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On-Campus:     TSI Building, Ground Floor</a:t>
            </a: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On-Campus:     John Hume Building, Ground Floor</a:t>
            </a: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Email:	         studenthelp@mu.ie</a:t>
            </a: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Phone:	         01 474 7444</a:t>
            </a: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chat:	         mu.ie/</a:t>
            </a:r>
            <a:r>
              <a:rPr lang="en-IE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studenthelp</a:t>
            </a:r>
            <a:endParaRPr lang="en-IE" sz="1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9144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 Tiles:	         mu.ie/</a:t>
            </a:r>
            <a:r>
              <a:rPr lang="en-IE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studenthelp</a:t>
            </a:r>
            <a:endParaRPr lang="en-IE" sz="1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endParaRPr lang="en-IE" sz="11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/>
            <a:endParaRPr lang="en-IE" sz="11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A69A0F-89B5-C8D8-5498-511BE1BE0BBE}"/>
              </a:ext>
            </a:extLst>
          </p:cNvPr>
          <p:cNvSpPr txBox="1"/>
          <p:nvPr/>
        </p:nvSpPr>
        <p:spPr>
          <a:xfrm>
            <a:off x="6528100" y="2573581"/>
            <a:ext cx="32366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60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the website to access our helpful info-tiles for information and guidance on personal and academic supports that you might need.</a:t>
            </a:r>
          </a:p>
        </p:txBody>
      </p:sp>
      <p:pic>
        <p:nvPicPr>
          <p:cNvPr id="5" name="Picture 4" descr="A picture containing text, wheel, transport&#10;&#10;Description automatically generated">
            <a:extLst>
              <a:ext uri="{FF2B5EF4-FFF2-40B4-BE49-F238E27FC236}">
                <a16:creationId xmlns:a16="http://schemas.microsoft.com/office/drawing/2014/main" id="{F1910FAF-AEBC-14B6-5443-6C59FE338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85" y="429493"/>
            <a:ext cx="2623818" cy="2271762"/>
          </a:xfrm>
          <a:prstGeom prst="rect">
            <a:avLst/>
          </a:prstGeom>
        </p:spPr>
      </p:pic>
      <p:pic>
        <p:nvPicPr>
          <p:cNvPr id="7" name="Picture 6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157D41FB-FBC5-16FD-1017-A311C9D52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22386" r="15186"/>
          <a:stretch/>
        </p:blipFill>
        <p:spPr>
          <a:xfrm>
            <a:off x="5117954" y="1194469"/>
            <a:ext cx="1082891" cy="1104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D1F0B3-2EF9-A48B-0F01-FDEB68767E76}"/>
              </a:ext>
            </a:extLst>
          </p:cNvPr>
          <p:cNvSpPr/>
          <p:nvPr/>
        </p:nvSpPr>
        <p:spPr>
          <a:xfrm>
            <a:off x="6699958" y="1194201"/>
            <a:ext cx="1012204" cy="104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F697A27-B5D1-8208-E40B-9A7C3479D29D}"/>
              </a:ext>
            </a:extLst>
          </p:cNvPr>
          <p:cNvSpPr/>
          <p:nvPr/>
        </p:nvSpPr>
        <p:spPr>
          <a:xfrm>
            <a:off x="8433057" y="1189968"/>
            <a:ext cx="1012204" cy="104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2AAD2D-EB7A-DD13-670F-A27C316F0ABC}"/>
              </a:ext>
            </a:extLst>
          </p:cNvPr>
          <p:cNvSpPr/>
          <p:nvPr/>
        </p:nvSpPr>
        <p:spPr>
          <a:xfrm>
            <a:off x="10202569" y="2525641"/>
            <a:ext cx="1012204" cy="104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8B9EB7-19E0-2A27-1C93-D4C164151EB8}"/>
              </a:ext>
            </a:extLst>
          </p:cNvPr>
          <p:cNvSpPr/>
          <p:nvPr/>
        </p:nvSpPr>
        <p:spPr>
          <a:xfrm>
            <a:off x="10202569" y="1194201"/>
            <a:ext cx="1012204" cy="104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5BFBE6-D023-A527-680E-F58BBBEDBAF4}"/>
              </a:ext>
            </a:extLst>
          </p:cNvPr>
          <p:cNvSpPr/>
          <p:nvPr/>
        </p:nvSpPr>
        <p:spPr>
          <a:xfrm>
            <a:off x="5157799" y="2561946"/>
            <a:ext cx="1012204" cy="10426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" name="Picture 1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80467ABF-EB8C-2D9F-B13F-C3B3B7C91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0" b="8594"/>
          <a:stretch/>
        </p:blipFill>
        <p:spPr bwMode="auto">
          <a:xfrm>
            <a:off x="5117954" y="2549704"/>
            <a:ext cx="1125546" cy="106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5B9CE296-7498-4AB0-F719-A20378C290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615" y="1175388"/>
            <a:ext cx="1082890" cy="112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wall, person, indoor, underpants&#10;&#10;Description automatically generated">
            <a:extLst>
              <a:ext uri="{FF2B5EF4-FFF2-40B4-BE49-F238E27FC236}">
                <a16:creationId xmlns:a16="http://schemas.microsoft.com/office/drawing/2014/main" id="{CB8F1B8A-EEDD-DBBD-0385-56986025CC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/>
          <a:stretch/>
        </p:blipFill>
        <p:spPr bwMode="auto">
          <a:xfrm rot="5400000">
            <a:off x="8422010" y="1170901"/>
            <a:ext cx="1077217" cy="110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F8BD4991-9181-D395-97D1-0205FA8CA1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/>
          <a:stretch/>
        </p:blipFill>
        <p:spPr bwMode="auto">
          <a:xfrm>
            <a:off x="10173732" y="1183613"/>
            <a:ext cx="1102641" cy="1074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3737A8F-CC99-89C5-F386-DEF377A60C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5712" y="2518811"/>
            <a:ext cx="1131888" cy="112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88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F4BE4B-EE43-4BE5-D216-42C1625F04E6}"/>
              </a:ext>
            </a:extLst>
          </p:cNvPr>
          <p:cNvSpPr/>
          <p:nvPr/>
        </p:nvSpPr>
        <p:spPr>
          <a:xfrm>
            <a:off x="712450" y="561570"/>
            <a:ext cx="2809875" cy="1123950"/>
          </a:xfrm>
          <a:prstGeom prst="roundRect">
            <a:avLst/>
          </a:prstGeom>
          <a:solidFill>
            <a:srgbClr val="003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Counselling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01 708 3554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‘Call Back’ via Web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900E8D-DBA1-3546-429A-F459D315D8DD}"/>
              </a:ext>
            </a:extLst>
          </p:cNvPr>
          <p:cNvSpPr/>
          <p:nvPr/>
        </p:nvSpPr>
        <p:spPr>
          <a:xfrm>
            <a:off x="712449" y="2195816"/>
            <a:ext cx="2809875" cy="1123950"/>
          </a:xfrm>
          <a:prstGeom prst="roundRect">
            <a:avLst/>
          </a:prstGeom>
          <a:solidFill>
            <a:srgbClr val="82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</a:t>
            </a:r>
            <a:r>
              <a:rPr lang="en-IE" sz="1100" b="1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è</a:t>
            </a: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01 708 3319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E: creche.care@mu.ie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0E3248-23C7-2199-489C-9C311180E1E1}"/>
              </a:ext>
            </a:extLst>
          </p:cNvPr>
          <p:cNvSpPr/>
          <p:nvPr/>
        </p:nvSpPr>
        <p:spPr>
          <a:xfrm>
            <a:off x="712448" y="3830062"/>
            <a:ext cx="2809875" cy="1123950"/>
          </a:xfrm>
          <a:prstGeom prst="round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 Health Centre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01 708 3878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Out of Hours: 848 701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854B62-0DFB-CCA2-37B6-8499E1503F1B}"/>
              </a:ext>
            </a:extLst>
          </p:cNvPr>
          <p:cNvSpPr/>
          <p:nvPr/>
        </p:nvSpPr>
        <p:spPr>
          <a:xfrm>
            <a:off x="712448" y="5464308"/>
            <a:ext cx="2809875" cy="1123950"/>
          </a:xfrm>
          <a:prstGeom prst="roundRect">
            <a:avLst/>
          </a:prstGeom>
          <a:solidFill>
            <a:srgbClr val="006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 Helpdesk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01 474 7444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E: studenthelp@mu.ie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 Tiles: mu.ie/studenthelp	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116B38-099E-6086-657A-FE4975381656}"/>
              </a:ext>
            </a:extLst>
          </p:cNvPr>
          <p:cNvSpPr/>
          <p:nvPr/>
        </p:nvSpPr>
        <p:spPr>
          <a:xfrm>
            <a:off x="4350594" y="1461684"/>
            <a:ext cx="2809875" cy="1123950"/>
          </a:xfrm>
          <a:prstGeom prst="roundRect">
            <a:avLst/>
          </a:prstGeom>
          <a:solidFill>
            <a:srgbClr val="006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 Budgeting Advice Service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E: student.budget@mu.ie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FAQ’s at mu.ie/money-matters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EF4A37-CF24-6541-F897-3900D075E33F}"/>
              </a:ext>
            </a:extLst>
          </p:cNvPr>
          <p:cNvSpPr/>
          <p:nvPr/>
        </p:nvSpPr>
        <p:spPr>
          <a:xfrm>
            <a:off x="4350593" y="3012940"/>
            <a:ext cx="2809875" cy="1123950"/>
          </a:xfrm>
          <a:prstGeom prst="roundRect">
            <a:avLst/>
          </a:prstGeom>
          <a:solidFill>
            <a:srgbClr val="003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Chaplaincy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E: chaplaincy@mu.ie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01 708 3469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087 1482196	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04C04F-2733-988B-BEEE-B96FF6C7CB9B}"/>
              </a:ext>
            </a:extLst>
          </p:cNvPr>
          <p:cNvSpPr/>
          <p:nvPr/>
        </p:nvSpPr>
        <p:spPr>
          <a:xfrm>
            <a:off x="4350593" y="4725008"/>
            <a:ext cx="2809875" cy="1123950"/>
          </a:xfrm>
          <a:prstGeom prst="roundRect">
            <a:avLst/>
          </a:prstGeom>
          <a:solidFill>
            <a:srgbClr val="8223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 Support Hub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01 708 4729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E: student.services@mu.ie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F315BA-133F-BF95-9DC5-0EF035F3A2E5}"/>
              </a:ext>
            </a:extLst>
          </p:cNvPr>
          <p:cNvSpPr/>
          <p:nvPr/>
        </p:nvSpPr>
        <p:spPr>
          <a:xfrm>
            <a:off x="7838058" y="3833184"/>
            <a:ext cx="2809875" cy="1123950"/>
          </a:xfrm>
          <a:prstGeom prst="roundRect">
            <a:avLst/>
          </a:prstGeom>
          <a:solidFill>
            <a:srgbClr val="0037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Homefinder Service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01 708 4726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E: homefinder.service@mu.ie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W: maynoothstudentpad.ie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D40389-CFF3-C3E1-1835-ECFC8206C375}"/>
              </a:ext>
            </a:extLst>
          </p:cNvPr>
          <p:cNvSpPr/>
          <p:nvPr/>
        </p:nvSpPr>
        <p:spPr>
          <a:xfrm>
            <a:off x="7838057" y="2195816"/>
            <a:ext cx="2809875" cy="1123950"/>
          </a:xfrm>
          <a:prstGeom prst="roundRect">
            <a:avLst/>
          </a:prstGeom>
          <a:solidFill>
            <a:srgbClr val="F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Student Support Officer</a:t>
            </a:r>
            <a:endParaRPr lang="en-IE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T: 01 474 7627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IE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E: student.support@mu.ie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5F68FA-FB9F-93FA-C503-B880C7E1A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1284" y="5117284"/>
            <a:ext cx="1740716" cy="1740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97C72F-4BBE-6D51-C5D1-0EABC6A2162A}"/>
              </a:ext>
            </a:extLst>
          </p:cNvPr>
          <p:cNvSpPr txBox="1"/>
          <p:nvPr/>
        </p:nvSpPr>
        <p:spPr>
          <a:xfrm>
            <a:off x="6195734" y="523380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18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www.maynoothuniversity.ie/student-services</a:t>
            </a:r>
            <a:endParaRPr lang="en-IE" sz="1800" dirty="0">
              <a:solidFill>
                <a:schemeClr val="bg1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18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@ </a:t>
            </a:r>
            <a:r>
              <a:rPr lang="en-IE" sz="1800" dirty="0" err="1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MU_StudentServ</a:t>
            </a:r>
            <a:endParaRPr lang="en-IE" sz="1800" dirty="0">
              <a:solidFill>
                <a:schemeClr val="bg1"/>
              </a:solidFill>
              <a:latin typeface="Calibri" panose="020F0502020204030204" pitchFamily="34" charset="0"/>
              <a:ea typeface="MS Mincho" pitchFamily="49" charset="-128"/>
              <a:cs typeface="Calibri" panose="020F0502020204030204" pitchFamily="34" charset="0"/>
            </a:endParaRPr>
          </a:p>
          <a:p>
            <a:pPr algn="ctr">
              <a:spcBef>
                <a:spcPct val="50000"/>
              </a:spcBef>
              <a:buFont typeface="Wingdings" pitchFamily="2" charset="2"/>
              <a:buNone/>
            </a:pPr>
            <a:r>
              <a:rPr lang="en-IE" sz="18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      @ </a:t>
            </a:r>
            <a:r>
              <a:rPr lang="en-IE" sz="1800" dirty="0" err="1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MUStudentServices</a:t>
            </a:r>
            <a:r>
              <a:rPr lang="en-IE" sz="1800" dirty="0">
                <a:solidFill>
                  <a:schemeClr val="bg1"/>
                </a:solidFill>
                <a:latin typeface="Calibri" panose="020F0502020204030204" pitchFamily="34" charset="0"/>
                <a:ea typeface="MS Mincho" pitchFamily="49" charset="-128"/>
                <a:cs typeface="Calibri" panose="020F0502020204030204" pitchFamily="34" charset="0"/>
              </a:rPr>
              <a:t>_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75AC34-D437-B988-8F7C-7F2670CB7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843" y="961839"/>
            <a:ext cx="447737" cy="323410"/>
          </a:xfrm>
          <a:prstGeom prst="rect">
            <a:avLst/>
          </a:prstGeom>
        </p:spPr>
      </p:pic>
      <p:pic>
        <p:nvPicPr>
          <p:cNvPr id="18" name="Picture 17" descr="See the source image">
            <a:extLst>
              <a:ext uri="{FF2B5EF4-FFF2-40B4-BE49-F238E27FC236}">
                <a16:creationId xmlns:a16="http://schemas.microsoft.com/office/drawing/2014/main" id="{B22F671F-AF2D-3A87-AA11-6BED6D593D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350" y="1355437"/>
            <a:ext cx="443230" cy="443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89028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M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867"/>
      </a:accent1>
      <a:accent2>
        <a:srgbClr val="F0AB00"/>
      </a:accent2>
      <a:accent3>
        <a:srgbClr val="822327"/>
      </a:accent3>
      <a:accent4>
        <a:srgbClr val="003771"/>
      </a:accent4>
      <a:accent5>
        <a:srgbClr val="007867"/>
      </a:accent5>
      <a:accent6>
        <a:srgbClr val="F0AB00"/>
      </a:accent6>
      <a:hlink>
        <a:srgbClr val="822327"/>
      </a:hlink>
      <a:folHlink>
        <a:srgbClr val="003771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AA5E0F964DD14F82D4D24085C8BE42" ma:contentTypeVersion="4" ma:contentTypeDescription="Create a new document." ma:contentTypeScope="" ma:versionID="2d7da4e14a4d93037f9d0ddc91fa63b5">
  <xsd:schema xmlns:xsd="http://www.w3.org/2001/XMLSchema" xmlns:xs="http://www.w3.org/2001/XMLSchema" xmlns:p="http://schemas.microsoft.com/office/2006/metadata/properties" xmlns:ns2="1c35eee8-9970-4458-b784-4a3efd8c5195" targetNamespace="http://schemas.microsoft.com/office/2006/metadata/properties" ma:root="true" ma:fieldsID="f95a8e64116faedd231dbcbfb50feaba" ns2:_="">
    <xsd:import namespace="1c35eee8-9970-4458-b784-4a3efd8c51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5eee8-9970-4458-b784-4a3efd8c5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9598BFA-C635-48B3-8F5D-053E3807DF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33DAB7-97DC-4DA2-96C7-62DE129FD2C8}">
  <ds:schemaRefs>
    <ds:schemaRef ds:uri="1c35eee8-9970-4458-b784-4a3efd8c51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814</Words>
  <Application>Microsoft Office PowerPoint</Application>
  <PresentationFormat>Widescreen</PresentationFormat>
  <Paragraphs>161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Corbel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McDermott</dc:creator>
  <cp:lastModifiedBy>Megan Walsh</cp:lastModifiedBy>
  <cp:revision>6</cp:revision>
  <dcterms:created xsi:type="dcterms:W3CDTF">2022-07-25T13:49:39Z</dcterms:created>
  <dcterms:modified xsi:type="dcterms:W3CDTF">2023-02-03T09:38:51Z</dcterms:modified>
</cp:coreProperties>
</file>