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xmlns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427" r:id="rId5"/>
    <p:sldId id="478" r:id="rId6"/>
    <p:sldId id="403" r:id="rId7"/>
    <p:sldId id="461" r:id="rId8"/>
    <p:sldId id="463" r:id="rId9"/>
    <p:sldId id="468" r:id="rId10"/>
    <p:sldId id="477" r:id="rId11"/>
    <p:sldId id="469" r:id="rId12"/>
    <p:sldId id="480" r:id="rId13"/>
    <p:sldId id="473" r:id="rId14"/>
    <p:sldId id="481" r:id="rId15"/>
    <p:sldId id="482" r:id="rId16"/>
    <p:sldId id="474" r:id="rId17"/>
  </p:sldIdLst>
  <p:sldSz cx="9144000" cy="6858000" type="screen4x3"/>
  <p:notesSz cx="6888163" cy="10021888"/>
  <p:custDataLst>
    <p:tags r:id="rId20"/>
  </p:custDataLst>
  <p:defaultTextStyle>
    <a:defPPr>
      <a:defRPr lang="en-IE"/>
    </a:defPPr>
    <a:lvl1pPr algn="l" rtl="0" fontAlgn="base">
      <a:spcBef>
        <a:spcPct val="20000"/>
      </a:spcBef>
      <a:spcAft>
        <a:spcPct val="0"/>
      </a:spcAft>
      <a:buFont typeface="Wingdings" pitchFamily="2" charset="2"/>
      <a:buChar char="§"/>
      <a:defRPr b="1" kern="1200">
        <a:solidFill>
          <a:srgbClr val="FFFFFF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Font typeface="Wingdings" pitchFamily="2" charset="2"/>
      <a:buChar char="§"/>
      <a:defRPr b="1" kern="1200">
        <a:solidFill>
          <a:srgbClr val="FFFFFF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Font typeface="Wingdings" pitchFamily="2" charset="2"/>
      <a:buChar char="§"/>
      <a:defRPr b="1" kern="1200">
        <a:solidFill>
          <a:srgbClr val="FFFFFF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Font typeface="Wingdings" pitchFamily="2" charset="2"/>
      <a:buChar char="§"/>
      <a:defRPr b="1" kern="1200">
        <a:solidFill>
          <a:srgbClr val="FFFFFF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Font typeface="Wingdings" pitchFamily="2" charset="2"/>
      <a:buChar char="§"/>
      <a:defRPr b="1" kern="1200">
        <a:solidFill>
          <a:srgbClr val="FFFFF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FFFFF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FFFFF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FFFFF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FFFFFF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Mcdermott" initials="EM" lastIdx="1" clrIdx="0">
    <p:extLst>
      <p:ext uri="{19B8F6BF-5375-455C-9EA6-DF929625EA0E}">
        <p15:presenceInfo xmlns:p15="http://schemas.microsoft.com/office/powerpoint/2012/main" userId="S-1-5-21-4256055805-96334533-1220336130-301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0"/>
    <a:srgbClr val="003771"/>
    <a:srgbClr val="000099"/>
    <a:srgbClr val="F0AB00"/>
    <a:srgbClr val="0000FF"/>
    <a:srgbClr val="822327"/>
    <a:srgbClr val="006778"/>
    <a:srgbClr val="009999"/>
    <a:srgbClr val="008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57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84658" cy="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6" tIns="46152" rIns="92306" bIns="46152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1912" y="1"/>
            <a:ext cx="2984658" cy="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6" tIns="46152" rIns="92306" bIns="46152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519326"/>
            <a:ext cx="2984658" cy="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6" tIns="46152" rIns="92306" bIns="46152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1912" y="9519326"/>
            <a:ext cx="2984658" cy="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6" tIns="46152" rIns="92306" bIns="46152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3D532C3-999D-42E2-A6DC-081C708A004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84658" cy="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6" tIns="46152" rIns="92306" bIns="46152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912" y="1"/>
            <a:ext cx="2984658" cy="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6" tIns="46152" rIns="92306" bIns="46152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2475"/>
            <a:ext cx="5010150" cy="3757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9136" y="4759663"/>
            <a:ext cx="5509892" cy="45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6" tIns="46152" rIns="92306" bIns="46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519326"/>
            <a:ext cx="2984658" cy="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6" tIns="46152" rIns="92306" bIns="46152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912" y="9519326"/>
            <a:ext cx="2984658" cy="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6" tIns="46152" rIns="92306" bIns="46152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7D94E29-3E91-4BCE-B2C9-E7AD8C4137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ynoothuniversity.ie/edi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D94E29-3E91-4BCE-B2C9-E7AD8C4137DA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We work closely with the EDI Office who work with both staff and students, on issues of race/ethnicity, Gender Equality, LGBTQIA+, disability, and migrants, refugees and asylum seekers. Check out </a:t>
            </a:r>
            <a:r>
              <a:rPr lang="en-GB" b="0" i="1" u="sng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www.maynoothuniversity.ie/edi</a:t>
            </a:r>
            <a:r>
              <a:rPr lang="en-GB" b="0" i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 for more information’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D94E29-3E91-4BCE-B2C9-E7AD8C4137DA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1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D94E29-3E91-4BCE-B2C9-E7AD8C4137DA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63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697B05-2CAA-40AA-8E74-4B124CA15BE9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13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697B05-2CAA-40AA-8E74-4B124CA15BE9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D94E29-3E91-4BCE-B2C9-E7AD8C4137D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299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D94E29-3E91-4BCE-B2C9-E7AD8C4137DA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63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D94E29-3E91-4BCE-B2C9-E7AD8C4137D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138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D94E29-3E91-4BCE-B2C9-E7AD8C4137D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94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D94E29-3E91-4BCE-B2C9-E7AD8C4137D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866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D94E29-3E91-4BCE-B2C9-E7AD8C4137D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34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E3A02-32F0-4FB8-895F-D760CDFAFD8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3F9EC-6E8E-4702-AB3E-EF8DFD8779C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0EAD-41FE-4496-95F2-065D357DE146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4C839-186C-44D7-8C28-15A371DEBDBC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CBD57F-5BFD-4138-89BE-4DA035707585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553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02CCC-93E9-4E9C-B405-F237EA1413B2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ED3F5-2947-4A7D-91E1-1801CA61B282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04FA5-A720-457C-BDE1-5D630C26C55B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011D9-83E2-493B-B43D-27731A54A394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41567-C5D4-4003-9227-19F43577CCB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7DF6D-811E-49B5-9E50-1010E37FEB6B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9E757-E525-47AD-98B3-7977483AFB74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54BD1-A67A-4C09-9800-C78430CFD2AB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E"/>
              <a:t>Click to 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CBD57F-5BFD-4138-89BE-4DA035707585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hyperlink" Target="https://www.maynoothuniversity.ie/edi/edi-projects/consent-framework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13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753514" y="6318027"/>
            <a:ext cx="60742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IE" sz="2000">
                <a:solidFill>
                  <a:srgbClr val="004380"/>
                </a:solidFill>
                <a:latin typeface="+mn-lt"/>
                <a:ea typeface="MS Mincho" pitchFamily="49" charset="-128"/>
              </a:rPr>
              <a:t>www.maynoothuniversity.ie/student-services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16454" y="279544"/>
            <a:ext cx="4481342" cy="14711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IE" sz="2800">
                <a:solidFill>
                  <a:srgbClr val="004380"/>
                </a:solidFill>
                <a:latin typeface="Arial"/>
                <a:cs typeface="Arial"/>
              </a:rPr>
              <a:t>Welcome to Maynooth University </a:t>
            </a:r>
            <a:endParaRPr lang="en-IE" sz="2800">
              <a:solidFill>
                <a:srgbClr val="004380"/>
              </a:solidFill>
              <a:cs typeface="Arial"/>
            </a:endParaRPr>
          </a:p>
          <a:p>
            <a:pPr algn="ctr">
              <a:buNone/>
            </a:pPr>
            <a:r>
              <a:rPr lang="en-IE" sz="2800">
                <a:solidFill>
                  <a:srgbClr val="004380"/>
                </a:solidFill>
                <a:latin typeface="Arial"/>
                <a:cs typeface="Arial"/>
              </a:rPr>
              <a:t>Student Services </a:t>
            </a:r>
            <a:endParaRPr lang="en-IE" sz="2800">
              <a:solidFill>
                <a:srgbClr val="004380"/>
              </a:solidFill>
              <a:cs typeface="Arial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330037" y="202261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D65E94-AC32-4668-A386-C0F23D1B58F7}"/>
              </a:ext>
            </a:extLst>
          </p:cNvPr>
          <p:cNvSpPr txBox="1"/>
          <p:nvPr/>
        </p:nvSpPr>
        <p:spPr>
          <a:xfrm>
            <a:off x="6507332" y="3701988"/>
            <a:ext cx="532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E"/>
          </a:p>
        </p:txBody>
      </p:sp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A480C37F-CBBA-498D-A4A0-593588C1B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3" y="1064174"/>
            <a:ext cx="3799261" cy="5275627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50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748DA-3BDE-4996-A57A-07A1F5EB0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723" y="3160889"/>
            <a:ext cx="1050245" cy="14515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BDFAA9-870C-4816-9576-AAFB8AF0B896}"/>
              </a:ext>
            </a:extLst>
          </p:cNvPr>
          <p:cNvCxnSpPr>
            <a:cxnSpLocks/>
          </p:cNvCxnSpPr>
          <p:nvPr/>
        </p:nvCxnSpPr>
        <p:spPr bwMode="auto">
          <a:xfrm>
            <a:off x="2542026" y="3582251"/>
            <a:ext cx="633252" cy="239088"/>
          </a:xfrm>
          <a:prstGeom prst="line">
            <a:avLst/>
          </a:prstGeom>
          <a:ln>
            <a:solidFill>
              <a:srgbClr val="F0AB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CF34EE5-94D5-461C-A200-842BB3071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637" y="2022619"/>
            <a:ext cx="4761389" cy="3164098"/>
          </a:xfrm>
          <a:prstGeom prst="rect">
            <a:avLst/>
          </a:prstGeom>
          <a:effectLst/>
        </p:spPr>
      </p:pic>
      <p:pic>
        <p:nvPicPr>
          <p:cNvPr id="6" name="Picture 11" descr="Text&#10;&#10;Description automatically generated">
            <a:extLst>
              <a:ext uri="{FF2B5EF4-FFF2-40B4-BE49-F238E27FC236}">
                <a16:creationId xmlns:a16="http://schemas.microsoft.com/office/drawing/2014/main" id="{40778118-75E7-48D0-9FB2-7D8B4ABB1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7" y="50762"/>
            <a:ext cx="1981200" cy="891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8624" y="82800"/>
            <a:ext cx="1566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IE" sz="3200" kern="0">
                <a:solidFill>
                  <a:srgbClr val="00677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Crèche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3" y="1039750"/>
            <a:ext cx="4448176" cy="18097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en-IE">
                <a:solidFill>
                  <a:srgbClr val="004380"/>
                </a:solidFill>
                <a:latin typeface="+mn-lt"/>
              </a:rPr>
              <a:t>Our modern, friendly crèche is available for the children of university students and staff and caters for children between the ages of 1 and 5 years. </a:t>
            </a:r>
          </a:p>
          <a:p>
            <a:pPr algn="ctr">
              <a:buNone/>
            </a:pPr>
            <a:endParaRPr lang="en-IE">
              <a:solidFill>
                <a:srgbClr val="00438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1684" y="6280833"/>
            <a:ext cx="682214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None/>
            </a:pPr>
            <a:r>
              <a:rPr lang="en-GB" sz="2000" b="1">
                <a:solidFill>
                  <a:srgbClr val="004380"/>
                </a:solidFill>
                <a:latin typeface="+mn-lt"/>
                <a:ea typeface="MS Mincho"/>
              </a:rPr>
              <a:t>www.</a:t>
            </a:r>
            <a:r>
              <a:rPr lang="en-IE" sz="2000" b="1">
                <a:solidFill>
                  <a:srgbClr val="004380"/>
                </a:solidFill>
                <a:latin typeface="+mn-lt"/>
                <a:ea typeface="MS Mincho"/>
              </a:rPr>
              <a:t>m</a:t>
            </a:r>
            <a:r>
              <a:rPr lang="en-IE" sz="2000">
                <a:solidFill>
                  <a:srgbClr val="004380"/>
                </a:solidFill>
                <a:latin typeface="+mn-lt"/>
                <a:ea typeface="MS Mincho"/>
              </a:rPr>
              <a:t>aynoothuniversity.ie/student-services</a:t>
            </a:r>
            <a:endParaRPr lang="en-IE" sz="2000">
              <a:solidFill>
                <a:srgbClr val="004380"/>
              </a:solidFill>
              <a:latin typeface="+mn-lt"/>
              <a:ea typeface="MS Mincho" pitchFamily="49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2" y="3786959"/>
            <a:ext cx="2441695" cy="2480268"/>
          </a:xfrm>
          <a:prstGeom prst="rect">
            <a:avLst/>
          </a:prstGeom>
        </p:spPr>
      </p:pic>
      <p:pic>
        <p:nvPicPr>
          <p:cNvPr id="4" name="Picture 6" descr="A view of a building&#10;&#10;Description generated with very high confidence">
            <a:extLst>
              <a:ext uri="{FF2B5EF4-FFF2-40B4-BE49-F238E27FC236}">
                <a16:creationId xmlns:a16="http://schemas.microsoft.com/office/drawing/2014/main" id="{765D23F5-3989-428D-8E42-FD3A4F7FC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489" y="947907"/>
            <a:ext cx="3953519" cy="27609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E94B69-4AC0-4D17-8F13-1DFC35261EF5}"/>
              </a:ext>
            </a:extLst>
          </p:cNvPr>
          <p:cNvSpPr txBox="1"/>
          <p:nvPr/>
        </p:nvSpPr>
        <p:spPr>
          <a:xfrm>
            <a:off x="3373275" y="5167423"/>
            <a:ext cx="5316431" cy="9787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IE">
                <a:solidFill>
                  <a:srgbClr val="003771"/>
                </a:solidFill>
                <a:latin typeface="+mn-lt"/>
              </a:rPr>
              <a:t>The crèche is located in Rye Hall on the North Campus </a:t>
            </a:r>
          </a:p>
          <a:p>
            <a:pPr algn="ctr"/>
            <a:endParaRPr lang="en-IE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6E4C7-564B-4AD8-A9A8-C2115C639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573" y="3767068"/>
            <a:ext cx="3731206" cy="1127407"/>
          </a:xfrm>
          <a:prstGeom prst="rect">
            <a:avLst/>
          </a:prstGeom>
          <a:effectLst/>
        </p:spPr>
      </p:pic>
      <p:pic>
        <p:nvPicPr>
          <p:cNvPr id="1026" name="Picture 2" descr="Student Services - children playing with toys creche carousel 2 1200 x 200 - Maynooth University">
            <a:extLst>
              <a:ext uri="{FF2B5EF4-FFF2-40B4-BE49-F238E27FC236}">
                <a16:creationId xmlns:a16="http://schemas.microsoft.com/office/drawing/2014/main" id="{BC978BD1-31C7-47FE-B084-947F19642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23" y="2581429"/>
            <a:ext cx="3416026" cy="11274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1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DA5B-F15D-4637-8D7F-8F35E3268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100"/>
          </a:xfrm>
        </p:spPr>
        <p:txBody>
          <a:bodyPr/>
          <a:lstStyle/>
          <a:p>
            <a:r>
              <a:rPr lang="en-IE" sz="3200" b="1">
                <a:solidFill>
                  <a:srgbClr val="004380"/>
                </a:solidFill>
                <a:latin typeface="+mn-lt"/>
              </a:rPr>
              <a:t>Student Services Ambassadors</a:t>
            </a:r>
          </a:p>
        </p:txBody>
      </p:sp>
      <p:pic>
        <p:nvPicPr>
          <p:cNvPr id="1026" name="Picture 2" descr="Library - students15 - Maynooth University">
            <a:extLst>
              <a:ext uri="{FF2B5EF4-FFF2-40B4-BE49-F238E27FC236}">
                <a16:creationId xmlns:a16="http://schemas.microsoft.com/office/drawing/2014/main" id="{84FB7B0D-6B50-4C7D-A2DD-56F429AB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03" y="984738"/>
            <a:ext cx="7687994" cy="27188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4CBFE-054E-4D9D-8738-E34D4A747BBA}"/>
              </a:ext>
            </a:extLst>
          </p:cNvPr>
          <p:cNvSpPr txBox="1"/>
          <p:nvPr/>
        </p:nvSpPr>
        <p:spPr>
          <a:xfrm>
            <a:off x="618978" y="3850801"/>
            <a:ext cx="7797019" cy="17666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GB" sz="2000" i="0">
                <a:solidFill>
                  <a:srgbClr val="004380"/>
                </a:solidFill>
                <a:effectLst/>
                <a:latin typeface="+mn-lt"/>
              </a:rPr>
              <a:t>Look out on campus for our Student Services Ambassadors</a:t>
            </a:r>
          </a:p>
          <a:p>
            <a:pPr algn="ctr">
              <a:buNone/>
            </a:pPr>
            <a:endParaRPr lang="en-GB" sz="2000" i="0">
              <a:solidFill>
                <a:srgbClr val="004380"/>
              </a:solidFill>
              <a:effectLst/>
              <a:latin typeface="+mn-lt"/>
            </a:endParaRPr>
          </a:p>
          <a:p>
            <a:pPr marL="342900" indent="-342900" algn="ctr"/>
            <a:r>
              <a:rPr lang="en-GB">
                <a:solidFill>
                  <a:srgbClr val="004380"/>
                </a:solidFill>
                <a:latin typeface="+mn-lt"/>
              </a:rPr>
              <a:t>Promoting</a:t>
            </a:r>
            <a:r>
              <a:rPr lang="en-GB" i="0">
                <a:solidFill>
                  <a:srgbClr val="004380"/>
                </a:solidFill>
                <a:effectLst/>
                <a:latin typeface="+mn-lt"/>
              </a:rPr>
              <a:t> Student Services from a student perspective</a:t>
            </a:r>
          </a:p>
          <a:p>
            <a:pPr marL="342900" indent="-342900" algn="ctr"/>
            <a:r>
              <a:rPr lang="en-GB">
                <a:solidFill>
                  <a:srgbClr val="004380"/>
                </a:solidFill>
                <a:latin typeface="+mn-lt"/>
              </a:rPr>
              <a:t>Helping</a:t>
            </a:r>
            <a:r>
              <a:rPr lang="en-GB" i="0">
                <a:solidFill>
                  <a:srgbClr val="004380"/>
                </a:solidFill>
                <a:effectLst/>
                <a:latin typeface="+mn-lt"/>
              </a:rPr>
              <a:t> out at </a:t>
            </a:r>
            <a:r>
              <a:rPr lang="en-GB">
                <a:solidFill>
                  <a:srgbClr val="004380"/>
                </a:solidFill>
                <a:latin typeface="+mn-lt"/>
              </a:rPr>
              <a:t>Student Services </a:t>
            </a:r>
            <a:r>
              <a:rPr lang="en-GB" i="0">
                <a:solidFill>
                  <a:srgbClr val="004380"/>
                </a:solidFill>
                <a:effectLst/>
                <a:latin typeface="+mn-lt"/>
              </a:rPr>
              <a:t>events</a:t>
            </a:r>
          </a:p>
          <a:p>
            <a:pPr marL="342900" indent="-342900" algn="ctr"/>
            <a:r>
              <a:rPr lang="en-GB">
                <a:solidFill>
                  <a:srgbClr val="004380"/>
                </a:solidFill>
                <a:latin typeface="+mn-lt"/>
              </a:rPr>
              <a:t>S</a:t>
            </a:r>
            <a:r>
              <a:rPr lang="en-GB" i="0">
                <a:solidFill>
                  <a:srgbClr val="004380"/>
                </a:solidFill>
                <a:effectLst/>
                <a:latin typeface="+mn-lt"/>
              </a:rPr>
              <a:t>ignposting supports for you during the academic year</a:t>
            </a:r>
            <a:r>
              <a:rPr lang="en-GB">
                <a:solidFill>
                  <a:srgbClr val="004380"/>
                </a:solidFill>
                <a:latin typeface="+mn-lt"/>
              </a:rPr>
              <a:t> </a:t>
            </a:r>
            <a:endParaRPr lang="en-GB" i="0">
              <a:solidFill>
                <a:srgbClr val="004380"/>
              </a:solidFill>
              <a:effectLst/>
              <a:latin typeface="+mn-lt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B21169-5604-4072-A300-AA6BF9D8DB17}"/>
              </a:ext>
            </a:extLst>
          </p:cNvPr>
          <p:cNvSpPr txBox="1"/>
          <p:nvPr/>
        </p:nvSpPr>
        <p:spPr>
          <a:xfrm>
            <a:off x="1864659" y="6183252"/>
            <a:ext cx="682214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None/>
            </a:pPr>
            <a:r>
              <a:rPr lang="en-GB" sz="2000" b="1">
                <a:solidFill>
                  <a:srgbClr val="004380"/>
                </a:solidFill>
                <a:latin typeface="+mn-lt"/>
                <a:ea typeface="MS Mincho"/>
              </a:rPr>
              <a:t>www.</a:t>
            </a:r>
            <a:r>
              <a:rPr lang="en-IE" sz="2000" b="1">
                <a:solidFill>
                  <a:srgbClr val="004380"/>
                </a:solidFill>
                <a:latin typeface="+mn-lt"/>
                <a:ea typeface="MS Mincho"/>
              </a:rPr>
              <a:t>m</a:t>
            </a:r>
            <a:r>
              <a:rPr lang="en-IE" sz="2000">
                <a:solidFill>
                  <a:srgbClr val="004380"/>
                </a:solidFill>
                <a:latin typeface="+mn-lt"/>
                <a:ea typeface="MS Mincho"/>
              </a:rPr>
              <a:t>aynoothuniversity.ie/student-services</a:t>
            </a:r>
            <a:endParaRPr lang="en-IE" sz="2000">
              <a:solidFill>
                <a:srgbClr val="004380"/>
              </a:solidFill>
              <a:latin typeface="+mn-lt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262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8D00D1-FB60-4E7D-8745-468AD16F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242" y="927278"/>
            <a:ext cx="6857516" cy="3868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5669E-6F40-45E4-8F55-708D84B8B2C4}"/>
              </a:ext>
            </a:extLst>
          </p:cNvPr>
          <p:cNvSpPr txBox="1"/>
          <p:nvPr/>
        </p:nvSpPr>
        <p:spPr>
          <a:xfrm>
            <a:off x="266330" y="4961752"/>
            <a:ext cx="8611340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600">
                <a:solidFill>
                  <a:srgbClr val="004380"/>
                </a:solidFill>
                <a:latin typeface="+mn-lt"/>
              </a:rPr>
              <a:t>Classes will be offered online at various times over the coming weeks.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600">
                <a:solidFill>
                  <a:srgbClr val="004380"/>
                </a:solidFill>
                <a:latin typeface="+mn-lt"/>
              </a:rPr>
              <a:t>The session will take 30mins and requires minimum participation – voting anonymously electronically and no cameras needed.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600">
                <a:solidFill>
                  <a:srgbClr val="004380"/>
                </a:solidFill>
                <a:latin typeface="+mn-lt"/>
              </a:rPr>
              <a:t>These are just one part of a programme of initiatives to implement the National Consent Framework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600">
                <a:solidFill>
                  <a:srgbClr val="004380"/>
                </a:solidFill>
                <a:latin typeface="+mn-lt"/>
              </a:rPr>
              <a:t>Register at: </a:t>
            </a:r>
            <a:r>
              <a:rPr lang="en-IE" sz="1600" b="0">
                <a:solidFill>
                  <a:srgbClr val="000000"/>
                </a:solidFill>
                <a:latin typeface="Calibri" panose="020F0502020204030204"/>
                <a:hlinkClick r:id="rId4"/>
              </a:rPr>
              <a:t>https://www.maynoothuniversity.ie/edi/edi-projects/consent-framework</a:t>
            </a:r>
            <a:endParaRPr lang="en-IE" sz="1600">
              <a:solidFill>
                <a:srgbClr val="004380"/>
              </a:solidFill>
              <a:latin typeface="+mn-lt"/>
            </a:endParaRPr>
          </a:p>
          <a:p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DD42C6-DBDA-4BDA-83C6-7533FD0F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80" y="6326204"/>
            <a:ext cx="1035844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9B380A-9673-4A2B-BBE4-43234C02298D}"/>
              </a:ext>
            </a:extLst>
          </p:cNvPr>
          <p:cNvSpPr txBox="1"/>
          <p:nvPr/>
        </p:nvSpPr>
        <p:spPr>
          <a:xfrm>
            <a:off x="612559" y="213064"/>
            <a:ext cx="7776839" cy="91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IE" sz="1600">
                <a:solidFill>
                  <a:srgbClr val="004380"/>
                </a:solidFill>
                <a:latin typeface="+mn-lt"/>
              </a:rPr>
              <a:t>All 3rd level students are expected to attend a Consent Class, in line with national guidelines. </a:t>
            </a:r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0345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921" y="-81846"/>
            <a:ext cx="763583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IE" sz="6000" kern="0">
                <a:solidFill>
                  <a:srgbClr val="822327"/>
                </a:solidFill>
                <a:latin typeface="Arial"/>
                <a:ea typeface="+mj-ea"/>
                <a:cs typeface="Arial"/>
              </a:rPr>
              <a:t>Thank you </a:t>
            </a:r>
            <a:endParaRPr lang="en-IE" sz="6000" kern="0">
              <a:solidFill>
                <a:srgbClr val="822327"/>
              </a:solidFill>
              <a:latin typeface="Arial"/>
              <a:ea typeface="+mj-ea"/>
              <a:cs typeface="Arial"/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6838" y="3896060"/>
            <a:ext cx="4405747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IE">
              <a:solidFill>
                <a:srgbClr val="003771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endParaRPr lang="en-IE">
              <a:solidFill>
                <a:srgbClr val="003771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endParaRPr lang="en-IE">
              <a:solidFill>
                <a:srgbClr val="003771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endParaRPr lang="en-IE">
              <a:solidFill>
                <a:srgbClr val="003771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endParaRPr lang="en-IE">
              <a:solidFill>
                <a:srgbClr val="003771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endParaRPr lang="en-IE">
              <a:solidFill>
                <a:srgbClr val="003771"/>
              </a:solidFill>
              <a:latin typeface="Times New Roman" panose="02020603050405020304" pitchFamily="18" charset="0"/>
            </a:endParaRPr>
          </a:p>
          <a:p>
            <a:pPr algn="r">
              <a:buNone/>
            </a:pPr>
            <a:r>
              <a:rPr lang="en-IE">
                <a:solidFill>
                  <a:srgbClr val="003771"/>
                </a:solidFill>
                <a:latin typeface="Times New Roman" panose="02020603050405020304" pitchFamily="18" charset="0"/>
              </a:rPr>
              <a:t> </a:t>
            </a:r>
          </a:p>
          <a:p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1921526" y="6324479"/>
            <a:ext cx="7780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>
                <a:solidFill>
                  <a:srgbClr val="004380"/>
                </a:solidFill>
                <a:latin typeface="+mn-lt"/>
                <a:ea typeface="MS Mincho" pitchFamily="49" charset="-128"/>
              </a:rPr>
              <a:t>www.</a:t>
            </a:r>
            <a:r>
              <a:rPr lang="en-IE" sz="2000" b="1">
                <a:solidFill>
                  <a:srgbClr val="004380"/>
                </a:solidFill>
                <a:latin typeface="+mn-lt"/>
                <a:ea typeface="MS Mincho" pitchFamily="49" charset="-128"/>
              </a:rPr>
              <a:t>m</a:t>
            </a:r>
            <a:r>
              <a:rPr lang="en-IE" sz="2000">
                <a:solidFill>
                  <a:srgbClr val="004380"/>
                </a:solidFill>
                <a:latin typeface="+mn-lt"/>
                <a:ea typeface="MS Mincho" pitchFamily="49" charset="-128"/>
              </a:rPr>
              <a:t>aynoothuniversity.ie/student-services</a:t>
            </a:r>
            <a:endParaRPr lang="en-IE" sz="2000">
              <a:solidFill>
                <a:srgbClr val="00438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33" y="856413"/>
            <a:ext cx="1675551" cy="1543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06" y="2059131"/>
            <a:ext cx="1556207" cy="1556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12" y="2366483"/>
            <a:ext cx="1548584" cy="1512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33" y="3986311"/>
            <a:ext cx="1478962" cy="1563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5" y="2995399"/>
            <a:ext cx="1457057" cy="1480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10" y="3364516"/>
            <a:ext cx="1782570" cy="16876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60" y="1170925"/>
            <a:ext cx="1636352" cy="1646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4" y="745035"/>
            <a:ext cx="1551322" cy="15084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25" y="2401462"/>
            <a:ext cx="2334977" cy="2207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F7F28E-F037-40DE-BBC2-EA87AA5E66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4731" y="4325382"/>
            <a:ext cx="1768928" cy="213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9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1611264" y="14068"/>
            <a:ext cx="4588083" cy="666750"/>
          </a:xfrm>
          <a:prstGeom prst="rect">
            <a:avLst/>
          </a:prstGeom>
          <a:solidFill>
            <a:schemeClr val="bg1"/>
          </a:solidFill>
          <a:ln w="9525" cmpd="dbl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n-IE" sz="3200" b="1" kern="0">
                <a:solidFill>
                  <a:srgbClr val="0043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Support Hub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47" y="159870"/>
            <a:ext cx="3101942" cy="2926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7964" y="6298020"/>
            <a:ext cx="5651227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buNone/>
            </a:pPr>
            <a:r>
              <a:rPr lang="en-GB" sz="2000" b="1">
                <a:solidFill>
                  <a:srgbClr val="004380"/>
                </a:solidFill>
                <a:latin typeface="Arial"/>
                <a:ea typeface="MS Mincho"/>
                <a:cs typeface="Arial"/>
              </a:rPr>
              <a:t>www.</a:t>
            </a:r>
            <a:r>
              <a:rPr lang="en-IE" sz="2000" b="1">
                <a:solidFill>
                  <a:srgbClr val="004380"/>
                </a:solidFill>
                <a:latin typeface="Arial"/>
                <a:ea typeface="MS Mincho"/>
                <a:cs typeface="Arial"/>
              </a:rPr>
              <a:t>m</a:t>
            </a:r>
            <a:r>
              <a:rPr lang="en-IE" sz="2000">
                <a:solidFill>
                  <a:srgbClr val="004380"/>
                </a:solidFill>
                <a:latin typeface="Arial"/>
                <a:ea typeface="MS Mincho"/>
                <a:cs typeface="Arial"/>
              </a:rPr>
              <a:t>aynoothuniversity.ie/student-services</a:t>
            </a:r>
            <a:endParaRPr lang="en-IE" sz="2000">
              <a:solidFill>
                <a:srgbClr val="004380"/>
              </a:solidFill>
              <a:latin typeface="Arial" panose="020B0604020202020204" pitchFamily="34" charset="0"/>
              <a:ea typeface="MS Mincho" pitchFamily="49" charset="-128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182" y="729045"/>
            <a:ext cx="5699804" cy="23575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IE" sz="1600" b="0">
                <a:solidFill>
                  <a:srgbClr val="004380"/>
                </a:solidFill>
                <a:latin typeface="Arial"/>
                <a:cs typeface="Arial"/>
              </a:rPr>
              <a:t>The Student Support Hub is open </a:t>
            </a:r>
          </a:p>
          <a:p>
            <a:pPr algn="ctr">
              <a:buNone/>
            </a:pPr>
            <a:r>
              <a:rPr lang="en-IE" sz="1600" b="0">
                <a:solidFill>
                  <a:srgbClr val="004380"/>
                </a:solidFill>
                <a:latin typeface="Arial"/>
                <a:cs typeface="Arial"/>
              </a:rPr>
              <a:t>Monday to Friday from 9.30am to 5.00pm. </a:t>
            </a:r>
          </a:p>
          <a:p>
            <a:pPr algn="ctr">
              <a:buNone/>
            </a:pPr>
            <a:endParaRPr lang="en-IE" sz="1600" b="0">
              <a:solidFill>
                <a:srgbClr val="004380"/>
              </a:solidFill>
              <a:latin typeface="Arial"/>
              <a:cs typeface="Arial"/>
            </a:endParaRPr>
          </a:p>
          <a:p>
            <a:pPr algn="ctr">
              <a:buNone/>
            </a:pPr>
            <a:r>
              <a:rPr lang="en-IE" sz="1600" b="0">
                <a:solidFill>
                  <a:srgbClr val="004380"/>
                </a:solidFill>
                <a:latin typeface="Arial"/>
                <a:cs typeface="Arial"/>
              </a:rPr>
              <a:t>All queries welcome </a:t>
            </a:r>
            <a:endParaRPr lang="en-IE" b="0">
              <a:cs typeface="Arial"/>
            </a:endParaRPr>
          </a:p>
          <a:p>
            <a:pPr algn="ctr">
              <a:buNone/>
            </a:pPr>
            <a:endParaRPr lang="en-IE" sz="1600" b="0">
              <a:solidFill>
                <a:srgbClr val="0043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IE" sz="1600" b="0">
                <a:solidFill>
                  <a:srgbClr val="004380"/>
                </a:solidFill>
                <a:latin typeface="Arial"/>
                <a:cs typeface="Arial"/>
              </a:rPr>
              <a:t>Located in Student Services Centre, ground floor – just follow the yellow feet!</a:t>
            </a:r>
          </a:p>
          <a:p>
            <a:pPr>
              <a:buNone/>
            </a:pPr>
            <a:endParaRPr lang="en-IE" sz="1600">
              <a:solidFill>
                <a:srgbClr val="00438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pic>
        <p:nvPicPr>
          <p:cNvPr id="2" name="Picture 5" descr="A large room&#10;&#10;Description generated with very high confidence">
            <a:extLst>
              <a:ext uri="{FF2B5EF4-FFF2-40B4-BE49-F238E27FC236}">
                <a16:creationId xmlns:a16="http://schemas.microsoft.com/office/drawing/2014/main" id="{D9F4F137-61C0-485F-8C12-CBA3C3896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264" y="3056426"/>
            <a:ext cx="6429943" cy="30301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34233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2545577" y="88977"/>
            <a:ext cx="4045106" cy="666750"/>
          </a:xfrm>
          <a:prstGeom prst="rect">
            <a:avLst/>
          </a:prstGeom>
          <a:solidFill>
            <a:schemeClr val="bg1"/>
          </a:solidFill>
          <a:ln w="9525" cmpd="dbl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n-IE" sz="3200" b="1" kern="0" err="1">
                <a:solidFill>
                  <a:srgbClr val="0043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Homefinder</a:t>
            </a:r>
            <a:r>
              <a:rPr lang="en-IE" sz="3200" b="1" kern="0">
                <a:solidFill>
                  <a:srgbClr val="0043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384" y="3767632"/>
            <a:ext cx="289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IE">
                <a:solidFill>
                  <a:srgbClr val="0043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 in the Student Services Centre, ground floor – just follow the yellow feet!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2517" y="5920526"/>
            <a:ext cx="5651227" cy="76944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buNone/>
            </a:pPr>
            <a:endParaRPr lang="en-IE" sz="2000">
              <a:solidFill>
                <a:srgbClr val="0043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2000" b="1">
                <a:solidFill>
                  <a:srgbClr val="004380"/>
                </a:solidFill>
                <a:latin typeface="Arial"/>
                <a:ea typeface="MS Mincho"/>
                <a:cs typeface="Arial"/>
              </a:rPr>
              <a:t>www.</a:t>
            </a:r>
            <a:r>
              <a:rPr lang="en-IE" sz="2000" b="1">
                <a:solidFill>
                  <a:srgbClr val="004380"/>
                </a:solidFill>
                <a:latin typeface="Arial"/>
                <a:ea typeface="MS Mincho"/>
                <a:cs typeface="Arial"/>
              </a:rPr>
              <a:t>m</a:t>
            </a:r>
            <a:r>
              <a:rPr lang="en-IE" sz="2000">
                <a:solidFill>
                  <a:srgbClr val="004380"/>
                </a:solidFill>
                <a:latin typeface="Arial"/>
                <a:ea typeface="MS Mincho"/>
                <a:cs typeface="Arial"/>
              </a:rPr>
              <a:t>aynoothuniversity.ie/student-services</a:t>
            </a:r>
            <a:endParaRPr lang="en-IE" sz="2000">
              <a:solidFill>
                <a:srgbClr val="004380"/>
              </a:solidFill>
              <a:latin typeface="Arial" panose="020B0604020202020204" pitchFamily="34" charset="0"/>
              <a:ea typeface="MS Mincho" pitchFamily="49" charset="-128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" y="860545"/>
            <a:ext cx="2898340" cy="2693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45345" y="1085704"/>
            <a:ext cx="5411860" cy="15881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IE" b="0">
                <a:solidFill>
                  <a:srgbClr val="004380"/>
                </a:solidFill>
                <a:latin typeface="Arial"/>
                <a:cs typeface="Arial"/>
              </a:rPr>
              <a:t>The </a:t>
            </a:r>
            <a:r>
              <a:rPr lang="en-IE" b="0" err="1">
                <a:solidFill>
                  <a:srgbClr val="004380"/>
                </a:solidFill>
                <a:latin typeface="Arial"/>
                <a:cs typeface="Arial"/>
              </a:rPr>
              <a:t>Homefinder</a:t>
            </a:r>
            <a:r>
              <a:rPr lang="en-IE" b="0">
                <a:solidFill>
                  <a:srgbClr val="004380"/>
                </a:solidFill>
                <a:latin typeface="Arial"/>
                <a:cs typeface="Arial"/>
              </a:rPr>
              <a:t> Service provides students with information &amp; guidance to find accommodation in Maynooth and surrounding towns.</a:t>
            </a:r>
          </a:p>
          <a:p>
            <a:pPr algn="ctr">
              <a:buNone/>
            </a:pPr>
            <a:endParaRPr lang="en-IE">
              <a:solidFill>
                <a:srgbClr val="00438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endParaRPr lang="en-IE">
              <a:solidFill>
                <a:srgbClr val="00438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99833" y="5277409"/>
            <a:ext cx="1751442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None/>
            </a:pPr>
            <a:endParaRPr lang="en-IE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61967" y="4226048"/>
            <a:ext cx="18473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buNone/>
            </a:pPr>
            <a:endParaRPr lang="en-IE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3CE22C-2395-467C-9921-40B59E2FE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598" y="2706263"/>
            <a:ext cx="5113353" cy="3408901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0659" y="12828"/>
            <a:ext cx="2841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IE" sz="3200" kern="0">
                <a:solidFill>
                  <a:srgbClr val="0037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Chaplaincy</a:t>
            </a:r>
            <a:r>
              <a:rPr lang="en-IE">
                <a:solidFill>
                  <a:srgbClr val="00377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5751" y="477031"/>
            <a:ext cx="3320848" cy="35271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endParaRPr lang="en-IE">
              <a:solidFill>
                <a:srgbClr val="003771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algn="ctr">
              <a:buNone/>
            </a:pPr>
            <a:r>
              <a:rPr lang="en-GB" i="0" u="none" strike="noStrike">
                <a:solidFill>
                  <a:srgbClr val="003771"/>
                </a:solidFill>
                <a:effectLst/>
                <a:latin typeface="+mn-lt"/>
              </a:rPr>
              <a:t>GET IN TOUCH</a:t>
            </a:r>
            <a:endParaRPr lang="en-GB">
              <a:solidFill>
                <a:srgbClr val="003771"/>
              </a:solidFill>
              <a:effectLst/>
              <a:latin typeface="+mn-lt"/>
            </a:endParaRPr>
          </a:p>
          <a:p>
            <a:pPr algn="ctr">
              <a:buNone/>
            </a:pPr>
            <a:r>
              <a:rPr lang="en-GB" b="0" i="0" u="none" strike="noStrike">
                <a:solidFill>
                  <a:srgbClr val="003771"/>
                </a:solidFill>
                <a:effectLst/>
                <a:latin typeface="+mn-lt"/>
              </a:rPr>
              <a:t>Monday to Friday </a:t>
            </a:r>
            <a:endParaRPr lang="en-GB" b="0">
              <a:solidFill>
                <a:srgbClr val="003771"/>
              </a:solidFill>
              <a:effectLst/>
              <a:latin typeface="+mn-lt"/>
            </a:endParaRPr>
          </a:p>
          <a:p>
            <a:pPr algn="ctr">
              <a:buNone/>
            </a:pPr>
            <a:r>
              <a:rPr lang="en-GB" b="0" i="0" u="none" strike="noStrike">
                <a:solidFill>
                  <a:srgbClr val="003771"/>
                </a:solidFill>
                <a:effectLst/>
                <a:latin typeface="+mn-lt"/>
              </a:rPr>
              <a:t>9am </a:t>
            </a:r>
            <a:r>
              <a:rPr lang="en-GB" b="0">
                <a:solidFill>
                  <a:srgbClr val="003771"/>
                </a:solidFill>
                <a:latin typeface="+mn-lt"/>
              </a:rPr>
              <a:t>– </a:t>
            </a:r>
            <a:r>
              <a:rPr lang="en-GB" b="0" i="0" u="none" strike="noStrike">
                <a:solidFill>
                  <a:srgbClr val="003771"/>
                </a:solidFill>
                <a:effectLst/>
                <a:latin typeface="+mn-lt"/>
              </a:rPr>
              <a:t>5pm</a:t>
            </a:r>
            <a:endParaRPr lang="en-GB" b="0">
              <a:solidFill>
                <a:srgbClr val="003771"/>
              </a:solidFill>
              <a:latin typeface="+mn-lt"/>
              <a:cs typeface="Arial"/>
            </a:endParaRPr>
          </a:p>
          <a:p>
            <a:pPr algn="ctr">
              <a:buNone/>
            </a:pPr>
            <a:endParaRPr lang="en-GB" b="0">
              <a:solidFill>
                <a:srgbClr val="003771"/>
              </a:solidFill>
              <a:effectLst/>
              <a:latin typeface="+mn-lt"/>
              <a:cs typeface="Arial"/>
            </a:endParaRPr>
          </a:p>
          <a:p>
            <a:pPr algn="ctr">
              <a:buNone/>
            </a:pPr>
            <a:r>
              <a:rPr lang="en-GB" b="0" i="0" u="none" strike="noStrike">
                <a:solidFill>
                  <a:srgbClr val="003771"/>
                </a:solidFill>
                <a:effectLst/>
                <a:latin typeface="+mn-lt"/>
              </a:rPr>
              <a:t>To make a 1-to-1 appointment for support or to find out more about getting involved email Chaplaincy@mu.ie</a:t>
            </a:r>
            <a:endParaRPr lang="en-GB" b="0">
              <a:solidFill>
                <a:srgbClr val="003771"/>
              </a:solidFill>
              <a:effectLst/>
              <a:latin typeface="+mn-lt"/>
            </a:endParaRPr>
          </a:p>
          <a:p>
            <a:pPr>
              <a:buNone/>
            </a:pPr>
            <a:endParaRPr lang="en-IE">
              <a:solidFill>
                <a:srgbClr val="003771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endParaRPr lang="en-IE">
              <a:solidFill>
                <a:srgbClr val="00377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402" y="3838873"/>
            <a:ext cx="3667054" cy="24745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GB" b="1" i="0" u="none" strike="noStrike">
                <a:solidFill>
                  <a:srgbClr val="003771"/>
                </a:solidFill>
                <a:effectLst/>
                <a:latin typeface="+mn-lt"/>
              </a:rPr>
              <a:t>GET INVOLVED</a:t>
            </a:r>
            <a:endParaRPr lang="en-GB">
              <a:solidFill>
                <a:srgbClr val="003771"/>
              </a:solidFill>
              <a:effectLst/>
              <a:latin typeface="+mn-lt"/>
            </a:endParaRPr>
          </a:p>
          <a:p>
            <a:pPr algn="ctr">
              <a:buNone/>
            </a:pPr>
            <a:r>
              <a:rPr lang="en-GB" b="0" i="0" u="none" strike="noStrike">
                <a:solidFill>
                  <a:srgbClr val="003771"/>
                </a:solidFill>
                <a:effectLst/>
                <a:latin typeface="+mn-lt"/>
              </a:rPr>
              <a:t>Chaplaincy brings students together for events &amp; activities throughout the semester.</a:t>
            </a:r>
            <a:endParaRPr lang="en-GB">
              <a:solidFill>
                <a:srgbClr val="003771"/>
              </a:solidFill>
              <a:effectLst/>
              <a:latin typeface="+mn-lt"/>
            </a:endParaRPr>
          </a:p>
          <a:p>
            <a:pPr algn="ctr">
              <a:buNone/>
            </a:pPr>
            <a:r>
              <a:rPr lang="en-GB" b="0" i="0" u="none" strike="noStrike">
                <a:solidFill>
                  <a:srgbClr val="003771"/>
                </a:solidFill>
                <a:effectLst/>
                <a:latin typeface="+mn-lt"/>
              </a:rPr>
              <a:t>Join us, meet fellow students &amp; take time out to look after your spiritual wellbeing.</a:t>
            </a:r>
            <a:endParaRPr lang="en-GB">
              <a:solidFill>
                <a:srgbClr val="003771"/>
              </a:solidFill>
              <a:effectLst/>
              <a:latin typeface="+mn-lt"/>
            </a:endParaRPr>
          </a:p>
          <a:p>
            <a:endParaRPr lang="en-I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10" y="3998959"/>
            <a:ext cx="1654579" cy="1615893"/>
          </a:xfrm>
          <a:prstGeom prst="rect">
            <a:avLst/>
          </a:prstGeom>
        </p:spPr>
      </p:pic>
      <p:pic>
        <p:nvPicPr>
          <p:cNvPr id="2" name="Picture 3" descr="A picture containing grass, tree, outdoor, person&#10;&#10;Description generated with very high confidence">
            <a:extLst>
              <a:ext uri="{FF2B5EF4-FFF2-40B4-BE49-F238E27FC236}">
                <a16:creationId xmlns:a16="http://schemas.microsoft.com/office/drawing/2014/main" id="{77798FAD-4CCA-4503-80DB-C8BB1B234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206" y="511533"/>
            <a:ext cx="4548250" cy="30321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 Box 22">
            <a:extLst>
              <a:ext uri="{FF2B5EF4-FFF2-40B4-BE49-F238E27FC236}">
                <a16:creationId xmlns:a16="http://schemas.microsoft.com/office/drawing/2014/main" id="{1C6A5814-C575-4584-B53B-BC6DE1AC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800" y="6318027"/>
            <a:ext cx="60742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IE" sz="2000">
                <a:solidFill>
                  <a:srgbClr val="004380"/>
                </a:solidFill>
                <a:latin typeface="+mn-lt"/>
                <a:ea typeface="MS Mincho" pitchFamily="49" charset="-128"/>
              </a:rPr>
              <a:t>www.maynoothuniversity.ie/student-services</a:t>
            </a:r>
          </a:p>
        </p:txBody>
      </p:sp>
      <p:pic>
        <p:nvPicPr>
          <p:cNvPr id="8" name="Picture 7" descr="A picture of a group of students gathered together on one of the chaplaincy retreats">
            <a:extLst>
              <a:ext uri="{FF2B5EF4-FFF2-40B4-BE49-F238E27FC236}">
                <a16:creationId xmlns:a16="http://schemas.microsoft.com/office/drawing/2014/main" id="{DFF49767-DD63-4468-919E-DBF29B1FF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8" y="3607675"/>
            <a:ext cx="3085566" cy="23141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008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B97D942E-09EF-4107-98F4-74DB7F72D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20662" y="3748306"/>
            <a:ext cx="3573649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100" kern="1200">
                <a:solidFill>
                  <a:srgbClr val="003771"/>
                </a:solidFill>
                <a:latin typeface="+mj-lt"/>
                <a:ea typeface="+mj-ea"/>
                <a:cs typeface="+mj-cs"/>
              </a:rPr>
              <a:t>Student Budgeting Advice Service</a:t>
            </a:r>
            <a:r>
              <a:rPr lang="en-US" sz="3100">
                <a:solidFill>
                  <a:srgbClr val="003771"/>
                </a:solidFill>
                <a:latin typeface="+mj-lt"/>
                <a:ea typeface="+mj-ea"/>
                <a:cs typeface="+mj-cs"/>
              </a:rPr>
              <a:t> </a:t>
            </a:r>
            <a:endParaRPr lang="en-US" sz="3100" kern="1200">
              <a:solidFill>
                <a:srgbClr val="003771"/>
              </a:solidFill>
              <a:latin typeface="+mj-lt"/>
              <a:ea typeface="+mj-ea"/>
              <a:cs typeface="Arial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4BCDCF6-F37D-44D6-B6AB-A973AD978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9" r="17140" b="1"/>
          <a:stretch/>
        </p:blipFill>
        <p:spPr>
          <a:xfrm>
            <a:off x="628650" y="364144"/>
            <a:ext cx="2501841" cy="2811320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r="6791" b="4"/>
          <a:stretch/>
        </p:blipFill>
        <p:spPr>
          <a:xfrm>
            <a:off x="3349797" y="364143"/>
            <a:ext cx="2502714" cy="2811320"/>
          </a:xfrm>
          <a:prstGeom prst="rect">
            <a:avLst/>
          </a:prstGeom>
        </p:spPr>
      </p:pic>
      <p:pic>
        <p:nvPicPr>
          <p:cNvPr id="4" name="Picture 6" descr="A person standing in front of a tree&#10;&#10;Description generated with very high confidence">
            <a:extLst>
              <a:ext uri="{FF2B5EF4-FFF2-40B4-BE49-F238E27FC236}">
                <a16:creationId xmlns:a16="http://schemas.microsoft.com/office/drawing/2014/main" id="{8CD848EC-523D-4772-9D36-7D8B0C0C29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40" r="21036" b="-3"/>
          <a:stretch/>
        </p:blipFill>
        <p:spPr>
          <a:xfrm>
            <a:off x="6071817" y="364143"/>
            <a:ext cx="2502714" cy="2811320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452190" y="5131782"/>
            <a:ext cx="219456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71586" y="3913041"/>
            <a:ext cx="4940186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1500">
                <a:solidFill>
                  <a:srgbClr val="003771"/>
                </a:solidFill>
                <a:latin typeface="Arial"/>
                <a:cs typeface="Arial"/>
              </a:rPr>
              <a:t>Ruth Killeen and Jennifer Bolton provide a confidential service, offering advice and help with budgeting, SUSI and financial issues.</a:t>
            </a:r>
          </a:p>
          <a:p>
            <a:pPr algn="ctr">
              <a:lnSpc>
                <a:spcPct val="90000"/>
              </a:lnSpc>
              <a:buNone/>
            </a:pPr>
            <a:endParaRPr lang="en-US" sz="1500">
              <a:solidFill>
                <a:srgbClr val="0037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1500">
                <a:solidFill>
                  <a:srgbClr val="003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guidance, information or help with college finances. </a:t>
            </a:r>
          </a:p>
          <a:p>
            <a:pPr algn="ctr">
              <a:lnSpc>
                <a:spcPct val="90000"/>
              </a:lnSpc>
              <a:buNone/>
            </a:pPr>
            <a:endParaRPr lang="en-US" sz="1500">
              <a:solidFill>
                <a:srgbClr val="0037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1500">
                <a:solidFill>
                  <a:srgbClr val="003771"/>
                </a:solidFill>
                <a:latin typeface="Arial"/>
                <a:cs typeface="Arial"/>
              </a:rPr>
              <a:t>Various funding options available for students. Eligibility criteria apply.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A27AF-48D4-4B98-A644-F0B0136973C3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2CF3FB24-0E05-4D02-91DE-7E1B6128C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764" y="6345241"/>
            <a:ext cx="60742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IE" sz="2000">
                <a:solidFill>
                  <a:srgbClr val="004380"/>
                </a:solidFill>
                <a:latin typeface="+mn-lt"/>
                <a:ea typeface="MS Mincho" pitchFamily="49" charset="-128"/>
              </a:rPr>
              <a:t>www.maynoothuniversity.ie/student-services</a:t>
            </a:r>
          </a:p>
        </p:txBody>
      </p:sp>
    </p:spTree>
    <p:extLst>
      <p:ext uri="{BB962C8B-B14F-4D97-AF65-F5344CB8AC3E}">
        <p14:creationId xmlns:p14="http://schemas.microsoft.com/office/powerpoint/2010/main" val="742780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8708" y="76847"/>
            <a:ext cx="2941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IE" sz="3200" kern="0">
                <a:solidFill>
                  <a:srgbClr val="00438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Health Centre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780" y="4747344"/>
            <a:ext cx="3281198" cy="13942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IE" sz="1600">
                <a:solidFill>
                  <a:srgbClr val="004380"/>
                </a:solidFill>
                <a:latin typeface="+mn-lt"/>
                <a:cs typeface="Times New Roman"/>
              </a:rPr>
              <a:t>The Health Centre is located on the Ground Floor, Student Services Centre. </a:t>
            </a:r>
          </a:p>
          <a:p>
            <a:pPr algn="ctr">
              <a:buNone/>
            </a:pPr>
            <a:r>
              <a:rPr lang="en-IE" sz="2000" u="sng">
                <a:solidFill>
                  <a:srgbClr val="004380"/>
                </a:solidFill>
                <a:latin typeface="+mn-lt"/>
                <a:cs typeface="Times New Roman"/>
              </a:rPr>
              <a:t>01 708 3878 </a:t>
            </a:r>
            <a:endParaRPr lang="en-IE" sz="1200" u="sng">
              <a:solidFill>
                <a:srgbClr val="004380"/>
              </a:solidFill>
              <a:latin typeface="+mn-lt"/>
              <a:cs typeface="Times New Roman"/>
            </a:endParaRPr>
          </a:p>
          <a:p>
            <a:pPr algn="ctr">
              <a:buNone/>
            </a:pPr>
            <a:endParaRPr lang="en-IE" sz="1000">
              <a:solidFill>
                <a:srgbClr val="004380"/>
              </a:solidFill>
              <a:latin typeface="+mn-lt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75" y="2281988"/>
            <a:ext cx="2321208" cy="23356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925" y="998654"/>
            <a:ext cx="4352306" cy="16080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en-IE">
                <a:solidFill>
                  <a:srgbClr val="004380"/>
                </a:solidFill>
                <a:latin typeface="+mn-lt"/>
                <a:ea typeface="Calibri" panose="020F0502020204030204" pitchFamily="34" charset="0"/>
                <a:cs typeface="Times New Roman"/>
              </a:rPr>
              <a:t>The Health Centre offers a free, friendly, caring and confidential health service during the Students time in University.</a:t>
            </a:r>
            <a:endParaRPr lang="en-IE">
              <a:solidFill>
                <a:srgbClr val="00438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buNone/>
            </a:pPr>
            <a:endParaRPr lang="en-IE">
              <a:solidFill>
                <a:srgbClr val="00438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D:\Kathry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85" y="1855751"/>
            <a:ext cx="1954380" cy="13365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 descr="Student Services - Aisling Quan - Maynooth Universit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598" y="3660118"/>
            <a:ext cx="1958142" cy="13247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4609231" y="4984839"/>
            <a:ext cx="1954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IE" sz="1400">
                <a:solidFill>
                  <a:srgbClr val="004380"/>
                </a:solidFill>
                <a:latin typeface="+mn-lt"/>
              </a:rPr>
              <a:t>Aisling Quan - Nurse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659659" y="8368184"/>
            <a:ext cx="1159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IE" sz="1400">
                <a:solidFill>
                  <a:srgbClr val="0000FF"/>
                </a:solidFill>
                <a:latin typeface="Times New Roman" panose="02020603050405020304" pitchFamily="18" charset="0"/>
              </a:rPr>
              <a:t>Kathleen Cox - Nurse</a:t>
            </a:r>
            <a:endParaRPr lang="en-IE" sz="140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49700" y="3177154"/>
            <a:ext cx="1955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IE" sz="1400">
                <a:solidFill>
                  <a:srgbClr val="004380"/>
                </a:solidFill>
                <a:latin typeface="+mn-lt"/>
              </a:rPr>
              <a:t>Kathryn Troy - Nurse</a:t>
            </a:r>
          </a:p>
        </p:txBody>
      </p:sp>
      <p:pic>
        <p:nvPicPr>
          <p:cNvPr id="1026" name="Picture 2" descr="M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185" y="2605714"/>
            <a:ext cx="1541508" cy="14919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837638" y="4084211"/>
            <a:ext cx="1846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IE" sz="1400">
                <a:solidFill>
                  <a:srgbClr val="004380"/>
                </a:solidFill>
                <a:latin typeface="+mn-lt"/>
              </a:rPr>
              <a:t>Maria Keyes- Nurse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32559" y="3471310"/>
            <a:ext cx="184731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buNone/>
            </a:pPr>
            <a:endParaRPr lang="en-IE" sz="140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AD12C3-CB41-4E9E-8C63-082F641D7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01" y="417342"/>
            <a:ext cx="1541508" cy="1541508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DA3C8-4DB3-448B-AAC7-5C5C859086DE}"/>
              </a:ext>
            </a:extLst>
          </p:cNvPr>
          <p:cNvSpPr txBox="1"/>
          <p:nvPr/>
        </p:nvSpPr>
        <p:spPr>
          <a:xfrm>
            <a:off x="6369762" y="2015325"/>
            <a:ext cx="268778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>
                <a:solidFill>
                  <a:srgbClr val="004380"/>
                </a:solidFill>
              </a:rPr>
              <a:t>Sandra Fox - </a:t>
            </a:r>
          </a:p>
          <a:p>
            <a:pPr algn="ctr">
              <a:buNone/>
            </a:pPr>
            <a:r>
              <a:rPr lang="en-GB" sz="1400">
                <a:solidFill>
                  <a:srgbClr val="004380"/>
                </a:solidFill>
              </a:rPr>
              <a:t>Mental Health Nurse </a:t>
            </a:r>
            <a:endParaRPr lang="en-IE" sz="1400">
              <a:solidFill>
                <a:srgbClr val="00438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6F278-87BE-40E1-8D13-F59153A4B9E6}"/>
              </a:ext>
            </a:extLst>
          </p:cNvPr>
          <p:cNvSpPr txBox="1"/>
          <p:nvPr/>
        </p:nvSpPr>
        <p:spPr>
          <a:xfrm>
            <a:off x="1399106" y="6308970"/>
            <a:ext cx="845082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None/>
            </a:pPr>
            <a:r>
              <a:rPr lang="en-GB" sz="2000" b="1">
                <a:solidFill>
                  <a:srgbClr val="004380"/>
                </a:solidFill>
                <a:latin typeface="+mn-lt"/>
                <a:ea typeface="MS Mincho"/>
              </a:rPr>
              <a:t>www.</a:t>
            </a:r>
            <a:r>
              <a:rPr lang="en-IE" sz="2000" b="1">
                <a:solidFill>
                  <a:srgbClr val="004380"/>
                </a:solidFill>
                <a:latin typeface="+mn-lt"/>
                <a:ea typeface="MS Mincho"/>
              </a:rPr>
              <a:t>m</a:t>
            </a:r>
            <a:r>
              <a:rPr lang="en-IE" sz="2000">
                <a:solidFill>
                  <a:srgbClr val="004380"/>
                </a:solidFill>
                <a:latin typeface="+mn-lt"/>
                <a:ea typeface="MS Mincho"/>
              </a:rPr>
              <a:t>aynoothuniversity.ie/student-services  </a:t>
            </a:r>
          </a:p>
          <a:p>
            <a:pPr>
              <a:buNone/>
            </a:pPr>
            <a:endParaRPr lang="en-IE" sz="2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1C3A6B-0340-4B0A-B2CE-26ECA3730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2929" y="4429540"/>
            <a:ext cx="1411480" cy="1488160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5C4475-C953-4FEE-92C0-1FBF97DBD984}"/>
              </a:ext>
            </a:extLst>
          </p:cNvPr>
          <p:cNvSpPr txBox="1"/>
          <p:nvPr/>
        </p:nvSpPr>
        <p:spPr>
          <a:xfrm>
            <a:off x="6928264" y="5894565"/>
            <a:ext cx="1952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>
                <a:solidFill>
                  <a:srgbClr val="004380"/>
                </a:solidFill>
              </a:rPr>
              <a:t>Executive Assistant</a:t>
            </a:r>
            <a:endParaRPr lang="en-IE" sz="1400">
              <a:solidFill>
                <a:srgbClr val="004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10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1498" y="94085"/>
            <a:ext cx="2555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IE" sz="3200" kern="0">
                <a:solidFill>
                  <a:srgbClr val="00438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Counselling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88548" y="1085217"/>
            <a:ext cx="2846101" cy="25853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en-IE">
                <a:solidFill>
                  <a:srgbClr val="003771"/>
                </a:solidFill>
                <a:latin typeface="+mn-lt"/>
                <a:cs typeface="Times New Roman"/>
              </a:rPr>
              <a:t> Counselling is available for all registered students. </a:t>
            </a:r>
            <a:endParaRPr lang="en-IE">
              <a:solidFill>
                <a:srgbClr val="003771"/>
              </a:solidFill>
              <a:latin typeface="+mn-lt"/>
            </a:endParaRPr>
          </a:p>
          <a:p>
            <a:pPr algn="ctr">
              <a:buNone/>
            </a:pPr>
            <a:endParaRPr lang="en-IE">
              <a:solidFill>
                <a:srgbClr val="003771"/>
              </a:solidFill>
              <a:latin typeface="+mn-lt"/>
            </a:endParaRPr>
          </a:p>
          <a:p>
            <a:pPr algn="ctr">
              <a:buNone/>
            </a:pPr>
            <a:r>
              <a:rPr lang="en-IE">
                <a:solidFill>
                  <a:srgbClr val="003771"/>
                </a:solidFill>
                <a:latin typeface="+mn-lt"/>
                <a:cs typeface="Times New Roman"/>
              </a:rPr>
              <a:t>Strictly confidential </a:t>
            </a:r>
          </a:p>
          <a:p>
            <a:pPr algn="ctr">
              <a:buNone/>
            </a:pPr>
            <a:r>
              <a:rPr lang="en-IE">
                <a:solidFill>
                  <a:srgbClr val="003771"/>
                </a:solidFill>
                <a:latin typeface="+mn-lt"/>
                <a:cs typeface="Times New Roman"/>
              </a:rPr>
              <a:t>service &amp; free of charge</a:t>
            </a:r>
          </a:p>
          <a:p>
            <a:pPr algn="ctr">
              <a:buNone/>
            </a:pPr>
            <a:endParaRPr lang="en-IE">
              <a:solidFill>
                <a:srgbClr val="003771"/>
              </a:solidFill>
              <a:latin typeface="+mn-lt"/>
            </a:endParaRPr>
          </a:p>
          <a:p>
            <a:pPr algn="ctr">
              <a:buNone/>
            </a:pPr>
            <a:endParaRPr lang="en-IE">
              <a:solidFill>
                <a:srgbClr val="00377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8127" y="5040142"/>
            <a:ext cx="6531428" cy="8802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IE" sz="1600">
                <a:solidFill>
                  <a:srgbClr val="004380"/>
                </a:solidFill>
                <a:latin typeface="+mn-lt"/>
                <a:cs typeface="Times New Roman"/>
              </a:rPr>
              <a:t>The Counselling Service is located on the 2nd Floor, Student Services Centre. </a:t>
            </a:r>
          </a:p>
          <a:p>
            <a:pPr algn="ctr">
              <a:buNone/>
            </a:pPr>
            <a:r>
              <a:rPr lang="en-IE" sz="1600">
                <a:solidFill>
                  <a:srgbClr val="004380"/>
                </a:solidFill>
                <a:latin typeface="+mn-lt"/>
                <a:cs typeface="Times New Roman"/>
              </a:rPr>
              <a:t>Appointments are available by calling </a:t>
            </a:r>
            <a:r>
              <a:rPr lang="en-IE" sz="1600" u="sng">
                <a:solidFill>
                  <a:srgbClr val="004380"/>
                </a:solidFill>
                <a:latin typeface="+mn-lt"/>
                <a:cs typeface="Times New Roman"/>
              </a:rPr>
              <a:t>01 708 3554.</a:t>
            </a:r>
            <a:endParaRPr lang="en-IE">
              <a:solidFill>
                <a:srgbClr val="00438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6" y="3613021"/>
            <a:ext cx="2224248" cy="2162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485" y="763384"/>
            <a:ext cx="1658670" cy="10947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836" y="1572607"/>
            <a:ext cx="1541129" cy="1017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268" y="3102249"/>
            <a:ext cx="1703591" cy="112437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750396" y="4187533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IE" sz="1200">
                <a:solidFill>
                  <a:srgbClr val="004380"/>
                </a:solidFill>
                <a:latin typeface="+mn-lt"/>
              </a:rPr>
              <a:t>Caroline Kingston - Reception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2164" y="2599812"/>
            <a:ext cx="24945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IE" sz="1200">
                <a:solidFill>
                  <a:srgbClr val="004380"/>
                </a:solidFill>
                <a:latin typeface="+mn-lt"/>
              </a:rPr>
              <a:t>Deirdre McDonagh - Counsellor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21701" y="1851998"/>
            <a:ext cx="2340705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IE" sz="1200">
                <a:solidFill>
                  <a:srgbClr val="004380"/>
                </a:solidFill>
                <a:latin typeface="+mn-lt"/>
              </a:rPr>
              <a:t>Kathleen McNutt- Counsellor </a:t>
            </a:r>
          </a:p>
          <a:p>
            <a:pPr algn="ctr">
              <a:buNone/>
            </a:pPr>
            <a:r>
              <a:rPr lang="en-IE" sz="1200">
                <a:solidFill>
                  <a:srgbClr val="004380"/>
                </a:solidFill>
                <a:latin typeface="+mn-lt"/>
              </a:rPr>
              <a:t>&amp; Head of Service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25352" y="4144507"/>
            <a:ext cx="2230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IE" sz="1200">
                <a:solidFill>
                  <a:srgbClr val="004380"/>
                </a:solidFill>
                <a:latin typeface="+mn-lt"/>
              </a:rPr>
              <a:t>Fidelma Curley - Counsellor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87863" y="4570811"/>
            <a:ext cx="21707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IE" sz="1200">
                <a:solidFill>
                  <a:srgbClr val="004380"/>
                </a:solidFill>
                <a:latin typeface="+mn-lt"/>
              </a:rPr>
              <a:t>Mairead White - Counsellor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97" y="3104448"/>
            <a:ext cx="1541129" cy="1017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341" y="3369300"/>
            <a:ext cx="1099832" cy="12547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FEDAC7-61A1-4DD7-BA31-7321650967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2913" y="1328857"/>
            <a:ext cx="1144859" cy="1247674"/>
          </a:xfrm>
          <a:prstGeom prst="rect">
            <a:avLst/>
          </a:prstGeom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6CD8BA-CBAC-4854-B1E9-906940207A93}"/>
              </a:ext>
            </a:extLst>
          </p:cNvPr>
          <p:cNvSpPr txBox="1"/>
          <p:nvPr/>
        </p:nvSpPr>
        <p:spPr>
          <a:xfrm>
            <a:off x="6884895" y="2587337"/>
            <a:ext cx="2942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>
                <a:solidFill>
                  <a:srgbClr val="004380"/>
                </a:solidFill>
                <a:latin typeface="+mn-lt"/>
              </a:rPr>
              <a:t>Barbara Mahon - Counsellor</a:t>
            </a:r>
            <a:endParaRPr lang="en-IE" sz="1200">
              <a:solidFill>
                <a:srgbClr val="004380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9404C5-894E-48A2-A70C-8636EEC9D066}"/>
              </a:ext>
            </a:extLst>
          </p:cNvPr>
          <p:cNvSpPr txBox="1"/>
          <p:nvPr/>
        </p:nvSpPr>
        <p:spPr>
          <a:xfrm>
            <a:off x="1987847" y="6267727"/>
            <a:ext cx="7315747" cy="7017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None/>
            </a:pPr>
            <a:r>
              <a:rPr lang="en-GB" sz="1800" b="1">
                <a:solidFill>
                  <a:srgbClr val="004380"/>
                </a:solidFill>
                <a:latin typeface="+mn-lt"/>
                <a:ea typeface="MS Mincho"/>
              </a:rPr>
              <a:t>www.</a:t>
            </a:r>
            <a:r>
              <a:rPr lang="en-IE" sz="1800" b="1">
                <a:solidFill>
                  <a:srgbClr val="004380"/>
                </a:solidFill>
                <a:latin typeface="+mn-lt"/>
                <a:ea typeface="MS Mincho"/>
              </a:rPr>
              <a:t>m</a:t>
            </a:r>
            <a:r>
              <a:rPr lang="en-IE" sz="1800">
                <a:solidFill>
                  <a:srgbClr val="004380"/>
                </a:solidFill>
                <a:latin typeface="+mn-lt"/>
                <a:ea typeface="MS Mincho"/>
              </a:rPr>
              <a:t>aynoothuniversity.ie/student-services</a:t>
            </a:r>
          </a:p>
          <a:p>
            <a:pPr>
              <a:buNone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2880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0032" y="145966"/>
            <a:ext cx="361935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buNone/>
            </a:pPr>
            <a:r>
              <a:rPr lang="en-IE" sz="3200" kern="0">
                <a:solidFill>
                  <a:srgbClr val="003771"/>
                </a:solidFill>
                <a:latin typeface="Arial"/>
                <a:ea typeface="+mj-ea"/>
                <a:cs typeface="Arial"/>
              </a:rPr>
              <a:t>Student Support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1078" y="4234622"/>
            <a:ext cx="4963887" cy="13480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endParaRPr lang="en-IE" sz="2400">
              <a:solidFill>
                <a:srgbClr val="003771"/>
              </a:solidFill>
              <a:latin typeface="+mn-lt"/>
              <a:cs typeface="Times New Roman"/>
            </a:endParaRPr>
          </a:p>
          <a:p>
            <a:pPr algn="ctr">
              <a:buNone/>
            </a:pPr>
            <a:r>
              <a:rPr lang="en-IE" sz="2400">
                <a:solidFill>
                  <a:srgbClr val="003771"/>
                </a:solidFill>
                <a:latin typeface="+mn-lt"/>
                <a:cs typeface="Times New Roman"/>
              </a:rPr>
              <a:t>student.support@mu.ie</a:t>
            </a:r>
          </a:p>
          <a:p>
            <a:pPr>
              <a:buNone/>
            </a:pPr>
            <a:endParaRPr lang="en-IE" sz="2400">
              <a:solidFill>
                <a:srgbClr val="003771"/>
              </a:solidFill>
              <a:latin typeface="+mn-lt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962" y="730741"/>
            <a:ext cx="4067720" cy="24936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en-IE" sz="1600">
                <a:solidFill>
                  <a:srgbClr val="004380"/>
                </a:solidFill>
                <a:latin typeface="+mn-lt"/>
                <a:cs typeface="Times New Roman"/>
              </a:rPr>
              <a:t>Dr Colleen Doyle is our Student Support Officer and provides a safe and welcoming space for students to seek personal and practical, support and guidance. </a:t>
            </a:r>
            <a:endParaRPr lang="en-IE" sz="1600">
              <a:solidFill>
                <a:srgbClr val="004380"/>
              </a:solidFill>
              <a:latin typeface="+mn-lt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en-IE" sz="1600">
                <a:solidFill>
                  <a:srgbClr val="004380"/>
                </a:solidFill>
                <a:latin typeface="+mn-lt"/>
                <a:cs typeface="Times New Roman"/>
              </a:rPr>
              <a:t>Colleen has responsibility for overseeing the operation of the Student Support Division and is available for one-to-one meetings with students.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8" y="3244071"/>
            <a:ext cx="2719385" cy="28751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1173" y="6273927"/>
            <a:ext cx="8923698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en-GB" sz="2000" b="1">
                <a:solidFill>
                  <a:srgbClr val="004380"/>
                </a:solidFill>
                <a:latin typeface="+mn-lt"/>
                <a:ea typeface="MS Mincho"/>
              </a:rPr>
              <a:t>www.</a:t>
            </a:r>
            <a:r>
              <a:rPr lang="en-IE" sz="2000" b="1">
                <a:solidFill>
                  <a:srgbClr val="004380"/>
                </a:solidFill>
                <a:latin typeface="+mn-lt"/>
                <a:ea typeface="MS Mincho"/>
              </a:rPr>
              <a:t>m</a:t>
            </a:r>
            <a:r>
              <a:rPr lang="en-IE" sz="2000">
                <a:solidFill>
                  <a:srgbClr val="004380"/>
                </a:solidFill>
                <a:latin typeface="+mn-lt"/>
                <a:ea typeface="MS Mincho"/>
              </a:rPr>
              <a:t>aynoothuniversity.ie/student-services</a:t>
            </a:r>
            <a:endParaRPr lang="en-IE" sz="2000">
              <a:solidFill>
                <a:srgbClr val="004380"/>
              </a:solidFill>
              <a:latin typeface="+mn-lt"/>
              <a:ea typeface="MS Mincho" pitchFamily="49" charset="-128"/>
            </a:endParaRPr>
          </a:p>
        </p:txBody>
      </p:sp>
      <p:pic>
        <p:nvPicPr>
          <p:cNvPr id="8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8B7369A-84BC-4010-A90E-D764CD266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844" y="952859"/>
            <a:ext cx="3508652" cy="3281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6390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E80E-CB48-459E-9145-2A4EE086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908" y="141999"/>
            <a:ext cx="5136856" cy="6422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b="1" kern="1200">
                <a:solidFill>
                  <a:srgbClr val="003771"/>
                </a:solidFill>
                <a:latin typeface="+mn-lt"/>
                <a:ea typeface="+mn-ea"/>
                <a:cs typeface="+mn-cs"/>
              </a:rPr>
              <a:t>Student Helpdesk</a:t>
            </a:r>
          </a:p>
        </p:txBody>
      </p:sp>
      <p:pic>
        <p:nvPicPr>
          <p:cNvPr id="8" name="Image 12">
            <a:extLst>
              <a:ext uri="{FF2B5EF4-FFF2-40B4-BE49-F238E27FC236}">
                <a16:creationId xmlns:a16="http://schemas.microsoft.com/office/drawing/2014/main" id="{6730CC10-0F70-4021-8749-50A3B4234AD0}"/>
              </a:ext>
            </a:extLst>
          </p:cNvPr>
          <p:cNvPicPr/>
          <p:nvPr/>
        </p:nvPicPr>
        <p:blipFill rotWithShape="1">
          <a:blip r:embed="rId2"/>
          <a:srcRect l="16658" r="16654" b="-9"/>
          <a:stretch/>
        </p:blipFill>
        <p:spPr>
          <a:xfrm>
            <a:off x="2178425" y="3018309"/>
            <a:ext cx="2213263" cy="2919268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3A9153-0AA8-47EB-A67A-A5E01949DCC7}"/>
              </a:ext>
            </a:extLst>
          </p:cNvPr>
          <p:cNvSpPr txBox="1"/>
          <p:nvPr/>
        </p:nvSpPr>
        <p:spPr>
          <a:xfrm>
            <a:off x="4553903" y="960047"/>
            <a:ext cx="3968747" cy="44987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buNone/>
            </a:pPr>
            <a:endParaRPr lang="en-US" sz="2000">
              <a:solidFill>
                <a:srgbClr val="004380"/>
              </a:solidFill>
              <a:latin typeface="+mn-lt"/>
            </a:endParaRPr>
          </a:p>
          <a:p>
            <a:pPr algn="ctr">
              <a:lnSpc>
                <a:spcPct val="90000"/>
              </a:lnSpc>
              <a:buNone/>
            </a:pPr>
            <a:endParaRPr lang="en-US" sz="2000">
              <a:solidFill>
                <a:srgbClr val="004380"/>
              </a:solidFill>
              <a:latin typeface="+mn-lt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2000">
                <a:solidFill>
                  <a:srgbClr val="004380"/>
                </a:solidFill>
                <a:latin typeface="+mn-lt"/>
              </a:rPr>
              <a:t>A virtual Student Helpdesk is   available for all student queries </a:t>
            </a:r>
          </a:p>
          <a:p>
            <a:pPr algn="ctr">
              <a:lnSpc>
                <a:spcPct val="90000"/>
              </a:lnSpc>
              <a:buNone/>
            </a:pPr>
            <a:endParaRPr lang="en-US" sz="2000">
              <a:solidFill>
                <a:srgbClr val="004380"/>
              </a:solidFill>
              <a:latin typeface="+mn-lt"/>
            </a:endParaRPr>
          </a:p>
          <a:p>
            <a:pPr algn="ctr">
              <a:lnSpc>
                <a:spcPct val="90000"/>
              </a:lnSpc>
              <a:buNone/>
            </a:pPr>
            <a:endParaRPr lang="en-US" sz="2000">
              <a:solidFill>
                <a:srgbClr val="004380"/>
              </a:solidFill>
              <a:latin typeface="+mn-lt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2000">
                <a:solidFill>
                  <a:srgbClr val="004380"/>
                </a:solidFill>
                <a:latin typeface="+mn-lt"/>
              </a:rPr>
              <a:t>Students can get in touch by </a:t>
            </a:r>
          </a:p>
          <a:p>
            <a:pPr algn="ctr">
              <a:lnSpc>
                <a:spcPct val="90000"/>
              </a:lnSpc>
              <a:buNone/>
            </a:pPr>
            <a:r>
              <a:rPr lang="en-US" sz="2000">
                <a:solidFill>
                  <a:srgbClr val="004380"/>
                </a:solidFill>
                <a:latin typeface="+mn-lt"/>
              </a:rPr>
              <a:t>phoning 01 474 7444 or by</a:t>
            </a:r>
          </a:p>
          <a:p>
            <a:pPr algn="ctr">
              <a:lnSpc>
                <a:spcPct val="90000"/>
              </a:lnSpc>
              <a:buNone/>
            </a:pPr>
            <a:endParaRPr lang="en-US" sz="2000">
              <a:solidFill>
                <a:srgbClr val="004380"/>
              </a:solidFill>
              <a:latin typeface="+mn-lt"/>
              <a:cs typeface="Arial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2000">
                <a:solidFill>
                  <a:srgbClr val="004380"/>
                </a:solidFill>
                <a:latin typeface="+mn-lt"/>
                <a:cs typeface="Arial"/>
              </a:rPr>
              <a:t>*Live chat</a:t>
            </a:r>
          </a:p>
          <a:p>
            <a:pPr algn="ctr">
              <a:lnSpc>
                <a:spcPct val="90000"/>
              </a:lnSpc>
              <a:buNone/>
            </a:pPr>
            <a:endParaRPr lang="en-US" sz="2000">
              <a:solidFill>
                <a:srgbClr val="004380"/>
              </a:solidFill>
              <a:cs typeface="Arial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2000">
                <a:solidFill>
                  <a:srgbClr val="004380"/>
                </a:solidFill>
                <a:latin typeface="+mn-lt"/>
              </a:rPr>
              <a:t> studenthelp@mu.ie </a:t>
            </a:r>
            <a:endParaRPr lang="en-US" sz="2000">
              <a:solidFill>
                <a:srgbClr val="004380"/>
              </a:solidFill>
              <a:latin typeface="+mn-lt"/>
              <a:cs typeface="Arial"/>
            </a:endParaRPr>
          </a:p>
          <a:p>
            <a:pPr algn="ctr">
              <a:lnSpc>
                <a:spcPct val="90000"/>
              </a:lnSpc>
              <a:buNone/>
            </a:pPr>
            <a:endParaRPr lang="en-US" sz="2000">
              <a:solidFill>
                <a:srgbClr val="00438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0D348-CAD0-4A54-A774-5D52310999D7}"/>
              </a:ext>
            </a:extLst>
          </p:cNvPr>
          <p:cNvSpPr txBox="1"/>
          <p:nvPr/>
        </p:nvSpPr>
        <p:spPr>
          <a:xfrm>
            <a:off x="-3784" y="6181013"/>
            <a:ext cx="75259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sz="2000" b="1">
                <a:solidFill>
                  <a:srgbClr val="004380"/>
                </a:solidFill>
                <a:latin typeface="+mn-lt"/>
                <a:ea typeface="MS Mincho"/>
              </a:rPr>
              <a:t>www.</a:t>
            </a:r>
            <a:r>
              <a:rPr lang="en-IE" sz="2000" b="1">
                <a:solidFill>
                  <a:srgbClr val="004380"/>
                </a:solidFill>
                <a:latin typeface="+mn-lt"/>
                <a:ea typeface="MS Mincho"/>
              </a:rPr>
              <a:t>m</a:t>
            </a:r>
            <a:r>
              <a:rPr lang="en-IE" sz="2000">
                <a:solidFill>
                  <a:srgbClr val="004380"/>
                </a:solidFill>
                <a:latin typeface="+mn-lt"/>
                <a:ea typeface="MS Mincho"/>
              </a:rPr>
              <a:t>aynoothuniversity.ie/student-services</a:t>
            </a:r>
            <a:endParaRPr lang="en-US" sz="2000">
              <a:solidFill>
                <a:srgbClr val="004380"/>
              </a:solidFill>
              <a:latin typeface="+mn-lt"/>
              <a:ea typeface="MS Mincho" pitchFamily="49" charset="-128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0C76C0-4C70-4D97-8302-BEE904BF9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05" y="1116968"/>
            <a:ext cx="1716737" cy="1716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0CBFBA-692B-490D-8FD3-1F4712C82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64" y="3018309"/>
            <a:ext cx="1632842" cy="1582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736854-DEA5-460F-A022-E0D84748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237" y="1492684"/>
            <a:ext cx="1780027" cy="171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7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962d405e-f4a2-4495-8c4d-7a8b84d97801"/>
  <p:tag name="WASPOLLED" val="A1AD9585B60D43249D22739724BF7CCF"/>
  <p:tag name="TPVERSION" val="8"/>
  <p:tag name="TPFULLVERSION" val="8.5.0.39"/>
  <p:tag name="PPTVERSION" val="16"/>
  <p:tag name="TPOS" val="2"/>
  <p:tag name="TPLASTSAVEVERSION" val="6.3 PC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385D8A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IE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385D8A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IE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D6EB5BA-9B17-4C50-A5C8-09AF261A1026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CCD8BB50D8554A8D5879736347C395" ma:contentTypeVersion="12" ma:contentTypeDescription="Create a new document." ma:contentTypeScope="" ma:versionID="b5b2638a3151a188740c9278ce22a280">
  <xsd:schema xmlns:xsd="http://www.w3.org/2001/XMLSchema" xmlns:xs="http://www.w3.org/2001/XMLSchema" xmlns:p="http://schemas.microsoft.com/office/2006/metadata/properties" xmlns:ns2="bb5ea310-7cd1-4c41-b88c-76a6843fb990" xmlns:ns3="346c3de4-3308-474c-953a-d8bf6dc4455c" targetNamespace="http://schemas.microsoft.com/office/2006/metadata/properties" ma:root="true" ma:fieldsID="dd623ed66ce297b05a8beab170859b31" ns2:_="" ns3:_="">
    <xsd:import namespace="bb5ea310-7cd1-4c41-b88c-76a6843fb990"/>
    <xsd:import namespace="346c3de4-3308-474c-953a-d8bf6dc445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ea310-7cd1-4c41-b88c-76a6843fb9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c3de4-3308-474c-953a-d8bf6dc4455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EF6C52-3F98-4794-AF79-70EF03A905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5ea310-7cd1-4c41-b88c-76a6843fb990"/>
    <ds:schemaRef ds:uri="346c3de4-3308-474c-953a-d8bf6dc445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639DB8-58AD-4EB3-8B08-351041B277BC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bb5ea310-7cd1-4c41-b88c-76a6843fb990"/>
    <ds:schemaRef ds:uri="http://schemas.microsoft.com/office/infopath/2007/PartnerControls"/>
    <ds:schemaRef ds:uri="http://schemas.openxmlformats.org/package/2006/metadata/core-properties"/>
    <ds:schemaRef ds:uri="346c3de4-3308-474c-953a-d8bf6dc4455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5EB6F81-FF2C-4C5D-AEAF-EE30732191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713</Words>
  <Application>Microsoft Office PowerPoint</Application>
  <PresentationFormat>On-screen Show (4:3)</PresentationFormat>
  <Paragraphs>119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Helpdesk</vt:lpstr>
      <vt:lpstr>PowerPoint Presentation</vt:lpstr>
      <vt:lpstr>Student Services Ambassadors</vt:lpstr>
      <vt:lpstr>PowerPoint Presentation</vt:lpstr>
      <vt:lpstr>PowerPoint Presentation</vt:lpstr>
    </vt:vector>
  </TitlesOfParts>
  <Company>NUI Maynooth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nilynch</dc:creator>
  <cp:lastModifiedBy>Ciaran Coughlan</cp:lastModifiedBy>
  <cp:revision>2</cp:revision>
  <cp:lastPrinted>2017-09-11T08:41:00Z</cp:lastPrinted>
  <dcterms:created xsi:type="dcterms:W3CDTF">2008-11-25T15:56:54Z</dcterms:created>
  <dcterms:modified xsi:type="dcterms:W3CDTF">2022-01-27T13:44:21Z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0x010100BECCD8BB50D8554A8D5879736347C395</vt:lpwstr>
  </property>
</Properties>
</file>