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32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6BDA9-4A88-4573-90F2-6A718FB33461}" type="datetimeFigureOut">
              <a:rPr lang="en-GB" smtClean="0"/>
              <a:t>25/02/2020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760C82-E121-4DEB-88A1-FB7F8CACEC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666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02916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400" dirty="0" smtClean="0"/>
              <a:t>(Scott, M. (1997). PC analysis of key words - and key </a:t>
            </a:r>
            <a:r>
              <a:rPr lang="en-US" altLang="en-US" sz="2400" dirty="0" err="1" smtClean="0"/>
              <a:t>key</a:t>
            </a:r>
            <a:r>
              <a:rPr lang="en-US" altLang="en-US" sz="2400" dirty="0" smtClean="0"/>
              <a:t> words. </a:t>
            </a:r>
            <a:r>
              <a:rPr lang="en-US" altLang="en-US" sz="2400" i="1" dirty="0" smtClean="0">
                <a:ea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System</a:t>
            </a:r>
            <a:r>
              <a:rPr lang="en-US" altLang="en-US" sz="2400" dirty="0" smtClean="0">
                <a:ea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, </a:t>
            </a:r>
            <a:r>
              <a:rPr lang="en-US" altLang="en-US" sz="2400" dirty="0" smtClean="0"/>
              <a:t>25(2), 233-45.)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B98EF-CA26-4D96-918A-9ADE56701042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4347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B98EF-CA26-4D96-918A-9ADE56701042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9400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B98EF-CA26-4D96-918A-9ADE56701042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90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84E69-C52A-4BC5-B2C2-3EE0B5E427C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749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265-5F8B-4DAC-92AB-493B89011D87}" type="datetimeFigureOut">
              <a:rPr lang="en-GB" smtClean="0"/>
              <a:t>25/02/2020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0858-D0E5-4773-889A-E5C6AE3EA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254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265-5F8B-4DAC-92AB-493B89011D87}" type="datetimeFigureOut">
              <a:rPr lang="en-GB" smtClean="0"/>
              <a:t>25/02/2020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0858-D0E5-4773-889A-E5C6AE3EA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583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265-5F8B-4DAC-92AB-493B89011D87}" type="datetimeFigureOut">
              <a:rPr lang="en-GB" smtClean="0"/>
              <a:t>25/02/2020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0858-D0E5-4773-889A-E5C6AE3EA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07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265-5F8B-4DAC-92AB-493B89011D87}" type="datetimeFigureOut">
              <a:rPr lang="en-GB" smtClean="0"/>
              <a:t>25/02/2020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0858-D0E5-4773-889A-E5C6AE3EA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782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265-5F8B-4DAC-92AB-493B89011D87}" type="datetimeFigureOut">
              <a:rPr lang="en-GB" smtClean="0"/>
              <a:t>25/02/2020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0858-D0E5-4773-889A-E5C6AE3EA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791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265-5F8B-4DAC-92AB-493B89011D87}" type="datetimeFigureOut">
              <a:rPr lang="en-GB" smtClean="0"/>
              <a:t>25/02/2020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0858-D0E5-4773-889A-E5C6AE3EA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3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265-5F8B-4DAC-92AB-493B89011D87}" type="datetimeFigureOut">
              <a:rPr lang="en-GB" smtClean="0"/>
              <a:t>25/02/2020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0858-D0E5-4773-889A-E5C6AE3EA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04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265-5F8B-4DAC-92AB-493B89011D87}" type="datetimeFigureOut">
              <a:rPr lang="en-GB" smtClean="0"/>
              <a:t>25/02/2020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0858-D0E5-4773-889A-E5C6AE3EA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6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265-5F8B-4DAC-92AB-493B89011D87}" type="datetimeFigureOut">
              <a:rPr lang="en-GB" smtClean="0"/>
              <a:t>25/02/2020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0858-D0E5-4773-889A-E5C6AE3EA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662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265-5F8B-4DAC-92AB-493B89011D87}" type="datetimeFigureOut">
              <a:rPr lang="en-GB" smtClean="0"/>
              <a:t>25/02/2020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0858-D0E5-4773-889A-E5C6AE3EA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587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265-5F8B-4DAC-92AB-493B89011D87}" type="datetimeFigureOut">
              <a:rPr lang="en-GB" smtClean="0"/>
              <a:t>25/02/2020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00858-D0E5-4773-889A-E5C6AE3EA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136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18265-5F8B-4DAC-92AB-493B89011D87}" type="datetimeFigureOut">
              <a:rPr lang="en-GB" smtClean="0"/>
              <a:t>25/02/2020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00858-D0E5-4773-889A-E5C6AE3EA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033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crel.lancs.ac.uk/wmatrix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iscovertext.com/" TargetMode="External"/><Relationship Id="rId5" Type="http://schemas.openxmlformats.org/officeDocument/2006/relationships/hyperlink" Target="http://www.iramuteq.org/" TargetMode="External"/><Relationship Id="rId4" Type="http://schemas.openxmlformats.org/officeDocument/2006/relationships/hyperlink" Target="http://ucrel.lancs.ac.uk/usas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/>
          <p:nvPr/>
        </p:nvSpPr>
        <p:spPr>
          <a:xfrm>
            <a:off x="0" y="-47625"/>
            <a:ext cx="12192000" cy="5570220"/>
          </a:xfrm>
          <a:prstGeom prst="rect">
            <a:avLst/>
          </a:prstGeom>
          <a:gradFill>
            <a:gsLst>
              <a:gs pos="0">
                <a:srgbClr val="3865B4"/>
              </a:gs>
              <a:gs pos="25000">
                <a:srgbClr val="3865B4"/>
              </a:gs>
              <a:gs pos="94000">
                <a:srgbClr val="3A3838"/>
              </a:gs>
              <a:gs pos="100000">
                <a:srgbClr val="3A3838"/>
              </a:gs>
            </a:gsLst>
            <a:lin ang="42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p13"/>
          <p:cNvPicPr preferRelativeResize="0"/>
          <p:nvPr/>
        </p:nvPicPr>
        <p:blipFill rotWithShape="1">
          <a:blip r:embed="rId3">
            <a:alphaModFix/>
          </a:blip>
          <a:srcRect t="45715" b="9820"/>
          <a:stretch/>
        </p:blipFill>
        <p:spPr>
          <a:xfrm>
            <a:off x="0" y="3808676"/>
            <a:ext cx="12192000" cy="3049325"/>
          </a:xfrm>
          <a:custGeom>
            <a:avLst/>
            <a:gdLst/>
            <a:ahLst/>
            <a:cxnLst/>
            <a:rect l="l" t="t" r="r" b="b"/>
            <a:pathLst>
              <a:path w="12192000" h="3049325" extrusionOk="0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804484" y="150312"/>
            <a:ext cx="10021446" cy="401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l">
              <a:buClr>
                <a:srgbClr val="FFFFFF"/>
              </a:buClr>
              <a:buSzPts val="2100"/>
            </a:pPr>
            <a:r>
              <a:rPr lang="en-GB" sz="4000" b="1" dirty="0" smtClean="0">
                <a:solidFill>
                  <a:srgbClr val="FFFFFF"/>
                </a:solidFill>
              </a:rPr>
              <a:t>STEP 2 </a:t>
            </a:r>
            <a:br>
              <a:rPr lang="en-GB" sz="4000" b="1" dirty="0" smtClean="0">
                <a:solidFill>
                  <a:srgbClr val="FFFFFF"/>
                </a:solidFill>
              </a:rPr>
            </a:br>
            <a:r>
              <a:rPr lang="en-GB" sz="4000" b="1" dirty="0">
                <a:solidFill>
                  <a:srgbClr val="FFFFFF"/>
                </a:solidFill>
              </a:rPr>
              <a:t/>
            </a:r>
            <a:br>
              <a:rPr lang="en-GB" sz="4000" b="1" dirty="0">
                <a:solidFill>
                  <a:srgbClr val="FFFFFF"/>
                </a:solidFill>
              </a:rPr>
            </a:br>
            <a:r>
              <a:rPr lang="en-GB" sz="4800" dirty="0" smtClean="0">
                <a:solidFill>
                  <a:srgbClr val="FFFFFF"/>
                </a:solidFill>
              </a:rPr>
              <a:t>‘</a:t>
            </a:r>
            <a:r>
              <a:rPr lang="en-GB" sz="4800" dirty="0">
                <a:solidFill>
                  <a:srgbClr val="FFFFFF"/>
                </a:solidFill>
              </a:rPr>
              <a:t>breadth’ surface mapping:  </a:t>
            </a:r>
            <a:br>
              <a:rPr lang="en-GB" sz="4800" dirty="0">
                <a:solidFill>
                  <a:srgbClr val="FFFFFF"/>
                </a:solidFill>
              </a:rPr>
            </a:br>
            <a:r>
              <a:rPr lang="en-GB" sz="4800" dirty="0">
                <a:solidFill>
                  <a:srgbClr val="FFFFFF"/>
                </a:solidFill>
              </a:rPr>
              <a:t>metaphor ‘geophysical survey’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9088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Antconc</a:t>
            </a:r>
            <a:r>
              <a:rPr lang="en-GB" dirty="0" smtClean="0"/>
              <a:t> Exercise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Look at word frequencies using ‘word list’ with and without stop words</a:t>
            </a:r>
          </a:p>
          <a:p>
            <a:r>
              <a:rPr lang="en-GB" dirty="0" smtClean="0"/>
              <a:t>Try looking at concordance and moving back and forward between file view</a:t>
            </a:r>
          </a:p>
          <a:p>
            <a:r>
              <a:rPr lang="en-GB" dirty="0" smtClean="0"/>
              <a:t>Try a </a:t>
            </a:r>
            <a:r>
              <a:rPr lang="en-GB" dirty="0" err="1" smtClean="0"/>
              <a:t>keyness</a:t>
            </a:r>
            <a:r>
              <a:rPr lang="en-GB" dirty="0" smtClean="0"/>
              <a:t> analysis and then look at keywords in context moving back and forward between different ‘views’ – file view, key word in context 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14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919288" y="2492896"/>
            <a:ext cx="8291512" cy="4248473"/>
          </a:xfrm>
        </p:spPr>
        <p:txBody>
          <a:bodyPr/>
          <a:lstStyle/>
          <a:p>
            <a:r>
              <a:rPr lang="en-GB" dirty="0"/>
              <a:t>Using basic so-called ‘text mining’ starter techniques</a:t>
            </a:r>
          </a:p>
          <a:p>
            <a:pPr lvl="1"/>
            <a:r>
              <a:rPr lang="en-GB" dirty="0"/>
              <a:t>Bags of words, bags of tokens</a:t>
            </a:r>
          </a:p>
          <a:p>
            <a:pPr lvl="1"/>
            <a:r>
              <a:rPr lang="en-GB" dirty="0"/>
              <a:t>Counting frequencies</a:t>
            </a:r>
          </a:p>
          <a:p>
            <a:pPr lvl="1"/>
            <a:r>
              <a:rPr lang="en-GB" dirty="0"/>
              <a:t>Concordance</a:t>
            </a:r>
          </a:p>
          <a:p>
            <a:pPr lvl="1"/>
            <a:r>
              <a:rPr lang="en-GB" dirty="0"/>
              <a:t>Co-location, proximity, clusters</a:t>
            </a:r>
          </a:p>
          <a:p>
            <a:pPr lvl="1"/>
            <a:r>
              <a:rPr lang="en-GB" dirty="0"/>
              <a:t>Measuring ‘keyness’ </a:t>
            </a:r>
            <a:r>
              <a:rPr lang="en-US" altLang="en-US" dirty="0"/>
              <a:t>“a word </a:t>
            </a:r>
            <a:r>
              <a:rPr lang="en-US" altLang="en-US" dirty="0" err="1"/>
              <a:t>occuring</a:t>
            </a:r>
            <a:r>
              <a:rPr lang="en-US" altLang="en-US" dirty="0"/>
              <a:t> with </a:t>
            </a:r>
            <a:r>
              <a:rPr lang="en-US" altLang="en-US" dirty="0">
                <a:solidFill>
                  <a:srgbClr val="0076BA"/>
                </a:solidFill>
              </a:rPr>
              <a:t>unusual frequency</a:t>
            </a:r>
            <a:r>
              <a:rPr lang="en-US" altLang="en-US" dirty="0"/>
              <a:t> in a given text. </a:t>
            </a:r>
            <a:r>
              <a:rPr lang="en-US" altLang="en-US" dirty="0">
                <a:solidFill>
                  <a:srgbClr val="0076BA"/>
                </a:solidFill>
              </a:rPr>
              <a:t>This does not mean high frequency but unusual frequency</a:t>
            </a:r>
            <a:r>
              <a:rPr lang="en-US" altLang="en-US" dirty="0"/>
              <a:t>, by comparison with a reference corpus of some kind”</a:t>
            </a:r>
            <a:br>
              <a:rPr lang="en-US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endParaRPr lang="en-GB" dirty="0"/>
          </a:p>
          <a:p>
            <a:pPr>
              <a:buFont typeface="Arial" charset="0"/>
              <a:buNone/>
            </a:pPr>
            <a:endParaRPr lang="en-GB" dirty="0"/>
          </a:p>
        </p:txBody>
      </p:sp>
      <p:sp>
        <p:nvSpPr>
          <p:cNvPr id="4" name="Google Shape;128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 sz="4000" b="1" dirty="0" smtClean="0">
                <a:solidFill>
                  <a:schemeClr val="lt1"/>
                </a:solidFill>
              </a:rPr>
              <a:t> ‘text mining’ - more like surface sifting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8554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727473"/>
            <a:ext cx="9728013" cy="4797152"/>
          </a:xfrm>
        </p:spPr>
        <p:txBody>
          <a:bodyPr/>
          <a:lstStyle/>
          <a:p>
            <a:r>
              <a:rPr lang="en-GB" b="1" dirty="0"/>
              <a:t>AntConc</a:t>
            </a:r>
            <a:r>
              <a:rPr lang="en-GB" dirty="0"/>
              <a:t> </a:t>
            </a:r>
            <a:r>
              <a:rPr lang="en-GB" u="sng" dirty="0"/>
              <a:t>http://www.laurenceanthony.net/software/antconc</a:t>
            </a:r>
            <a:endParaRPr lang="en-GB" dirty="0"/>
          </a:p>
          <a:p>
            <a:r>
              <a:rPr lang="en-GB" b="1" dirty="0"/>
              <a:t>Wordsmith</a:t>
            </a:r>
            <a:r>
              <a:rPr lang="en-GB" dirty="0"/>
              <a:t> http://www.lexically.net/wordsmith/</a:t>
            </a:r>
          </a:p>
          <a:p>
            <a:r>
              <a:rPr lang="en-GB" b="1" dirty="0"/>
              <a:t>Wmatrix</a:t>
            </a:r>
            <a:r>
              <a:rPr lang="en-GB" dirty="0"/>
              <a:t> </a:t>
            </a:r>
            <a:r>
              <a:rPr lang="en-GB" u="sng" dirty="0">
                <a:hlinkClick r:id="rId3"/>
              </a:rPr>
              <a:t>http://ucrel.lancs.ac.uk/wmatrix/</a:t>
            </a:r>
            <a:r>
              <a:rPr lang="en-GB" dirty="0"/>
              <a:t>;  </a:t>
            </a:r>
            <a:r>
              <a:rPr lang="en-GB" u="sng" dirty="0">
                <a:hlinkClick r:id="rId4"/>
              </a:rPr>
              <a:t>http://ucrel.lancs.ac.uk/usas/</a:t>
            </a:r>
            <a:endParaRPr lang="en-GB" dirty="0"/>
          </a:p>
          <a:p>
            <a:r>
              <a:rPr lang="en-GB" dirty="0"/>
              <a:t> </a:t>
            </a:r>
            <a:r>
              <a:rPr lang="en-GB" i="1" dirty="0"/>
              <a:t>open source programing language R and Python</a:t>
            </a:r>
            <a:r>
              <a:rPr lang="en-GB" dirty="0"/>
              <a:t> </a:t>
            </a:r>
            <a:r>
              <a:rPr lang="en-GB" b="1" dirty="0"/>
              <a:t>IRAMUTEQ</a:t>
            </a:r>
            <a:r>
              <a:rPr lang="en-GB" dirty="0"/>
              <a:t>. </a:t>
            </a:r>
            <a:r>
              <a:rPr lang="en-GB" u="sng" dirty="0">
                <a:hlinkClick r:id="rId5"/>
              </a:rPr>
              <a:t>http://www.iramuteq.org/</a:t>
            </a:r>
            <a:endParaRPr lang="en-GB" dirty="0"/>
          </a:p>
          <a:p>
            <a:r>
              <a:rPr lang="en-GB" b="1" dirty="0"/>
              <a:t>Leximancer</a:t>
            </a:r>
            <a:r>
              <a:rPr lang="en-GB" dirty="0"/>
              <a:t>  https://info.leximancer.com/ </a:t>
            </a:r>
            <a:endParaRPr lang="en-GB" dirty="0" smtClean="0"/>
          </a:p>
          <a:p>
            <a:r>
              <a:rPr lang="en-GB" dirty="0" smtClean="0"/>
              <a:t>Perhaps: </a:t>
            </a:r>
            <a:r>
              <a:rPr lang="en-GB" dirty="0" err="1" smtClean="0"/>
              <a:t>DiscoverText</a:t>
            </a:r>
            <a:r>
              <a:rPr lang="en-GB" dirty="0" smtClean="0"/>
              <a:t> </a:t>
            </a:r>
            <a:r>
              <a:rPr lang="en-GB" dirty="0">
                <a:hlinkClick r:id="rId6"/>
              </a:rPr>
              <a:t>https://</a:t>
            </a:r>
            <a:r>
              <a:rPr lang="en-GB" b="1" dirty="0" smtClean="0">
                <a:hlinkClick r:id="rId6"/>
              </a:rPr>
              <a:t>discovertext</a:t>
            </a:r>
            <a:r>
              <a:rPr lang="en-GB" dirty="0" smtClean="0">
                <a:hlinkClick r:id="rId6"/>
              </a:rPr>
              <a:t>.com</a:t>
            </a:r>
            <a:r>
              <a:rPr lang="en-GB" dirty="0" smtClean="0"/>
              <a:t> or</a:t>
            </a:r>
          </a:p>
          <a:p>
            <a:r>
              <a:rPr lang="en-GB" dirty="0" err="1" smtClean="0"/>
              <a:t>WebQDA</a:t>
            </a:r>
            <a:r>
              <a:rPr lang="en-GB" dirty="0"/>
              <a:t> https://www.webqda.net/?lang=en</a:t>
            </a:r>
          </a:p>
          <a:p>
            <a:endParaRPr lang="en-GB" dirty="0"/>
          </a:p>
        </p:txBody>
      </p:sp>
      <p:sp>
        <p:nvSpPr>
          <p:cNvPr id="4" name="Google Shape;128;p20"/>
          <p:cNvSpPr txBox="1">
            <a:spLocks noGrp="1"/>
          </p:cNvSpPr>
          <p:nvPr>
            <p:ph type="title"/>
          </p:nvPr>
        </p:nvSpPr>
        <p:spPr>
          <a:xfrm>
            <a:off x="703384" y="0"/>
            <a:ext cx="10340487" cy="1547446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 sz="4000" b="1" dirty="0" smtClean="0">
                <a:solidFill>
                  <a:schemeClr val="lt1"/>
                </a:solidFill>
              </a:rPr>
              <a:t>Word sifting, ‘text mining’ tools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4223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05367" y="2564904"/>
            <a:ext cx="8424936" cy="4032448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For some programs – text files only</a:t>
            </a:r>
          </a:p>
          <a:p>
            <a:r>
              <a:rPr lang="en-US" altLang="en-US" dirty="0" smtClean="0"/>
              <a:t>Remove </a:t>
            </a:r>
            <a:r>
              <a:rPr lang="en-US" altLang="en-US" dirty="0"/>
              <a:t>interviewer words?</a:t>
            </a:r>
          </a:p>
          <a:p>
            <a:r>
              <a:rPr lang="en-US" altLang="en-US" dirty="0" smtClean="0"/>
              <a:t>Remove </a:t>
            </a:r>
            <a:r>
              <a:rPr lang="en-US" altLang="en-US" dirty="0"/>
              <a:t>stop words </a:t>
            </a:r>
          </a:p>
          <a:p>
            <a:r>
              <a:rPr lang="en-US" altLang="en-US" dirty="0"/>
              <a:t>Apply stemming </a:t>
            </a:r>
            <a:r>
              <a:rPr lang="en-US" altLang="en-US" dirty="0" smtClean="0"/>
              <a:t>algorithm</a:t>
            </a:r>
          </a:p>
          <a:p>
            <a:r>
              <a:rPr lang="en-US" altLang="en-US" dirty="0" smtClean="0"/>
              <a:t>For R  - remove </a:t>
            </a:r>
            <a:r>
              <a:rPr lang="en-US" altLang="en-US" dirty="0"/>
              <a:t>capitalization, numbers, and </a:t>
            </a:r>
            <a:r>
              <a:rPr lang="en-US" altLang="en-US" dirty="0" smtClean="0"/>
              <a:t>punctuation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5" name="Google Shape;128;p20"/>
          <p:cNvSpPr txBox="1">
            <a:spLocks noGrp="1"/>
          </p:cNvSpPr>
          <p:nvPr>
            <p:ph type="title"/>
          </p:nvPr>
        </p:nvSpPr>
        <p:spPr>
          <a:xfrm>
            <a:off x="410308" y="574431"/>
            <a:ext cx="10937629" cy="1559169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 sz="4000" b="1" dirty="0" smtClean="0">
                <a:solidFill>
                  <a:schemeClr val="lt1"/>
                </a:solidFill>
              </a:rPr>
              <a:t>Preparation for using the ‘text mining’ tool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2552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12" y="1096596"/>
            <a:ext cx="9909658" cy="5939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Rectangle 4"/>
          <p:cNvSpPr>
            <a:spLocks/>
          </p:cNvSpPr>
          <p:nvPr/>
        </p:nvSpPr>
        <p:spPr bwMode="auto">
          <a:xfrm>
            <a:off x="875574" y="3115651"/>
            <a:ext cx="8057411" cy="199293"/>
          </a:xfrm>
          <a:prstGeom prst="rect">
            <a:avLst/>
          </a:prstGeom>
          <a:noFill/>
          <a:ln w="38100" cap="flat" cmpd="sng">
            <a:solidFill>
              <a:srgbClr val="EE220C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6789" tIns="26789" rIns="26789" bIns="26789" anchor="ctr"/>
          <a:lstStyle/>
          <a:p>
            <a:pPr defTabSz="685800"/>
            <a:endParaRPr lang="en-US" altLang="en-US" sz="116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7" name="Rectangle 3"/>
          <p:cNvSpPr>
            <a:spLocks/>
          </p:cNvSpPr>
          <p:nvPr/>
        </p:nvSpPr>
        <p:spPr bwMode="auto">
          <a:xfrm>
            <a:off x="793512" y="5205046"/>
            <a:ext cx="8760796" cy="1652954"/>
          </a:xfrm>
          <a:prstGeom prst="rect">
            <a:avLst/>
          </a:prstGeom>
          <a:noFill/>
          <a:ln w="38100" cap="flat" cmpd="sng">
            <a:solidFill>
              <a:srgbClr val="EE220C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6789" tIns="26789" rIns="26789" bIns="26789" anchor="ctr"/>
          <a:lstStyle/>
          <a:p>
            <a:pPr defTabSz="685800"/>
            <a:endParaRPr lang="en-US" altLang="en-US" sz="116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8" name="Google Shape;128;p20"/>
          <p:cNvSpPr txBox="1">
            <a:spLocks noGrp="1"/>
          </p:cNvSpPr>
          <p:nvPr>
            <p:ph type="title"/>
          </p:nvPr>
        </p:nvSpPr>
        <p:spPr>
          <a:xfrm>
            <a:off x="1277327" y="0"/>
            <a:ext cx="8374063" cy="1225550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 sz="4000" b="1" dirty="0" smtClean="0">
                <a:solidFill>
                  <a:schemeClr val="lt1"/>
                </a:solidFill>
              </a:rPr>
              <a:t>Example preparing text for 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7219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lean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0" r="11067" b="6180"/>
          <a:stretch>
            <a:fillRect/>
          </a:stretch>
        </p:blipFill>
        <p:spPr bwMode="auto">
          <a:xfrm>
            <a:off x="124298" y="1969477"/>
            <a:ext cx="11733633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Google Shape;128;p20"/>
          <p:cNvSpPr txBox="1">
            <a:spLocks noGrp="1"/>
          </p:cNvSpPr>
          <p:nvPr>
            <p:ph type="title"/>
          </p:nvPr>
        </p:nvSpPr>
        <p:spPr>
          <a:xfrm>
            <a:off x="914400" y="1"/>
            <a:ext cx="10258425" cy="947436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 sz="4000" b="1" dirty="0" smtClean="0">
                <a:solidFill>
                  <a:schemeClr val="lt1"/>
                </a:solidFill>
              </a:rPr>
              <a:t>Fragment of code in 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402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 txBox="1">
            <a:spLocks noChangeArrowheads="1"/>
          </p:cNvSpPr>
          <p:nvPr/>
        </p:nvSpPr>
        <p:spPr>
          <a:xfrm>
            <a:off x="2152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rgbClr val="003D6E"/>
                </a:solidFill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endParaRPr lang="en-US" altLang="en-US" b="1" dirty="0"/>
          </a:p>
        </p:txBody>
      </p:sp>
      <p:graphicFrame>
        <p:nvGraphicFramePr>
          <p:cNvPr id="5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015260"/>
              </p:ext>
            </p:extLst>
          </p:nvPr>
        </p:nvGraphicFramePr>
        <p:xfrm>
          <a:off x="2351584" y="1196752"/>
          <a:ext cx="6729588" cy="2486989"/>
        </p:xfrm>
        <a:graphic>
          <a:graphicData uri="http://schemas.openxmlformats.org/drawingml/2006/table">
            <a:tbl>
              <a:tblPr/>
              <a:tblGrid>
                <a:gridCol w="1368152">
                  <a:extLst>
                    <a:ext uri="{9D8B030D-6E8A-4147-A177-3AD203B41FA5}">
                      <a16:colId xmlns:a16="http://schemas.microsoft.com/office/drawing/2014/main" val="268724068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86216509"/>
                    </a:ext>
                  </a:extLst>
                </a:gridCol>
                <a:gridCol w="1878839">
                  <a:extLst>
                    <a:ext uri="{9D8B030D-6E8A-4147-A177-3AD203B41FA5}">
                      <a16:colId xmlns:a16="http://schemas.microsoft.com/office/drawing/2014/main" val="513219791"/>
                    </a:ext>
                  </a:extLst>
                </a:gridCol>
                <a:gridCol w="1682397">
                  <a:extLst>
                    <a:ext uri="{9D8B030D-6E8A-4147-A177-3AD203B41FA5}">
                      <a16:colId xmlns:a16="http://schemas.microsoft.com/office/drawing/2014/main" val="1252879228"/>
                    </a:ext>
                  </a:extLst>
                </a:gridCol>
              </a:tblGrid>
              <a:tr h="614780">
                <a:tc>
                  <a:txBody>
                    <a:bodyPr/>
                    <a:lstStyle>
                      <a:lvl1pPr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1pPr>
                      <a:lvl2pPr marL="889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2pPr>
                      <a:lvl3pPr marL="1333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3pPr>
                      <a:lvl4pPr marL="1778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4pPr>
                      <a:lvl5pPr marL="2222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5pPr>
                      <a:lvl6pPr marL="26797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6pPr>
                      <a:lvl7pPr marL="31369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7pPr>
                      <a:lvl8pPr marL="35941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8pPr>
                      <a:lvl9pPr marL="40513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 Neue" charset="0"/>
                        <a:ea typeface="Helvetica Neue" charset="0"/>
                        <a:cs typeface="Helvetica Neue" charset="0"/>
                        <a:sym typeface="Helvetica Neue" charset="0"/>
                      </a:endParaRPr>
                    </a:p>
                  </a:txBody>
                  <a:tcPr marL="26789" marR="26789" marT="26789" marB="26789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1pPr>
                      <a:lvl2pPr marL="889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2pPr>
                      <a:lvl3pPr marL="1333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3pPr>
                      <a:lvl4pPr marL="1778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4pPr>
                      <a:lvl5pPr marL="2222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5pPr>
                      <a:lvl6pPr marL="26797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6pPr>
                      <a:lvl7pPr marL="31369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7pPr>
                      <a:lvl8pPr marL="35941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8pPr>
                      <a:lvl9pPr marL="40513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love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 charset="0"/>
                        <a:ea typeface="+mn-ea" charset="0"/>
                        <a:cs typeface="+mn-ea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5D5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1pPr>
                      <a:lvl2pPr marL="889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2pPr>
                      <a:lvl3pPr marL="1333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3pPr>
                      <a:lvl4pPr marL="1778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4pPr>
                      <a:lvl5pPr marL="2222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5pPr>
                      <a:lvl6pPr marL="26797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6pPr>
                      <a:lvl7pPr marL="31369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7pPr>
                      <a:lvl8pPr marL="35941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8pPr>
                      <a:lvl9pPr marL="40513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All other words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 charset="0"/>
                        <a:ea typeface="+mn-ea" charset="0"/>
                        <a:cs typeface="+mn-ea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5D5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1pPr>
                      <a:lvl2pPr marL="889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2pPr>
                      <a:lvl3pPr marL="1333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3pPr>
                      <a:lvl4pPr marL="1778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4pPr>
                      <a:lvl5pPr marL="2222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5pPr>
                      <a:lvl6pPr marL="26797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6pPr>
                      <a:lvl7pPr marL="31369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7pPr>
                      <a:lvl8pPr marL="35941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8pPr>
                      <a:lvl9pPr marL="40513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Total words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 charset="0"/>
                        <a:ea typeface="+mn-ea" charset="0"/>
                        <a:cs typeface="+mn-ea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663897"/>
                  </a:ext>
                </a:extLst>
              </a:tr>
              <a:tr h="614780">
                <a:tc>
                  <a:txBody>
                    <a:bodyPr/>
                    <a:lstStyle>
                      <a:lvl1pPr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1pPr>
                      <a:lvl2pPr marL="889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2pPr>
                      <a:lvl3pPr marL="1333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3pPr>
                      <a:lvl4pPr marL="1778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4pPr>
                      <a:lvl5pPr marL="2222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5pPr>
                      <a:lvl6pPr marL="26797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6pPr>
                      <a:lvl7pPr marL="31369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7pPr>
                      <a:lvl8pPr marL="35941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8pPr>
                      <a:lvl9pPr marL="40513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Male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 charset="0"/>
                        <a:ea typeface="+mn-ea" charset="0"/>
                        <a:cs typeface="+mn-ea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5D5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1pPr>
                      <a:lvl2pPr marL="889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2pPr>
                      <a:lvl3pPr marL="1333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3pPr>
                      <a:lvl4pPr marL="1778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4pPr>
                      <a:lvl5pPr marL="2222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5pPr>
                      <a:lvl6pPr marL="26797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6pPr>
                      <a:lvl7pPr marL="31369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7pPr>
                      <a:lvl8pPr marL="35941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8pPr>
                      <a:lvl9pPr marL="40513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414 (25%)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 charset="0"/>
                        <a:ea typeface="+mn-ea" charset="0"/>
                        <a:cs typeface="+mn-ea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1pPr>
                      <a:lvl2pPr marL="889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2pPr>
                      <a:lvl3pPr marL="1333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3pPr>
                      <a:lvl4pPr marL="1778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4pPr>
                      <a:lvl5pPr marL="2222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5pPr>
                      <a:lvl6pPr marL="26797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6pPr>
                      <a:lvl7pPr marL="31369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7pPr>
                      <a:lvl8pPr marL="35941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8pPr>
                      <a:lvl9pPr marL="40513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1714029 (40%)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 charset="0"/>
                        <a:ea typeface="+mn-ea" charset="0"/>
                        <a:cs typeface="+mn-ea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1pPr>
                      <a:lvl2pPr marL="889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2pPr>
                      <a:lvl3pPr marL="1333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3pPr>
                      <a:lvl4pPr marL="1778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4pPr>
                      <a:lvl5pPr marL="2222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5pPr>
                      <a:lvl6pPr marL="26797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6pPr>
                      <a:lvl7pPr marL="31369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7pPr>
                      <a:lvl8pPr marL="35941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8pPr>
                      <a:lvl9pPr marL="40513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B51600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1714443 (40%)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 charset="0"/>
                        <a:ea typeface="+mn-ea" charset="0"/>
                        <a:cs typeface="+mn-ea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131932"/>
                  </a:ext>
                </a:extLst>
              </a:tr>
              <a:tr h="642649">
                <a:tc>
                  <a:txBody>
                    <a:bodyPr/>
                    <a:lstStyle>
                      <a:lvl1pPr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1pPr>
                      <a:lvl2pPr marL="889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2pPr>
                      <a:lvl3pPr marL="1333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3pPr>
                      <a:lvl4pPr marL="1778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4pPr>
                      <a:lvl5pPr marL="2222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5pPr>
                      <a:lvl6pPr marL="26797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6pPr>
                      <a:lvl7pPr marL="31369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7pPr>
                      <a:lvl8pPr marL="35941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8pPr>
                      <a:lvl9pPr marL="40513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Female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 charset="0"/>
                        <a:ea typeface="+mn-ea" charset="0"/>
                        <a:cs typeface="+mn-ea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5D5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1pPr>
                      <a:lvl2pPr marL="889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2pPr>
                      <a:lvl3pPr marL="1333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3pPr>
                      <a:lvl4pPr marL="1778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4pPr>
                      <a:lvl5pPr marL="2222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5pPr>
                      <a:lvl6pPr marL="26797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6pPr>
                      <a:lvl7pPr marL="31369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7pPr>
                      <a:lvl8pPr marL="35941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8pPr>
                      <a:lvl9pPr marL="40513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1214 (75%)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 charset="0"/>
                        <a:ea typeface="+mn-ea" charset="0"/>
                        <a:cs typeface="+mn-ea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1pPr>
                      <a:lvl2pPr marL="889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2pPr>
                      <a:lvl3pPr marL="1333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3pPr>
                      <a:lvl4pPr marL="1778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4pPr>
                      <a:lvl5pPr marL="2222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5pPr>
                      <a:lvl6pPr marL="26797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6pPr>
                      <a:lvl7pPr marL="31369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7pPr>
                      <a:lvl8pPr marL="35941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8pPr>
                      <a:lvl9pPr marL="40513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2592238 (60%)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 charset="0"/>
                        <a:ea typeface="+mn-ea" charset="0"/>
                        <a:cs typeface="+mn-ea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1pPr>
                      <a:lvl2pPr marL="889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2pPr>
                      <a:lvl3pPr marL="1333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3pPr>
                      <a:lvl4pPr marL="1778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4pPr>
                      <a:lvl5pPr marL="2222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5pPr>
                      <a:lvl6pPr marL="26797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6pPr>
                      <a:lvl7pPr marL="31369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7pPr>
                      <a:lvl8pPr marL="35941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8pPr>
                      <a:lvl9pPr marL="40513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B51600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2593452 (60%)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 charset="0"/>
                        <a:ea typeface="+mn-ea" charset="0"/>
                        <a:cs typeface="+mn-ea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874424"/>
                  </a:ext>
                </a:extLst>
              </a:tr>
              <a:tr h="614780">
                <a:tc>
                  <a:txBody>
                    <a:bodyPr/>
                    <a:lstStyle>
                      <a:lvl1pPr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1pPr>
                      <a:lvl2pPr marL="889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2pPr>
                      <a:lvl3pPr marL="1333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3pPr>
                      <a:lvl4pPr marL="1778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4pPr>
                      <a:lvl5pPr marL="2222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5pPr>
                      <a:lvl6pPr marL="26797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6pPr>
                      <a:lvl7pPr marL="31369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7pPr>
                      <a:lvl8pPr marL="35941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8pPr>
                      <a:lvl9pPr marL="40513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Total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 charset="0"/>
                        <a:ea typeface="+mn-ea" charset="0"/>
                        <a:cs typeface="+mn-ea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5D5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1pPr>
                      <a:lvl2pPr marL="889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2pPr>
                      <a:lvl3pPr marL="1333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3pPr>
                      <a:lvl4pPr marL="1778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4pPr>
                      <a:lvl5pPr marL="2222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5pPr>
                      <a:lvl6pPr marL="26797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6pPr>
                      <a:lvl7pPr marL="31369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7pPr>
                      <a:lvl8pPr marL="35941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8pPr>
                      <a:lvl9pPr marL="40513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6BA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1628 </a:t>
                      </a: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(100%)</a:t>
                      </a:r>
                    </a:p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6BA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(.04%)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 charset="0"/>
                        <a:ea typeface="+mn-ea" charset="0"/>
                        <a:cs typeface="+mn-ea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1pPr>
                      <a:lvl2pPr marL="889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2pPr>
                      <a:lvl3pPr marL="1333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3pPr>
                      <a:lvl4pPr marL="1778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4pPr>
                      <a:lvl5pPr marL="2222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5pPr>
                      <a:lvl6pPr marL="26797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6pPr>
                      <a:lvl7pPr marL="31369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7pPr>
                      <a:lvl8pPr marL="35941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8pPr>
                      <a:lvl9pPr marL="40513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6BA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4306267 </a:t>
                      </a: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(100%) </a:t>
                      </a:r>
                    </a:p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6BA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(99.96%)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 charset="0"/>
                        <a:ea typeface="+mn-ea" charset="0"/>
                        <a:cs typeface="+mn-ea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1pPr>
                      <a:lvl2pPr marL="889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2pPr>
                      <a:lvl3pPr marL="1333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3pPr>
                      <a:lvl4pPr marL="17780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4pPr>
                      <a:lvl5pPr marL="2222500" indent="-444500" algn="l">
                        <a:spcBef>
                          <a:spcPts val="4200"/>
                        </a:spcBef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5pPr>
                      <a:lvl6pPr marL="26797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6pPr>
                      <a:lvl7pPr marL="31369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7pPr>
                      <a:lvl8pPr marL="35941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8pPr>
                      <a:lvl9pPr marL="4051300" indent="-444500" fontAlgn="base" hangingPunct="0">
                        <a:spcBef>
                          <a:spcPts val="4200"/>
                        </a:spcBef>
                        <a:spcAft>
                          <a:spcPct val="0"/>
                        </a:spcAft>
                        <a:buSzPct val="145000"/>
                        <a:defRPr sz="2800">
                          <a:solidFill>
                            <a:srgbClr val="000000"/>
                          </a:solidFill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B100"/>
                          </a:solidFill>
                          <a:effectLst/>
                          <a:latin typeface="Helvetica Neue" charset="0"/>
                          <a:ea typeface="Helvetica Neue" charset="0"/>
                          <a:cs typeface="Helvetica Neue" charset="0"/>
                          <a:sym typeface="Helvetica Neue" charset="0"/>
                        </a:rPr>
                        <a:t>4307895 (100%)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 charset="0"/>
                        <a:ea typeface="+mn-ea" charset="0"/>
                        <a:cs typeface="+mn-ea" charset="0"/>
                        <a:sym typeface="Helvetica Neue Light" charset="0"/>
                      </a:endParaRPr>
                    </a:p>
                  </a:txBody>
                  <a:tcPr marL="26789" marR="26789" marT="26789" marB="26789" anchor="ctr" horzOverflow="overflow">
                    <a:lnL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miter lim="400000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5979746"/>
                  </a:ext>
                </a:extLst>
              </a:tr>
            </a:tbl>
          </a:graphicData>
        </a:graphic>
      </p:graphicFrame>
      <p:sp>
        <p:nvSpPr>
          <p:cNvPr id="7" name="Rectangle 58"/>
          <p:cNvSpPr txBox="1">
            <a:spLocks noChangeArrowheads="1"/>
          </p:cNvSpPr>
          <p:nvPr/>
        </p:nvSpPr>
        <p:spPr>
          <a:xfrm>
            <a:off x="2152651" y="3933056"/>
            <a:ext cx="7975797" cy="2808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  <a:defRPr sz="2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4351" indent="-224351" defTabSz="295507">
              <a:spcBef>
                <a:spcPts val="2109"/>
              </a:spcBef>
            </a:pPr>
            <a:r>
              <a:rPr lang="en-US" altLang="en-US" sz="2400" dirty="0"/>
              <a:t>Software using statistics like Chi Squared </a:t>
            </a:r>
          </a:p>
          <a:p>
            <a:pPr marL="224351" indent="-224351" defTabSz="295507">
              <a:spcBef>
                <a:spcPts val="2109"/>
              </a:spcBef>
            </a:pPr>
            <a:r>
              <a:rPr lang="en-US" altLang="en-US" sz="2400" dirty="0"/>
              <a:t>Comparing actual frequencies with expected frequency: </a:t>
            </a:r>
            <a:r>
              <a:rPr lang="en-US" altLang="en-US" sz="2400" b="1" dirty="0">
                <a:solidFill>
                  <a:srgbClr val="B51600"/>
                </a:solidFill>
              </a:rPr>
              <a:t>row total percent/probability,</a:t>
            </a:r>
            <a:r>
              <a:rPr lang="en-US" altLang="en-US" sz="2400" dirty="0"/>
              <a:t> times </a:t>
            </a:r>
            <a:r>
              <a:rPr lang="en-US" altLang="en-US" sz="2400" b="1" dirty="0">
                <a:solidFill>
                  <a:srgbClr val="0076BA"/>
                </a:solidFill>
              </a:rPr>
              <a:t>column total percent/probability</a:t>
            </a:r>
            <a:r>
              <a:rPr lang="en-US" altLang="en-US" sz="2400" dirty="0"/>
              <a:t> by the </a:t>
            </a:r>
            <a:r>
              <a:rPr lang="en-US" altLang="en-US" sz="2400" b="1" dirty="0">
                <a:solidFill>
                  <a:srgbClr val="1DB100"/>
                </a:solidFill>
              </a:rPr>
              <a:t>total number of words</a:t>
            </a:r>
            <a:r>
              <a:rPr lang="en-US" altLang="en-US" sz="2400" dirty="0"/>
              <a:t> in the corpus.</a:t>
            </a:r>
          </a:p>
        </p:txBody>
      </p:sp>
      <p:sp>
        <p:nvSpPr>
          <p:cNvPr id="8" name="Google Shape;128;p20"/>
          <p:cNvSpPr txBox="1">
            <a:spLocks noGrp="1"/>
          </p:cNvSpPr>
          <p:nvPr>
            <p:ph type="title"/>
          </p:nvPr>
        </p:nvSpPr>
        <p:spPr>
          <a:xfrm>
            <a:off x="914400" y="1"/>
            <a:ext cx="10258425" cy="947436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GB" sz="4000" b="1" dirty="0" err="1" smtClean="0">
                <a:solidFill>
                  <a:schemeClr val="lt1"/>
                </a:solidFill>
              </a:rPr>
              <a:t>Keyness</a:t>
            </a:r>
            <a:r>
              <a:rPr lang="en-GB" sz="4000" b="1" dirty="0" smtClean="0">
                <a:solidFill>
                  <a:schemeClr val="lt1"/>
                </a:solidFill>
              </a:rPr>
              <a:t> </a:t>
            </a:r>
            <a:r>
              <a:rPr lang="en-GB" sz="4000" b="1" dirty="0" smtClean="0">
                <a:solidFill>
                  <a:schemeClr val="lt1"/>
                </a:solidFill>
              </a:rPr>
              <a:t>analysis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5596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Grp="1" noChangeArrowheads="1"/>
          </p:cNvSpPr>
          <p:nvPr>
            <p:ph type="title"/>
          </p:nvPr>
        </p:nvSpPr>
        <p:spPr>
          <a:xfrm>
            <a:off x="1919536" y="-99392"/>
            <a:ext cx="2016224" cy="6624736"/>
          </a:xfrm>
        </p:spPr>
        <p:txBody>
          <a:bodyPr/>
          <a:lstStyle/>
          <a:p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b="1" dirty="0"/>
              <a:t>Males: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>Relationship words not as frequent</a:t>
            </a:r>
            <a:br>
              <a:rPr lang="en-US" altLang="en-US" sz="1800" dirty="0"/>
            </a:b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>Words relating to work (pension, money) and leisure (golf, motor)</a:t>
            </a:r>
            <a:br>
              <a:rPr lang="en-US" altLang="en-US" sz="1800" dirty="0"/>
            </a:b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b="1" dirty="0"/>
              <a:t>Females: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>More ‘relationship’ words</a:t>
            </a:r>
            <a:br>
              <a:rPr lang="en-US" altLang="en-US" sz="1800" dirty="0"/>
            </a:br>
            <a:r>
              <a:rPr lang="en-US" altLang="en-US" sz="1800" dirty="0"/>
              <a:t>‘Difficult’</a:t>
            </a:r>
            <a:br>
              <a:rPr lang="en-US" altLang="en-US" sz="1800" dirty="0"/>
            </a:br>
            <a:r>
              <a:rPr lang="en-US" altLang="en-US" sz="1800" dirty="0"/>
              <a:t>Everyday care: dress, feed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729" y="704335"/>
            <a:ext cx="6230116" cy="63251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28249" y="3717033"/>
            <a:ext cx="21342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Male versus female</a:t>
            </a:r>
          </a:p>
          <a:p>
            <a:pPr defTabSz="685800"/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Born before 1950 (oldest generation)</a:t>
            </a:r>
          </a:p>
        </p:txBody>
      </p:sp>
      <p:sp>
        <p:nvSpPr>
          <p:cNvPr id="6" name="Google Shape;128;p20"/>
          <p:cNvSpPr txBox="1">
            <a:spLocks/>
          </p:cNvSpPr>
          <p:nvPr/>
        </p:nvSpPr>
        <p:spPr>
          <a:xfrm>
            <a:off x="914400" y="1"/>
            <a:ext cx="11182865" cy="947436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lt1"/>
              </a:buClr>
              <a:buSzPts val="4000"/>
              <a:buFont typeface="Calibri"/>
              <a:buNone/>
            </a:pPr>
            <a:r>
              <a:rPr lang="en-GB" sz="4000" b="1" dirty="0" smtClean="0">
                <a:solidFill>
                  <a:schemeClr val="lt1"/>
                </a:solidFill>
              </a:rPr>
              <a:t>Difference in frequencies</a:t>
            </a:r>
          </a:p>
          <a:p>
            <a:pPr>
              <a:spcBef>
                <a:spcPts val="0"/>
              </a:spcBef>
              <a:buClr>
                <a:schemeClr val="lt1"/>
              </a:buClr>
              <a:buSzPts val="4000"/>
              <a:buFont typeface="Calibri"/>
              <a:buNone/>
            </a:pPr>
            <a:r>
              <a:rPr lang="en-GB" sz="4000" b="1" dirty="0" smtClean="0">
                <a:solidFill>
                  <a:schemeClr val="lt1"/>
                </a:solidFill>
              </a:rPr>
              <a:t>gender comparison in older generation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1297459"/>
            <a:ext cx="3634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Note some words here that should perhaps be added to stop words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71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761" y="214897"/>
            <a:ext cx="6483552" cy="65270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52185" y="3284985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Male versus female</a:t>
            </a:r>
          </a:p>
          <a:p>
            <a:pPr defTabSz="685800"/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After 1990 </a:t>
            </a:r>
          </a:p>
          <a:p>
            <a:pPr defTabSz="685800"/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(youngest cohort)</a:t>
            </a:r>
          </a:p>
        </p:txBody>
      </p:sp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>
          <a:xfrm>
            <a:off x="1847528" y="188640"/>
            <a:ext cx="2142498" cy="6088210"/>
          </a:xfrm>
        </p:spPr>
        <p:txBody>
          <a:bodyPr/>
          <a:lstStyle/>
          <a:p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b="1" dirty="0"/>
              <a:t>Males: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>Mum at the top!</a:t>
            </a:r>
            <a:br>
              <a:rPr lang="en-US" altLang="en-US" sz="1800" dirty="0"/>
            </a:b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>Words relating to leisure (golf, gig, sport, team, play, football, band </a:t>
            </a:r>
            <a:r>
              <a:rPr lang="en-US" altLang="en-US" sz="1800" dirty="0" err="1"/>
              <a:t>etc</a:t>
            </a:r>
            <a:r>
              <a:rPr lang="en-US" altLang="en-US" sz="1800" dirty="0"/>
              <a:t>)</a:t>
            </a:r>
            <a:br>
              <a:rPr lang="en-US" altLang="en-US" sz="1800" dirty="0"/>
            </a:b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b="1" dirty="0"/>
              <a:t>Females:</a:t>
            </a:r>
            <a:br>
              <a:rPr lang="en-US" altLang="en-US" sz="1800" b="1" dirty="0"/>
            </a:br>
            <a:r>
              <a:rPr lang="en-US" altLang="en-US" sz="1800" dirty="0"/>
              <a:t>No parents – friends and siblings</a:t>
            </a:r>
            <a:br>
              <a:rPr lang="en-US" altLang="en-US" sz="1800" dirty="0"/>
            </a:b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>More emotion words (love, hate, close, upset, annoy) </a:t>
            </a:r>
            <a:br>
              <a:rPr lang="en-US" altLang="en-US" sz="1800" dirty="0"/>
            </a:br>
            <a:r>
              <a:rPr lang="en-US" altLang="en-US" sz="1800" dirty="0"/>
              <a:t/>
            </a:r>
            <a:br>
              <a:rPr lang="en-US" altLang="en-US" sz="1800" dirty="0"/>
            </a:br>
            <a:r>
              <a:rPr lang="en-US" altLang="en-US" sz="1800" dirty="0"/>
              <a:t>Futures? (college, hope)</a:t>
            </a:r>
          </a:p>
        </p:txBody>
      </p:sp>
    </p:spTree>
    <p:extLst>
      <p:ext uri="{BB962C8B-B14F-4D97-AF65-F5344CB8AC3E}">
        <p14:creationId xmlns:p14="http://schemas.microsoft.com/office/powerpoint/2010/main" val="327338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340</Words>
  <Application>Microsoft Office PowerPoint</Application>
  <PresentationFormat>Widescreen</PresentationFormat>
  <Paragraphs>65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Gill Sans MT</vt:lpstr>
      <vt:lpstr>Helvetica Neue</vt:lpstr>
      <vt:lpstr>Helvetica Neue Light</vt:lpstr>
      <vt:lpstr>Helvetica Neue Medium</vt:lpstr>
      <vt:lpstr>Times</vt:lpstr>
      <vt:lpstr>Office Theme</vt:lpstr>
      <vt:lpstr>STEP 2   ‘breadth’ surface mapping:   metaphor ‘geophysical survey’</vt:lpstr>
      <vt:lpstr> ‘text mining’ - more like surface sifting </vt:lpstr>
      <vt:lpstr>Word sifting, ‘text mining’ tools</vt:lpstr>
      <vt:lpstr>Preparation for using the ‘text mining’ tool</vt:lpstr>
      <vt:lpstr>Example preparing text for R</vt:lpstr>
      <vt:lpstr>Fragment of code in R</vt:lpstr>
      <vt:lpstr>Keyness analysis</vt:lpstr>
      <vt:lpstr>       Males: Relationship words not as frequent  Words relating to work (pension, money) and leisure (golf, motor)   Females: More ‘relationship’ words ‘Difficult’ Everyday care: dress, feed</vt:lpstr>
      <vt:lpstr>   Males: Mum at the top!  Words relating to leisure (golf, gig, sport, team, play, football, band etc)   Females: No parents – friends and siblings  More emotion words (love, hate, close, upset, annoy)   Futures? (college, hope)</vt:lpstr>
      <vt:lpstr>Antconc Exercise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Lynn Jamieson</dc:creator>
  <cp:lastModifiedBy>Lynn Jamieson</cp:lastModifiedBy>
  <cp:revision>4</cp:revision>
  <dcterms:created xsi:type="dcterms:W3CDTF">2020-02-25T15:06:35Z</dcterms:created>
  <dcterms:modified xsi:type="dcterms:W3CDTF">2020-02-25T15:18:03Z</dcterms:modified>
</cp:coreProperties>
</file>