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'Reviewer 2' ;) " initials="X" lastIdx="1" clrIdx="0">
    <p:extLst>
      <p:ext uri="{19B8F6BF-5375-455C-9EA6-DF929625EA0E}">
        <p15:presenceInfo xmlns:p15="http://schemas.microsoft.com/office/powerpoint/2012/main" userId="'Reviewer 2' ;)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6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92882-3970-476D-A8DB-83A3C2CB6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4819D3-52AB-47F5-80D7-431CB32AF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2A723-AB68-414A-AF35-4BD64FE5E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9BE4AC-64EE-45E6-8261-30962936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59198-799A-419A-AD15-E221EA480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26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31999-6B7D-45C9-99B3-4B3823EF4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FE76B-FF95-4564-8228-2DB0EEE02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8CE08-2545-4C18-81AB-384B6368F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B048B-73BE-42EF-A65B-F588F8A8F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2BB37-7CEE-43D2-8AD1-1FCD6B601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72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BB7A5F-7D40-43D9-AC1D-29B323F754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DC35F-2E6A-4742-B1FB-CADB7F367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985A0-8637-42F6-81E9-BDD3B76B6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4F9ED-CAEC-4161-8FAC-92FDC206D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279CB-0C03-43BD-A32C-7A9BC753E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2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A4BD2-42E6-4E46-9BA6-A817894AF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7DF93-F6C9-4656-B777-FB1BD165E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49047-EEFE-4FE2-B106-1CF6D8148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8E10D-F52C-4609-B16C-5189B308D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92344-94F2-45B5-B446-DECBA0639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34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ED547-3E79-422E-B744-6F9F0378E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6F663-EBFD-450D-836C-7E3C1E7A6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4B18F-2BF2-4EA4-8764-B7346844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E0146-F5A8-4598-B6AF-42B5B72D0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39BE2-2797-4724-B2EF-AE93ABC67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39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B5360-5CBA-4F22-8601-C64BC283B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D1D3C-3C83-4004-B576-C695F54D5B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5575C4-EC72-4639-AAAB-1AF86A9F96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D3387-FF2E-4624-8938-82A1DEEBE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B415B-AB0D-42B8-A75C-9441EC61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8B49F-77D8-45E9-891F-F8018AE6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89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795D0-40C7-4C82-B383-4713B81F0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19C7-57E9-4BD5-BA97-6DF4DE8AB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5FC64F-F2DB-4184-9BE9-68DF6205B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6D09BB-9130-4172-B799-49263EF18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7B77BA-6FBF-46B3-9CE8-CA8A5CA7D5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C389B-45FE-46F3-B633-1908CFB42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3EAEAD-3B1F-499F-8CF9-AA3B4052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50408B-5EC4-4188-82B8-F03D2FFB8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96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06FF7-C646-4053-9D77-03FC5559D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764547-8E8C-4DB4-B8DF-D16B1644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8418D3-B7E9-4393-AB06-0473B3A5E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08498-6B51-4C86-9C55-362DD5D1C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77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5CC08A-91B9-4A52-98D8-BBF8D92D0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0BEA1E-B0DB-41EE-9E8E-C54DA9B77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9FD90A-8777-4550-8FDC-246D922A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59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BBF4C-CCC8-4568-8E2C-36528FACA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11BE-BF56-4894-9B18-1EA030643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32F460-6C94-4B30-830F-90B0DEC0F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C872B-3158-4BB8-891A-F78C01DC7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1223B-BFC7-48C3-8EB7-5536F700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BC376-FFA7-4A3C-A058-166BB8B83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6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CC079-A2D7-4C49-8AF5-121AEACCF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1F6A4-5589-4A41-8BEC-5A30F49FE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BB185F-FCCD-4181-BF85-258B788B0D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89D57-B896-4040-A170-DF67FF642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69505F-6A4A-4C03-BD02-98FD321BB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C6E53-B1BB-4DB0-85A3-1A509352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553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99F066-A55A-4540-8C6F-F7853E416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EDF0F-4C72-427A-9BA9-C81FEB4FA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B2A3F-408E-4A6E-8F8B-080D485181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2C949-F87E-4342-A034-3A14A27E6C55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755E7-234A-47B4-8D36-6263E1A2B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3641A-257E-4D3E-84A0-1FAD896AD5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9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197D16-FE75-4A0E-A0C9-28C0F04A4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8FCEC6-4B30-4FF2-8B32-504BEAEA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9820"/>
          <a:stretch>
            <a:fillRect/>
          </a:stretch>
        </p:blipFill>
        <p:spPr>
          <a:xfrm>
            <a:off x="0" y="3808676"/>
            <a:ext cx="12192000" cy="3049325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484" y="150312"/>
            <a:ext cx="10021446" cy="4017828"/>
          </a:xfrm>
        </p:spPr>
        <p:txBody>
          <a:bodyPr anchor="ctr">
            <a:normAutofit/>
          </a:bodyPr>
          <a:lstStyle/>
          <a:p>
            <a:pPr algn="l"/>
            <a:br>
              <a:rPr lang="en-GB" sz="2100" b="1" dirty="0">
                <a:solidFill>
                  <a:srgbClr val="FFFFFF"/>
                </a:solidFill>
              </a:rPr>
            </a:br>
            <a:br>
              <a:rPr lang="en-GB" sz="2100" b="1" dirty="0">
                <a:solidFill>
                  <a:srgbClr val="FFFFFF"/>
                </a:solidFill>
              </a:rPr>
            </a:br>
            <a:r>
              <a:rPr lang="en-GB" sz="4000" b="1" dirty="0">
                <a:solidFill>
                  <a:srgbClr val="FFFFFF"/>
                </a:solidFill>
              </a:rPr>
              <a:t>STEP 4 – </a:t>
            </a:r>
            <a:br>
              <a:rPr lang="en-GB" sz="4000" b="1" dirty="0">
                <a:solidFill>
                  <a:srgbClr val="FFFFFF"/>
                </a:solidFill>
              </a:rPr>
            </a:br>
            <a:br>
              <a:rPr lang="en-GB" sz="4000" b="1" dirty="0">
                <a:solidFill>
                  <a:srgbClr val="FFFFFF"/>
                </a:solidFill>
              </a:rPr>
            </a:br>
            <a:r>
              <a:rPr lang="en-GB" sz="4800" dirty="0">
                <a:solidFill>
                  <a:srgbClr val="FFFFFF"/>
                </a:solidFill>
              </a:rPr>
              <a:t>CONTEXT, COMPLEXITY AND DETAIL:</a:t>
            </a:r>
            <a:br>
              <a:rPr lang="en-GB" sz="4800" dirty="0">
                <a:solidFill>
                  <a:srgbClr val="FFFFFF"/>
                </a:solidFill>
              </a:rPr>
            </a:br>
            <a:r>
              <a:rPr lang="en-GB" sz="4800" dirty="0">
                <a:solidFill>
                  <a:srgbClr val="FFFFFF"/>
                </a:solidFill>
              </a:rPr>
              <a:t>MAKING DEEP EXCAVATIONS INTO SAMPLE CASES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064ED-EA06-4B8C-A56B-32C05715B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FC717-ACFB-4A5F-B194-40EF988EF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211" y="667499"/>
            <a:ext cx="9268738" cy="570097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GB" altLang="en-US" sz="2200" dirty="0">
                <a:solidFill>
                  <a:srgbClr val="002060"/>
                </a:solidFill>
              </a:rPr>
              <a:t>immersion in data that is sensitive to its context and multi-layered complexity.  </a:t>
            </a:r>
          </a:p>
          <a:p>
            <a:pPr>
              <a:lnSpc>
                <a:spcPct val="80000"/>
              </a:lnSpc>
            </a:pPr>
            <a:r>
              <a:rPr lang="en-GB" altLang="en-US" sz="2200" dirty="0">
                <a:solidFill>
                  <a:srgbClr val="002060"/>
                </a:solidFill>
              </a:rPr>
              <a:t>focuses on rich detail to represent intricate social realities and produce nuanced social explanations.  </a:t>
            </a:r>
          </a:p>
          <a:p>
            <a:pPr marL="0" indent="0">
              <a:lnSpc>
                <a:spcPct val="80000"/>
              </a:lnSpc>
              <a:buNone/>
            </a:pPr>
            <a:endParaRPr lang="en-GB" altLang="en-US" sz="800" dirty="0"/>
          </a:p>
          <a:p>
            <a:pPr>
              <a:lnSpc>
                <a:spcPct val="80000"/>
              </a:lnSpc>
            </a:pPr>
            <a:r>
              <a:rPr lang="en-GB" altLang="en-US" sz="2200" dirty="0"/>
              <a:t>breaking down and organising data</a:t>
            </a:r>
          </a:p>
          <a:p>
            <a:pPr>
              <a:lnSpc>
                <a:spcPct val="80000"/>
              </a:lnSpc>
            </a:pPr>
            <a:r>
              <a:rPr lang="en-GB" altLang="en-US" sz="2200" dirty="0"/>
              <a:t>reading and re-reading data</a:t>
            </a:r>
          </a:p>
          <a:p>
            <a:pPr>
              <a:lnSpc>
                <a:spcPct val="80000"/>
              </a:lnSpc>
            </a:pPr>
            <a:r>
              <a:rPr lang="en-GB" altLang="en-US" sz="2200" dirty="0"/>
              <a:t>searching for patterns</a:t>
            </a:r>
          </a:p>
          <a:p>
            <a:pPr>
              <a:lnSpc>
                <a:spcPct val="80000"/>
              </a:lnSpc>
            </a:pPr>
            <a:r>
              <a:rPr lang="en-GB" altLang="en-US" sz="2200" dirty="0"/>
              <a:t>comparing and contrasting</a:t>
            </a:r>
          </a:p>
          <a:p>
            <a:pPr>
              <a:lnSpc>
                <a:spcPct val="80000"/>
              </a:lnSpc>
            </a:pPr>
            <a:r>
              <a:rPr lang="en-GB" altLang="en-US" sz="2200" dirty="0"/>
              <a:t>searching for relationships between meanings and processes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altLang="en-US" sz="800" b="1" dirty="0">
              <a:solidFill>
                <a:srgbClr val="3366FF"/>
              </a:solidFill>
            </a:endParaRPr>
          </a:p>
          <a:p>
            <a:pPr>
              <a:lnSpc>
                <a:spcPct val="80000"/>
              </a:lnSpc>
            </a:pPr>
            <a:r>
              <a:rPr lang="en-GB" altLang="en-US" sz="2200" dirty="0">
                <a:solidFill>
                  <a:srgbClr val="002060"/>
                </a:solidFill>
              </a:rPr>
              <a:t>Thematic analysis </a:t>
            </a:r>
            <a:r>
              <a:rPr lang="en-GB" altLang="en-US" sz="2200" dirty="0"/>
              <a:t>- recurrent themes in the data.  </a:t>
            </a:r>
          </a:p>
          <a:p>
            <a:pPr>
              <a:lnSpc>
                <a:spcPct val="80000"/>
              </a:lnSpc>
            </a:pPr>
            <a:r>
              <a:rPr lang="en-GB" altLang="en-US" sz="2200" dirty="0">
                <a:solidFill>
                  <a:srgbClr val="002060"/>
                </a:solidFill>
              </a:rPr>
              <a:t>Framework analysis </a:t>
            </a:r>
            <a:r>
              <a:rPr lang="en-GB" altLang="en-US" sz="2200" dirty="0"/>
              <a:t>- commonalities and differences across and within cases.  </a:t>
            </a:r>
          </a:p>
          <a:p>
            <a:pPr>
              <a:lnSpc>
                <a:spcPct val="80000"/>
              </a:lnSpc>
            </a:pPr>
            <a:r>
              <a:rPr lang="en-GB" altLang="en-US" sz="2200" dirty="0">
                <a:solidFill>
                  <a:srgbClr val="002060"/>
                </a:solidFill>
              </a:rPr>
              <a:t>Grounded analysis </a:t>
            </a:r>
            <a:r>
              <a:rPr lang="en-GB" altLang="en-US" sz="2200" dirty="0"/>
              <a:t>- inducting meaning</a:t>
            </a:r>
          </a:p>
          <a:p>
            <a:pPr>
              <a:lnSpc>
                <a:spcPct val="80000"/>
              </a:lnSpc>
            </a:pPr>
            <a:r>
              <a:rPr lang="en-GB" altLang="en-US" sz="2200" dirty="0">
                <a:solidFill>
                  <a:srgbClr val="002060"/>
                </a:solidFill>
              </a:rPr>
              <a:t>Narrative analysis </a:t>
            </a:r>
            <a:r>
              <a:rPr lang="en-GB" altLang="en-US" sz="2200" dirty="0"/>
              <a:t>- construction and sequencing of stories</a:t>
            </a:r>
          </a:p>
          <a:p>
            <a:pPr>
              <a:lnSpc>
                <a:spcPct val="80000"/>
              </a:lnSpc>
            </a:pPr>
            <a:r>
              <a:rPr lang="en-GB" altLang="en-US" sz="2200" dirty="0">
                <a:solidFill>
                  <a:srgbClr val="002060"/>
                </a:solidFill>
              </a:rPr>
              <a:t>Conversation analysis </a:t>
            </a:r>
            <a:r>
              <a:rPr lang="en-GB" altLang="en-US" sz="2200" dirty="0"/>
              <a:t>- procedures used to communicate.  </a:t>
            </a:r>
          </a:p>
          <a:p>
            <a:pPr>
              <a:lnSpc>
                <a:spcPct val="80000"/>
              </a:lnSpc>
            </a:pPr>
            <a:r>
              <a:rPr lang="en-GB" altLang="en-US" sz="2200" dirty="0">
                <a:solidFill>
                  <a:srgbClr val="002060"/>
                </a:solidFill>
              </a:rPr>
              <a:t>Discourse analysis </a:t>
            </a:r>
            <a:r>
              <a:rPr lang="en-GB" altLang="en-US" sz="2200" dirty="0"/>
              <a:t>- mapping ways of knowing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CC5F5E-DE07-46AE-A1FC-431CD451C593}"/>
              </a:ext>
            </a:extLst>
          </p:cNvPr>
          <p:cNvSpPr txBox="1"/>
          <p:nvPr/>
        </p:nvSpPr>
        <p:spPr>
          <a:xfrm>
            <a:off x="656051" y="518199"/>
            <a:ext cx="189247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In-depth qualitative analysis: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Involves: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>
                <a:solidFill>
                  <a:srgbClr val="0070C0"/>
                </a:solidFill>
              </a:rPr>
              <a:t>Examples include:</a:t>
            </a:r>
          </a:p>
        </p:txBody>
      </p:sp>
    </p:spTree>
    <p:extLst>
      <p:ext uri="{BB962C8B-B14F-4D97-AF65-F5344CB8AC3E}">
        <p14:creationId xmlns:p14="http://schemas.microsoft.com/office/powerpoint/2010/main" val="1414402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BC50D-33FE-4CBA-9C21-71D097DBA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0593"/>
            <a:ext cx="10515600" cy="1851982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5400" b="1" dirty="0">
                <a:solidFill>
                  <a:schemeClr val="bg1"/>
                </a:solidFill>
              </a:rPr>
              <a:t>The Listening Guide: I-POEMS </a:t>
            </a:r>
            <a:br>
              <a:rPr lang="en-GB" sz="800" b="1" dirty="0">
                <a:solidFill>
                  <a:schemeClr val="bg1"/>
                </a:solidFill>
              </a:rPr>
            </a:br>
            <a:br>
              <a:rPr lang="en-GB" sz="800" b="1" dirty="0">
                <a:solidFill>
                  <a:schemeClr val="bg1"/>
                </a:solidFill>
              </a:rPr>
            </a:br>
            <a:r>
              <a:rPr lang="en-GB" sz="2800" i="1" dirty="0">
                <a:solidFill>
                  <a:schemeClr val="bg1"/>
                </a:solidFill>
              </a:rPr>
              <a:t>Aims to enable researchers to stay as close as possible to research participants’ voicing of themselves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B641A-C6A2-42BA-9ED6-D43BF8F35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48648"/>
            <a:ext cx="10515600" cy="3784491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GB" altLang="en-US" u="sng" dirty="0"/>
              <a:t>4 main Listening Guide readings</a:t>
            </a:r>
            <a:r>
              <a:rPr lang="en-GB" altLang="en-US" dirty="0"/>
              <a:t>:</a:t>
            </a:r>
          </a:p>
          <a:p>
            <a:pPr marL="609600" indent="-609600">
              <a:buFontTx/>
              <a:buNone/>
            </a:pPr>
            <a:endParaRPr lang="en-GB" altLang="en-US" sz="1000" dirty="0"/>
          </a:p>
          <a:p>
            <a:pPr marL="609600" indent="-609600">
              <a:buFontTx/>
              <a:buNone/>
            </a:pPr>
            <a:r>
              <a:rPr lang="en-GB" altLang="en-US" dirty="0"/>
              <a:t>1.    Overall story that participant is relating + researcher’s response</a:t>
            </a:r>
          </a:p>
          <a:p>
            <a:pPr marL="609600" indent="-609600">
              <a:buFontTx/>
              <a:buAutoNum type="arabicPeriod" startAt="2"/>
            </a:pPr>
            <a:r>
              <a:rPr lang="en-GB" altLang="en-US" sz="3600" b="1" dirty="0">
                <a:solidFill>
                  <a:srgbClr val="3366FF"/>
                </a:solidFill>
              </a:rPr>
              <a:t>How participant speaks about themselves: I-poem</a:t>
            </a:r>
          </a:p>
          <a:p>
            <a:pPr marL="609600" indent="-609600">
              <a:buFontTx/>
              <a:buNone/>
            </a:pPr>
            <a:r>
              <a:rPr lang="en-GB" altLang="en-US" dirty="0"/>
              <a:t>3.    How participant speaks about their relationships with others</a:t>
            </a:r>
          </a:p>
          <a:p>
            <a:pPr marL="609600" indent="-609600">
              <a:buFontTx/>
              <a:buNone/>
            </a:pPr>
            <a:r>
              <a:rPr lang="en-GB" altLang="en-US" dirty="0"/>
              <a:t>4.    Cultural and political contexts, and social and economic structures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41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58AFA-3DEA-4AC5-95B1-E91BA44E1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934821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Interview about yesterday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D365D-2D4F-4F2A-9507-50B089062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6041"/>
            <a:ext cx="10515600" cy="4351338"/>
          </a:xfrm>
        </p:spPr>
        <p:txBody>
          <a:bodyPr/>
          <a:lstStyle/>
          <a:p>
            <a:pPr>
              <a:buNone/>
            </a:pPr>
            <a:r>
              <a:rPr lang="en-GB" altLang="en-US" sz="2400" i="1" dirty="0"/>
              <a:t>Interviewer:  Tell me about yesterday.</a:t>
            </a:r>
          </a:p>
          <a:p>
            <a:pPr>
              <a:buNone/>
            </a:pPr>
            <a:endParaRPr lang="en-GB" altLang="en-US" sz="800" i="1" dirty="0"/>
          </a:p>
          <a:p>
            <a:pPr>
              <a:buNone/>
            </a:pPr>
            <a:r>
              <a:rPr lang="en-GB" altLang="en-US" sz="2400" i="1" dirty="0"/>
              <a:t>Interviewee:</a:t>
            </a:r>
            <a:r>
              <a:rPr lang="en-GB" altLang="en-US" sz="2400" dirty="0"/>
              <a:t>  </a:t>
            </a:r>
            <a:r>
              <a:rPr lang="en-GB" altLang="en-US" sz="3200" dirty="0">
                <a:solidFill>
                  <a:srgbClr val="000099"/>
                </a:solidFill>
              </a:rPr>
              <a:t>Yesterday all my troubles seemed so far away.  Now it looks as though they're here to stay.  Oh, </a:t>
            </a:r>
            <a:r>
              <a:rPr lang="en-GB" altLang="en-US" sz="3200" b="1" u="sng" dirty="0">
                <a:solidFill>
                  <a:srgbClr val="3366FF"/>
                </a:solidFill>
              </a:rPr>
              <a:t>I believe</a:t>
            </a:r>
            <a:r>
              <a:rPr lang="en-GB" altLang="en-US" sz="3200" dirty="0">
                <a:solidFill>
                  <a:srgbClr val="000099"/>
                </a:solidFill>
              </a:rPr>
              <a:t> in yesterday.  Suddenly, </a:t>
            </a:r>
            <a:r>
              <a:rPr lang="en-GB" altLang="en-US" sz="3200" b="1" u="sng" dirty="0">
                <a:solidFill>
                  <a:srgbClr val="3366FF"/>
                </a:solidFill>
              </a:rPr>
              <a:t>I'm not</a:t>
            </a:r>
            <a:r>
              <a:rPr lang="en-GB" altLang="en-US" sz="3200" dirty="0">
                <a:solidFill>
                  <a:srgbClr val="000099"/>
                </a:solidFill>
              </a:rPr>
              <a:t> half the man </a:t>
            </a:r>
            <a:r>
              <a:rPr lang="en-GB" altLang="en-US" sz="3200" b="1" u="sng" dirty="0">
                <a:solidFill>
                  <a:srgbClr val="3366FF"/>
                </a:solidFill>
              </a:rPr>
              <a:t>I used to be</a:t>
            </a:r>
            <a:r>
              <a:rPr lang="en-GB" altLang="en-US" sz="3200" dirty="0">
                <a:solidFill>
                  <a:srgbClr val="000099"/>
                </a:solidFill>
              </a:rPr>
              <a:t>.  There's a shadow hanging over me.  Oh, yesterday came suddenly.  Why she had to go?  </a:t>
            </a:r>
            <a:r>
              <a:rPr lang="en-GB" altLang="en-US" sz="3200" b="1" u="sng" dirty="0">
                <a:solidFill>
                  <a:srgbClr val="3366FF"/>
                </a:solidFill>
              </a:rPr>
              <a:t>I don't know</a:t>
            </a:r>
            <a:r>
              <a:rPr lang="en-GB" altLang="en-US" sz="3200" dirty="0">
                <a:solidFill>
                  <a:srgbClr val="000099"/>
                </a:solidFill>
              </a:rPr>
              <a:t>, she wouldn't say.  </a:t>
            </a:r>
            <a:r>
              <a:rPr lang="en-GB" altLang="en-US" sz="3200" b="1" u="sng" dirty="0">
                <a:solidFill>
                  <a:srgbClr val="3366FF"/>
                </a:solidFill>
              </a:rPr>
              <a:t>I said something</a:t>
            </a:r>
            <a:r>
              <a:rPr lang="en-GB" altLang="en-US" sz="3200" dirty="0">
                <a:solidFill>
                  <a:srgbClr val="000099"/>
                </a:solidFill>
              </a:rPr>
              <a:t> wrong.  Now </a:t>
            </a:r>
            <a:r>
              <a:rPr lang="en-GB" altLang="en-US" sz="3200" b="1" u="sng" dirty="0">
                <a:solidFill>
                  <a:srgbClr val="3366FF"/>
                </a:solidFill>
              </a:rPr>
              <a:t>I long for</a:t>
            </a:r>
            <a:r>
              <a:rPr lang="en-GB" altLang="en-US" sz="3200" b="1" dirty="0">
                <a:solidFill>
                  <a:srgbClr val="000099"/>
                </a:solidFill>
              </a:rPr>
              <a:t> </a:t>
            </a:r>
            <a:r>
              <a:rPr lang="en-GB" altLang="en-US" sz="3200" dirty="0">
                <a:solidFill>
                  <a:srgbClr val="000099"/>
                </a:solidFill>
              </a:rPr>
              <a:t>yesterday.  Yesterday love was such an easy game to play.  Now </a:t>
            </a:r>
            <a:r>
              <a:rPr lang="en-GB" altLang="en-US" sz="3200" b="1" u="sng" dirty="0">
                <a:solidFill>
                  <a:srgbClr val="3366FF"/>
                </a:solidFill>
              </a:rPr>
              <a:t>I need</a:t>
            </a:r>
            <a:r>
              <a:rPr lang="en-GB" altLang="en-US" sz="3200" dirty="0">
                <a:solidFill>
                  <a:srgbClr val="000099"/>
                </a:solidFill>
              </a:rPr>
              <a:t> a place to hide away.  Oh, </a:t>
            </a:r>
            <a:r>
              <a:rPr lang="en-GB" altLang="en-US" sz="3200" b="1" u="sng" dirty="0">
                <a:solidFill>
                  <a:srgbClr val="3366FF"/>
                </a:solidFill>
              </a:rPr>
              <a:t>I believe</a:t>
            </a:r>
            <a:r>
              <a:rPr lang="en-GB" altLang="en-US" sz="3200" dirty="0">
                <a:solidFill>
                  <a:srgbClr val="000099"/>
                </a:solidFill>
              </a:rPr>
              <a:t> in yesterday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03449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6B6B6-C1EA-42C7-BBB1-D1804839DC4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bg1"/>
                </a:solidFill>
              </a:rPr>
              <a:t>Highlighted phrases in separate 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BFD4E-C1DD-4A3E-93E5-7A6869307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2448"/>
            <a:ext cx="2718148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altLang="en-US" b="1" dirty="0">
                <a:solidFill>
                  <a:srgbClr val="000099"/>
                </a:solidFill>
              </a:rPr>
              <a:t>I believe</a:t>
            </a:r>
          </a:p>
          <a:p>
            <a:endParaRPr lang="en-GB" altLang="en-US" sz="1600" b="1" dirty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n-GB" altLang="en-US" b="1" dirty="0">
                <a:solidFill>
                  <a:srgbClr val="000099"/>
                </a:solidFill>
              </a:rPr>
              <a:t>I'm not</a:t>
            </a:r>
          </a:p>
          <a:p>
            <a:pPr marL="0" indent="0">
              <a:buNone/>
            </a:pPr>
            <a:r>
              <a:rPr lang="en-GB" altLang="en-US" b="1" dirty="0">
                <a:solidFill>
                  <a:srgbClr val="000099"/>
                </a:solidFill>
              </a:rPr>
              <a:t>I used to be</a:t>
            </a:r>
          </a:p>
          <a:p>
            <a:pPr marL="0" indent="0">
              <a:buNone/>
            </a:pPr>
            <a:r>
              <a:rPr lang="en-GB" altLang="en-US" b="1" dirty="0">
                <a:solidFill>
                  <a:srgbClr val="000099"/>
                </a:solidFill>
              </a:rPr>
              <a:t>I don't know</a:t>
            </a:r>
          </a:p>
          <a:p>
            <a:endParaRPr lang="en-GB" altLang="en-US" sz="1600" b="1" dirty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n-GB" altLang="en-US" b="1" dirty="0">
                <a:solidFill>
                  <a:srgbClr val="000099"/>
                </a:solidFill>
              </a:rPr>
              <a:t>I said something</a:t>
            </a:r>
          </a:p>
          <a:p>
            <a:pPr marL="0" indent="0">
              <a:buNone/>
            </a:pPr>
            <a:r>
              <a:rPr lang="en-GB" altLang="en-US" b="1" dirty="0">
                <a:solidFill>
                  <a:srgbClr val="000099"/>
                </a:solidFill>
              </a:rPr>
              <a:t>I long for</a:t>
            </a:r>
          </a:p>
          <a:p>
            <a:pPr marL="0" indent="0">
              <a:buNone/>
            </a:pPr>
            <a:r>
              <a:rPr lang="en-GB" altLang="en-US" b="1" dirty="0">
                <a:solidFill>
                  <a:srgbClr val="000099"/>
                </a:solidFill>
              </a:rPr>
              <a:t>I need</a:t>
            </a:r>
          </a:p>
          <a:p>
            <a:pPr marL="0" indent="0">
              <a:buNone/>
            </a:pPr>
            <a:r>
              <a:rPr lang="en-GB" altLang="en-US" b="1" dirty="0">
                <a:solidFill>
                  <a:srgbClr val="000099"/>
                </a:solidFill>
              </a:rPr>
              <a:t>I believe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0A0830-6534-417E-9100-6DFE46BDFD21}"/>
              </a:ext>
            </a:extLst>
          </p:cNvPr>
          <p:cNvSpPr txBox="1"/>
          <p:nvPr/>
        </p:nvSpPr>
        <p:spPr>
          <a:xfrm>
            <a:off x="4033903" y="2513012"/>
            <a:ext cx="285384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80000"/>
              </a:lnSpc>
              <a:buFontTx/>
              <a:buNone/>
            </a:pPr>
            <a:r>
              <a:rPr lang="en-GB" altLang="en-US" sz="2800" dirty="0"/>
              <a:t>I think</a:t>
            </a:r>
          </a:p>
          <a:p>
            <a:pPr marL="228600" indent="-228600">
              <a:lnSpc>
                <a:spcPct val="80000"/>
              </a:lnSpc>
              <a:buFontTx/>
              <a:buNone/>
            </a:pPr>
            <a:r>
              <a:rPr lang="en-GB" altLang="en-US" sz="2800" dirty="0"/>
              <a:t>I guess</a:t>
            </a:r>
          </a:p>
          <a:p>
            <a:pPr marL="228600" indent="-228600">
              <a:lnSpc>
                <a:spcPct val="80000"/>
              </a:lnSpc>
              <a:buFontTx/>
              <a:buNone/>
            </a:pPr>
            <a:r>
              <a:rPr lang="en-GB" altLang="en-US" sz="2800" dirty="0"/>
              <a:t>I kind of liked him</a:t>
            </a:r>
          </a:p>
          <a:p>
            <a:pPr marL="228600" indent="-228600">
              <a:lnSpc>
                <a:spcPct val="80000"/>
              </a:lnSpc>
              <a:buFontTx/>
              <a:buNone/>
            </a:pPr>
            <a:r>
              <a:rPr lang="en-GB" altLang="en-US" sz="2800" dirty="0"/>
              <a:t>I was</a:t>
            </a:r>
          </a:p>
          <a:p>
            <a:pPr marL="228600" indent="-228600">
              <a:lnSpc>
                <a:spcPct val="80000"/>
              </a:lnSpc>
              <a:buFontTx/>
              <a:buNone/>
            </a:pPr>
            <a:endParaRPr lang="en-GB" altLang="en-US" sz="2800" dirty="0"/>
          </a:p>
          <a:p>
            <a:pPr marL="228600" indent="-228600">
              <a:lnSpc>
                <a:spcPct val="80000"/>
              </a:lnSpc>
              <a:buFontTx/>
              <a:buNone/>
            </a:pPr>
            <a:r>
              <a:rPr lang="en-GB" altLang="en-US" sz="2800" dirty="0"/>
              <a:t>I was like</a:t>
            </a:r>
          </a:p>
          <a:p>
            <a:pPr marL="228600" indent="-228600">
              <a:lnSpc>
                <a:spcPct val="80000"/>
              </a:lnSpc>
              <a:buFontTx/>
              <a:buNone/>
            </a:pPr>
            <a:r>
              <a:rPr lang="en-GB" altLang="en-US" sz="2800" dirty="0"/>
              <a:t>I’m really tired</a:t>
            </a:r>
          </a:p>
          <a:p>
            <a:pPr marL="228600" indent="-228600">
              <a:lnSpc>
                <a:spcPct val="80000"/>
              </a:lnSpc>
              <a:buFontTx/>
              <a:buNone/>
            </a:pPr>
            <a:r>
              <a:rPr lang="en-GB" altLang="en-US" sz="2800" dirty="0"/>
              <a:t>I have work</a:t>
            </a:r>
          </a:p>
          <a:p>
            <a:pPr marL="228600" indent="-228600">
              <a:lnSpc>
                <a:spcPct val="80000"/>
              </a:lnSpc>
              <a:buFontTx/>
              <a:buNone/>
            </a:pPr>
            <a:endParaRPr lang="en-GB" altLang="en-US" dirty="0"/>
          </a:p>
          <a:p>
            <a:pPr marL="228600" indent="-228600">
              <a:lnSpc>
                <a:spcPct val="80000"/>
              </a:lnSpc>
              <a:buFontTx/>
              <a:buNone/>
            </a:pPr>
            <a:r>
              <a:rPr lang="en-GB" altLang="en-US" dirty="0"/>
              <a:t>(</a:t>
            </a:r>
            <a:r>
              <a:rPr lang="en-GB" altLang="en-US" dirty="0" err="1"/>
              <a:t>Koelsch</a:t>
            </a:r>
            <a:r>
              <a:rPr lang="en-GB" altLang="en-US" dirty="0"/>
              <a:t> 2015)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7A6990-3EE4-4694-8222-6932218CAE11}"/>
              </a:ext>
            </a:extLst>
          </p:cNvPr>
          <p:cNvSpPr txBox="1"/>
          <p:nvPr/>
        </p:nvSpPr>
        <p:spPr>
          <a:xfrm>
            <a:off x="7245264" y="2122448"/>
            <a:ext cx="410853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I allowed, I was manipulated, I feel I didn’t want, I wasn’t qualified for, I didn’t perform well</a:t>
            </a:r>
          </a:p>
          <a:p>
            <a:endParaRPr lang="en-GB" sz="2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I didn’t want, I wasn’t qualified for, I didn’t perform well</a:t>
            </a:r>
          </a:p>
          <a:p>
            <a:endParaRPr lang="en-US" dirty="0"/>
          </a:p>
          <a:p>
            <a:r>
              <a:rPr lang="en-US" dirty="0"/>
              <a:t>(Balan 2005)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679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48611-15E6-435B-86F6-9E257C981A3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Identifying multiple voices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5906B-AE07-418D-B2B4-E004C581F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9321"/>
            <a:ext cx="10515600" cy="4097642"/>
          </a:xfrm>
        </p:spPr>
        <p:txBody>
          <a:bodyPr/>
          <a:lstStyle/>
          <a:p>
            <a:pPr>
              <a:buNone/>
            </a:pPr>
            <a:r>
              <a:rPr lang="en-GB" altLang="en-US" sz="4000" b="1" dirty="0"/>
              <a:t>Contrapuntal</a:t>
            </a:r>
            <a:r>
              <a:rPr lang="en-GB" altLang="en-US" sz="4000" dirty="0"/>
              <a:t> voices, going on at the same time:</a:t>
            </a:r>
          </a:p>
          <a:p>
            <a:pPr>
              <a:buNone/>
            </a:pPr>
            <a:endParaRPr lang="en-GB" altLang="en-US" sz="8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altLang="en-US" sz="4000" dirty="0">
                <a:solidFill>
                  <a:schemeClr val="accent1">
                    <a:lumMod val="75000"/>
                  </a:schemeClr>
                </a:solidFill>
              </a:rPr>
              <a:t>  conflicting/complementary</a:t>
            </a:r>
          </a:p>
          <a:p>
            <a:pPr lvl="1"/>
            <a:r>
              <a:rPr lang="en-GB" altLang="en-US" sz="4000" dirty="0">
                <a:solidFill>
                  <a:schemeClr val="accent1">
                    <a:lumMod val="75000"/>
                  </a:schemeClr>
                </a:solidFill>
              </a:rPr>
              <a:t>  resisting/capitulating</a:t>
            </a:r>
          </a:p>
          <a:p>
            <a:pPr lvl="1"/>
            <a:r>
              <a:rPr lang="en-GB" altLang="en-US" sz="4000" dirty="0">
                <a:solidFill>
                  <a:schemeClr val="accent1">
                    <a:lumMod val="75000"/>
                  </a:schemeClr>
                </a:solidFill>
              </a:rPr>
              <a:t>  confident/distressed</a:t>
            </a:r>
          </a:p>
          <a:p>
            <a:pPr lvl="1"/>
            <a:r>
              <a:rPr lang="en-GB" altLang="en-US" sz="4000" dirty="0">
                <a:solidFill>
                  <a:schemeClr val="accent1">
                    <a:lumMod val="75000"/>
                  </a:schemeClr>
                </a:solidFill>
              </a:rPr>
              <a:t>  firm/struggling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365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44169-498D-47C0-AEE0-2F1852083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>
                <a:solidFill>
                  <a:schemeClr val="accent1">
                    <a:lumMod val="75000"/>
                  </a:schemeClr>
                </a:solidFill>
              </a:rPr>
              <a:t>DAISY I-POEM ACTIVITY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B0E7B-8A19-4967-BAB7-D94403CB9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altLang="en-US" sz="4000" dirty="0"/>
              <a:t>Read through the interview transcript, </a:t>
            </a:r>
            <a:r>
              <a:rPr lang="en-GB" altLang="en-US" sz="4000" dirty="0">
                <a:highlight>
                  <a:srgbClr val="FFFF00"/>
                </a:highlight>
              </a:rPr>
              <a:t>highlighting</a:t>
            </a:r>
            <a:r>
              <a:rPr lang="en-GB" altLang="en-US" sz="4000" dirty="0"/>
              <a:t> Daisy’s ‘I’ phrases</a:t>
            </a:r>
          </a:p>
          <a:p>
            <a:pPr marL="742950" indent="-742950">
              <a:buFont typeface="+mj-lt"/>
              <a:buAutoNum type="arabicPeriod"/>
            </a:pPr>
            <a:endParaRPr lang="en-GB" alt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GB" altLang="en-US" sz="4000" dirty="0"/>
              <a:t>Cut and paste the highlighted phrases on separate lines in sequence, to form a poem</a:t>
            </a:r>
          </a:p>
          <a:p>
            <a:pPr marL="742950" indent="-742950">
              <a:buFont typeface="+mj-lt"/>
              <a:buAutoNum type="arabicPeriod"/>
            </a:pPr>
            <a:endParaRPr lang="en-GB" alt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GB" altLang="en-US" sz="4000" dirty="0"/>
              <a:t>Identify the different ‘voices’ that Daisy speaks in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6673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D96AD-F9F7-4FB8-BEF6-0DE955D0E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>
                <a:solidFill>
                  <a:schemeClr val="accent1">
                    <a:lumMod val="75000"/>
                  </a:schemeClr>
                </a:solidFill>
              </a:rPr>
              <a:t>Discussion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07C27-7EFE-4C55-925E-A2F2645E5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sz="3600" dirty="0"/>
              <a:t>What are the various ‘voices’ that you have identified for Daisy?</a:t>
            </a:r>
          </a:p>
          <a:p>
            <a:pPr>
              <a:buFontTx/>
              <a:buNone/>
            </a:pPr>
            <a:endParaRPr lang="en-GB" altLang="en-US" sz="3600" dirty="0"/>
          </a:p>
          <a:p>
            <a:r>
              <a:rPr lang="en-GB" altLang="en-US" sz="3600" dirty="0"/>
              <a:t>How might this analysis of Daisy’s sense of self relate to the keywords analysis? </a:t>
            </a:r>
          </a:p>
          <a:p>
            <a:pPr>
              <a:buFontTx/>
              <a:buNone/>
            </a:pPr>
            <a:endParaRPr lang="en-GB" altLang="en-US" sz="3600" dirty="0"/>
          </a:p>
          <a:p>
            <a:r>
              <a:rPr lang="en-GB" altLang="en-US" sz="3600" dirty="0"/>
              <a:t>How does the depth analysis relate to the context of the breadth analysis?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626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513</Words>
  <Application>Microsoft Office PowerPoint</Application>
  <PresentationFormat>Widescreen</PresentationFormat>
  <Paragraphs>83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  STEP 4 –   CONTEXT, COMPLEXITY AND DETAIL: MAKING DEEP EXCAVATIONS INTO SAMPLE CASES</vt:lpstr>
      <vt:lpstr>PowerPoint Presentation</vt:lpstr>
      <vt:lpstr>The Listening Guide: I-POEMS   Aims to enable researchers to stay as close as possible to research participants’ voicing of themselves</vt:lpstr>
      <vt:lpstr>Interview about yesterday</vt:lpstr>
      <vt:lpstr>Highlighted phrases in separate lines</vt:lpstr>
      <vt:lpstr>Identifying multiple voices</vt:lpstr>
      <vt:lpstr>DAISY I-POEM ACTIVITY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4 –   CONTEXT, COMPLEXITY AND DETAIL: MAKING DEEP EXCAVATIONS INTO SAMPLE CASES</dc:title>
  <dc:creator>'Reviewer 2';)</dc:creator>
  <cp:lastModifiedBy>'Reviewer 2' ;) </cp:lastModifiedBy>
  <cp:revision>8</cp:revision>
  <dcterms:created xsi:type="dcterms:W3CDTF">2020-02-04T10:43:14Z</dcterms:created>
  <dcterms:modified xsi:type="dcterms:W3CDTF">2020-02-04T14:56:51Z</dcterms:modified>
</cp:coreProperties>
</file>