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boto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4D6646-D137-40D9-B52E-3A98F55CA09D}" v="173" dt="2020-02-25T16:00:28.6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3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434D6646-D137-40D9-B52E-3A98F55CA09D}"/>
    <pc:docChg chg="addSld modSld">
      <pc:chgData name="" userId="" providerId="" clId="Web-{434D6646-D137-40D9-B52E-3A98F55CA09D}" dt="2020-02-25T16:00:28.608" v="167" actId="20577"/>
      <pc:docMkLst>
        <pc:docMk/>
      </pc:docMkLst>
      <pc:sldChg chg="addSp modSp">
        <pc:chgData name="" userId="" providerId="" clId="Web-{434D6646-D137-40D9-B52E-3A98F55CA09D}" dt="2020-02-25T16:00:17.202" v="166" actId="20577"/>
        <pc:sldMkLst>
          <pc:docMk/>
          <pc:sldMk cId="0" sldId="257"/>
        </pc:sldMkLst>
        <pc:spChg chg="mod">
          <ac:chgData name="" userId="" providerId="" clId="Web-{434D6646-D137-40D9-B52E-3A98F55CA09D}" dt="2020-02-25T16:00:17.202" v="166" actId="20577"/>
          <ac:spMkLst>
            <pc:docMk/>
            <pc:sldMk cId="0" sldId="257"/>
            <ac:spMk id="91" creationId="{00000000-0000-0000-0000-000000000000}"/>
          </ac:spMkLst>
        </pc:spChg>
        <pc:spChg chg="mod">
          <ac:chgData name="" userId="" providerId="" clId="Web-{434D6646-D137-40D9-B52E-3A98F55CA09D}" dt="2020-02-25T15:47:53.984" v="65" actId="14100"/>
          <ac:spMkLst>
            <pc:docMk/>
            <pc:sldMk cId="0" sldId="257"/>
            <ac:spMk id="92" creationId="{00000000-0000-0000-0000-000000000000}"/>
          </ac:spMkLst>
        </pc:spChg>
        <pc:picChg chg="add mod">
          <ac:chgData name="" userId="" providerId="" clId="Web-{434D6646-D137-40D9-B52E-3A98F55CA09D}" dt="2020-02-25T15:45:06.547" v="33" actId="14100"/>
          <ac:picMkLst>
            <pc:docMk/>
            <pc:sldMk cId="0" sldId="257"/>
            <ac:picMk id="2" creationId="{8A6CF270-BBF6-4024-ACF4-1C4B7063D93C}"/>
          </ac:picMkLst>
        </pc:picChg>
      </pc:sldChg>
      <pc:sldChg chg="modSp">
        <pc:chgData name="" userId="" providerId="" clId="Web-{434D6646-D137-40D9-B52E-3A98F55CA09D}" dt="2020-02-25T15:58:13.546" v="154" actId="1076"/>
        <pc:sldMkLst>
          <pc:docMk/>
          <pc:sldMk cId="0" sldId="261"/>
        </pc:sldMkLst>
        <pc:picChg chg="mod">
          <ac:chgData name="" userId="" providerId="" clId="Web-{434D6646-D137-40D9-B52E-3A98F55CA09D}" dt="2020-02-25T15:58:13.546" v="154" actId="1076"/>
          <ac:picMkLst>
            <pc:docMk/>
            <pc:sldMk cId="0" sldId="261"/>
            <ac:picMk id="116" creationId="{00000000-0000-0000-0000-000000000000}"/>
          </ac:picMkLst>
        </pc:picChg>
      </pc:sldChg>
      <pc:sldChg chg="addSp delSp modSp add replId">
        <pc:chgData name="" userId="" providerId="" clId="Web-{434D6646-D137-40D9-B52E-3A98F55CA09D}" dt="2020-02-25T16:00:28.608" v="167" actId="20577"/>
        <pc:sldMkLst>
          <pc:docMk/>
          <pc:sldMk cId="1816506796" sldId="264"/>
        </pc:sldMkLst>
        <pc:spChg chg="mod">
          <ac:chgData name="" userId="" providerId="" clId="Web-{434D6646-D137-40D9-B52E-3A98F55CA09D}" dt="2020-02-25T16:00:28.608" v="167" actId="20577"/>
          <ac:spMkLst>
            <pc:docMk/>
            <pc:sldMk cId="1816506796" sldId="264"/>
            <ac:spMk id="91" creationId="{00000000-0000-0000-0000-000000000000}"/>
          </ac:spMkLst>
        </pc:spChg>
        <pc:spChg chg="mod">
          <ac:chgData name="" userId="" providerId="" clId="Web-{434D6646-D137-40D9-B52E-3A98F55CA09D}" dt="2020-02-25T15:56:37.077" v="150" actId="20577"/>
          <ac:spMkLst>
            <pc:docMk/>
            <pc:sldMk cId="1816506796" sldId="264"/>
            <ac:spMk id="92" creationId="{00000000-0000-0000-0000-000000000000}"/>
          </ac:spMkLst>
        </pc:spChg>
        <pc:picChg chg="add del mod">
          <ac:chgData name="" userId="" providerId="" clId="Web-{434D6646-D137-40D9-B52E-3A98F55CA09D}" dt="2020-02-25T15:51:11.249" v="73"/>
          <ac:picMkLst>
            <pc:docMk/>
            <pc:sldMk cId="1816506796" sldId="264"/>
            <ac:picMk id="2" creationId="{FD4BDB1E-873B-47C0-98ED-C3F3D0CD5920}"/>
          </ac:picMkLst>
        </pc:picChg>
        <pc:picChg chg="add mod">
          <ac:chgData name="" userId="" providerId="" clId="Web-{434D6646-D137-40D9-B52E-3A98F55CA09D}" dt="2020-02-25T15:54:46.749" v="138" actId="14100"/>
          <ac:picMkLst>
            <pc:docMk/>
            <pc:sldMk cId="1816506796" sldId="264"/>
            <ac:picMk id="4" creationId="{340F2D52-0F5B-4AC5-BEC5-A5B6289900E5}"/>
          </ac:picMkLst>
        </pc:picChg>
      </pc:sldChg>
      <pc:sldChg chg="add replId">
        <pc:chgData name="" userId="" providerId="" clId="Web-{434D6646-D137-40D9-B52E-3A98F55CA09D}" dt="2020-02-25T15:50:00.406" v="66"/>
        <pc:sldMkLst>
          <pc:docMk/>
          <pc:sldMk cId="258379928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e01e065bd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7e01e065bd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e01e065bd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7e01e065bd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e01e065bd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7e01e065bd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63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e01e065bd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7e01e065bd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0720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e01e065bd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7e01e065bd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e01e065bd_0_2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7e01e065bd_0_2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e01e065bd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7e01e065bd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e01e065bd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7e01e065bd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7e01e065bd_0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7e01e065bd_0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0" y="-47625"/>
            <a:ext cx="12192000" cy="557022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3"/>
          <p:cNvPicPr preferRelativeResize="0"/>
          <p:nvPr/>
        </p:nvPicPr>
        <p:blipFill rotWithShape="1">
          <a:blip r:embed="rId3">
            <a:alphaModFix/>
          </a:blip>
          <a:srcRect t="45715" b="9820"/>
          <a:stretch/>
        </p:blipFill>
        <p:spPr>
          <a:xfrm>
            <a:off x="0" y="3808676"/>
            <a:ext cx="12192000" cy="3049325"/>
          </a:xfrm>
          <a:custGeom>
            <a:avLst/>
            <a:gdLst/>
            <a:ahLst/>
            <a:cxnLst/>
            <a:rect l="l" t="t" r="r" b="b"/>
            <a:pathLst>
              <a:path w="12192000" h="3049325" extrusionOk="0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804484" y="150312"/>
            <a:ext cx="10021446" cy="401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Calibri"/>
              <a:buNone/>
            </a:pPr>
            <a:br>
              <a:rPr lang="en-GB" sz="2100" b="1" dirty="0">
                <a:solidFill>
                  <a:srgbClr val="FFFFFF"/>
                </a:solidFill>
              </a:rPr>
            </a:br>
            <a:br>
              <a:rPr lang="en-GB" sz="2100" b="1" dirty="0">
                <a:solidFill>
                  <a:srgbClr val="FFFFFF"/>
                </a:solidFill>
              </a:rPr>
            </a:br>
            <a:r>
              <a:rPr lang="en-GB" sz="4000" b="1" dirty="0">
                <a:solidFill>
                  <a:srgbClr val="FFFFFF"/>
                </a:solidFill>
              </a:rPr>
              <a:t>STEP 1 – </a:t>
            </a:r>
            <a:br>
              <a:rPr lang="en-GB" sz="4000" b="1" dirty="0">
                <a:solidFill>
                  <a:srgbClr val="FFFFFF"/>
                </a:solidFill>
              </a:rPr>
            </a:br>
            <a:br>
              <a:rPr lang="en-GB" sz="4000" b="1" dirty="0">
                <a:solidFill>
                  <a:srgbClr val="FFFFFF"/>
                </a:solidFill>
              </a:rPr>
            </a:br>
            <a:r>
              <a:rPr lang="en-GB" sz="4800" dirty="0">
                <a:solidFill>
                  <a:srgbClr val="FFFFFF"/>
                </a:solidFill>
              </a:rPr>
              <a:t>Overviewing the archived qualitative data and constructing a corpus</a:t>
            </a:r>
            <a:br>
              <a:rPr lang="en-GB" sz="4800" dirty="0">
                <a:solidFill>
                  <a:srgbClr val="FFFFFF"/>
                </a:solidFill>
              </a:rPr>
            </a:b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>
                <a:solidFill>
                  <a:schemeClr val="lt1"/>
                </a:solidFill>
              </a:rPr>
              <a:t>Activity</a:t>
            </a:r>
            <a:endParaRPr/>
          </a:p>
        </p:txBody>
      </p:sp>
      <p:sp>
        <p:nvSpPr>
          <p:cNvPr id="129" name="Google Shape;129;p20"/>
          <p:cNvSpPr txBox="1"/>
          <p:nvPr/>
        </p:nvSpPr>
        <p:spPr>
          <a:xfrm>
            <a:off x="838200" y="2275625"/>
            <a:ext cx="10169400" cy="36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Return to the </a:t>
            </a:r>
            <a:r>
              <a:rPr lang="en-GB" sz="3000" dirty="0" err="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Timescapes</a:t>
            </a:r>
            <a:r>
              <a:rPr lang="en-GB" sz="30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Archive and use the contextual and metadata to select two data sets (or part data sets) you would like to bring together.</a:t>
            </a:r>
            <a:endParaRPr sz="30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sz="30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●"/>
            </a:pPr>
            <a:r>
              <a:rPr lang="en-GB" sz="30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What kinds of questions might you ask of the data sets?</a:t>
            </a:r>
            <a:endParaRPr sz="30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Char char="●"/>
            </a:pPr>
            <a:r>
              <a:rPr lang="en-GB" sz="3000" dirty="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How useful is the contextual and metadata available?</a:t>
            </a:r>
            <a:endParaRPr sz="30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838200" y="590593"/>
            <a:ext cx="5932184" cy="873253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lt1"/>
              </a:buClr>
              <a:buSzPts val="5400"/>
            </a:pPr>
            <a:r>
              <a:rPr lang="en-GB" sz="2800" b="1" dirty="0">
                <a:solidFill>
                  <a:schemeClr val="lt1"/>
                </a:solidFill>
              </a:rPr>
              <a:t>A 4-step archaeological process moving between breadth and depth</a:t>
            </a: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723181" y="1886007"/>
            <a:ext cx="6123317" cy="335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None/>
            </a:pPr>
            <a:r>
              <a:rPr lang="en-GB" dirty="0"/>
              <a:t>1. Overviewing archived qualitative data and constructing a corpus (aerial surveying)</a:t>
            </a:r>
            <a:endParaRPr lang="en-US"/>
          </a:p>
          <a:p>
            <a:pPr>
              <a:buNone/>
            </a:pPr>
            <a:r>
              <a:rPr lang="en-GB" dirty="0"/>
              <a:t>2. Breadth surface mapping (geophysical surveying)</a:t>
            </a:r>
            <a:endParaRPr/>
          </a:p>
          <a:p>
            <a:pPr>
              <a:buNone/>
            </a:pPr>
            <a:r>
              <a:rPr lang="en-GB" dirty="0">
                <a:ea typeface="Roboto"/>
              </a:rPr>
              <a:t>3. Preliminary analysis (test pit sampling)</a:t>
            </a:r>
            <a:endParaRPr/>
          </a:p>
          <a:p>
            <a:pPr>
              <a:buNone/>
            </a:pPr>
            <a:r>
              <a:rPr lang="en-GB" dirty="0"/>
              <a:t>4. In-depth analysis (deep excavation)</a:t>
            </a:r>
            <a:endParaRPr dirty="0"/>
          </a:p>
          <a:p>
            <a:pPr marL="609600" lvl="0" indent="-60960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en-GB" sz="2200" u="sng" dirty="0"/>
          </a:p>
          <a:p>
            <a:pPr marL="609600" lvl="0" indent="-609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 sz="2200"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200" dirty="0"/>
          </a:p>
        </p:txBody>
      </p:sp>
      <p:pic>
        <p:nvPicPr>
          <p:cNvPr id="2" name="Picture 2" descr="A close up of text on a black background&#10;&#10;Description generated with high confidence">
            <a:extLst>
              <a:ext uri="{FF2B5EF4-FFF2-40B4-BE49-F238E27FC236}">
                <a16:creationId xmlns:a16="http://schemas.microsoft.com/office/drawing/2014/main" id="{8A6CF270-BBF6-4024-ACF4-1C4B7063D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463" y="569407"/>
            <a:ext cx="4762653" cy="625128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838200" y="590593"/>
            <a:ext cx="10515600" cy="862766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lt1"/>
              </a:buClr>
              <a:buSzPts val="5400"/>
            </a:pPr>
            <a:r>
              <a:rPr lang="en-GB" sz="4000" b="1" dirty="0">
                <a:solidFill>
                  <a:schemeClr val="lt1"/>
                </a:solidFill>
              </a:rPr>
              <a:t>Big qual data as a landscape</a:t>
            </a: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840964" y="2038904"/>
            <a:ext cx="5130312" cy="37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indent="-609600">
              <a:spcBef>
                <a:spcPts val="0"/>
              </a:spcBef>
            </a:pPr>
            <a:r>
              <a:rPr lang="en-GB" dirty="0"/>
              <a:t>Looking systematically across the data landscape </a:t>
            </a:r>
            <a:endParaRPr lang="en-US"/>
          </a:p>
          <a:p>
            <a:pPr marL="1066800" lvl="1">
              <a:spcBef>
                <a:spcPts val="0"/>
              </a:spcBef>
            </a:pPr>
            <a:r>
              <a:rPr lang="en-GB" dirty="0"/>
              <a:t>Nature</a:t>
            </a:r>
          </a:p>
          <a:p>
            <a:pPr marL="1066800" lvl="1">
              <a:spcBef>
                <a:spcPts val="0"/>
              </a:spcBef>
            </a:pPr>
            <a:r>
              <a:rPr lang="en-GB" dirty="0"/>
              <a:t>Quality</a:t>
            </a:r>
          </a:p>
          <a:p>
            <a:pPr marL="1066800" lvl="1">
              <a:spcBef>
                <a:spcPts val="0"/>
              </a:spcBef>
            </a:pPr>
            <a:r>
              <a:rPr lang="en-GB" dirty="0"/>
              <a:t>Fit</a:t>
            </a:r>
          </a:p>
          <a:p>
            <a:pPr marL="1066800"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lang="en-GB" dirty="0"/>
          </a:p>
          <a:p>
            <a:pPr marL="609600" indent="-609600">
              <a:spcBef>
                <a:spcPts val="0"/>
              </a:spcBef>
            </a:pPr>
            <a:r>
              <a:rPr lang="en-GB" dirty="0"/>
              <a:t>Aim to construct new corpus </a:t>
            </a:r>
          </a:p>
          <a:p>
            <a:pPr marL="1066800" lvl="1">
              <a:spcBef>
                <a:spcPts val="0"/>
              </a:spcBef>
            </a:pPr>
            <a:endParaRPr lang="en-GB" dirty="0"/>
          </a:p>
          <a:p>
            <a:pPr marL="609600" indent="-609600">
              <a:buSzPts val="2800"/>
              <a:buFont typeface="Calibri"/>
              <a:buNone/>
            </a:pPr>
            <a:endParaRPr lang="en-US"/>
          </a:p>
          <a:p>
            <a:pPr marL="228600" indent="-50800">
              <a:buSzPts val="2800"/>
              <a:buNone/>
            </a:pPr>
            <a:endParaRPr lang="en-US"/>
          </a:p>
        </p:txBody>
      </p:sp>
      <p:pic>
        <p:nvPicPr>
          <p:cNvPr id="4" name="Picture 4" descr="A picture containing grass, outdoor, field, grassy&#10;&#10;Description generated with very high confidence">
            <a:extLst>
              <a:ext uri="{FF2B5EF4-FFF2-40B4-BE49-F238E27FC236}">
                <a16:creationId xmlns:a16="http://schemas.microsoft.com/office/drawing/2014/main" id="{340F2D52-0F5B-4AC5-BEC5-A5B628990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937" y="2216105"/>
            <a:ext cx="5329604" cy="286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06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838200" y="590593"/>
            <a:ext cx="10515600" cy="18519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en-GB" sz="5400" b="1">
                <a:solidFill>
                  <a:schemeClr val="lt1"/>
                </a:solidFill>
              </a:rPr>
              <a:t>Overviewing the archive </a:t>
            </a:r>
            <a:br>
              <a:rPr lang="en-GB" sz="800" b="1">
                <a:solidFill>
                  <a:schemeClr val="lt1"/>
                </a:solidFill>
              </a:rPr>
            </a:br>
            <a:br>
              <a:rPr lang="en-GB" sz="800" b="1">
                <a:solidFill>
                  <a:schemeClr val="lt1"/>
                </a:solidFill>
              </a:rPr>
            </a:br>
            <a:r>
              <a:rPr lang="en-GB" sz="2800" i="1">
                <a:solidFill>
                  <a:schemeClr val="lt1"/>
                </a:solidFill>
              </a:rPr>
              <a:t>Aim: to look across archive(s) to find and review potential sources AND construct one large corpus </a:t>
            </a:r>
            <a:endParaRPr sz="1400"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endParaRPr sz="2800" i="1">
              <a:solidFill>
                <a:schemeClr val="lt1"/>
              </a:solidFill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838200" y="2748648"/>
            <a:ext cx="10515600" cy="37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lvl="0" indent="-609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GB" u="sng"/>
              <a:t>Three stages:</a:t>
            </a:r>
            <a:endParaRPr/>
          </a:p>
          <a:p>
            <a:pPr marL="609600" lvl="0" indent="-609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  <a:p>
            <a:pPr marL="609600" lvl="0" indent="-609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>
                <a:highlight>
                  <a:srgbClr val="FFFFFF"/>
                </a:highlight>
              </a:rPr>
              <a:t>Data audit</a:t>
            </a:r>
            <a:endParaRPr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>
                <a:highlight>
                  <a:srgbClr val="FFFFFF"/>
                </a:highlight>
              </a:rPr>
              <a:t>Data management</a:t>
            </a:r>
            <a:endParaRPr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>
                <a:highlight>
                  <a:srgbClr val="FFFFFF"/>
                </a:highlight>
              </a:rPr>
              <a:t>Data storage</a:t>
            </a:r>
            <a:endParaRPr>
              <a:highlight>
                <a:srgbClr val="FFFFFF"/>
              </a:highlight>
            </a:endParaRPr>
          </a:p>
          <a:p>
            <a:pPr marL="609600" lvl="0" indent="-609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379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>
                <a:solidFill>
                  <a:schemeClr val="lt1"/>
                </a:solidFill>
              </a:rPr>
              <a:t>Data audit</a:t>
            </a:r>
            <a:endParaRPr/>
          </a:p>
        </p:txBody>
      </p:sp>
      <p:pic>
        <p:nvPicPr>
          <p:cNvPr id="98" name="Google Shape;98;p1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13795" t="21874" r="13248" b="9552"/>
          <a:stretch/>
        </p:blipFill>
        <p:spPr>
          <a:xfrm>
            <a:off x="1470500" y="1851299"/>
            <a:ext cx="9394500" cy="500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>
                <a:solidFill>
                  <a:schemeClr val="lt1"/>
                </a:solidFill>
              </a:rPr>
              <a:t>Data management: File name harmonisation</a:t>
            </a:r>
            <a:endParaRPr/>
          </a:p>
        </p:txBody>
      </p:sp>
      <p:pic>
        <p:nvPicPr>
          <p:cNvPr id="104" name="Google Shape;104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14662" t="29963" r="13745" b="8460"/>
          <a:stretch/>
        </p:blipFill>
        <p:spPr>
          <a:xfrm>
            <a:off x="1144153" y="2023793"/>
            <a:ext cx="9716700" cy="469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>
                <a:solidFill>
                  <a:schemeClr val="lt1"/>
                </a:solidFill>
              </a:rPr>
              <a:t>Data management: File reorganisation</a:t>
            </a:r>
            <a:endParaRPr/>
          </a:p>
        </p:txBody>
      </p:sp>
      <p:pic>
        <p:nvPicPr>
          <p:cNvPr id="110" name="Google Shape;110;p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350" t="-3712" r="-349" b="8763"/>
          <a:stretch/>
        </p:blipFill>
        <p:spPr>
          <a:xfrm>
            <a:off x="1374244" y="1656310"/>
            <a:ext cx="9744600" cy="520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>
                <a:solidFill>
                  <a:schemeClr val="lt1"/>
                </a:solidFill>
              </a:rPr>
              <a:t>Data management: File reorganisation </a:t>
            </a:r>
            <a:endParaRPr/>
          </a:p>
        </p:txBody>
      </p:sp>
      <p:pic>
        <p:nvPicPr>
          <p:cNvPr id="116" name="Google Shape;116;p18"/>
          <p:cNvPicPr preferRelativeResize="0"/>
          <p:nvPr/>
        </p:nvPicPr>
        <p:blipFill rotWithShape="1">
          <a:blip r:embed="rId3">
            <a:alphaModFix/>
          </a:blip>
          <a:srcRect t="17071" r="31295" b="7525"/>
          <a:stretch/>
        </p:blipFill>
        <p:spPr>
          <a:xfrm>
            <a:off x="1621792" y="2191156"/>
            <a:ext cx="8390100" cy="517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838200" y="2748648"/>
            <a:ext cx="10515600" cy="37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lvl="0" indent="-609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22" name="Google Shape;12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4725" y="2540575"/>
            <a:ext cx="9861225" cy="425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838200" y="590593"/>
            <a:ext cx="10515600" cy="18519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3300" b="1">
                <a:solidFill>
                  <a:srgbClr val="FFFFFF"/>
                </a:solidFill>
              </a:rPr>
              <a:t>Our Step 1, endpoint:  Timescapes data in a corpus reorganised into gender and cohort ‘sets’</a:t>
            </a:r>
            <a:endParaRPr sz="54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101</Words>
  <Application>Microsoft Office PowerPoint</Application>
  <PresentationFormat>Widescreen</PresentationFormat>
  <Paragraphs>18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STEP 1 –   Overviewing the archived qualitative data and constructing a corpus </vt:lpstr>
      <vt:lpstr>A 4-step archaeological process moving between breadth and depth</vt:lpstr>
      <vt:lpstr>Big qual data as a landscape</vt:lpstr>
      <vt:lpstr>Overviewing the archive   Aim: to look across archive(s) to find and review potential sources AND construct one large corpus  </vt:lpstr>
      <vt:lpstr>Data audit</vt:lpstr>
      <vt:lpstr>Data management: File name harmonisation</vt:lpstr>
      <vt:lpstr>Data management: File reorganisation</vt:lpstr>
      <vt:lpstr>Data management: File reorganisation </vt:lpstr>
      <vt:lpstr>Our Step 1, endpoint:  Timescapes data in a corpus reorganised into gender and cohort ‘sets’</vt:lpstr>
      <vt:lpstr>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STEP 1 –   Overviewing the archived qualitative data and constructing a corpus </dc:title>
  <cp:lastModifiedBy>Lynn Jamieson</cp:lastModifiedBy>
  <cp:revision>60</cp:revision>
  <dcterms:modified xsi:type="dcterms:W3CDTF">2020-02-25T16:00:49Z</dcterms:modified>
</cp:coreProperties>
</file>