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3" r:id="rId3"/>
    <p:sldId id="260" r:id="rId4"/>
    <p:sldId id="261" r:id="rId5"/>
    <p:sldId id="257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1" d="100"/>
          <a:sy n="51" d="100"/>
        </p:scale>
        <p:origin x="40" y="2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132C6-527D-4433-99F9-E9787D0930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0D745F-9249-491E-B30B-BD9815A7C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182838-FEF0-4D46-AA98-EF5E053A3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D3A78F-D73F-48D2-BD4B-01816085D9EC}" type="datetimeFigureOut">
              <a:rPr lang="en-GB" smtClean="0"/>
              <a:pPr>
                <a:defRPr/>
              </a:pPr>
              <a:t>03/02/2020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0BC43-C806-4CCE-A1D6-EAD7FAC74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14A75-2366-452F-AB13-FA9EC374E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E87D42-2403-4959-8C6F-6BA44200885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13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3A231-307D-45E7-889C-7187EB8A7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0F1659-8502-460B-911A-0F9CB03280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80133-837C-452C-B3B4-DC2452D64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4BD8F5-E5E3-49D7-9B83-38067C95FB99}" type="datetimeFigureOut">
              <a:rPr lang="en-GB" smtClean="0"/>
              <a:pPr>
                <a:defRPr/>
              </a:pPr>
              <a:t>03/02/2020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23B81-38E3-44F1-B7F4-2129FB894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0F438A-A0A6-4A7E-824F-1A3D52BF9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65B25-F63C-499E-B2B4-6059FCE2CC8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742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7B0B41-880E-4C72-A41C-31418719F9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F0E868-CC23-44A7-8C94-70902D8075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C8AB29-7D46-4DEE-817D-DBF08DE1F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DC4E54-197F-4BC2-B2B5-F4DB91A0C9A7}" type="datetimeFigureOut">
              <a:rPr lang="en-GB" smtClean="0"/>
              <a:pPr>
                <a:defRPr/>
              </a:pPr>
              <a:t>03/02/2020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56AF6-1923-4A7C-B129-B903954C7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70602-5B31-4597-827F-495686D2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6595B-C9BF-4D3A-BB48-DF47248721B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472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92A7A-2A63-42D7-9B23-AFCDBDE68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20AE5A-7613-4621-B3B4-CA2DE22C23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00BE1-CB67-462F-A12A-2C79F22AB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FDEB6B-B868-4B2E-B5C0-132B36E0087F}" type="datetimeFigureOut">
              <a:rPr lang="en-GB" smtClean="0"/>
              <a:pPr>
                <a:defRPr/>
              </a:pPr>
              <a:t>03/02/2020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60AE43-495C-494A-969C-EFBEEBAB2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11A5CA-F9D7-4429-B5FE-5329AB3FA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E791FA-DB58-47DE-A199-BE763D226A8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625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DAF4B-F979-4E05-858B-1E72A238D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22BAC2-3274-4761-82F5-B86AF1D904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6FC3EA-C6CD-43D2-A96B-06D57EB8F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F24C07-697A-44F2-83A6-05E92430C466}" type="datetimeFigureOut">
              <a:rPr lang="en-GB" smtClean="0"/>
              <a:pPr>
                <a:defRPr/>
              </a:pPr>
              <a:t>03/02/2020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EAFB2-86E3-4945-86C5-F9FB73E52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6DB1F-8D93-4401-A960-A08F2C56B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50409F-1E6C-42B6-BA0B-B07567D65AE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765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DAC22-6C10-4178-8929-86AA450BE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B6117F-C6F3-4CDE-9D11-218DCAE77B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8FC430-C220-4005-98F8-025A9FD54B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715EC1-F374-4A58-90A0-296F15D7A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5B4DE7-8B1A-4AC6-A731-E60EC4F13F9E}" type="datetimeFigureOut">
              <a:rPr lang="en-GB" smtClean="0"/>
              <a:pPr>
                <a:defRPr/>
              </a:pPr>
              <a:t>03/02/2020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C53B19-B1CD-47CD-807A-8AA3554C7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C31240-7481-4D4F-9AE5-C008533F8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7863BD-B281-4049-9DBE-8C0B3AC3322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072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E6BF1-B837-4F66-82FB-AE56D6724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530BD9-25BE-4F42-A13A-B3C19D2C6E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FFF3E1-719E-4D0B-A093-D2DA03FDBD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CCF145-F10A-476B-BA25-5CCCACB2D4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C24CB9-58C7-4EBE-A29D-1A42C7F018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CF6CA9-D7CD-4231-BE0C-4DF064818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024B38-F4C6-4396-9950-6C983669DFC9}" type="datetimeFigureOut">
              <a:rPr lang="en-GB" smtClean="0"/>
              <a:pPr>
                <a:defRPr/>
              </a:pPr>
              <a:t>03/02/2020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917B09-995B-43A9-AEC6-98608E76C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3733BA-2FED-43F1-9E96-09599EE13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4BFDD-A11D-4D83-A3DD-99C63D3DC61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50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26775-66D2-4FFB-ACA5-4F3E50A0A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8D0695-91B4-4526-B66C-B9F7CC6EE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15FA28-AEEF-4BCE-A543-DCD6BA641159}" type="datetimeFigureOut">
              <a:rPr lang="en-GB" smtClean="0"/>
              <a:pPr>
                <a:defRPr/>
              </a:pPr>
              <a:t>03/02/2020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4E7106-E1D1-4052-AEF3-58DCB4357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EE1D32-2BB0-4609-B5B1-576A52CB7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AF1A6-3326-40B3-B94C-606B6863C74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863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354338-4776-42D6-B7ED-A3FF16BBE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A758B8-B8D2-400B-A98F-21336D4DBC27}" type="datetimeFigureOut">
              <a:rPr lang="en-GB" smtClean="0"/>
              <a:pPr>
                <a:defRPr/>
              </a:pPr>
              <a:t>03/02/2020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E49B6F-B071-4A71-A995-25E738C8B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0B9D16-86B6-4661-B258-ED6AD1679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F8FE88-ADDB-4489-95A6-4F2D0A8892C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701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DB423-871C-4420-B5AD-66FE543F2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B318A-8C93-4151-A855-7E1098F22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5982C4-10A2-4084-ABCC-F66E7B9F52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AB6D87-9468-482E-8D70-09811C4EF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E5E0FD-C95A-4EBB-B787-4BA6BC330734}" type="datetimeFigureOut">
              <a:rPr lang="en-GB" smtClean="0"/>
              <a:pPr>
                <a:defRPr/>
              </a:pPr>
              <a:t>03/02/2020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A17F70-3C07-4AE5-ABC0-180EE2774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A5580-AE96-4C7C-8AD5-ABC81F112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E4DA7B-02B6-4232-B81A-5914693003F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95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D7C66-E1D9-4319-91E9-A5E482C4B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6E2742-6E1B-441C-975D-BBABDE4230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79C5FF-2DC3-4986-808D-88B5F7604F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BFC5BD-D202-4F7B-8F80-16D072EA9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469A33-6F2C-424A-BDB7-8CFE7BF32BC7}" type="datetimeFigureOut">
              <a:rPr lang="en-GB" smtClean="0"/>
              <a:pPr>
                <a:defRPr/>
              </a:pPr>
              <a:t>03/02/2020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E8947C-1B36-4213-ACB6-18A94AD75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3DC37E-3CEC-4AA7-BB3E-197C66D8F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DA0279-9E8E-492B-8F62-60168857C6B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814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9CB4C5-C94B-4A50-B09D-53D56BC86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7FDEFA-6FC9-4AD0-9FF2-8ACA8A7533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66C8EF-C7B0-481F-9D7A-C6BA9E6D7E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E963CE9-AEB6-423D-8F58-50606108D36B}" type="datetimeFigureOut">
              <a:rPr lang="en-GB" smtClean="0"/>
              <a:pPr>
                <a:defRPr/>
              </a:pPr>
              <a:t>03/02/2020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4C04EF-0FFE-41B7-8834-DE33BD28D1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866F43-187E-4938-BC52-2F2AD0BE05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AD6D5FA-7CAE-49FC-90AC-CAFCA432732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30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ynoothunivesity.ie/social-sciences-institute/research/iqda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imescapes-archive.leeds.ac.uk/" TargetMode="External"/><Relationship Id="rId5" Type="http://schemas.openxmlformats.org/officeDocument/2006/relationships/hyperlink" Target="http://www.qdr.syr.edu/" TargetMode="External"/><Relationship Id="rId4" Type="http://schemas.openxmlformats.org/officeDocument/2006/relationships/hyperlink" Target="http://www.data-archive.ac.uk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86197D16-FE75-4A0E-A0C9-28C0F04A43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57022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FA8FCEC6-4B30-4FF2-8B32-504BEAEA3A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6" b="9820"/>
          <a:stretch>
            <a:fillRect/>
          </a:stretch>
        </p:blipFill>
        <p:spPr>
          <a:xfrm>
            <a:off x="0" y="3808676"/>
            <a:ext cx="12192000" cy="3049325"/>
          </a:xfrm>
          <a:custGeom>
            <a:avLst/>
            <a:gdLst>
              <a:gd name="connsiteX0" fmla="*/ 0 w 12192000"/>
              <a:gd name="connsiteY0" fmla="*/ 0 h 3049325"/>
              <a:gd name="connsiteX1" fmla="*/ 12192000 w 12192000"/>
              <a:gd name="connsiteY1" fmla="*/ 0 h 3049325"/>
              <a:gd name="connsiteX2" fmla="*/ 12192000 w 12192000"/>
              <a:gd name="connsiteY2" fmla="*/ 3049325 h 3049325"/>
              <a:gd name="connsiteX3" fmla="*/ 0 w 12192000"/>
              <a:gd name="connsiteY3" fmla="*/ 3049325 h 30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49325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4484" y="832332"/>
            <a:ext cx="10021446" cy="2976344"/>
          </a:xfrm>
        </p:spPr>
        <p:txBody>
          <a:bodyPr anchor="ctr">
            <a:normAutofit fontScale="90000"/>
          </a:bodyPr>
          <a:lstStyle/>
          <a:p>
            <a:pPr algn="l"/>
            <a:br>
              <a:rPr lang="en-GB" sz="2100" b="1" dirty="0">
                <a:solidFill>
                  <a:srgbClr val="FFFFFF"/>
                </a:solidFill>
              </a:rPr>
            </a:br>
            <a:br>
              <a:rPr lang="en-GB" sz="2100" b="1" dirty="0">
                <a:solidFill>
                  <a:srgbClr val="FFFFFF"/>
                </a:solidFill>
              </a:rPr>
            </a:br>
            <a:br>
              <a:rPr lang="en-GB" sz="2100" b="1" dirty="0">
                <a:solidFill>
                  <a:srgbClr val="FFFFFF"/>
                </a:solidFill>
              </a:rPr>
            </a:br>
            <a:br>
              <a:rPr lang="en-GB" sz="2100" b="1" dirty="0">
                <a:solidFill>
                  <a:srgbClr val="FFFFFF"/>
                </a:solidFill>
              </a:rPr>
            </a:br>
            <a:br>
              <a:rPr lang="en-GB" sz="2100" b="1" dirty="0">
                <a:solidFill>
                  <a:srgbClr val="FFFFFF"/>
                </a:solidFill>
              </a:rPr>
            </a:br>
            <a:r>
              <a:rPr lang="en-GB" b="1" dirty="0">
                <a:solidFill>
                  <a:srgbClr val="FFFFFF"/>
                </a:solidFill>
              </a:rPr>
              <a:t>WORKING WITH LARGE AMOUNTS </a:t>
            </a:r>
            <a:br>
              <a:rPr lang="en-GB" b="1" dirty="0">
                <a:solidFill>
                  <a:srgbClr val="FFFFFF"/>
                </a:solidFill>
              </a:rPr>
            </a:br>
            <a:r>
              <a:rPr lang="en-GB" b="1" dirty="0">
                <a:solidFill>
                  <a:srgbClr val="FFFFFF"/>
                </a:solidFill>
              </a:rPr>
              <a:t>OF QUALITATIVE DATA: </a:t>
            </a:r>
            <a:br>
              <a:rPr lang="en-GB" b="1" dirty="0">
                <a:solidFill>
                  <a:srgbClr val="FFFFFF"/>
                </a:solidFill>
              </a:rPr>
            </a:br>
            <a:r>
              <a:rPr lang="en-GB" b="1" dirty="0">
                <a:solidFill>
                  <a:srgbClr val="FFFFFF"/>
                </a:solidFill>
              </a:rPr>
              <a:t>POTENTIAL GAINS </a:t>
            </a:r>
            <a:br>
              <a:rPr lang="en-GB" sz="4400" dirty="0">
                <a:solidFill>
                  <a:srgbClr val="FFFFFF"/>
                </a:solidFill>
              </a:rPr>
            </a:br>
            <a:endParaRPr lang="en-GB" sz="4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>
          <a:xfrm>
            <a:off x="789140" y="555776"/>
            <a:ext cx="10146082" cy="1830388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Big data</a:t>
            </a:r>
            <a:br>
              <a:rPr lang="en-GB" b="1" dirty="0">
                <a:solidFill>
                  <a:schemeClr val="bg1"/>
                </a:solidFill>
              </a:rPr>
            </a:br>
            <a:br>
              <a:rPr lang="en-GB" sz="800" b="1" dirty="0">
                <a:solidFill>
                  <a:schemeClr val="bg1"/>
                </a:solidFill>
              </a:rPr>
            </a:br>
            <a:r>
              <a:rPr lang="en-GB" sz="2400" i="1" dirty="0">
                <a:solidFill>
                  <a:schemeClr val="bg1"/>
                </a:solidFill>
              </a:rPr>
              <a:t>"Big data represents the information assets characterized by such a high volume, velocity and variety to require specific technology and analytical methods for its transformation into value"</a:t>
            </a:r>
            <a:r>
              <a:rPr lang="en-GB" sz="2400" dirty="0">
                <a:solidFill>
                  <a:schemeClr val="bg1"/>
                </a:solidFill>
              </a:rPr>
              <a:t> (De Mauro et al. 2016)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39660" y="2605414"/>
            <a:ext cx="9475940" cy="3696810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4000" dirty="0"/>
              <a:t> Manipulating vast amounts of data at speed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4000" dirty="0"/>
              <a:t> Claims of objectivity and accuracy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18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sz="4000" dirty="0"/>
              <a:t>CAVEATS: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4000" dirty="0"/>
              <a:t> Biases and context of creation and use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4000" dirty="0"/>
              <a:t> Recreation of quantitative/qualitative divide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BC0553A-C35D-41DA-A42E-659E3C42F2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1000"/>
          </a:blip>
          <a:srcRect t="4932"/>
          <a:stretch/>
        </p:blipFill>
        <p:spPr>
          <a:xfrm>
            <a:off x="1542971" y="263046"/>
            <a:ext cx="9106058" cy="6519798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2AE43D13-87B9-459D-8FC5-7A8039FFE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391" y="803536"/>
            <a:ext cx="10214998" cy="1325563"/>
          </a:xfrm>
        </p:spPr>
        <p:txBody>
          <a:bodyPr/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Online data archival sources: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F0564C-D9E9-4CDA-B14F-C6272974120F}"/>
              </a:ext>
            </a:extLst>
          </p:cNvPr>
          <p:cNvSpPr txBox="1"/>
          <p:nvPr/>
        </p:nvSpPr>
        <p:spPr>
          <a:xfrm>
            <a:off x="3904989" y="4149566"/>
            <a:ext cx="8287011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/>
              <a:t>eg</a:t>
            </a:r>
            <a:endParaRPr lang="en-GB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Irish Qualitative Data Archive: </a:t>
            </a:r>
            <a:r>
              <a:rPr lang="en-GB" dirty="0">
                <a:hlinkClick r:id="rId3"/>
              </a:rPr>
              <a:t>www.maynoothunivesity.ie/social-sciences-institute/research/iqda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UK Data Archive: </a:t>
            </a:r>
            <a:r>
              <a:rPr lang="en-GB" dirty="0">
                <a:hlinkClick r:id="rId4"/>
              </a:rPr>
              <a:t>www.data-archive.ac.uk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Qualitative Data Repository:</a:t>
            </a:r>
            <a:r>
              <a:rPr lang="en-GB" dirty="0"/>
              <a:t> </a:t>
            </a:r>
            <a:r>
              <a:rPr lang="en-GB" dirty="0">
                <a:hlinkClick r:id="rId5"/>
              </a:rPr>
              <a:t>www.qdr.syr.edu</a:t>
            </a:r>
            <a:r>
              <a:rPr lang="en-GB" dirty="0"/>
              <a:t>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err="1"/>
              <a:t>Timescapes</a:t>
            </a:r>
            <a:r>
              <a:rPr lang="en-GB" sz="2400" b="1" dirty="0"/>
              <a:t> Qualitative Longitudinal Data Archive:</a:t>
            </a:r>
            <a:r>
              <a:rPr lang="en-GB" dirty="0"/>
              <a:t> </a:t>
            </a:r>
            <a:r>
              <a:rPr lang="en-GB" dirty="0">
                <a:hlinkClick r:id="rId6"/>
              </a:rPr>
              <a:t>www.timescapes-archive.leeds.ac.uk</a:t>
            </a:r>
            <a:r>
              <a:rPr lang="en-GB" dirty="0"/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838200" y="1119600"/>
            <a:ext cx="10515600" cy="1325563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Moving from small scale to big scale amounts of qualitative data</a:t>
            </a:r>
          </a:p>
        </p:txBody>
      </p:sp>
      <p:sp>
        <p:nvSpPr>
          <p:cNvPr id="18435" name="Rectangle 3"/>
          <p:cNvSpPr>
            <a:spLocks noGrp="1"/>
          </p:cNvSpPr>
          <p:nvPr>
            <p:ph idx="1"/>
          </p:nvPr>
        </p:nvSpPr>
        <p:spPr>
          <a:xfrm>
            <a:off x="1303506" y="2801938"/>
            <a:ext cx="9630383" cy="3390900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en-GB" sz="3200" dirty="0"/>
              <a:t>The need for:</a:t>
            </a:r>
          </a:p>
          <a:p>
            <a:pPr>
              <a:buFont typeface="Arial" charset="0"/>
              <a:buNone/>
            </a:pPr>
            <a:r>
              <a:rPr lang="en-GB" sz="3200" i="1" dirty="0"/>
              <a:t>… appropriate qualitative ways to ‘scale up’ research resources currently generated through multiple small-scale studies, to fully exploit the massive potential that qualitative research offers for making cross-contextual generalisations</a:t>
            </a:r>
            <a:r>
              <a:rPr lang="en-GB" sz="3200" dirty="0"/>
              <a:t> (Mason, 2002: 3)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700391" y="907476"/>
            <a:ext cx="10653409" cy="1325563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chemeClr val="bg1"/>
                </a:solidFill>
              </a:rPr>
              <a:t>Gains of merging multiple small-scale studies: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4596" y="2788838"/>
            <a:ext cx="10089204" cy="43513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4000" dirty="0"/>
              <a:t>Address </a:t>
            </a:r>
            <a:r>
              <a:rPr lang="en-GB" sz="4000" u="sng" dirty="0"/>
              <a:t>comparative research questions</a:t>
            </a:r>
            <a:r>
              <a:rPr lang="en-GB" sz="4000" dirty="0"/>
              <a:t> making use of differences between the studies, based on their meta data.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14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4000" u="sng" dirty="0"/>
              <a:t>Generalise</a:t>
            </a:r>
            <a:r>
              <a:rPr lang="en-GB" sz="4000" dirty="0"/>
              <a:t> from data (not a representative claim) and test claims about social processes.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968375" y="1766212"/>
            <a:ext cx="9228137" cy="2821022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Questions for me?</a:t>
            </a:r>
            <a:br>
              <a:rPr lang="en-GB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900" b="1" dirty="0">
                <a:solidFill>
                  <a:srgbClr val="0070C0"/>
                </a:solidFill>
              </a:rPr>
              <a:t>                    </a:t>
            </a:r>
            <a:r>
              <a:rPr lang="en-GB" sz="4000" dirty="0">
                <a:latin typeface="Calibri" pitchFamily="34" charset="0"/>
              </a:rPr>
              <a:t>Ask away …</a:t>
            </a:r>
            <a:br>
              <a:rPr lang="en-GB" sz="4000" dirty="0"/>
            </a:br>
            <a:br>
              <a:rPr lang="en-GB" sz="2600" dirty="0"/>
            </a:b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Question for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8125" y="4587234"/>
            <a:ext cx="9715500" cy="120967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4000" dirty="0"/>
              <a:t>Is working with large amounts of qualitative data an exciting or scary prospect?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GB" sz="1100" dirty="0"/>
          </a:p>
          <a:p>
            <a:pPr>
              <a:lnSpc>
                <a:spcPct val="80000"/>
              </a:lnSpc>
            </a:pPr>
            <a:endParaRPr lang="en-GB" sz="2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274</Words>
  <Application>Microsoft Office PowerPoint</Application>
  <PresentationFormat>Widescreen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     WORKING WITH LARGE AMOUNTS  OF QUALITATIVE DATA:  POTENTIAL GAINS  </vt:lpstr>
      <vt:lpstr>Big data  "Big data represents the information assets characterized by such a high volume, velocity and variety to require specific technology and analytical methods for its transformation into value" (De Mauro et al. 2016)</vt:lpstr>
      <vt:lpstr>Online data archival sources:</vt:lpstr>
      <vt:lpstr>Moving from small scale to big scale amounts of qualitative data</vt:lpstr>
      <vt:lpstr>Gains of merging multiple small-scale studies:</vt:lpstr>
      <vt:lpstr>Questions for me?                     Ask away …   Question for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WITH LARGE AMOUNTS  OF QUALITATIVE DATA:  POTENTIAL GAINS</dc:title>
  <dc:creator>'Reviewer 2';)</dc:creator>
  <cp:lastModifiedBy>'Reviewer 2' ;) </cp:lastModifiedBy>
  <cp:revision>9</cp:revision>
  <dcterms:created xsi:type="dcterms:W3CDTF">2020-02-03T16:23:41Z</dcterms:created>
  <dcterms:modified xsi:type="dcterms:W3CDTF">2020-02-03T17:46:16Z</dcterms:modified>
</cp:coreProperties>
</file>