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riain\Desktop\Old%20Desktop\A_Current\StudentNumb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% of People who are Students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'2019614137302018327CNA254728130'!$W$24</c:f>
              <c:strCache>
                <c:ptCount val="1"/>
                <c:pt idx="0">
                  <c:v>Aged 20-24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'2019614137302018327CNA254728130'!$X$22:$AE$23</c:f>
              <c:strCache>
                <c:ptCount val="8"/>
                <c:pt idx="0">
                  <c:v>1981</c:v>
                </c:pt>
                <c:pt idx="1">
                  <c:v>1986</c:v>
                </c:pt>
                <c:pt idx="2">
                  <c:v>1991</c:v>
                </c:pt>
                <c:pt idx="3">
                  <c:v>1996</c:v>
                </c:pt>
                <c:pt idx="4">
                  <c:v>2002</c:v>
                </c:pt>
                <c:pt idx="5">
                  <c:v>2006</c:v>
                </c:pt>
                <c:pt idx="6">
                  <c:v>2011</c:v>
                </c:pt>
                <c:pt idx="7">
                  <c:v>2016</c:v>
                </c:pt>
              </c:strCache>
            </c:strRef>
          </c:cat>
          <c:val>
            <c:numRef>
              <c:f>'2019614137302018327CNA254728130'!$X$24:$AE$24</c:f>
              <c:numCache>
                <c:formatCode>0.0%</c:formatCode>
                <c:ptCount val="8"/>
                <c:pt idx="0">
                  <c:v>7.206466589648966E-2</c:v>
                </c:pt>
                <c:pt idx="1">
                  <c:v>9.7722257911348212E-2</c:v>
                </c:pt>
                <c:pt idx="2">
                  <c:v>0.14629818585597887</c:v>
                </c:pt>
                <c:pt idx="3">
                  <c:v>0.21274978353797799</c:v>
                </c:pt>
                <c:pt idx="4">
                  <c:v>0.2611852564766366</c:v>
                </c:pt>
                <c:pt idx="5">
                  <c:v>0.2652777575005475</c:v>
                </c:pt>
                <c:pt idx="6">
                  <c:v>0.35602948548435392</c:v>
                </c:pt>
                <c:pt idx="7">
                  <c:v>0.39460816559224665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9B-428B-A1D5-3BE8B1E2AFE9}"/>
            </c:ext>
          </c:extLst>
        </c:ser>
        <c:ser>
          <c:idx val="1"/>
          <c:order val="1"/>
          <c:tx>
            <c:strRef>
              <c:f>'2019614137302018327CNA254728130'!$W$25</c:f>
              <c:strCache>
                <c:ptCount val="1"/>
                <c:pt idx="0">
                  <c:v>Aged 20 (est)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'2019614137302018327CNA254728130'!$X$22:$AE$23</c:f>
              <c:strCache>
                <c:ptCount val="8"/>
                <c:pt idx="0">
                  <c:v>1981</c:v>
                </c:pt>
                <c:pt idx="1">
                  <c:v>1986</c:v>
                </c:pt>
                <c:pt idx="2">
                  <c:v>1991</c:v>
                </c:pt>
                <c:pt idx="3">
                  <c:v>1996</c:v>
                </c:pt>
                <c:pt idx="4">
                  <c:v>2002</c:v>
                </c:pt>
                <c:pt idx="5">
                  <c:v>2006</c:v>
                </c:pt>
                <c:pt idx="6">
                  <c:v>2011</c:v>
                </c:pt>
                <c:pt idx="7">
                  <c:v>2016</c:v>
                </c:pt>
              </c:strCache>
            </c:strRef>
          </c:cat>
          <c:val>
            <c:numRef>
              <c:f>'2019614137302018327CNA254728130'!$X$25:$AE$25</c:f>
              <c:numCache>
                <c:formatCode>0.0%</c:formatCode>
                <c:ptCount val="8"/>
                <c:pt idx="0">
                  <c:v>0.11025893882162918</c:v>
                </c:pt>
                <c:pt idx="1">
                  <c:v>0.14951505460436276</c:v>
                </c:pt>
                <c:pt idx="2">
                  <c:v>0.22383622435964767</c:v>
                </c:pt>
                <c:pt idx="3">
                  <c:v>0.32550716881310632</c:v>
                </c:pt>
                <c:pt idx="4">
                  <c:v>0.399613442409254</c:v>
                </c:pt>
                <c:pt idx="5">
                  <c:v>0.40587496897583769</c:v>
                </c:pt>
                <c:pt idx="6">
                  <c:v>0.54472511279106151</c:v>
                </c:pt>
                <c:pt idx="7">
                  <c:v>0.6037504933561374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9B-428B-A1D5-3BE8B1E2A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5564144"/>
        <c:axId val="375566112"/>
      </c:lineChart>
      <c:catAx>
        <c:axId val="37556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566112"/>
        <c:crosses val="autoZero"/>
        <c:auto val="1"/>
        <c:lblAlgn val="ctr"/>
        <c:lblOffset val="100"/>
        <c:noMultiLvlLbl val="0"/>
      </c:catAx>
      <c:valAx>
        <c:axId val="37556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56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F509B-0C59-4641-ACE2-FFBA67BD3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3B380D-B458-477D-B5E1-9E5BE56ED547}">
      <dgm:prSet phldrT="[Text]"/>
      <dgm:spPr/>
      <dgm:t>
        <a:bodyPr/>
        <a:lstStyle/>
        <a:p>
          <a:r>
            <a:rPr lang="en-US" dirty="0" smtClean="0"/>
            <a:t>Educational Upgrading and </a:t>
          </a:r>
          <a:r>
            <a:rPr lang="en-US" dirty="0" err="1" smtClean="0"/>
            <a:t>Polarisation</a:t>
          </a:r>
          <a:endParaRPr lang="en-US" dirty="0"/>
        </a:p>
      </dgm:t>
    </dgm:pt>
    <dgm:pt modelId="{07FE9B08-0239-43F3-8C30-BA61B85556BE}" type="parTrans" cxnId="{5628DEC2-AE32-407B-988A-3FCD93006C4B}">
      <dgm:prSet/>
      <dgm:spPr/>
      <dgm:t>
        <a:bodyPr/>
        <a:lstStyle/>
        <a:p>
          <a:endParaRPr lang="en-US"/>
        </a:p>
      </dgm:t>
    </dgm:pt>
    <dgm:pt modelId="{67549CA7-012B-4752-BFC6-891862776576}" type="sibTrans" cxnId="{5628DEC2-AE32-407B-988A-3FCD93006C4B}">
      <dgm:prSet/>
      <dgm:spPr/>
      <dgm:t>
        <a:bodyPr/>
        <a:lstStyle/>
        <a:p>
          <a:endParaRPr lang="en-US"/>
        </a:p>
      </dgm:t>
    </dgm:pt>
    <dgm:pt modelId="{7FE0291A-8C0E-4C77-B257-284FEAD9305C}">
      <dgm:prSet phldrT="[Text]"/>
      <dgm:spPr/>
      <dgm:t>
        <a:bodyPr/>
        <a:lstStyle/>
        <a:p>
          <a:r>
            <a:rPr lang="en-US" dirty="0" smtClean="0"/>
            <a:t>‘Runaway </a:t>
          </a:r>
          <a:r>
            <a:rPr lang="en-US" dirty="0" err="1" smtClean="0"/>
            <a:t>Labour</a:t>
          </a:r>
          <a:r>
            <a:rPr lang="en-US" dirty="0" smtClean="0"/>
            <a:t> Market’</a:t>
          </a:r>
          <a:endParaRPr lang="en-US" dirty="0"/>
        </a:p>
      </dgm:t>
    </dgm:pt>
    <dgm:pt modelId="{A0FA3FB1-D386-4C3F-A660-7F1866A02D1B}" type="parTrans" cxnId="{C57B8AA7-D953-4994-8118-98C45EF234F5}">
      <dgm:prSet/>
      <dgm:spPr/>
      <dgm:t>
        <a:bodyPr/>
        <a:lstStyle/>
        <a:p>
          <a:endParaRPr lang="en-US"/>
        </a:p>
      </dgm:t>
    </dgm:pt>
    <dgm:pt modelId="{2C295011-13EF-4D65-9B29-C02A097D13F5}" type="sibTrans" cxnId="{C57B8AA7-D953-4994-8118-98C45EF234F5}">
      <dgm:prSet/>
      <dgm:spPr/>
      <dgm:t>
        <a:bodyPr/>
        <a:lstStyle/>
        <a:p>
          <a:endParaRPr lang="en-US"/>
        </a:p>
      </dgm:t>
    </dgm:pt>
    <dgm:pt modelId="{6068B7A0-ADE7-48CF-B8BC-0209265F7A30}">
      <dgm:prSet phldrT="[Text]"/>
      <dgm:spPr/>
      <dgm:t>
        <a:bodyPr/>
        <a:lstStyle/>
        <a:p>
          <a:r>
            <a:rPr lang="en-US" dirty="0" smtClean="0"/>
            <a:t>Low Learning Trap in Employment</a:t>
          </a:r>
          <a:endParaRPr lang="en-US" dirty="0"/>
        </a:p>
      </dgm:t>
    </dgm:pt>
    <dgm:pt modelId="{51EC7F7E-B208-45EB-AE72-901205503D76}" type="parTrans" cxnId="{A302A84F-97BE-4AB8-9D10-ED358D96720F}">
      <dgm:prSet/>
      <dgm:spPr/>
      <dgm:t>
        <a:bodyPr/>
        <a:lstStyle/>
        <a:p>
          <a:endParaRPr lang="en-US"/>
        </a:p>
      </dgm:t>
    </dgm:pt>
    <dgm:pt modelId="{6D4BF21A-2FE2-4EAA-85A6-EA02CA0E0EE2}" type="sibTrans" cxnId="{A302A84F-97BE-4AB8-9D10-ED358D96720F}">
      <dgm:prSet/>
      <dgm:spPr/>
      <dgm:t>
        <a:bodyPr/>
        <a:lstStyle/>
        <a:p>
          <a:endParaRPr lang="en-US"/>
        </a:p>
      </dgm:t>
    </dgm:pt>
    <dgm:pt modelId="{E7887868-FBC2-42A1-B343-55B196539AD6}" type="pres">
      <dgm:prSet presAssocID="{52EF509B-0C59-4641-ACE2-FFBA67BD3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32BE29-CC3C-475A-93D8-7D4EEB6B42B5}" type="pres">
      <dgm:prSet presAssocID="{0D3B380D-B458-477D-B5E1-9E5BE56ED54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3EF3F-5469-4DD5-A88E-E277382821FB}" type="pres">
      <dgm:prSet presAssocID="{67549CA7-012B-4752-BFC6-891862776576}" presName="sibTrans" presStyleLbl="sibTrans2D1" presStyleIdx="0" presStyleCnt="3" custLinFactNeighborX="22241" custLinFactNeighborY="-39924"/>
      <dgm:spPr/>
      <dgm:t>
        <a:bodyPr/>
        <a:lstStyle/>
        <a:p>
          <a:endParaRPr lang="en-US"/>
        </a:p>
      </dgm:t>
    </dgm:pt>
    <dgm:pt modelId="{D4A50241-D3FD-4127-8AB8-527B3ABA38B4}" type="pres">
      <dgm:prSet presAssocID="{67549CA7-012B-4752-BFC6-89186277657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6EC2395-8EBB-45C1-B464-8FD8FCD4BA37}" type="pres">
      <dgm:prSet presAssocID="{7FE0291A-8C0E-4C77-B257-284FEAD9305C}" presName="node" presStyleLbl="node1" presStyleIdx="1" presStyleCnt="3" custRadScaleRad="179820" custRadScaleInc="-25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A2671-5C54-455F-B5F4-D7925E17DE23}" type="pres">
      <dgm:prSet presAssocID="{2C295011-13EF-4D65-9B29-C02A097D13F5}" presName="sibTrans" presStyleLbl="sibTrans2D1" presStyleIdx="1" presStyleCnt="3" custLinFactNeighborX="2454" custLinFactNeighborY="90597"/>
      <dgm:spPr/>
      <dgm:t>
        <a:bodyPr/>
        <a:lstStyle/>
        <a:p>
          <a:endParaRPr lang="en-US"/>
        </a:p>
      </dgm:t>
    </dgm:pt>
    <dgm:pt modelId="{9B38C9A3-53E1-4322-B169-8B97684C8C6F}" type="pres">
      <dgm:prSet presAssocID="{2C295011-13EF-4D65-9B29-C02A097D13F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8D93AD9-8DE5-441C-A218-22924A81B04F}" type="pres">
      <dgm:prSet presAssocID="{6068B7A0-ADE7-48CF-B8BC-0209265F7A30}" presName="node" presStyleLbl="node1" presStyleIdx="2" presStyleCnt="3" custRadScaleRad="182285" custRadScaleInc="25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B7DC6-D6AD-427E-8B7C-3B2F783E81F2}" type="pres">
      <dgm:prSet presAssocID="{6D4BF21A-2FE2-4EAA-85A6-EA02CA0E0EE2}" presName="sibTrans" presStyleLbl="sibTrans2D1" presStyleIdx="2" presStyleCnt="3" custLinFactNeighborX="-22798" custLinFactNeighborY="-67563"/>
      <dgm:spPr/>
      <dgm:t>
        <a:bodyPr/>
        <a:lstStyle/>
        <a:p>
          <a:endParaRPr lang="en-US"/>
        </a:p>
      </dgm:t>
    </dgm:pt>
    <dgm:pt modelId="{2A96AC5B-8D6A-44E1-9306-8DBE51033AC8}" type="pres">
      <dgm:prSet presAssocID="{6D4BF21A-2FE2-4EAA-85A6-EA02CA0E0EE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76C5BE5-5684-40D7-8493-649E332B91F7}" type="presOf" srcId="{7FE0291A-8C0E-4C77-B257-284FEAD9305C}" destId="{46EC2395-8EBB-45C1-B464-8FD8FCD4BA37}" srcOrd="0" destOrd="0" presId="urn:microsoft.com/office/officeart/2005/8/layout/cycle2"/>
    <dgm:cxn modelId="{C4AE7F08-42E7-44A1-9992-252485C78303}" type="presOf" srcId="{2C295011-13EF-4D65-9B29-C02A097D13F5}" destId="{A62A2671-5C54-455F-B5F4-D7925E17DE23}" srcOrd="0" destOrd="0" presId="urn:microsoft.com/office/officeart/2005/8/layout/cycle2"/>
    <dgm:cxn modelId="{C010645C-F61A-44EA-B6C8-7CB3354D8B38}" type="presOf" srcId="{0D3B380D-B458-477D-B5E1-9E5BE56ED547}" destId="{D432BE29-CC3C-475A-93D8-7D4EEB6B42B5}" srcOrd="0" destOrd="0" presId="urn:microsoft.com/office/officeart/2005/8/layout/cycle2"/>
    <dgm:cxn modelId="{C57B8AA7-D953-4994-8118-98C45EF234F5}" srcId="{52EF509B-0C59-4641-ACE2-FFBA67BD3F1D}" destId="{7FE0291A-8C0E-4C77-B257-284FEAD9305C}" srcOrd="1" destOrd="0" parTransId="{A0FA3FB1-D386-4C3F-A660-7F1866A02D1B}" sibTransId="{2C295011-13EF-4D65-9B29-C02A097D13F5}"/>
    <dgm:cxn modelId="{86C8DA4F-E09B-4354-B07B-2F7CFA415EBD}" type="presOf" srcId="{52EF509B-0C59-4641-ACE2-FFBA67BD3F1D}" destId="{E7887868-FBC2-42A1-B343-55B196539AD6}" srcOrd="0" destOrd="0" presId="urn:microsoft.com/office/officeart/2005/8/layout/cycle2"/>
    <dgm:cxn modelId="{66C790F3-FF30-4588-9E68-D162337BABE2}" type="presOf" srcId="{6D4BF21A-2FE2-4EAA-85A6-EA02CA0E0EE2}" destId="{2A96AC5B-8D6A-44E1-9306-8DBE51033AC8}" srcOrd="1" destOrd="0" presId="urn:microsoft.com/office/officeart/2005/8/layout/cycle2"/>
    <dgm:cxn modelId="{5B1E5B7E-CD91-4DC4-BECF-331583D4C35C}" type="presOf" srcId="{6D4BF21A-2FE2-4EAA-85A6-EA02CA0E0EE2}" destId="{0FFB7DC6-D6AD-427E-8B7C-3B2F783E81F2}" srcOrd="0" destOrd="0" presId="urn:microsoft.com/office/officeart/2005/8/layout/cycle2"/>
    <dgm:cxn modelId="{8846F6AE-597F-44B7-87E2-AF5C582A472C}" type="presOf" srcId="{67549CA7-012B-4752-BFC6-891862776576}" destId="{D4A50241-D3FD-4127-8AB8-527B3ABA38B4}" srcOrd="1" destOrd="0" presId="urn:microsoft.com/office/officeart/2005/8/layout/cycle2"/>
    <dgm:cxn modelId="{AEFDFC3C-FBFA-40B9-AFB7-A85D69547C2E}" type="presOf" srcId="{67549CA7-012B-4752-BFC6-891862776576}" destId="{26E3EF3F-5469-4DD5-A88E-E277382821FB}" srcOrd="0" destOrd="0" presId="urn:microsoft.com/office/officeart/2005/8/layout/cycle2"/>
    <dgm:cxn modelId="{A302A84F-97BE-4AB8-9D10-ED358D96720F}" srcId="{52EF509B-0C59-4641-ACE2-FFBA67BD3F1D}" destId="{6068B7A0-ADE7-48CF-B8BC-0209265F7A30}" srcOrd="2" destOrd="0" parTransId="{51EC7F7E-B208-45EB-AE72-901205503D76}" sibTransId="{6D4BF21A-2FE2-4EAA-85A6-EA02CA0E0EE2}"/>
    <dgm:cxn modelId="{5628DEC2-AE32-407B-988A-3FCD93006C4B}" srcId="{52EF509B-0C59-4641-ACE2-FFBA67BD3F1D}" destId="{0D3B380D-B458-477D-B5E1-9E5BE56ED547}" srcOrd="0" destOrd="0" parTransId="{07FE9B08-0239-43F3-8C30-BA61B85556BE}" sibTransId="{67549CA7-012B-4752-BFC6-891862776576}"/>
    <dgm:cxn modelId="{3C00CB97-A0C1-475B-B4C9-646143F6D8CB}" type="presOf" srcId="{6068B7A0-ADE7-48CF-B8BC-0209265F7A30}" destId="{B8D93AD9-8DE5-441C-A218-22924A81B04F}" srcOrd="0" destOrd="0" presId="urn:microsoft.com/office/officeart/2005/8/layout/cycle2"/>
    <dgm:cxn modelId="{31BFFF08-0C5A-485C-95EF-BBBFC91B493B}" type="presOf" srcId="{2C295011-13EF-4D65-9B29-C02A097D13F5}" destId="{9B38C9A3-53E1-4322-B169-8B97684C8C6F}" srcOrd="1" destOrd="0" presId="urn:microsoft.com/office/officeart/2005/8/layout/cycle2"/>
    <dgm:cxn modelId="{BB195A5A-DFB5-412A-8FE8-8FC72EB64297}" type="presParOf" srcId="{E7887868-FBC2-42A1-B343-55B196539AD6}" destId="{D432BE29-CC3C-475A-93D8-7D4EEB6B42B5}" srcOrd="0" destOrd="0" presId="urn:microsoft.com/office/officeart/2005/8/layout/cycle2"/>
    <dgm:cxn modelId="{F2E7899B-AC63-4813-AF60-1255AEC79F81}" type="presParOf" srcId="{E7887868-FBC2-42A1-B343-55B196539AD6}" destId="{26E3EF3F-5469-4DD5-A88E-E277382821FB}" srcOrd="1" destOrd="0" presId="urn:microsoft.com/office/officeart/2005/8/layout/cycle2"/>
    <dgm:cxn modelId="{1070B612-E759-4B2E-9112-CE70DB16E92F}" type="presParOf" srcId="{26E3EF3F-5469-4DD5-A88E-E277382821FB}" destId="{D4A50241-D3FD-4127-8AB8-527B3ABA38B4}" srcOrd="0" destOrd="0" presId="urn:microsoft.com/office/officeart/2005/8/layout/cycle2"/>
    <dgm:cxn modelId="{9379E8BF-17E1-409D-A432-513F629FE748}" type="presParOf" srcId="{E7887868-FBC2-42A1-B343-55B196539AD6}" destId="{46EC2395-8EBB-45C1-B464-8FD8FCD4BA37}" srcOrd="2" destOrd="0" presId="urn:microsoft.com/office/officeart/2005/8/layout/cycle2"/>
    <dgm:cxn modelId="{E22CFCC7-183F-4971-A160-88F6262967EE}" type="presParOf" srcId="{E7887868-FBC2-42A1-B343-55B196539AD6}" destId="{A62A2671-5C54-455F-B5F4-D7925E17DE23}" srcOrd="3" destOrd="0" presId="urn:microsoft.com/office/officeart/2005/8/layout/cycle2"/>
    <dgm:cxn modelId="{079F5390-E67A-4407-9B8E-4DD30436025A}" type="presParOf" srcId="{A62A2671-5C54-455F-B5F4-D7925E17DE23}" destId="{9B38C9A3-53E1-4322-B169-8B97684C8C6F}" srcOrd="0" destOrd="0" presId="urn:microsoft.com/office/officeart/2005/8/layout/cycle2"/>
    <dgm:cxn modelId="{A5C30449-EA4E-4CE1-A337-A9D89DB15DAE}" type="presParOf" srcId="{E7887868-FBC2-42A1-B343-55B196539AD6}" destId="{B8D93AD9-8DE5-441C-A218-22924A81B04F}" srcOrd="4" destOrd="0" presId="urn:microsoft.com/office/officeart/2005/8/layout/cycle2"/>
    <dgm:cxn modelId="{97775BEE-A5DD-4F5C-BEFD-1D8D05A83D75}" type="presParOf" srcId="{E7887868-FBC2-42A1-B343-55B196539AD6}" destId="{0FFB7DC6-D6AD-427E-8B7C-3B2F783E81F2}" srcOrd="5" destOrd="0" presId="urn:microsoft.com/office/officeart/2005/8/layout/cycle2"/>
    <dgm:cxn modelId="{F4988424-666F-4CAE-8759-997AEAFF0A88}" type="presParOf" srcId="{0FFB7DC6-D6AD-427E-8B7C-3B2F783E81F2}" destId="{2A96AC5B-8D6A-44E1-9306-8DBE51033A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2BE29-CC3C-475A-93D8-7D4EEB6B42B5}">
      <dsp:nvSpPr>
        <dsp:cNvPr id="0" name=""/>
        <dsp:cNvSpPr/>
      </dsp:nvSpPr>
      <dsp:spPr>
        <a:xfrm>
          <a:off x="4318290" y="954"/>
          <a:ext cx="2800676" cy="2800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Educational Upgrading and </a:t>
          </a:r>
          <a:r>
            <a:rPr lang="en-US" sz="2900" kern="1200" dirty="0" err="1" smtClean="0"/>
            <a:t>Polarisation</a:t>
          </a:r>
          <a:endParaRPr lang="en-US" sz="2900" kern="1200" dirty="0"/>
        </a:p>
      </dsp:txBody>
      <dsp:txXfrm>
        <a:off x="4728440" y="411104"/>
        <a:ext cx="1980376" cy="1980376"/>
      </dsp:txXfrm>
    </dsp:sp>
    <dsp:sp modelId="{26E3EF3F-5469-4DD5-A88E-E277382821FB}">
      <dsp:nvSpPr>
        <dsp:cNvPr id="0" name=""/>
        <dsp:cNvSpPr/>
      </dsp:nvSpPr>
      <dsp:spPr>
        <a:xfrm rot="2398924">
          <a:off x="7399789" y="2295269"/>
          <a:ext cx="1435698" cy="945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432932" y="2393212"/>
        <a:ext cx="1152130" cy="567136"/>
      </dsp:txXfrm>
    </dsp:sp>
    <dsp:sp modelId="{46EC2395-8EBB-45C1-B464-8FD8FCD4BA37}">
      <dsp:nvSpPr>
        <dsp:cNvPr id="0" name=""/>
        <dsp:cNvSpPr/>
      </dsp:nvSpPr>
      <dsp:spPr>
        <a:xfrm>
          <a:off x="8539953" y="3541098"/>
          <a:ext cx="2800676" cy="2800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‘Runaway </a:t>
          </a:r>
          <a:r>
            <a:rPr lang="en-US" sz="2900" kern="1200" dirty="0" err="1" smtClean="0"/>
            <a:t>Labour</a:t>
          </a:r>
          <a:r>
            <a:rPr lang="en-US" sz="2900" kern="1200" dirty="0" smtClean="0"/>
            <a:t> Market’</a:t>
          </a:r>
          <a:endParaRPr lang="en-US" sz="2900" kern="1200" dirty="0"/>
        </a:p>
      </dsp:txBody>
      <dsp:txXfrm>
        <a:off x="8950103" y="3951248"/>
        <a:ext cx="1980376" cy="1980376"/>
      </dsp:txXfrm>
    </dsp:sp>
    <dsp:sp modelId="{A62A2671-5C54-455F-B5F4-D7925E17DE23}">
      <dsp:nvSpPr>
        <dsp:cNvPr id="0" name=""/>
        <dsp:cNvSpPr/>
      </dsp:nvSpPr>
      <dsp:spPr>
        <a:xfrm rot="10794124">
          <a:off x="4338563" y="5332290"/>
          <a:ext cx="3021382" cy="945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4622131" y="5521094"/>
        <a:ext cx="2737814" cy="567136"/>
      </dsp:txXfrm>
    </dsp:sp>
    <dsp:sp modelId="{B8D93AD9-8DE5-441C-A218-22924A81B04F}">
      <dsp:nvSpPr>
        <dsp:cNvPr id="0" name=""/>
        <dsp:cNvSpPr/>
      </dsp:nvSpPr>
      <dsp:spPr>
        <a:xfrm>
          <a:off x="38567" y="3555629"/>
          <a:ext cx="2800676" cy="2800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Low Learning Trap in Employment</a:t>
          </a:r>
          <a:endParaRPr lang="en-US" sz="2900" kern="1200" dirty="0"/>
        </a:p>
      </dsp:txBody>
      <dsp:txXfrm>
        <a:off x="448717" y="3965779"/>
        <a:ext cx="1980376" cy="1980376"/>
      </dsp:txXfrm>
    </dsp:sp>
    <dsp:sp modelId="{0FFB7DC6-D6AD-427E-8B7C-3B2F783E81F2}">
      <dsp:nvSpPr>
        <dsp:cNvPr id="0" name=""/>
        <dsp:cNvSpPr/>
      </dsp:nvSpPr>
      <dsp:spPr>
        <a:xfrm rot="19217249">
          <a:off x="2480937" y="2093869"/>
          <a:ext cx="1464258" cy="945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513652" y="2373506"/>
        <a:ext cx="1180690" cy="567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C25B6-F3BD-44E4-9A72-4A0DA7125F39}" type="datetimeFigureOut">
              <a:rPr lang="en-IE" smtClean="0"/>
              <a:t>01/07/2019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53D56-3EC7-4BDC-B577-E81B0CFEDB4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990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AB63-951B-4A5F-B6CC-445191783AEF}" type="datetime1">
              <a:rPr lang="en-IE" smtClean="0"/>
              <a:t>01/07/2019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098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CBC5-A3EB-4865-91D2-B69848FDC6BF}" type="datetime1">
              <a:rPr lang="en-IE" smtClean="0"/>
              <a:t>01/07/2019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618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553D-7684-4B31-8B91-0284E6951107}" type="datetime1">
              <a:rPr lang="en-IE" smtClean="0"/>
              <a:t>01/07/2019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440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4D96-9885-47D1-ADB2-865CA56441D4}" type="datetime1">
              <a:rPr lang="en-IE" smtClean="0"/>
              <a:t>01/07/2019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433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1F82-DA73-4CFC-9FA0-323088D7AA71}" type="datetime1">
              <a:rPr lang="en-IE" smtClean="0"/>
              <a:t>01/07/2019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871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C738-69F2-4725-8F50-C9E09F16AF07}" type="datetime1">
              <a:rPr lang="en-IE" smtClean="0"/>
              <a:t>01/07/2019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94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BBDA-EBF3-46DE-86CE-A8E1B1713806}" type="datetime1">
              <a:rPr lang="en-IE" smtClean="0"/>
              <a:t>01/07/2019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844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4CD0-8AC5-4C3C-85BB-D00C32AAEF7B}" type="datetime1">
              <a:rPr lang="en-IE" smtClean="0"/>
              <a:t>01/07/2019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696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C93E-833C-4D75-8A40-ADE5D019574C}" type="datetime1">
              <a:rPr lang="en-IE" smtClean="0"/>
              <a:t>01/07/2019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557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9728-A6A7-4870-B358-4EDAF3BAC620}" type="datetime1">
              <a:rPr lang="en-IE" smtClean="0"/>
              <a:t>01/07/2019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100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D932-8554-469B-84C5-64909C197F81}" type="datetime1">
              <a:rPr lang="en-IE" smtClean="0"/>
              <a:t>01/07/2019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022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D06A-C31F-42D4-8327-0D87536F667D}" type="datetime1">
              <a:rPr lang="en-IE" smtClean="0"/>
              <a:t>01/07/2019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20ED-3EE8-4005-919A-1DFC04CEDF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007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gruyter.com/downloadpdf/j/admin.2017.65.issue-4/admin-2017-0032/admin-2017-0032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53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Three Challenges for the Public Employment System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42381"/>
            <a:ext cx="9144000" cy="1655762"/>
          </a:xfrm>
        </p:spPr>
        <p:txBody>
          <a:bodyPr/>
          <a:lstStyle/>
          <a:p>
            <a:r>
              <a:rPr lang="en-US" b="1" dirty="0" smtClean="0"/>
              <a:t>Seán Ó Riain</a:t>
            </a:r>
          </a:p>
          <a:p>
            <a:r>
              <a:rPr lang="en-US" b="1" dirty="0" smtClean="0"/>
              <a:t>Professor of Sociology</a:t>
            </a:r>
          </a:p>
          <a:p>
            <a:r>
              <a:rPr lang="en-US" b="1" dirty="0" smtClean="0"/>
              <a:t>National University of Ireland Maynooth</a:t>
            </a:r>
            <a:endParaRPr lang="en-IE" b="1" dirty="0"/>
          </a:p>
        </p:txBody>
      </p:sp>
      <p:pic>
        <p:nvPicPr>
          <p:cNvPr id="4" name="Picture 2" descr="C:\Users\soriain\Desktop\NewDeals\NDcommunications\european_research_counc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107" y="5281922"/>
            <a:ext cx="1554438" cy="105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soriain\Desktop\NewDeals\NDcommunications\official logos\EU_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847" y="5350501"/>
            <a:ext cx="1348703" cy="9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38" y="5281922"/>
            <a:ext cx="2341409" cy="1051531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055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7646" cy="12948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Almost two thirds of people are students a year or two after the Leaving Cert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251" y="1789108"/>
            <a:ext cx="4864407" cy="4724234"/>
          </a:xfrm>
        </p:spPr>
        <p:txBody>
          <a:bodyPr>
            <a:normAutofit/>
          </a:bodyPr>
          <a:lstStyle/>
          <a:p>
            <a:r>
              <a:rPr lang="en-US" dirty="0" smtClean="0"/>
              <a:t>What should secondary education look like when 2/3 go on to some form of further education?</a:t>
            </a:r>
          </a:p>
          <a:p>
            <a:r>
              <a:rPr lang="en-US" dirty="0" smtClean="0"/>
              <a:t>What does training and education in work look like with a workforce with tertiary education?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What does this mean for those who do not continue to further or higher education?</a:t>
            </a:r>
          </a:p>
          <a:p>
            <a:endParaRPr lang="en-I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697621"/>
              </p:ext>
            </p:extLst>
          </p:nvPr>
        </p:nvGraphicFramePr>
        <p:xfrm>
          <a:off x="620234" y="1789108"/>
          <a:ext cx="5601789" cy="391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838200" y="5898776"/>
            <a:ext cx="3052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Source: Census of Population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409515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l</a:t>
            </a:r>
            <a:r>
              <a:rPr lang="en-US" dirty="0" err="1" smtClean="0">
                <a:solidFill>
                  <a:srgbClr val="FF0000"/>
                </a:solidFill>
              </a:rPr>
              <a:t>abour</a:t>
            </a:r>
            <a:r>
              <a:rPr lang="en-US" dirty="0" smtClean="0">
                <a:solidFill>
                  <a:srgbClr val="FF0000"/>
                </a:solidFill>
              </a:rPr>
              <a:t> market is disappearing in to the distance for those without further education</a:t>
            </a:r>
            <a:endParaRPr lang="en-IE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1185198"/>
              </p:ext>
            </p:extLst>
          </p:nvPr>
        </p:nvGraphicFramePr>
        <p:xfrm>
          <a:off x="838200" y="1825625"/>
          <a:ext cx="4648200" cy="483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:a16="http://schemas.microsoft.com/office/drawing/2014/main" val="1838466047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1485706018"/>
                    </a:ext>
                  </a:extLst>
                </a:gridCol>
              </a:tblGrid>
              <a:tr h="810532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Labour</a:t>
                      </a:r>
                      <a:r>
                        <a:rPr lang="en-US" sz="2400" b="1" dirty="0" smtClean="0"/>
                        <a:t> Force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Change 2011-2016</a:t>
                      </a:r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74499"/>
                  </a:ext>
                </a:extLst>
              </a:tr>
              <a:tr h="81053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+72,000</a:t>
                      </a:r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02255"/>
                  </a:ext>
                </a:extLst>
              </a:tr>
              <a:tr h="810532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 third level 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-54,000</a:t>
                      </a:r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03992"/>
                  </a:ext>
                </a:extLst>
              </a:tr>
              <a:tr h="810532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non-degree third level 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+16,000</a:t>
                      </a:r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305003"/>
                  </a:ext>
                </a:extLst>
              </a:tr>
              <a:tr h="810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degree third level </a:t>
                      </a:r>
                      <a:endParaRPr lang="en-IE" sz="2400" b="1" dirty="0" smtClean="0"/>
                    </a:p>
                    <a:p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+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110,000</a:t>
                      </a:r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76178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799406" cy="4833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key sectors for workers without third level education (additional jobs):</a:t>
            </a:r>
          </a:p>
          <a:p>
            <a:r>
              <a:rPr lang="en-US" dirty="0" smtClean="0"/>
              <a:t>Accommodation and Food</a:t>
            </a:r>
          </a:p>
          <a:p>
            <a:pPr lvl="1"/>
            <a:r>
              <a:rPr lang="en-US" dirty="0" smtClean="0"/>
              <a:t>10% of all jobs for these workers</a:t>
            </a:r>
          </a:p>
          <a:p>
            <a:pPr lvl="1"/>
            <a:r>
              <a:rPr lang="en-US" dirty="0" smtClean="0"/>
              <a:t>56% of all jobs are non-3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10% of all jobs for these workers</a:t>
            </a:r>
          </a:p>
          <a:p>
            <a:pPr lvl="1"/>
            <a:r>
              <a:rPr lang="en-US" dirty="0" smtClean="0"/>
              <a:t>55% of all jobs are non-3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Industry not Stated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63% of all jobs for these workers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87% of all jobs are non-3</a:t>
            </a:r>
            <a:r>
              <a:rPr lang="en-US" i="1" baseline="30000" dirty="0" smtClean="0">
                <a:solidFill>
                  <a:srgbClr val="FF0000"/>
                </a:solidFill>
              </a:rPr>
              <a:t>rd</a:t>
            </a:r>
            <a:r>
              <a:rPr lang="en-US" i="1" dirty="0" smtClean="0">
                <a:solidFill>
                  <a:srgbClr val="FF0000"/>
                </a:solidFill>
              </a:rPr>
              <a:t> level</a:t>
            </a:r>
          </a:p>
          <a:p>
            <a:endParaRPr lang="en-US" dirty="0" smtClean="0"/>
          </a:p>
          <a:p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252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Employment at the ‘lower end’ of the </a:t>
            </a:r>
            <a:r>
              <a:rPr lang="en-US" dirty="0" err="1" smtClean="0">
                <a:solidFill>
                  <a:srgbClr val="FF0000"/>
                </a:solidFill>
              </a:rPr>
              <a:t>labour</a:t>
            </a:r>
            <a:r>
              <a:rPr lang="en-US" dirty="0" smtClean="0">
                <a:solidFill>
                  <a:srgbClr val="FF0000"/>
                </a:solidFill>
              </a:rPr>
              <a:t> market offers a ‘low learning trap’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Employment is dominated by ‘simple’ work</a:t>
            </a:r>
          </a:p>
          <a:p>
            <a:r>
              <a:rPr lang="en-US" dirty="0" smtClean="0"/>
              <a:t>Little access to learning at work – work organization offers few complex tasks and little training</a:t>
            </a:r>
          </a:p>
          <a:p>
            <a:r>
              <a:rPr lang="en-US" dirty="0" smtClean="0"/>
              <a:t>Little access to technology use</a:t>
            </a:r>
          </a:p>
          <a:p>
            <a:r>
              <a:rPr lang="en-US" dirty="0" smtClean="0"/>
              <a:t>Prevalence of temporary and ‘no contract’ employment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3743" y="200501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Employers have weak organizational capacities</a:t>
            </a:r>
          </a:p>
          <a:p>
            <a:r>
              <a:rPr lang="en-US" dirty="0" smtClean="0"/>
              <a:t>Firms are small</a:t>
            </a:r>
          </a:p>
          <a:p>
            <a:r>
              <a:rPr lang="en-US" dirty="0" smtClean="0"/>
              <a:t>Management capacity weak</a:t>
            </a:r>
          </a:p>
          <a:p>
            <a:r>
              <a:rPr lang="en-US" dirty="0" smtClean="0"/>
              <a:t>Low rates of investment</a:t>
            </a:r>
          </a:p>
          <a:p>
            <a:r>
              <a:rPr lang="en-US" dirty="0" smtClean="0"/>
              <a:t>Financing system is weak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2519082" y="5835188"/>
            <a:ext cx="7879977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E" sz="1200" dirty="0"/>
              <a:t>For more see</a:t>
            </a:r>
            <a:r>
              <a:rPr lang="en-IE" sz="1200" dirty="0" smtClean="0"/>
              <a:t>: </a:t>
            </a:r>
            <a:r>
              <a:rPr lang="en-IE" sz="1200" dirty="0" smtClean="0">
                <a:hlinkClick r:id="rId2"/>
              </a:rPr>
              <a:t>https</a:t>
            </a:r>
            <a:r>
              <a:rPr lang="en-IE" sz="1200" dirty="0">
                <a:hlinkClick r:id="rId2"/>
              </a:rPr>
              <a:t>://</a:t>
            </a:r>
            <a:r>
              <a:rPr lang="en-IE" sz="1200" dirty="0" smtClean="0">
                <a:hlinkClick r:id="rId2"/>
              </a:rPr>
              <a:t>www.degruyter.com/downloadpdf/j/admin.2017.65.issue-4/admin-2017-0032/admin-2017-0032.pdf</a:t>
            </a:r>
            <a:endParaRPr lang="en-IE" sz="1200" dirty="0" smtClean="0"/>
          </a:p>
        </p:txBody>
      </p:sp>
    </p:spTree>
    <p:extLst>
      <p:ext uri="{BB962C8B-B14F-4D97-AF65-F5344CB8AC3E}">
        <p14:creationId xmlns:p14="http://schemas.microsoft.com/office/powerpoint/2010/main" val="330820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9326221"/>
              </p:ext>
            </p:extLst>
          </p:nvPr>
        </p:nvGraphicFramePr>
        <p:xfrm>
          <a:off x="478971" y="275772"/>
          <a:ext cx="11437258" cy="644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68800" y="3294743"/>
            <a:ext cx="3918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PUBLIC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EMPLOYMENT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SYSTEM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Seán Ó Riain - Maynooth Sociology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92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328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Three Challenges for the Public Employment System</vt:lpstr>
      <vt:lpstr>Almost two thirds of people are students a year or two after the Leaving Cert</vt:lpstr>
      <vt:lpstr>The labour market is disappearing in to the distance for those without further education</vt:lpstr>
      <vt:lpstr>Employment at the ‘lower end’ of the labour market offers a ‘low learning trap’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O'Riain</dc:creator>
  <cp:lastModifiedBy>Sean O'Riain</cp:lastModifiedBy>
  <cp:revision>10</cp:revision>
  <dcterms:created xsi:type="dcterms:W3CDTF">2019-06-16T17:59:55Z</dcterms:created>
  <dcterms:modified xsi:type="dcterms:W3CDTF">2019-07-01T13:38:26Z</dcterms:modified>
</cp:coreProperties>
</file>