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6" r:id="rId4"/>
    <p:sldId id="267" r:id="rId5"/>
  </p:sldIdLst>
  <p:sldSz cx="6858000" cy="9144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0F2067"/>
    <a:srgbClr val="162D60"/>
    <a:srgbClr val="CA02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778DD6-D224-4F3A-BCAA-2E99DB3ABB93}" v="6" dt="2022-08-11T12:24:31.9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718" autoAdjust="0"/>
    <p:restoredTop sz="94558" autoAdjust="0"/>
  </p:normalViewPr>
  <p:slideViewPr>
    <p:cSldViewPr>
      <p:cViewPr varScale="1">
        <p:scale>
          <a:sx n="61" d="100"/>
          <a:sy n="61" d="100"/>
        </p:scale>
        <p:origin x="2784" y="5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IE"/>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E"/>
          </a:p>
        </p:txBody>
      </p:sp>
      <p:sp>
        <p:nvSpPr>
          <p:cNvPr id="4" name="Date Placeholder 3"/>
          <p:cNvSpPr>
            <a:spLocks noGrp="1"/>
          </p:cNvSpPr>
          <p:nvPr>
            <p:ph type="dt" sz="half" idx="10"/>
          </p:nvPr>
        </p:nvSpPr>
        <p:spPr/>
        <p:txBody>
          <a:bodyPr/>
          <a:lstStyle/>
          <a:p>
            <a:fld id="{55D962FA-FC02-4520-9CBD-4836F6258EAC}" type="datetimeFigureOut">
              <a:rPr lang="en-US" smtClean="0"/>
              <a:pPr/>
              <a:t>8/26/2022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5D962FA-FC02-4520-9CBD-4836F6258EAC}" type="datetimeFigureOut">
              <a:rPr lang="en-US" smtClean="0"/>
              <a:pPr/>
              <a:t>8/26/2022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endParaRPr lang="en-IE"/>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5D962FA-FC02-4520-9CBD-4836F6258EAC}" type="datetimeFigureOut">
              <a:rPr lang="en-US" smtClean="0"/>
              <a:pPr/>
              <a:t>8/26/2022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10"/>
          </p:nvPr>
        </p:nvSpPr>
        <p:spPr/>
        <p:txBody>
          <a:bodyPr/>
          <a:lstStyle/>
          <a:p>
            <a:fld id="{55D962FA-FC02-4520-9CBD-4836F6258EAC}" type="datetimeFigureOut">
              <a:rPr lang="en-US" smtClean="0"/>
              <a:pPr/>
              <a:t>8/26/2022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endParaRPr lang="en-IE"/>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D962FA-FC02-4520-9CBD-4836F6258EAC}" type="datetimeFigureOut">
              <a:rPr lang="en-US" smtClean="0"/>
              <a:pPr/>
              <a:t>8/26/2022</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p:cNvSpPr>
            <a:spLocks noGrp="1"/>
          </p:cNvSpPr>
          <p:nvPr>
            <p:ph type="dt" sz="half" idx="10"/>
          </p:nvPr>
        </p:nvSpPr>
        <p:spPr/>
        <p:txBody>
          <a:bodyPr/>
          <a:lstStyle/>
          <a:p>
            <a:fld id="{55D962FA-FC02-4520-9CBD-4836F6258EAC}" type="datetimeFigureOut">
              <a:rPr lang="en-US" smtClean="0"/>
              <a:pPr/>
              <a:t>8/26/2022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E"/>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p:cNvSpPr>
            <a:spLocks noGrp="1"/>
          </p:cNvSpPr>
          <p:nvPr>
            <p:ph type="dt" sz="half" idx="10"/>
          </p:nvPr>
        </p:nvSpPr>
        <p:spPr/>
        <p:txBody>
          <a:bodyPr/>
          <a:lstStyle/>
          <a:p>
            <a:fld id="{55D962FA-FC02-4520-9CBD-4836F6258EAC}" type="datetimeFigureOut">
              <a:rPr lang="en-US" smtClean="0"/>
              <a:pPr/>
              <a:t>8/26/2022</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E"/>
          </a:p>
        </p:txBody>
      </p:sp>
      <p:sp>
        <p:nvSpPr>
          <p:cNvPr id="3" name="Date Placeholder 2"/>
          <p:cNvSpPr>
            <a:spLocks noGrp="1"/>
          </p:cNvSpPr>
          <p:nvPr>
            <p:ph type="dt" sz="half" idx="10"/>
          </p:nvPr>
        </p:nvSpPr>
        <p:spPr/>
        <p:txBody>
          <a:bodyPr/>
          <a:lstStyle/>
          <a:p>
            <a:fld id="{55D962FA-FC02-4520-9CBD-4836F6258EAC}" type="datetimeFigureOut">
              <a:rPr lang="en-US" smtClean="0"/>
              <a:pPr/>
              <a:t>8/26/2022</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D962FA-FC02-4520-9CBD-4836F6258EAC}" type="datetimeFigureOut">
              <a:rPr lang="en-US" smtClean="0"/>
              <a:pPr/>
              <a:t>8/26/2022</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endParaRPr lang="en-IE"/>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D962FA-FC02-4520-9CBD-4836F6258EAC}" type="datetimeFigureOut">
              <a:rPr lang="en-US" smtClean="0"/>
              <a:pPr/>
              <a:t>8/26/2022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endParaRPr lang="en-IE"/>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D962FA-FC02-4520-9CBD-4836F6258EAC}" type="datetimeFigureOut">
              <a:rPr lang="en-US" smtClean="0"/>
              <a:pPr/>
              <a:t>8/26/2022</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4537C647-5DE7-4847-A04F-E6D53552F1D9}" type="slidenum">
              <a:rPr lang="en-IE" smtClean="0"/>
              <a:pPr/>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5D962FA-FC02-4520-9CBD-4836F6258EAC}" type="datetimeFigureOut">
              <a:rPr lang="en-US" smtClean="0"/>
              <a:pPr/>
              <a:t>8/26/2022</a:t>
            </a:fld>
            <a:endParaRPr lang="en-IE"/>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537C647-5DE7-4847-A04F-E6D53552F1D9}" type="slidenum">
              <a:rPr lang="en-IE" smtClean="0"/>
              <a:pPr/>
              <a:t>‹#›</a:t>
            </a:fld>
            <a:endParaRPr lang="en-I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rsa-ireland.weebly.com/register.html"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rsa-ireland.weebly.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0" y="1571604"/>
            <a:ext cx="6858000" cy="7572396"/>
          </a:xfrm>
          <a:prstGeom prst="rect">
            <a:avLst/>
          </a:prstGeom>
          <a:solidFill>
            <a:schemeClr val="accent5">
              <a:lumMod val="40000"/>
              <a:lumOff val="60000"/>
              <a:alpha val="1568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22"/>
          <p:cNvSpPr/>
          <p:nvPr/>
        </p:nvSpPr>
        <p:spPr>
          <a:xfrm>
            <a:off x="0" y="0"/>
            <a:ext cx="6858000" cy="1571604"/>
          </a:xfrm>
          <a:prstGeom prst="rect">
            <a:avLst/>
          </a:prstGeom>
          <a:solidFill>
            <a:srgbClr val="0F20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27" name="Rectangle 3"/>
          <p:cNvSpPr>
            <a:spLocks noChangeArrowheads="1"/>
          </p:cNvSpPr>
          <p:nvPr/>
        </p:nvSpPr>
        <p:spPr bwMode="auto">
          <a:xfrm>
            <a:off x="2348880" y="430237"/>
            <a:ext cx="2789738"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REGIONAL STUDIES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ASSOCIATION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IRISH SECTION</a:t>
            </a:r>
            <a:r>
              <a:rPr kumimoji="0" lang="en-IE" sz="2000" b="0" i="0" u="none" strike="noStrike" cap="none" normalizeH="0" baseline="0" dirty="0">
                <a:ln>
                  <a:noFill/>
                </a:ln>
                <a:solidFill>
                  <a:schemeClr val="bg1"/>
                </a:solidFill>
                <a:effectLst/>
                <a:latin typeface="Arial" pitchFamily="34" charset="0"/>
              </a:rPr>
              <a:t> </a:t>
            </a:r>
          </a:p>
        </p:txBody>
      </p:sp>
      <p:sp>
        <p:nvSpPr>
          <p:cNvPr id="13" name="Rectangle 12"/>
          <p:cNvSpPr/>
          <p:nvPr/>
        </p:nvSpPr>
        <p:spPr>
          <a:xfrm>
            <a:off x="565621" y="2017732"/>
            <a:ext cx="5857916" cy="4724370"/>
          </a:xfrm>
          <a:prstGeom prst="rect">
            <a:avLst/>
          </a:prstGeom>
        </p:spPr>
        <p:txBody>
          <a:bodyPr wrap="square">
            <a:spAutoFit/>
          </a:bodyPr>
          <a:lstStyle/>
          <a:p>
            <a:pPr algn="ctr"/>
            <a:r>
              <a:rPr lang="en-IE" sz="1600" b="1" dirty="0">
                <a:solidFill>
                  <a:schemeClr val="accent1">
                    <a:lumMod val="75000"/>
                  </a:schemeClr>
                </a:solidFill>
                <a:latin typeface="Arial" pitchFamily="34" charset="0"/>
                <a:cs typeface="Arial" pitchFamily="34" charset="0"/>
              </a:rPr>
              <a:t>The Irish Section of the Regional Studies Association, in association with Maynooth University Social Sciences Institute and the Regional Assemblies of Ireland, invites you to its</a:t>
            </a:r>
          </a:p>
          <a:p>
            <a:pPr algn="ctr"/>
            <a:endParaRPr lang="en-IE" b="1" dirty="0">
              <a:solidFill>
                <a:schemeClr val="accent1">
                  <a:lumMod val="75000"/>
                </a:schemeClr>
              </a:solidFill>
              <a:latin typeface="Arial" pitchFamily="34" charset="0"/>
              <a:cs typeface="Arial" pitchFamily="34" charset="0"/>
            </a:endParaRPr>
          </a:p>
          <a:p>
            <a:pPr lvl="0" algn="ctr" fontAlgn="base">
              <a:spcBef>
                <a:spcPts val="600"/>
              </a:spcBef>
              <a:spcAft>
                <a:spcPts val="600"/>
              </a:spcAft>
            </a:pPr>
            <a:r>
              <a:rPr lang="en-IE" sz="2400" b="1" dirty="0">
                <a:solidFill>
                  <a:schemeClr val="accent1">
                    <a:lumMod val="75000"/>
                  </a:schemeClr>
                </a:solidFill>
                <a:latin typeface="Arial" pitchFamily="34" charset="0"/>
                <a:ea typeface="Times New Roman" pitchFamily="18" charset="0"/>
                <a:cs typeface="Arial" pitchFamily="34" charset="0"/>
              </a:rPr>
              <a:t>Annual Conference</a:t>
            </a:r>
            <a:endParaRPr kumimoji="0" lang="en-IE" sz="2400" b="0" i="0" u="none" strike="noStrike" cap="none" normalizeH="0" baseline="0" dirty="0">
              <a:ln>
                <a:noFill/>
              </a:ln>
              <a:solidFill>
                <a:schemeClr val="accent1">
                  <a:lumMod val="75000"/>
                </a:schemeClr>
              </a:solidFill>
              <a:effectLst/>
              <a:latin typeface="Arial" pitchFamily="34" charset="0"/>
              <a:cs typeface="Arial" pitchFamily="34" charset="0"/>
            </a:endParaRPr>
          </a:p>
          <a:p>
            <a:pPr lvl="0" algn="ctr" eaLnBrk="0" fontAlgn="base" hangingPunct="0">
              <a:spcBef>
                <a:spcPct val="0"/>
              </a:spcBef>
              <a:spcAft>
                <a:spcPct val="0"/>
              </a:spcAft>
            </a:pPr>
            <a:endParaRPr lang="en-IE" b="1" dirty="0">
              <a:solidFill>
                <a:schemeClr val="accent1">
                  <a:lumMod val="75000"/>
                </a:schemeClr>
              </a:solidFill>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lang="en-IE" sz="1600" b="1" dirty="0" err="1">
                <a:solidFill>
                  <a:schemeClr val="accent1">
                    <a:lumMod val="75000"/>
                  </a:schemeClr>
                </a:solidFill>
                <a:latin typeface="Arial" pitchFamily="34" charset="0"/>
                <a:ea typeface="Times New Roman" pitchFamily="18" charset="0"/>
                <a:cs typeface="Arial" pitchFamily="34" charset="0"/>
              </a:rPr>
              <a:t>Renehan</a:t>
            </a:r>
            <a:r>
              <a:rPr lang="en-IE" sz="1600" b="1" dirty="0">
                <a:solidFill>
                  <a:schemeClr val="accent1">
                    <a:lumMod val="75000"/>
                  </a:schemeClr>
                </a:solidFill>
                <a:latin typeface="Arial" pitchFamily="34" charset="0"/>
                <a:ea typeface="Times New Roman" pitchFamily="18" charset="0"/>
                <a:cs typeface="Arial" pitchFamily="34" charset="0"/>
              </a:rPr>
              <a:t> Hall</a:t>
            </a:r>
          </a:p>
          <a:p>
            <a:pPr lvl="0" algn="ctr" eaLnBrk="0" fontAlgn="base" hangingPunct="0">
              <a:spcBef>
                <a:spcPct val="0"/>
              </a:spcBef>
              <a:spcAft>
                <a:spcPct val="0"/>
              </a:spcAft>
            </a:pPr>
            <a:r>
              <a:rPr lang="en-IE" sz="1600" b="1" dirty="0">
                <a:solidFill>
                  <a:schemeClr val="accent1">
                    <a:lumMod val="75000"/>
                  </a:schemeClr>
                </a:solidFill>
                <a:latin typeface="Arial" pitchFamily="34" charset="0"/>
                <a:ea typeface="Times New Roman" pitchFamily="18" charset="0"/>
                <a:cs typeface="Arial" pitchFamily="34" charset="0"/>
              </a:rPr>
              <a:t>South Campus</a:t>
            </a:r>
          </a:p>
          <a:p>
            <a:pPr lvl="0" algn="ctr" eaLnBrk="0" fontAlgn="base" hangingPunct="0">
              <a:spcBef>
                <a:spcPct val="0"/>
              </a:spcBef>
              <a:spcAft>
                <a:spcPct val="0"/>
              </a:spcAft>
            </a:pPr>
            <a:r>
              <a:rPr lang="en-IE" sz="1600" b="1" dirty="0">
                <a:solidFill>
                  <a:schemeClr val="accent1">
                    <a:lumMod val="75000"/>
                  </a:schemeClr>
                </a:solidFill>
                <a:latin typeface="Arial" pitchFamily="34" charset="0"/>
                <a:ea typeface="Times New Roman" pitchFamily="18" charset="0"/>
                <a:cs typeface="Arial" pitchFamily="34" charset="0"/>
              </a:rPr>
              <a:t>Maynooth University</a:t>
            </a:r>
          </a:p>
          <a:p>
            <a:pPr lvl="0" algn="ctr" eaLnBrk="0" fontAlgn="base" hangingPunct="0">
              <a:spcBef>
                <a:spcPct val="0"/>
              </a:spcBef>
              <a:spcAft>
                <a:spcPct val="0"/>
              </a:spcAft>
            </a:pPr>
            <a:endParaRPr kumimoji="0" lang="en-IE"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algn="ctr" eaLnBrk="0" fontAlgn="base" hangingPunct="0">
              <a:spcBef>
                <a:spcPct val="0"/>
              </a:spcBef>
              <a:spcAft>
                <a:spcPct val="0"/>
              </a:spcAft>
            </a:pPr>
            <a:r>
              <a:rPr kumimoji="0" lang="en-IE"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Thursday 8 September 2022, 11.00-16.00</a:t>
            </a:r>
          </a:p>
          <a:p>
            <a:pPr lvl="0" algn="ctr" eaLnBrk="0" fontAlgn="base" hangingPunct="0">
              <a:spcBef>
                <a:spcPct val="0"/>
              </a:spcBef>
              <a:spcAft>
                <a:spcPct val="0"/>
              </a:spcAft>
            </a:pPr>
            <a:endParaRPr lang="en-IE" b="1" dirty="0">
              <a:solidFill>
                <a:schemeClr val="accent1">
                  <a:lumMod val="75000"/>
                </a:schemeClr>
              </a:solidFill>
              <a:latin typeface="Arial" pitchFamily="34" charset="0"/>
              <a:ea typeface="Times New Roman" pitchFamily="18" charset="0"/>
              <a:cs typeface="Arial" pitchFamily="34" charset="0"/>
            </a:endParaRPr>
          </a:p>
          <a:p>
            <a:pPr lvl="0" algn="ctr">
              <a:spcAft>
                <a:spcPts val="300"/>
              </a:spcAft>
            </a:pPr>
            <a:r>
              <a:rPr lang="en-IE" sz="1400" b="1" dirty="0">
                <a:solidFill>
                  <a:schemeClr val="accent1">
                    <a:lumMod val="75000"/>
                  </a:schemeClr>
                </a:solidFill>
                <a:latin typeface="Arial" pitchFamily="34" charset="0"/>
                <a:ea typeface="Times New Roman" pitchFamily="18" charset="0"/>
                <a:cs typeface="Arial" pitchFamily="34" charset="0"/>
              </a:rPr>
              <a:t>Key Note: Ron Martin</a:t>
            </a:r>
            <a:r>
              <a:rPr lang="en-IE" sz="1400" b="1" dirty="0">
                <a:solidFill>
                  <a:schemeClr val="accent1">
                    <a:lumMod val="75000"/>
                  </a:schemeClr>
                </a:solidFill>
                <a:latin typeface="Arial" pitchFamily="34" charset="0"/>
                <a:cs typeface="Arial" pitchFamily="34" charset="0"/>
              </a:rPr>
              <a:t>, University of Cambridge</a:t>
            </a:r>
          </a:p>
          <a:p>
            <a:pPr lvl="0" algn="ctr">
              <a:spcAft>
                <a:spcPts val="300"/>
              </a:spcAft>
            </a:pPr>
            <a:endParaRPr lang="en-IE" sz="1400" b="1" dirty="0">
              <a:solidFill>
                <a:schemeClr val="accent1">
                  <a:lumMod val="75000"/>
                </a:schemeClr>
              </a:solidFill>
              <a:latin typeface="Arial" pitchFamily="34" charset="0"/>
              <a:cs typeface="Arial" pitchFamily="34" charset="0"/>
            </a:endParaRPr>
          </a:p>
          <a:p>
            <a:pPr lvl="0" algn="ctr">
              <a:spcAft>
                <a:spcPts val="300"/>
              </a:spcAft>
            </a:pPr>
            <a:r>
              <a:rPr lang="en-IE" sz="1400" b="1" dirty="0">
                <a:solidFill>
                  <a:schemeClr val="accent1">
                    <a:lumMod val="75000"/>
                  </a:schemeClr>
                </a:solidFill>
                <a:latin typeface="Arial" pitchFamily="34" charset="0"/>
                <a:cs typeface="Arial" pitchFamily="34" charset="0"/>
              </a:rPr>
              <a:t>(provisional program attached)</a:t>
            </a:r>
            <a:endParaRPr lang="en-IE" sz="1400" b="1" dirty="0"/>
          </a:p>
        </p:txBody>
      </p:sp>
      <p:pic>
        <p:nvPicPr>
          <p:cNvPr id="1028" name="Picture 4"/>
          <p:cNvPicPr>
            <a:picLocks noChangeAspect="1" noChangeArrowheads="1"/>
          </p:cNvPicPr>
          <p:nvPr/>
        </p:nvPicPr>
        <p:blipFill>
          <a:blip r:embed="rId2" cstate="print"/>
          <a:srcRect/>
          <a:stretch>
            <a:fillRect/>
          </a:stretch>
        </p:blipFill>
        <p:spPr bwMode="auto">
          <a:xfrm>
            <a:off x="0" y="1"/>
            <a:ext cx="1677594" cy="1571604"/>
          </a:xfrm>
          <a:prstGeom prst="rect">
            <a:avLst/>
          </a:prstGeom>
          <a:noFill/>
          <a:ln w="9525">
            <a:noFill/>
            <a:miter lim="800000"/>
            <a:headEnd/>
            <a:tailEnd/>
          </a:ln>
          <a:effectLst/>
        </p:spPr>
      </p:pic>
      <p:sp>
        <p:nvSpPr>
          <p:cNvPr id="20" name="TextBox 19"/>
          <p:cNvSpPr txBox="1"/>
          <p:nvPr/>
        </p:nvSpPr>
        <p:spPr>
          <a:xfrm>
            <a:off x="565621" y="7022749"/>
            <a:ext cx="5929354" cy="1292662"/>
          </a:xfrm>
          <a:prstGeom prst="rect">
            <a:avLst/>
          </a:prstGeom>
          <a:noFill/>
        </p:spPr>
        <p:txBody>
          <a:bodyPr wrap="square" rtlCol="0">
            <a:spAutoFit/>
          </a:bodyPr>
          <a:lstStyle/>
          <a:p>
            <a:pPr algn="just"/>
            <a:r>
              <a:rPr lang="en-IE" sz="1200" b="1" dirty="0">
                <a:solidFill>
                  <a:schemeClr val="accent1">
                    <a:lumMod val="75000"/>
                  </a:schemeClr>
                </a:solidFill>
                <a:latin typeface="Arial" pitchFamily="34" charset="0"/>
                <a:cs typeface="Arial" pitchFamily="34" charset="0"/>
              </a:rPr>
              <a:t>Registration: 30 Euro (including coffee and lunch)</a:t>
            </a:r>
          </a:p>
          <a:p>
            <a:pPr algn="just"/>
            <a:endParaRPr lang="en-IE" sz="1200" b="1" dirty="0">
              <a:solidFill>
                <a:schemeClr val="accent1">
                  <a:lumMod val="75000"/>
                </a:schemeClr>
              </a:solidFill>
            </a:endParaRPr>
          </a:p>
          <a:p>
            <a:pPr algn="just"/>
            <a:r>
              <a:rPr lang="en-IE" sz="1200" b="1" dirty="0">
                <a:solidFill>
                  <a:schemeClr val="accent1">
                    <a:lumMod val="75000"/>
                  </a:schemeClr>
                </a:solidFill>
              </a:rPr>
              <a:t>Online Registration at:</a:t>
            </a:r>
            <a:r>
              <a:rPr lang="en-IE" sz="1200" dirty="0">
                <a:solidFill>
                  <a:schemeClr val="accent1">
                    <a:lumMod val="75000"/>
                  </a:schemeClr>
                </a:solidFill>
              </a:rPr>
              <a:t> </a:t>
            </a:r>
            <a:r>
              <a:rPr lang="en-IE" sz="1200" dirty="0">
                <a:solidFill>
                  <a:schemeClr val="accent1">
                    <a:lumMod val="75000"/>
                  </a:schemeClr>
                </a:solidFill>
                <a:hlinkClick r:id="rId3"/>
              </a:rPr>
              <a:t>http://rsa-ireland.weebly.com/register.html</a:t>
            </a:r>
            <a:r>
              <a:rPr lang="en-IE" sz="1200" dirty="0">
                <a:solidFill>
                  <a:schemeClr val="accent1">
                    <a:lumMod val="75000"/>
                  </a:schemeClr>
                </a:solidFill>
              </a:rPr>
              <a:t> </a:t>
            </a:r>
            <a:endParaRPr lang="en-IE" sz="1200" dirty="0"/>
          </a:p>
          <a:p>
            <a:pPr algn="just"/>
            <a:r>
              <a:rPr lang="en-IE" sz="1200" b="1" dirty="0">
                <a:solidFill>
                  <a:schemeClr val="accent1">
                    <a:lumMod val="75000"/>
                  </a:schemeClr>
                </a:solidFill>
              </a:rPr>
              <a:t>For conference updates see: </a:t>
            </a:r>
            <a:r>
              <a:rPr lang="en-IE" sz="1200" dirty="0">
                <a:hlinkClick r:id="rId4"/>
              </a:rPr>
              <a:t>http://rsa-ireland.weebly.com </a:t>
            </a:r>
            <a:endParaRPr lang="en-IE" sz="1200" dirty="0"/>
          </a:p>
          <a:p>
            <a:r>
              <a:rPr lang="en-IE" sz="1200" b="1" dirty="0">
                <a:solidFill>
                  <a:schemeClr val="accent1">
                    <a:lumMod val="75000"/>
                  </a:schemeClr>
                </a:solidFill>
              </a:rPr>
              <a:t>For further information</a:t>
            </a:r>
            <a:r>
              <a:rPr lang="en-IE" sz="1200" dirty="0">
                <a:solidFill>
                  <a:schemeClr val="accent1">
                    <a:lumMod val="75000"/>
                  </a:schemeClr>
                </a:solidFill>
              </a:rPr>
              <a:t>: chris.vanegeraat@mu.ie</a:t>
            </a:r>
          </a:p>
          <a:p>
            <a:endParaRPr lang="en-IE" dirty="0"/>
          </a:p>
        </p:txBody>
      </p:sp>
      <p:pic>
        <p:nvPicPr>
          <p:cNvPr id="2" name="Picture 1">
            <a:extLst>
              <a:ext uri="{FF2B5EF4-FFF2-40B4-BE49-F238E27FC236}">
                <a16:creationId xmlns:a16="http://schemas.microsoft.com/office/drawing/2014/main" id="{8C94356B-A3BD-4472-8020-0EC23E45D123}"/>
              </a:ext>
            </a:extLst>
          </p:cNvPr>
          <p:cNvPicPr>
            <a:picLocks noChangeAspect="1"/>
          </p:cNvPicPr>
          <p:nvPr/>
        </p:nvPicPr>
        <p:blipFill>
          <a:blip r:embed="rId5"/>
          <a:stretch>
            <a:fillRect/>
          </a:stretch>
        </p:blipFill>
        <p:spPr>
          <a:xfrm>
            <a:off x="2231737" y="8075661"/>
            <a:ext cx="2597121" cy="96325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0" y="0"/>
            <a:ext cx="6858000" cy="1571604"/>
          </a:xfrm>
          <a:prstGeom prst="rect">
            <a:avLst/>
          </a:prstGeom>
          <a:solidFill>
            <a:srgbClr val="0F20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Rectangle 21"/>
          <p:cNvSpPr/>
          <p:nvPr/>
        </p:nvSpPr>
        <p:spPr>
          <a:xfrm>
            <a:off x="0" y="1571604"/>
            <a:ext cx="6858000" cy="7572396"/>
          </a:xfrm>
          <a:prstGeom prst="rect">
            <a:avLst/>
          </a:prstGeom>
          <a:solidFill>
            <a:schemeClr val="accent5">
              <a:lumMod val="40000"/>
              <a:lumOff val="60000"/>
              <a:alpha val="1568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1027" name="Rectangle 3"/>
          <p:cNvSpPr>
            <a:spLocks noChangeArrowheads="1"/>
          </p:cNvSpPr>
          <p:nvPr/>
        </p:nvSpPr>
        <p:spPr bwMode="auto">
          <a:xfrm>
            <a:off x="2071678" y="571472"/>
            <a:ext cx="4543744"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REGIONAL STUDIES ASSOCIATION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IRISH SECTION</a:t>
            </a:r>
            <a:r>
              <a:rPr kumimoji="0" lang="en-IE" sz="2000" b="0" i="0" u="none" strike="noStrike" cap="none" normalizeH="0" baseline="0" dirty="0">
                <a:ln>
                  <a:noFill/>
                </a:ln>
                <a:solidFill>
                  <a:schemeClr val="bg1"/>
                </a:solidFill>
                <a:effectLst/>
                <a:latin typeface="Arial" pitchFamily="34" charset="0"/>
              </a:rPr>
              <a:t> </a:t>
            </a:r>
          </a:p>
        </p:txBody>
      </p:sp>
      <p:pic>
        <p:nvPicPr>
          <p:cNvPr id="1028" name="Picture 4"/>
          <p:cNvPicPr>
            <a:picLocks noChangeAspect="1" noChangeArrowheads="1"/>
          </p:cNvPicPr>
          <p:nvPr/>
        </p:nvPicPr>
        <p:blipFill>
          <a:blip r:embed="rId2" cstate="print"/>
          <a:srcRect/>
          <a:stretch>
            <a:fillRect/>
          </a:stretch>
        </p:blipFill>
        <p:spPr bwMode="auto">
          <a:xfrm>
            <a:off x="0" y="1"/>
            <a:ext cx="1677594" cy="1571604"/>
          </a:xfrm>
          <a:prstGeom prst="rect">
            <a:avLst/>
          </a:prstGeom>
          <a:noFill/>
          <a:ln w="9525">
            <a:noFill/>
            <a:miter lim="800000"/>
            <a:headEnd/>
            <a:tailEnd/>
          </a:ln>
          <a:effectLst/>
        </p:spPr>
      </p:pic>
      <p:sp>
        <p:nvSpPr>
          <p:cNvPr id="9" name="Rectangle 8"/>
          <p:cNvSpPr/>
          <p:nvPr/>
        </p:nvSpPr>
        <p:spPr>
          <a:xfrm>
            <a:off x="500042" y="1763688"/>
            <a:ext cx="5857916" cy="6509474"/>
          </a:xfrm>
          <a:prstGeom prst="rect">
            <a:avLst/>
          </a:prstGeom>
        </p:spPr>
        <p:txBody>
          <a:bodyPr wrap="square">
            <a:spAutoFit/>
          </a:bodyPr>
          <a:lstStyle/>
          <a:p>
            <a:pPr lvl="0" algn="ctr" fontAlgn="base">
              <a:spcBef>
                <a:spcPts val="600"/>
              </a:spcBef>
              <a:spcAft>
                <a:spcPts val="600"/>
              </a:spcAft>
            </a:pPr>
            <a:r>
              <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Provisional Program</a:t>
            </a:r>
          </a:p>
          <a:p>
            <a:endParaRPr lang="en-IE" sz="1200" b="1" dirty="0">
              <a:solidFill>
                <a:schemeClr val="accent1">
                  <a:lumMod val="75000"/>
                </a:schemeClr>
              </a:solidFill>
            </a:endParaRPr>
          </a:p>
          <a:p>
            <a:r>
              <a:rPr lang="en-IE" sz="1200" b="1" dirty="0">
                <a:solidFill>
                  <a:schemeClr val="accent1">
                    <a:lumMod val="75000"/>
                  </a:schemeClr>
                </a:solidFill>
              </a:rPr>
              <a:t>Justin Doran (Chair of the Irish Section) - </a:t>
            </a:r>
            <a:r>
              <a:rPr lang="en-IE" sz="1200" dirty="0">
                <a:solidFill>
                  <a:schemeClr val="accent1">
                    <a:lumMod val="75000"/>
                  </a:schemeClr>
                </a:solidFill>
              </a:rPr>
              <a:t>Welcome address</a:t>
            </a:r>
          </a:p>
          <a:p>
            <a:endParaRPr lang="en-IE" sz="1200" b="1" dirty="0">
              <a:solidFill>
                <a:schemeClr val="accent1">
                  <a:lumMod val="75000"/>
                </a:schemeClr>
              </a:solidFill>
            </a:endParaRPr>
          </a:p>
          <a:p>
            <a:r>
              <a:rPr lang="en-IE" sz="1200" b="1" dirty="0">
                <a:solidFill>
                  <a:schemeClr val="accent1">
                    <a:lumMod val="75000"/>
                  </a:schemeClr>
                </a:solidFill>
              </a:rPr>
              <a:t>11-12.15 Session1 - Rural Regeneration</a:t>
            </a:r>
          </a:p>
          <a:p>
            <a:endParaRPr lang="en-IE" sz="1200" b="1" dirty="0">
              <a:solidFill>
                <a:schemeClr val="accent1">
                  <a:lumMod val="75000"/>
                </a:schemeClr>
              </a:solidFill>
            </a:endParaRPr>
          </a:p>
          <a:p>
            <a:r>
              <a:rPr lang="en-IE" sz="1200" b="1" dirty="0">
                <a:solidFill>
                  <a:schemeClr val="accent1">
                    <a:lumMod val="75000"/>
                  </a:schemeClr>
                </a:solidFill>
              </a:rPr>
              <a:t>Karen </a:t>
            </a:r>
            <a:r>
              <a:rPr lang="en-IE" sz="1200" b="1" dirty="0" err="1">
                <a:solidFill>
                  <a:schemeClr val="accent1">
                    <a:lumMod val="75000"/>
                  </a:schemeClr>
                </a:solidFill>
              </a:rPr>
              <a:t>Keaveney</a:t>
            </a:r>
            <a:r>
              <a:rPr lang="en-IE" sz="1200" b="1" dirty="0">
                <a:solidFill>
                  <a:schemeClr val="accent1">
                    <a:lumMod val="75000"/>
                  </a:schemeClr>
                </a:solidFill>
              </a:rPr>
              <a:t> (UCD)  - </a:t>
            </a:r>
            <a:r>
              <a:rPr lang="en-US" sz="1200" dirty="0">
                <a:solidFill>
                  <a:schemeClr val="accent1">
                    <a:lumMod val="75000"/>
                  </a:schemeClr>
                </a:solidFill>
              </a:rPr>
              <a:t>It’s not just about ‘one-off houses’: understanding spatial nuance in Irish rural housing</a:t>
            </a:r>
          </a:p>
          <a:p>
            <a:r>
              <a:rPr lang="en-IE" sz="1200" b="1" dirty="0">
                <a:solidFill>
                  <a:schemeClr val="accent1">
                    <a:lumMod val="75000"/>
                  </a:schemeClr>
                </a:solidFill>
              </a:rPr>
              <a:t>Niamh Moore (UCD) - </a:t>
            </a:r>
            <a:r>
              <a:rPr lang="en-US" sz="1200" dirty="0">
                <a:solidFill>
                  <a:schemeClr val="accent1">
                    <a:lumMod val="75000"/>
                  </a:schemeClr>
                </a:solidFill>
              </a:rPr>
              <a:t>Exploring place-based opportunities for just transitions</a:t>
            </a:r>
            <a:endParaRPr lang="en-IE" sz="1200" dirty="0">
              <a:solidFill>
                <a:schemeClr val="accent1">
                  <a:lumMod val="75000"/>
                </a:schemeClr>
              </a:solidFill>
            </a:endParaRPr>
          </a:p>
          <a:p>
            <a:r>
              <a:rPr lang="en-IE" sz="1200" b="1" dirty="0">
                <a:solidFill>
                  <a:schemeClr val="accent1">
                    <a:lumMod val="75000"/>
                  </a:schemeClr>
                </a:solidFill>
              </a:rPr>
              <a:t>Mary O Shaughnessy (UCC)</a:t>
            </a:r>
            <a:r>
              <a:rPr lang="en-IE" sz="1200" dirty="0">
                <a:solidFill>
                  <a:schemeClr val="accent1">
                    <a:lumMod val="75000"/>
                  </a:schemeClr>
                </a:solidFill>
              </a:rPr>
              <a:t> – </a:t>
            </a:r>
            <a:r>
              <a:rPr lang="en-US" sz="1200" dirty="0">
                <a:solidFill>
                  <a:schemeClr val="accent1">
                    <a:lumMod val="75000"/>
                  </a:schemeClr>
                </a:solidFill>
              </a:rPr>
              <a:t>Rurality as context for innovative responses to social challenges - The role of rural social enterprise</a:t>
            </a:r>
            <a:endParaRPr lang="en-IE" sz="1200" b="1" dirty="0">
              <a:solidFill>
                <a:schemeClr val="accent1">
                  <a:lumMod val="75000"/>
                </a:schemeClr>
              </a:solidFill>
            </a:endParaRPr>
          </a:p>
          <a:p>
            <a:endParaRPr lang="en-IE" sz="1200" dirty="0">
              <a:solidFill>
                <a:schemeClr val="accent1">
                  <a:lumMod val="75000"/>
                </a:schemeClr>
              </a:solidFill>
            </a:endParaRPr>
          </a:p>
          <a:p>
            <a:r>
              <a:rPr lang="en-IE" sz="1200" dirty="0">
                <a:solidFill>
                  <a:schemeClr val="accent1">
                    <a:lumMod val="75000"/>
                  </a:schemeClr>
                </a:solidFill>
              </a:rPr>
              <a:t>12.15-13.15 Lunch</a:t>
            </a:r>
          </a:p>
          <a:p>
            <a:endParaRPr lang="en-IE" sz="1200" dirty="0">
              <a:solidFill>
                <a:schemeClr val="accent1">
                  <a:lumMod val="75000"/>
                </a:schemeClr>
              </a:solidFill>
            </a:endParaRPr>
          </a:p>
          <a:p>
            <a:r>
              <a:rPr lang="en-IE" sz="1200" b="1" dirty="0">
                <a:solidFill>
                  <a:schemeClr val="accent1">
                    <a:lumMod val="75000"/>
                  </a:schemeClr>
                </a:solidFill>
              </a:rPr>
              <a:t>13:15-14:30 Session 2 - Keynote Address and Tribute</a:t>
            </a:r>
          </a:p>
          <a:p>
            <a:endParaRPr lang="en-IE" sz="1200" b="1" dirty="0">
              <a:solidFill>
                <a:schemeClr val="accent1">
                  <a:lumMod val="75000"/>
                </a:schemeClr>
              </a:solidFill>
            </a:endParaRPr>
          </a:p>
          <a:p>
            <a:r>
              <a:rPr lang="en-IE" sz="1200" b="1" dirty="0">
                <a:solidFill>
                  <a:schemeClr val="accent1">
                    <a:lumMod val="75000"/>
                  </a:schemeClr>
                </a:solidFill>
              </a:rPr>
              <a:t>Keynote by Prof Ron Martin (University of Cambridge) – </a:t>
            </a:r>
            <a:r>
              <a:rPr lang="en-US" sz="1200" dirty="0">
                <a:solidFill>
                  <a:schemeClr val="accent1">
                    <a:lumMod val="75000"/>
                  </a:schemeClr>
                </a:solidFill>
              </a:rPr>
              <a:t>What Price a Global Financial Centre? How London Distorts the UK’s Economic Geography and Challenges Levelling Up (See abstract below)</a:t>
            </a:r>
          </a:p>
          <a:p>
            <a:endParaRPr lang="en-IE" sz="1200" b="1" dirty="0">
              <a:solidFill>
                <a:schemeClr val="accent1">
                  <a:lumMod val="75000"/>
                </a:schemeClr>
              </a:solidFill>
            </a:endParaRPr>
          </a:p>
          <a:p>
            <a:r>
              <a:rPr lang="en-IE" sz="1200" b="1" dirty="0">
                <a:solidFill>
                  <a:schemeClr val="accent1">
                    <a:lumMod val="75000"/>
                  </a:schemeClr>
                </a:solidFill>
              </a:rPr>
              <a:t>Niall </a:t>
            </a:r>
            <a:r>
              <a:rPr lang="en-IE" sz="1200" b="1" dirty="0" err="1">
                <a:solidFill>
                  <a:schemeClr val="accent1">
                    <a:lumMod val="75000"/>
                  </a:schemeClr>
                </a:solidFill>
              </a:rPr>
              <a:t>Cussen</a:t>
            </a:r>
            <a:r>
              <a:rPr lang="en-IE" sz="1200" b="1" dirty="0">
                <a:solidFill>
                  <a:schemeClr val="accent1">
                    <a:lumMod val="75000"/>
                  </a:schemeClr>
                </a:solidFill>
              </a:rPr>
              <a:t> (Office of the Planning Regulator) – </a:t>
            </a:r>
            <a:r>
              <a:rPr lang="en-IE" sz="1200" dirty="0">
                <a:solidFill>
                  <a:schemeClr val="accent1">
                    <a:lumMod val="75000"/>
                  </a:schemeClr>
                </a:solidFill>
              </a:rPr>
              <a:t>Tribute to Jim Walsh, former chair of the Regional Studies Association</a:t>
            </a:r>
            <a:endParaRPr lang="en-IE" sz="1200" b="1" dirty="0">
              <a:solidFill>
                <a:schemeClr val="accent1">
                  <a:lumMod val="75000"/>
                </a:schemeClr>
              </a:solidFill>
            </a:endParaRPr>
          </a:p>
          <a:p>
            <a:endParaRPr lang="en-IE" sz="1200" dirty="0">
              <a:solidFill>
                <a:schemeClr val="accent1">
                  <a:lumMod val="75000"/>
                </a:schemeClr>
              </a:solidFill>
            </a:endParaRPr>
          </a:p>
          <a:p>
            <a:r>
              <a:rPr lang="en-IE" sz="1200" dirty="0">
                <a:solidFill>
                  <a:schemeClr val="accent1">
                    <a:lumMod val="75000"/>
                  </a:schemeClr>
                </a:solidFill>
              </a:rPr>
              <a:t>14.30-14.50 Coffee</a:t>
            </a:r>
          </a:p>
          <a:p>
            <a:endParaRPr lang="en-IE" sz="1200" dirty="0">
              <a:solidFill>
                <a:schemeClr val="accent1">
                  <a:lumMod val="75000"/>
                </a:schemeClr>
              </a:solidFill>
            </a:endParaRPr>
          </a:p>
          <a:p>
            <a:r>
              <a:rPr lang="en-IE" sz="1200" b="1" dirty="0">
                <a:solidFill>
                  <a:schemeClr val="accent1">
                    <a:lumMod val="75000"/>
                  </a:schemeClr>
                </a:solidFill>
              </a:rPr>
              <a:t>14:50-16:05 Session 3 – Regional Assemblies and RSES: taking stock</a:t>
            </a:r>
          </a:p>
          <a:p>
            <a:endParaRPr lang="en-IE" sz="1200" dirty="0">
              <a:solidFill>
                <a:schemeClr val="accent1">
                  <a:lumMod val="75000"/>
                </a:schemeClr>
              </a:solidFill>
            </a:endParaRPr>
          </a:p>
          <a:p>
            <a:r>
              <a:rPr lang="en-IE" sz="1200" b="1" dirty="0">
                <a:solidFill>
                  <a:schemeClr val="accent1">
                    <a:lumMod val="75000"/>
                  </a:schemeClr>
                </a:solidFill>
              </a:rPr>
              <a:t>David Minton (Director NWRA) -</a:t>
            </a:r>
            <a:r>
              <a:rPr lang="en-US" sz="1200" b="1" dirty="0">
                <a:solidFill>
                  <a:schemeClr val="accent1">
                    <a:lumMod val="75000"/>
                  </a:schemeClr>
                </a:solidFill>
              </a:rPr>
              <a:t> </a:t>
            </a:r>
            <a:r>
              <a:rPr lang="en-US" sz="1200" dirty="0">
                <a:solidFill>
                  <a:schemeClr val="accent1">
                    <a:lumMod val="75000"/>
                  </a:schemeClr>
                </a:solidFill>
              </a:rPr>
              <a:t>In pursuit of regional coherence: Progress towards effective regional development</a:t>
            </a:r>
          </a:p>
          <a:p>
            <a:r>
              <a:rPr lang="en-US" sz="1200" b="1" dirty="0">
                <a:solidFill>
                  <a:schemeClr val="accent1">
                    <a:lumMod val="75000"/>
                  </a:schemeClr>
                </a:solidFill>
              </a:rPr>
              <a:t>David Kelly (Director SRA) – </a:t>
            </a:r>
            <a:r>
              <a:rPr lang="en-US" sz="1200" dirty="0">
                <a:solidFill>
                  <a:schemeClr val="accent1">
                    <a:lumMod val="75000"/>
                  </a:schemeClr>
                </a:solidFill>
              </a:rPr>
              <a:t>The challenges related to a diversity of MASP areas</a:t>
            </a:r>
          </a:p>
          <a:p>
            <a:r>
              <a:rPr lang="en-GB" sz="1200" b="1" dirty="0">
                <a:solidFill>
                  <a:schemeClr val="accent1">
                    <a:lumMod val="75000"/>
                  </a:schemeClr>
                </a:solidFill>
              </a:rPr>
              <a:t>Jim Conway (Director </a:t>
            </a:r>
            <a:r>
              <a:rPr lang="en-US" sz="1200" b="1" dirty="0">
                <a:solidFill>
                  <a:schemeClr val="accent1">
                    <a:lumMod val="75000"/>
                  </a:schemeClr>
                </a:solidFill>
              </a:rPr>
              <a:t>EMRA</a:t>
            </a:r>
            <a:r>
              <a:rPr lang="en-US" sz="1200" b="1">
                <a:solidFill>
                  <a:schemeClr val="accent1">
                    <a:lumMod val="75000"/>
                  </a:schemeClr>
                </a:solidFill>
              </a:rPr>
              <a:t>) - </a:t>
            </a:r>
            <a:r>
              <a:rPr lang="en-US" sz="1200">
                <a:solidFill>
                  <a:schemeClr val="accent1">
                    <a:lumMod val="75000"/>
                  </a:schemeClr>
                </a:solidFill>
              </a:rPr>
              <a:t>Working with stakeholders on a regional scale</a:t>
            </a:r>
            <a:endParaRPr lang="en-IE" sz="1200" dirty="0">
              <a:solidFill>
                <a:schemeClr val="accent1">
                  <a:lumMod val="75000"/>
                </a:schemeClr>
              </a:solidFill>
            </a:endParaRPr>
          </a:p>
          <a:p>
            <a:endParaRPr lang="en-IE" sz="1200" b="1" dirty="0">
              <a:solidFill>
                <a:schemeClr val="accent1">
                  <a:lumMod val="75000"/>
                </a:schemeClr>
              </a:solidFill>
            </a:endParaRPr>
          </a:p>
          <a:p>
            <a:endParaRPr lang="en-IE" sz="1200" dirty="0">
              <a:solidFill>
                <a:schemeClr val="accent1">
                  <a:lumMod val="75000"/>
                </a:schemeClr>
              </a:solidFill>
            </a:endParaRPr>
          </a:p>
        </p:txBody>
      </p:sp>
      <p:pic>
        <p:nvPicPr>
          <p:cNvPr id="7" name="Picture 6" descr="Text&#10;&#10;Description automatically generated">
            <a:extLst>
              <a:ext uri="{FF2B5EF4-FFF2-40B4-BE49-F238E27FC236}">
                <a16:creationId xmlns:a16="http://schemas.microsoft.com/office/drawing/2014/main" id="{BB2652A1-20BE-4A7A-A15F-32B0A5D7DE0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4864" y="7956376"/>
            <a:ext cx="2599795" cy="964243"/>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0" y="1571604"/>
            <a:ext cx="6858000" cy="7572396"/>
          </a:xfrm>
          <a:prstGeom prst="rect">
            <a:avLst/>
          </a:prstGeom>
          <a:solidFill>
            <a:schemeClr val="accent5">
              <a:lumMod val="40000"/>
              <a:lumOff val="60000"/>
              <a:alpha val="1568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23" name="Rectangle 22"/>
          <p:cNvSpPr/>
          <p:nvPr/>
        </p:nvSpPr>
        <p:spPr>
          <a:xfrm>
            <a:off x="0" y="0"/>
            <a:ext cx="6858000" cy="1571604"/>
          </a:xfrm>
          <a:prstGeom prst="rect">
            <a:avLst/>
          </a:prstGeom>
          <a:solidFill>
            <a:srgbClr val="0F20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27" name="Rectangle 3"/>
          <p:cNvSpPr>
            <a:spLocks noChangeArrowheads="1"/>
          </p:cNvSpPr>
          <p:nvPr/>
        </p:nvSpPr>
        <p:spPr bwMode="auto">
          <a:xfrm>
            <a:off x="2071678" y="571472"/>
            <a:ext cx="4543744"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REGIONAL STUDIES ASSOCIATION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IRISH SECTION</a:t>
            </a:r>
            <a:r>
              <a:rPr kumimoji="0" lang="en-IE" sz="2000" b="0" i="0" u="none" strike="noStrike" cap="none" normalizeH="0" baseline="0" dirty="0">
                <a:ln>
                  <a:noFill/>
                </a:ln>
                <a:solidFill>
                  <a:schemeClr val="bg1"/>
                </a:solidFill>
                <a:effectLst/>
                <a:latin typeface="Arial" pitchFamily="34" charset="0"/>
              </a:rPr>
              <a:t> </a:t>
            </a:r>
          </a:p>
        </p:txBody>
      </p:sp>
      <p:pic>
        <p:nvPicPr>
          <p:cNvPr id="1028" name="Picture 4"/>
          <p:cNvPicPr>
            <a:picLocks noChangeAspect="1" noChangeArrowheads="1"/>
          </p:cNvPicPr>
          <p:nvPr/>
        </p:nvPicPr>
        <p:blipFill>
          <a:blip r:embed="rId2" cstate="print"/>
          <a:srcRect/>
          <a:stretch>
            <a:fillRect/>
          </a:stretch>
        </p:blipFill>
        <p:spPr bwMode="auto">
          <a:xfrm>
            <a:off x="0" y="1"/>
            <a:ext cx="1677594" cy="1571604"/>
          </a:xfrm>
          <a:prstGeom prst="rect">
            <a:avLst/>
          </a:prstGeom>
          <a:noFill/>
          <a:ln w="9525">
            <a:noFill/>
            <a:miter lim="800000"/>
            <a:headEnd/>
            <a:tailEnd/>
          </a:ln>
          <a:effectLst/>
        </p:spPr>
      </p:pic>
      <p:sp>
        <p:nvSpPr>
          <p:cNvPr id="9" name="Rectangle 8"/>
          <p:cNvSpPr/>
          <p:nvPr/>
        </p:nvSpPr>
        <p:spPr>
          <a:xfrm>
            <a:off x="506924" y="1616919"/>
            <a:ext cx="5857916" cy="11910953"/>
          </a:xfrm>
          <a:prstGeom prst="rect">
            <a:avLst/>
          </a:prstGeom>
        </p:spPr>
        <p:txBody>
          <a:bodyPr wrap="square">
            <a:spAutoFit/>
          </a:bodyPr>
          <a:lstStyle/>
          <a:p>
            <a:pPr lvl="0" algn="ctr" fontAlgn="base">
              <a:spcBef>
                <a:spcPts val="600"/>
              </a:spcBef>
              <a:spcAft>
                <a:spcPts val="600"/>
              </a:spcAft>
            </a:pPr>
            <a:r>
              <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Keynote</a:t>
            </a:r>
          </a:p>
          <a:p>
            <a:pPr lvl="0" algn="ctr" fontAlgn="base">
              <a:spcBef>
                <a:spcPts val="600"/>
              </a:spcBef>
              <a:spcAft>
                <a:spcPts val="600"/>
              </a:spcAft>
            </a:pPr>
            <a:r>
              <a:rPr kumimoji="0" lang="en-IE" sz="14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Ron Martin, University of Cambridge </a:t>
            </a:r>
          </a:p>
          <a:p>
            <a:pPr lvl="0" algn="ctr" fontAlgn="base">
              <a:spcBef>
                <a:spcPts val="600"/>
              </a:spcBef>
              <a:spcAft>
                <a:spcPts val="600"/>
              </a:spcAft>
            </a:pPr>
            <a:r>
              <a:rPr kumimoji="0" lang="en-US" sz="14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What Price a Global Financial Centre?  How London Distorts the UK’s Economic Geography and Challenges Levelling Up</a:t>
            </a:r>
            <a:endParaRPr kumimoji="0" lang="en-IE" sz="14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fontAlgn="base">
              <a:spcBef>
                <a:spcPts val="600"/>
              </a:spcBef>
              <a:spcAft>
                <a:spcPts val="600"/>
              </a:spcAft>
            </a:pPr>
            <a:br>
              <a:rPr lang="en-IE" sz="1600" dirty="0"/>
            </a:br>
            <a:endParaRPr lang="en-IE" sz="1600" dirty="0"/>
          </a:p>
          <a:p>
            <a:pPr lvl="0" fontAlgn="base">
              <a:spcBef>
                <a:spcPts val="600"/>
              </a:spcBef>
              <a:spcAft>
                <a:spcPts val="600"/>
              </a:spcAft>
            </a:pPr>
            <a:endParaRPr lang="en-IE" sz="1600" dirty="0"/>
          </a:p>
          <a:p>
            <a:pPr lvl="0" fontAlgn="base">
              <a:spcBef>
                <a:spcPts val="600"/>
              </a:spcBef>
              <a:spcAft>
                <a:spcPts val="600"/>
              </a:spcAft>
            </a:pPr>
            <a:endParaRPr lang="en-IE" sz="1600" dirty="0"/>
          </a:p>
          <a:p>
            <a:pPr lvl="0" fontAlgn="base">
              <a:spcBef>
                <a:spcPts val="600"/>
              </a:spcBef>
              <a:spcAft>
                <a:spcPts val="600"/>
              </a:spcAft>
            </a:pPr>
            <a:endParaRPr lang="en-IE" sz="1600" dirty="0"/>
          </a:p>
          <a:p>
            <a:pPr lvl="0" fontAlgn="base">
              <a:spcBef>
                <a:spcPts val="600"/>
              </a:spcBef>
              <a:spcAft>
                <a:spcPts val="600"/>
              </a:spcAft>
            </a:pPr>
            <a:br>
              <a:rPr lang="en-IE" sz="1400" dirty="0"/>
            </a:br>
            <a:endParaRPr lang="en-IE" sz="1400" dirty="0"/>
          </a:p>
          <a:p>
            <a:pPr lvl="0" fontAlgn="base">
              <a:spcBef>
                <a:spcPts val="600"/>
              </a:spcBef>
              <a:spcAft>
                <a:spcPts val="600"/>
              </a:spcAft>
            </a:pPr>
            <a:endParaRPr lang="en-IE" sz="1400" dirty="0"/>
          </a:p>
          <a:p>
            <a:pPr lvl="0" fontAlgn="base">
              <a:spcBef>
                <a:spcPts val="600"/>
              </a:spcBef>
              <a:spcAft>
                <a:spcPts val="600"/>
              </a:spcAft>
            </a:pPr>
            <a:endParaRPr lang="en-IE" sz="1400" dirty="0"/>
          </a:p>
          <a:p>
            <a:pPr lvl="0" fontAlgn="base">
              <a:spcBef>
                <a:spcPts val="600"/>
              </a:spcBef>
              <a:spcAft>
                <a:spcPts val="600"/>
              </a:spcAft>
            </a:pPr>
            <a:endParaRPr lang="en-IE" sz="1400" dirty="0"/>
          </a:p>
          <a:p>
            <a:pPr lvl="0" fontAlgn="base">
              <a:spcBef>
                <a:spcPts val="600"/>
              </a:spcBef>
              <a:spcAft>
                <a:spcPts val="600"/>
              </a:spcAft>
            </a:pPr>
            <a:br>
              <a:rPr lang="en-IE" sz="1400" dirty="0"/>
            </a:br>
            <a:endParaRPr lang="en-IE" sz="1400" dirty="0"/>
          </a:p>
          <a:p>
            <a:pPr lvl="0" algn="just" fontAlgn="base">
              <a:spcBef>
                <a:spcPts val="600"/>
              </a:spcBef>
              <a:spcAft>
                <a:spcPts val="600"/>
              </a:spcAft>
            </a:pPr>
            <a:br>
              <a:rPr lang="en-IE" sz="1600" dirty="0"/>
            </a:br>
            <a:br>
              <a:rPr lang="en-IE" sz="1600" dirty="0"/>
            </a:br>
            <a:endParaRPr lang="en-IE" sz="1200" dirty="0">
              <a:solidFill>
                <a:schemeClr val="accent1">
                  <a:lumMod val="75000"/>
                </a:schemeClr>
              </a:solidFill>
            </a:endParaRPr>
          </a:p>
          <a:p>
            <a:pPr>
              <a:spcAft>
                <a:spcPts val="600"/>
              </a:spcAft>
            </a:pPr>
            <a:r>
              <a:rPr lang="en-IE" sz="1200" dirty="0">
                <a:solidFill>
                  <a:schemeClr val="accent1">
                    <a:lumMod val="75000"/>
                  </a:schemeClr>
                </a:solidFill>
              </a:rPr>
              <a:t> </a:t>
            </a:r>
          </a:p>
          <a:p>
            <a:pPr lvl="0" fontAlgn="base">
              <a:spcBef>
                <a:spcPts val="600"/>
              </a:spcBef>
              <a:spcAft>
                <a:spcPts val="600"/>
              </a:spcAft>
            </a:pPr>
            <a:endPar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fontAlgn="base">
              <a:spcBef>
                <a:spcPts val="600"/>
              </a:spcBef>
              <a:spcAft>
                <a:spcPts val="600"/>
              </a:spcAft>
            </a:pPr>
            <a:endPar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fontAlgn="base">
              <a:spcBef>
                <a:spcPts val="600"/>
              </a:spcBef>
              <a:spcAft>
                <a:spcPts val="600"/>
              </a:spcAft>
            </a:pPr>
            <a:endParaRPr kumimoji="0" lang="en-IE" sz="1600" b="0" i="0" u="none" strike="noStrike" cap="none" normalizeH="0" baseline="0" dirty="0">
              <a:ln>
                <a:noFill/>
              </a:ln>
              <a:solidFill>
                <a:schemeClr val="accent1">
                  <a:lumMod val="75000"/>
                </a:schemeClr>
              </a:solidFill>
              <a:effectLst/>
              <a:latin typeface="Arial" pitchFamily="34" charset="0"/>
              <a:cs typeface="Arial"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rgbClr val="CC0000"/>
              </a:solidFill>
              <a:effectLst/>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lang="en-IE" b="1" dirty="0">
              <a:solidFill>
                <a:srgbClr val="CC0000"/>
              </a:solidFill>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rgbClr val="CC0000"/>
              </a:solidFill>
              <a:effectLst/>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lang="en-IE" b="1" dirty="0">
              <a:solidFill>
                <a:srgbClr val="CC0000"/>
              </a:solidFill>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rgbClr val="CC0000"/>
              </a:solidFill>
              <a:effectLst/>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lang="en-IE" sz="2800" b="1" dirty="0">
              <a:solidFill>
                <a:srgbClr val="CC0000"/>
              </a:solidFill>
              <a:latin typeface="Arial" pitchFamily="34" charset="0"/>
            </a:endParaRPr>
          </a:p>
          <a:p>
            <a:pPr lvl="0" algn="ctr" eaLnBrk="0" fontAlgn="base" hangingPunct="0">
              <a:spcBef>
                <a:spcPct val="0"/>
              </a:spcBef>
              <a:spcAft>
                <a:spcPct val="0"/>
              </a:spcAft>
            </a:pPr>
            <a:endParaRPr kumimoji="0" lang="en-IE" sz="2800" b="1" i="0" u="none" strike="noStrike" cap="none" normalizeH="0" baseline="0" dirty="0">
              <a:ln>
                <a:noFill/>
              </a:ln>
              <a:solidFill>
                <a:srgbClr val="CC0000"/>
              </a:solidFill>
              <a:effectLst/>
              <a:latin typeface="Arial" pitchFamily="34" charset="0"/>
            </a:endParaRPr>
          </a:p>
          <a:p>
            <a:pPr lvl="0" algn="ctr" eaLnBrk="0" fontAlgn="base" hangingPunct="0">
              <a:spcBef>
                <a:spcPct val="0"/>
              </a:spcBef>
              <a:spcAft>
                <a:spcPct val="0"/>
              </a:spcAft>
            </a:pPr>
            <a:endParaRPr kumimoji="0" lang="en-IE" sz="2800" b="0" i="0" u="none" strike="noStrike" cap="none" normalizeH="0" baseline="0" dirty="0">
              <a:ln>
                <a:noFill/>
              </a:ln>
              <a:solidFill>
                <a:schemeClr val="tx1"/>
              </a:solidFill>
              <a:effectLst/>
              <a:latin typeface="Arial" pitchFamily="34" charset="0"/>
            </a:endParaRPr>
          </a:p>
          <a:p>
            <a:endParaRPr lang="en-IE" b="1" dirty="0"/>
          </a:p>
          <a:p>
            <a:endParaRPr lang="en-IE" b="1" dirty="0"/>
          </a:p>
          <a:p>
            <a:endParaRPr lang="en-IE" b="1" dirty="0"/>
          </a:p>
        </p:txBody>
      </p:sp>
      <p:sp>
        <p:nvSpPr>
          <p:cNvPr id="14" name="TextBox 13"/>
          <p:cNvSpPr txBox="1"/>
          <p:nvPr/>
        </p:nvSpPr>
        <p:spPr>
          <a:xfrm>
            <a:off x="637262" y="3275856"/>
            <a:ext cx="5597239" cy="5224507"/>
          </a:xfrm>
          <a:prstGeom prst="rect">
            <a:avLst/>
          </a:prstGeom>
          <a:noFill/>
        </p:spPr>
        <p:txBody>
          <a:bodyPr wrap="square" rtlCol="0">
            <a:spAutoFit/>
          </a:bodyPr>
          <a:lstStyle/>
          <a:p>
            <a:pPr algn="just"/>
            <a:endParaRPr lang="en-IE" sz="1150" b="1" dirty="0">
              <a:solidFill>
                <a:schemeClr val="accent1">
                  <a:lumMod val="75000"/>
                </a:schemeClr>
              </a:solidFill>
            </a:endParaRPr>
          </a:p>
          <a:p>
            <a:pPr algn="just"/>
            <a:r>
              <a:rPr lang="en-US" sz="1150" b="1" dirty="0">
                <a:solidFill>
                  <a:schemeClr val="accent1">
                    <a:lumMod val="75000"/>
                  </a:schemeClr>
                </a:solidFill>
              </a:rPr>
              <a:t>Abstract</a:t>
            </a:r>
            <a:r>
              <a:rPr lang="en-US" sz="1150" dirty="0">
                <a:solidFill>
                  <a:schemeClr val="accent1">
                    <a:lumMod val="75000"/>
                  </a:schemeClr>
                </a:solidFill>
              </a:rPr>
              <a:t>: This lecture argues that while the UK Government’s </a:t>
            </a:r>
            <a:r>
              <a:rPr lang="en-US" sz="1150" i="1" dirty="0">
                <a:solidFill>
                  <a:schemeClr val="accent1">
                    <a:lumMod val="75000"/>
                  </a:schemeClr>
                </a:solidFill>
              </a:rPr>
              <a:t>Levelling Up White Paper </a:t>
            </a:r>
            <a:r>
              <a:rPr lang="en-US" sz="1150" dirty="0">
                <a:solidFill>
                  <a:schemeClr val="accent1">
                    <a:lumMod val="75000"/>
                  </a:schemeClr>
                </a:solidFill>
              </a:rPr>
              <a:t>(2022) possibly represents the most elaborate policy statement on reducing the substantial inequalities in economic prosperity, performance and prospects across the regions and cities of the country since the famous Barlow Commission report of 1940, its chances of success will ultimately be limited because it fails to address a key systemic cause of those inequalities, namely the overbearing influence of London on the UK’s political economy.  For the entrenched nature and persistence of geographical socio-economic inequalities across the UK cannot be understood in isolation from the long-standing </a:t>
            </a:r>
            <a:r>
              <a:rPr lang="en-US" sz="1150" dirty="0" err="1">
                <a:solidFill>
                  <a:schemeClr val="accent1">
                    <a:lumMod val="75000"/>
                  </a:schemeClr>
                </a:solidFill>
              </a:rPr>
              <a:t>institutionalised</a:t>
            </a:r>
            <a:r>
              <a:rPr lang="en-US" sz="1150" dirty="0">
                <a:solidFill>
                  <a:schemeClr val="accent1">
                    <a:lumMod val="75000"/>
                  </a:schemeClr>
                </a:solidFill>
              </a:rPr>
              <a:t> concentration of economic, financial and political power in London, and its joint role as a global financial </a:t>
            </a:r>
            <a:r>
              <a:rPr lang="en-US" sz="1150" dirty="0" err="1">
                <a:solidFill>
                  <a:schemeClr val="accent1">
                    <a:lumMod val="75000"/>
                  </a:schemeClr>
                </a:solidFill>
              </a:rPr>
              <a:t>centre</a:t>
            </a:r>
            <a:r>
              <a:rPr lang="en-US" sz="1150" dirty="0">
                <a:solidFill>
                  <a:schemeClr val="accent1">
                    <a:lumMod val="75000"/>
                  </a:schemeClr>
                </a:solidFill>
              </a:rPr>
              <a:t> and the nation’s capital city in shaping the national model of economic growth and development.  As the nation’s ‘economic dynamo’ London’s success undoubtedly helps the other regions and cities of the UK. But it is also the case that London distorts national economic and financial policymaking in its own </a:t>
            </a:r>
            <a:r>
              <a:rPr lang="en-US" sz="1150" dirty="0" err="1">
                <a:solidFill>
                  <a:schemeClr val="accent1">
                    <a:lumMod val="75000"/>
                  </a:schemeClr>
                </a:solidFill>
              </a:rPr>
              <a:t>favour</a:t>
            </a:r>
            <a:r>
              <a:rPr lang="en-US" sz="1150" dirty="0">
                <a:solidFill>
                  <a:schemeClr val="accent1">
                    <a:lumMod val="75000"/>
                  </a:schemeClr>
                </a:solidFill>
              </a:rPr>
              <a:t>. While the </a:t>
            </a:r>
            <a:r>
              <a:rPr lang="en-US" sz="1150" i="1" dirty="0">
                <a:solidFill>
                  <a:schemeClr val="accent1">
                    <a:lumMod val="75000"/>
                  </a:schemeClr>
                </a:solidFill>
              </a:rPr>
              <a:t>White Paper </a:t>
            </a:r>
            <a:r>
              <a:rPr lang="en-US" sz="1150" dirty="0">
                <a:solidFill>
                  <a:schemeClr val="accent1">
                    <a:lumMod val="75000"/>
                  </a:schemeClr>
                </a:solidFill>
              </a:rPr>
              <a:t>promises more local Combined Authorities, with certain devolved powers and resources, this still falls short of what is now long overdue, namely a move to an economic model based on a geographically federated system of economic governance and an explicit embedding of spatial imperatives into national policymaking and expenditure - in other words a </a:t>
            </a:r>
            <a:r>
              <a:rPr lang="en-US" sz="1150" dirty="0" err="1">
                <a:solidFill>
                  <a:schemeClr val="accent1">
                    <a:lumMod val="75000"/>
                  </a:schemeClr>
                </a:solidFill>
              </a:rPr>
              <a:t>decentred</a:t>
            </a:r>
            <a:r>
              <a:rPr lang="en-US" sz="1150" dirty="0">
                <a:solidFill>
                  <a:schemeClr val="accent1">
                    <a:lumMod val="75000"/>
                  </a:schemeClr>
                </a:solidFill>
              </a:rPr>
              <a:t> political economy.</a:t>
            </a:r>
          </a:p>
          <a:p>
            <a:pPr algn="just"/>
            <a:endParaRPr lang="en-US" sz="1150" b="1" dirty="0">
              <a:solidFill>
                <a:schemeClr val="accent1">
                  <a:lumMod val="75000"/>
                </a:schemeClr>
              </a:solidFill>
            </a:endParaRPr>
          </a:p>
          <a:p>
            <a:pPr algn="just"/>
            <a:r>
              <a:rPr lang="en-IE" sz="1150" b="1" dirty="0">
                <a:solidFill>
                  <a:schemeClr val="accent1">
                    <a:lumMod val="75000"/>
                  </a:schemeClr>
                </a:solidFill>
              </a:rPr>
              <a:t>Ron Martin</a:t>
            </a:r>
            <a:r>
              <a:rPr lang="en-US" sz="1150" dirty="0">
                <a:solidFill>
                  <a:schemeClr val="accent1">
                    <a:lumMod val="75000"/>
                  </a:schemeClr>
                </a:solidFill>
              </a:rPr>
              <a:t> is Emeritus Professor of Economic Geography at the University of Cambridge. He holds BA, PhD and DSc degrees from that University, and is an Emeritus Professorial Fellow of St Catharine’s College, there. He also holds Senior Research Associate positions in the Centre for Business Research at the Judge Business School, and in the Bennett Institute for Public Policy.  Although retired from teaching, Ron is still highly research active.   His main research interests include regional economic development; the productivity and competitiveness of regions and cities; the geographies of money and finance; evolutionary economic geography; the economic resilience of cities and regions; and spatial economic policy. He has published some 30 books and monographs and more</a:t>
            </a:r>
            <a:endParaRPr lang="en-IE" sz="1150" dirty="0">
              <a:solidFill>
                <a:schemeClr val="accent1">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a:xfrm>
            <a:off x="0" y="1571604"/>
            <a:ext cx="6858000" cy="7572396"/>
          </a:xfrm>
          <a:prstGeom prst="rect">
            <a:avLst/>
          </a:prstGeom>
          <a:solidFill>
            <a:schemeClr val="accent5">
              <a:lumMod val="40000"/>
              <a:lumOff val="60000"/>
              <a:alpha val="1568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dirty="0"/>
          </a:p>
        </p:txBody>
      </p:sp>
      <p:sp>
        <p:nvSpPr>
          <p:cNvPr id="23" name="Rectangle 22"/>
          <p:cNvSpPr/>
          <p:nvPr/>
        </p:nvSpPr>
        <p:spPr>
          <a:xfrm>
            <a:off x="0" y="0"/>
            <a:ext cx="6858000" cy="1571604"/>
          </a:xfrm>
          <a:prstGeom prst="rect">
            <a:avLst/>
          </a:prstGeom>
          <a:solidFill>
            <a:srgbClr val="0F206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27" name="Rectangle 3"/>
          <p:cNvSpPr>
            <a:spLocks noChangeArrowheads="1"/>
          </p:cNvSpPr>
          <p:nvPr/>
        </p:nvSpPr>
        <p:spPr bwMode="auto">
          <a:xfrm>
            <a:off x="2071678" y="571472"/>
            <a:ext cx="4543744" cy="707886"/>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REGIONAL STUDIES ASSOCIATION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IE" sz="2000" b="1" i="0" u="none" strike="noStrike" cap="none" normalizeH="0" baseline="0" dirty="0">
                <a:ln>
                  <a:noFill/>
                </a:ln>
                <a:solidFill>
                  <a:schemeClr val="bg1"/>
                </a:solidFill>
                <a:effectLst/>
                <a:latin typeface="Arial" pitchFamily="34" charset="0"/>
                <a:ea typeface="Times New Roman" pitchFamily="18" charset="0"/>
              </a:rPr>
              <a:t>IRISH SECTION</a:t>
            </a:r>
            <a:r>
              <a:rPr kumimoji="0" lang="en-IE" sz="2000" b="0" i="0" u="none" strike="noStrike" cap="none" normalizeH="0" baseline="0" dirty="0">
                <a:ln>
                  <a:noFill/>
                </a:ln>
                <a:solidFill>
                  <a:schemeClr val="bg1"/>
                </a:solidFill>
                <a:effectLst/>
                <a:latin typeface="Arial" pitchFamily="34" charset="0"/>
              </a:rPr>
              <a:t> </a:t>
            </a:r>
          </a:p>
        </p:txBody>
      </p:sp>
      <p:pic>
        <p:nvPicPr>
          <p:cNvPr id="1028" name="Picture 4"/>
          <p:cNvPicPr>
            <a:picLocks noChangeAspect="1" noChangeArrowheads="1"/>
          </p:cNvPicPr>
          <p:nvPr/>
        </p:nvPicPr>
        <p:blipFill>
          <a:blip r:embed="rId2" cstate="print"/>
          <a:srcRect/>
          <a:stretch>
            <a:fillRect/>
          </a:stretch>
        </p:blipFill>
        <p:spPr bwMode="auto">
          <a:xfrm>
            <a:off x="0" y="1"/>
            <a:ext cx="1677594" cy="1571604"/>
          </a:xfrm>
          <a:prstGeom prst="rect">
            <a:avLst/>
          </a:prstGeom>
          <a:noFill/>
          <a:ln w="9525">
            <a:noFill/>
            <a:miter lim="800000"/>
            <a:headEnd/>
            <a:tailEnd/>
          </a:ln>
          <a:effectLst/>
        </p:spPr>
      </p:pic>
      <p:sp>
        <p:nvSpPr>
          <p:cNvPr id="9" name="Rectangle 8"/>
          <p:cNvSpPr/>
          <p:nvPr/>
        </p:nvSpPr>
        <p:spPr>
          <a:xfrm>
            <a:off x="506924" y="1616919"/>
            <a:ext cx="5857916" cy="11910953"/>
          </a:xfrm>
          <a:prstGeom prst="rect">
            <a:avLst/>
          </a:prstGeom>
        </p:spPr>
        <p:txBody>
          <a:bodyPr wrap="square">
            <a:spAutoFit/>
          </a:bodyPr>
          <a:lstStyle/>
          <a:p>
            <a:pPr lvl="0" algn="ctr" fontAlgn="base">
              <a:spcBef>
                <a:spcPts val="600"/>
              </a:spcBef>
              <a:spcAft>
                <a:spcPts val="600"/>
              </a:spcAft>
            </a:pPr>
            <a:r>
              <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Keynote</a:t>
            </a:r>
          </a:p>
          <a:p>
            <a:pPr lvl="0" algn="ctr" fontAlgn="base">
              <a:spcBef>
                <a:spcPts val="600"/>
              </a:spcBef>
              <a:spcAft>
                <a:spcPts val="600"/>
              </a:spcAft>
            </a:pPr>
            <a:r>
              <a:rPr kumimoji="0" lang="en-IE" sz="14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Ron Martin, University of Cambridge </a:t>
            </a:r>
          </a:p>
          <a:p>
            <a:pPr lvl="0" algn="ctr" fontAlgn="base">
              <a:spcBef>
                <a:spcPts val="600"/>
              </a:spcBef>
              <a:spcAft>
                <a:spcPts val="600"/>
              </a:spcAft>
            </a:pPr>
            <a:r>
              <a:rPr kumimoji="0" lang="en-US" sz="14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rPr>
              <a:t>What Price a Global Financial Centre?  How London Distorts the UK’s Economic Geography and Challenges Levelling Up</a:t>
            </a:r>
            <a:endParaRPr kumimoji="0" lang="en-IE" sz="14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fontAlgn="base">
              <a:spcBef>
                <a:spcPts val="600"/>
              </a:spcBef>
              <a:spcAft>
                <a:spcPts val="600"/>
              </a:spcAft>
            </a:pPr>
            <a:br>
              <a:rPr lang="en-IE" sz="1600" dirty="0"/>
            </a:br>
            <a:endParaRPr lang="en-IE" sz="1600" dirty="0"/>
          </a:p>
          <a:p>
            <a:pPr lvl="0" fontAlgn="base">
              <a:spcBef>
                <a:spcPts val="600"/>
              </a:spcBef>
              <a:spcAft>
                <a:spcPts val="600"/>
              </a:spcAft>
            </a:pPr>
            <a:endParaRPr lang="en-IE" sz="1600" dirty="0"/>
          </a:p>
          <a:p>
            <a:pPr lvl="0" fontAlgn="base">
              <a:spcBef>
                <a:spcPts val="600"/>
              </a:spcBef>
              <a:spcAft>
                <a:spcPts val="600"/>
              </a:spcAft>
            </a:pPr>
            <a:endParaRPr lang="en-IE" sz="1600" dirty="0"/>
          </a:p>
          <a:p>
            <a:pPr lvl="0" fontAlgn="base">
              <a:spcBef>
                <a:spcPts val="600"/>
              </a:spcBef>
              <a:spcAft>
                <a:spcPts val="600"/>
              </a:spcAft>
            </a:pPr>
            <a:endParaRPr lang="en-IE" sz="1600" dirty="0"/>
          </a:p>
          <a:p>
            <a:pPr lvl="0" fontAlgn="base">
              <a:spcBef>
                <a:spcPts val="600"/>
              </a:spcBef>
              <a:spcAft>
                <a:spcPts val="600"/>
              </a:spcAft>
            </a:pPr>
            <a:br>
              <a:rPr lang="en-IE" sz="1400" dirty="0"/>
            </a:br>
            <a:endParaRPr lang="en-IE" sz="1400" dirty="0"/>
          </a:p>
          <a:p>
            <a:pPr lvl="0" fontAlgn="base">
              <a:spcBef>
                <a:spcPts val="600"/>
              </a:spcBef>
              <a:spcAft>
                <a:spcPts val="600"/>
              </a:spcAft>
            </a:pPr>
            <a:endParaRPr lang="en-IE" sz="1400" dirty="0"/>
          </a:p>
          <a:p>
            <a:pPr lvl="0" fontAlgn="base">
              <a:spcBef>
                <a:spcPts val="600"/>
              </a:spcBef>
              <a:spcAft>
                <a:spcPts val="600"/>
              </a:spcAft>
            </a:pPr>
            <a:endParaRPr lang="en-IE" sz="1400" dirty="0"/>
          </a:p>
          <a:p>
            <a:pPr lvl="0" fontAlgn="base">
              <a:spcBef>
                <a:spcPts val="600"/>
              </a:spcBef>
              <a:spcAft>
                <a:spcPts val="600"/>
              </a:spcAft>
            </a:pPr>
            <a:endParaRPr lang="en-IE" sz="1400" dirty="0"/>
          </a:p>
          <a:p>
            <a:pPr lvl="0" fontAlgn="base">
              <a:spcBef>
                <a:spcPts val="600"/>
              </a:spcBef>
              <a:spcAft>
                <a:spcPts val="600"/>
              </a:spcAft>
            </a:pPr>
            <a:br>
              <a:rPr lang="en-IE" sz="1400" dirty="0"/>
            </a:br>
            <a:endParaRPr lang="en-IE" sz="1400" dirty="0"/>
          </a:p>
          <a:p>
            <a:pPr lvl="0" algn="just" fontAlgn="base">
              <a:spcBef>
                <a:spcPts val="600"/>
              </a:spcBef>
              <a:spcAft>
                <a:spcPts val="600"/>
              </a:spcAft>
            </a:pPr>
            <a:br>
              <a:rPr lang="en-IE" sz="1600" dirty="0"/>
            </a:br>
            <a:br>
              <a:rPr lang="en-IE" sz="1600" dirty="0"/>
            </a:br>
            <a:endParaRPr lang="en-IE" sz="1200" dirty="0">
              <a:solidFill>
                <a:schemeClr val="accent1">
                  <a:lumMod val="75000"/>
                </a:schemeClr>
              </a:solidFill>
            </a:endParaRPr>
          </a:p>
          <a:p>
            <a:pPr>
              <a:spcAft>
                <a:spcPts val="600"/>
              </a:spcAft>
            </a:pPr>
            <a:r>
              <a:rPr lang="en-IE" sz="1200" dirty="0">
                <a:solidFill>
                  <a:schemeClr val="accent1">
                    <a:lumMod val="75000"/>
                  </a:schemeClr>
                </a:solidFill>
              </a:rPr>
              <a:t> </a:t>
            </a:r>
          </a:p>
          <a:p>
            <a:pPr lvl="0" fontAlgn="base">
              <a:spcBef>
                <a:spcPts val="600"/>
              </a:spcBef>
              <a:spcAft>
                <a:spcPts val="600"/>
              </a:spcAft>
            </a:pPr>
            <a:endPar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fontAlgn="base">
              <a:spcBef>
                <a:spcPts val="600"/>
              </a:spcBef>
              <a:spcAft>
                <a:spcPts val="600"/>
              </a:spcAft>
            </a:pPr>
            <a:endParaRPr kumimoji="0" lang="en-IE" sz="1600"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fontAlgn="base">
              <a:spcBef>
                <a:spcPts val="600"/>
              </a:spcBef>
              <a:spcAft>
                <a:spcPts val="600"/>
              </a:spcAft>
            </a:pPr>
            <a:endParaRPr kumimoji="0" lang="en-IE" sz="1600" b="0" i="0" u="none" strike="noStrike" cap="none" normalizeH="0" baseline="0" dirty="0">
              <a:ln>
                <a:noFill/>
              </a:ln>
              <a:solidFill>
                <a:schemeClr val="accent1">
                  <a:lumMod val="75000"/>
                </a:schemeClr>
              </a:solidFill>
              <a:effectLst/>
              <a:latin typeface="Arial" pitchFamily="34" charset="0"/>
              <a:cs typeface="Arial"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chemeClr val="accent1">
                  <a:lumMod val="75000"/>
                </a:schemeClr>
              </a:solidFill>
              <a:effectLst/>
              <a:latin typeface="Arial" pitchFamily="34" charset="0"/>
              <a:ea typeface="Times New Roman" pitchFamily="18" charset="0"/>
              <a:cs typeface="Arial"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rgbClr val="CC0000"/>
              </a:solidFill>
              <a:effectLst/>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lang="en-IE" b="1" dirty="0">
              <a:solidFill>
                <a:srgbClr val="CC0000"/>
              </a:solidFill>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rgbClr val="CC0000"/>
              </a:solidFill>
              <a:effectLst/>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lang="en-IE" b="1" dirty="0">
              <a:solidFill>
                <a:srgbClr val="CC0000"/>
              </a:solidFill>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kumimoji="0" lang="en-IE" b="1" i="0" u="none" strike="noStrike" cap="none" normalizeH="0" baseline="0" dirty="0">
              <a:ln>
                <a:noFill/>
              </a:ln>
              <a:solidFill>
                <a:srgbClr val="CC0000"/>
              </a:solidFill>
              <a:effectLst/>
              <a:latin typeface="Arial" pitchFamily="34" charset="0"/>
              <a:ea typeface="Times New Roman" pitchFamily="18" charset="0"/>
              <a:cs typeface="Verdana" pitchFamily="34" charset="0"/>
            </a:endParaRPr>
          </a:p>
          <a:p>
            <a:pPr lvl="0" algn="ctr" eaLnBrk="0" fontAlgn="base" hangingPunct="0">
              <a:spcBef>
                <a:spcPct val="0"/>
              </a:spcBef>
              <a:spcAft>
                <a:spcPct val="0"/>
              </a:spcAft>
            </a:pPr>
            <a:endParaRPr lang="en-IE" sz="2800" b="1" dirty="0">
              <a:solidFill>
                <a:srgbClr val="CC0000"/>
              </a:solidFill>
              <a:latin typeface="Arial" pitchFamily="34" charset="0"/>
            </a:endParaRPr>
          </a:p>
          <a:p>
            <a:pPr lvl="0" algn="ctr" eaLnBrk="0" fontAlgn="base" hangingPunct="0">
              <a:spcBef>
                <a:spcPct val="0"/>
              </a:spcBef>
              <a:spcAft>
                <a:spcPct val="0"/>
              </a:spcAft>
            </a:pPr>
            <a:endParaRPr kumimoji="0" lang="en-IE" sz="2800" b="1" i="0" u="none" strike="noStrike" cap="none" normalizeH="0" baseline="0" dirty="0">
              <a:ln>
                <a:noFill/>
              </a:ln>
              <a:solidFill>
                <a:srgbClr val="CC0000"/>
              </a:solidFill>
              <a:effectLst/>
              <a:latin typeface="Arial" pitchFamily="34" charset="0"/>
            </a:endParaRPr>
          </a:p>
          <a:p>
            <a:pPr lvl="0" algn="ctr" eaLnBrk="0" fontAlgn="base" hangingPunct="0">
              <a:spcBef>
                <a:spcPct val="0"/>
              </a:spcBef>
              <a:spcAft>
                <a:spcPct val="0"/>
              </a:spcAft>
            </a:pPr>
            <a:endParaRPr kumimoji="0" lang="en-IE" sz="2800" b="0" i="0" u="none" strike="noStrike" cap="none" normalizeH="0" baseline="0" dirty="0">
              <a:ln>
                <a:noFill/>
              </a:ln>
              <a:solidFill>
                <a:schemeClr val="tx1"/>
              </a:solidFill>
              <a:effectLst/>
              <a:latin typeface="Arial" pitchFamily="34" charset="0"/>
            </a:endParaRPr>
          </a:p>
          <a:p>
            <a:endParaRPr lang="en-IE" b="1" dirty="0"/>
          </a:p>
          <a:p>
            <a:endParaRPr lang="en-IE" b="1" dirty="0"/>
          </a:p>
          <a:p>
            <a:endParaRPr lang="en-IE" b="1" dirty="0"/>
          </a:p>
        </p:txBody>
      </p:sp>
      <p:sp>
        <p:nvSpPr>
          <p:cNvPr id="14" name="TextBox 13"/>
          <p:cNvSpPr txBox="1"/>
          <p:nvPr/>
        </p:nvSpPr>
        <p:spPr>
          <a:xfrm>
            <a:off x="637262" y="3275856"/>
            <a:ext cx="5597239" cy="3631763"/>
          </a:xfrm>
          <a:prstGeom prst="rect">
            <a:avLst/>
          </a:prstGeom>
          <a:noFill/>
        </p:spPr>
        <p:txBody>
          <a:bodyPr wrap="square" rtlCol="0">
            <a:spAutoFit/>
          </a:bodyPr>
          <a:lstStyle/>
          <a:p>
            <a:pPr algn="just"/>
            <a:r>
              <a:rPr lang="en-US" sz="1150" dirty="0">
                <a:solidFill>
                  <a:schemeClr val="accent1">
                    <a:lumMod val="75000"/>
                  </a:schemeClr>
                </a:solidFill>
              </a:rPr>
              <a:t>than 250 articles on these and related themes. His most recent, co-authored book is </a:t>
            </a:r>
            <a:r>
              <a:rPr lang="en-US" sz="1150" i="1" dirty="0">
                <a:solidFill>
                  <a:schemeClr val="accent1">
                    <a:lumMod val="75000"/>
                  </a:schemeClr>
                </a:solidFill>
              </a:rPr>
              <a:t>Levelling Up Left Behind Places</a:t>
            </a:r>
            <a:r>
              <a:rPr lang="en-US" sz="1150" dirty="0">
                <a:solidFill>
                  <a:schemeClr val="accent1">
                    <a:lumMod val="75000"/>
                  </a:schemeClr>
                </a:solidFill>
              </a:rPr>
              <a:t> (2021, Routledge). He was President of the Regional Studies Association between 2015-2020. In 2016 he was awarded the Royal Geographical Society’s Victoria Gold Medal for Outstanding Contributions to Economic Geography. He is listed as a Highly Cited Researcher (among the top 1 percent of most cited social scientists worldwide) by the Web of Science, and has some 40,000 Google Scholar citations. He holds ‘Best Paper Awards’ from the journals </a:t>
            </a:r>
            <a:r>
              <a:rPr lang="en-US" sz="1150" i="1" dirty="0">
                <a:solidFill>
                  <a:schemeClr val="accent1">
                    <a:lumMod val="75000"/>
                  </a:schemeClr>
                </a:solidFill>
              </a:rPr>
              <a:t>Spatial Economic Analysis and Territory, Politics and Governance</a:t>
            </a:r>
            <a:r>
              <a:rPr lang="en-US" sz="1150" dirty="0">
                <a:solidFill>
                  <a:schemeClr val="accent1">
                    <a:lumMod val="75000"/>
                  </a:schemeClr>
                </a:solidFill>
              </a:rPr>
              <a:t>. He has held editorial positions on several journals, including </a:t>
            </a:r>
            <a:r>
              <a:rPr lang="en-US" sz="1150" i="1" dirty="0">
                <a:solidFill>
                  <a:schemeClr val="accent1">
                    <a:lumMod val="75000"/>
                  </a:schemeClr>
                </a:solidFill>
              </a:rPr>
              <a:t>Transactions of the Institute of British Geographers, Economic Geography, Journal of Economic Geography, Regional Studies, and Environmental and Plannin</a:t>
            </a:r>
            <a:r>
              <a:rPr lang="en-US" sz="1150" dirty="0">
                <a:solidFill>
                  <a:schemeClr val="accent1">
                    <a:lumMod val="75000"/>
                  </a:schemeClr>
                </a:solidFill>
              </a:rPr>
              <a:t>g, and in 2008 co-founded, and is an editor on, the </a:t>
            </a:r>
            <a:r>
              <a:rPr lang="en-US" sz="1150" i="1" dirty="0">
                <a:solidFill>
                  <a:schemeClr val="accent1">
                    <a:lumMod val="75000"/>
                  </a:schemeClr>
                </a:solidFill>
              </a:rPr>
              <a:t>Cambridge Journal of Regions, Economy and Society</a:t>
            </a:r>
            <a:r>
              <a:rPr lang="en-US" sz="1150" dirty="0">
                <a:solidFill>
                  <a:schemeClr val="accent1">
                    <a:lumMod val="75000"/>
                  </a:schemeClr>
                </a:solidFill>
              </a:rPr>
              <a:t>.  He has held Visiting Professorships at the University of California Los Angeles (USA), Utrecht University (Netherlands), the University of Ancona (Italy), and Victoria University, Wellington (New Zealand). Ron has also held a Leverhulme Professorial Fellowship, and the British Academy’s Thank-Offering to Britain Fellowship. He has undertaken research, advisory and consultancy work for the European Commission, the OECD, the UK Department of Business, Energy and Industrial Strategy, the UK Department for Levelling Up, Housing and Communities, and the UK Treasury.  He is currently writing a book on </a:t>
            </a:r>
            <a:r>
              <a:rPr lang="en-US" sz="1150" i="1" dirty="0">
                <a:solidFill>
                  <a:schemeClr val="accent1">
                    <a:lumMod val="75000"/>
                  </a:schemeClr>
                </a:solidFill>
              </a:rPr>
              <a:t>Rethinking the Economy: Why Geography Matters</a:t>
            </a:r>
            <a:r>
              <a:rPr lang="en-US" sz="1150" dirty="0">
                <a:solidFill>
                  <a:schemeClr val="accent1">
                    <a:lumMod val="75000"/>
                  </a:schemeClr>
                </a:solidFill>
              </a:rPr>
              <a:t>.</a:t>
            </a:r>
          </a:p>
          <a:p>
            <a:pPr algn="just"/>
            <a:endParaRPr lang="en-IE" sz="1150" dirty="0">
              <a:solidFill>
                <a:schemeClr val="accent1">
                  <a:lumMod val="75000"/>
                </a:schemeClr>
              </a:solidFill>
            </a:endParaRPr>
          </a:p>
        </p:txBody>
      </p:sp>
      <p:pic>
        <p:nvPicPr>
          <p:cNvPr id="8" name="Picture 7">
            <a:extLst>
              <a:ext uri="{FF2B5EF4-FFF2-40B4-BE49-F238E27FC236}">
                <a16:creationId xmlns:a16="http://schemas.microsoft.com/office/drawing/2014/main" id="{A11AE84A-2778-9ED5-19F7-303FAD4786F4}"/>
              </a:ext>
            </a:extLst>
          </p:cNvPr>
          <p:cNvPicPr>
            <a:picLocks noChangeAspect="1"/>
          </p:cNvPicPr>
          <p:nvPr/>
        </p:nvPicPr>
        <p:blipFill>
          <a:blip r:embed="rId3"/>
          <a:stretch>
            <a:fillRect/>
          </a:stretch>
        </p:blipFill>
        <p:spPr>
          <a:xfrm>
            <a:off x="2231737" y="8075661"/>
            <a:ext cx="2597121" cy="963251"/>
          </a:xfrm>
          <a:prstGeom prst="rect">
            <a:avLst/>
          </a:prstGeom>
        </p:spPr>
      </p:pic>
    </p:spTree>
    <p:extLst>
      <p:ext uri="{BB962C8B-B14F-4D97-AF65-F5344CB8AC3E}">
        <p14:creationId xmlns:p14="http://schemas.microsoft.com/office/powerpoint/2010/main" val="21416970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1046</Words>
  <Application>Microsoft Office PowerPoint</Application>
  <PresentationFormat>On-screen Show (4:3)</PresentationFormat>
  <Paragraphs>112</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cvanegeraat</dc:creator>
  <cp:lastModifiedBy>Anne Hamilton Black</cp:lastModifiedBy>
  <cp:revision>185</cp:revision>
  <dcterms:created xsi:type="dcterms:W3CDTF">2011-06-02T14:51:28Z</dcterms:created>
  <dcterms:modified xsi:type="dcterms:W3CDTF">2022-08-26T15:44:30Z</dcterms:modified>
</cp:coreProperties>
</file>