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575" r:id="rId2"/>
    <p:sldId id="582" r:id="rId3"/>
    <p:sldId id="568" r:id="rId4"/>
    <p:sldId id="584" r:id="rId5"/>
    <p:sldId id="585" r:id="rId6"/>
    <p:sldId id="581" r:id="rId7"/>
    <p:sldId id="603" r:id="rId8"/>
    <p:sldId id="578" r:id="rId9"/>
    <p:sldId id="601" r:id="rId10"/>
    <p:sldId id="570" r:id="rId11"/>
    <p:sldId id="588" r:id="rId12"/>
    <p:sldId id="576" r:id="rId13"/>
    <p:sldId id="60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F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p:cViewPr varScale="1">
        <p:scale>
          <a:sx n="73" d="100"/>
          <a:sy n="73" d="100"/>
        </p:scale>
        <p:origin x="1302" y="84"/>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989F4B-93FE-4F8D-8865-842366D00A13}" type="datetimeFigureOut">
              <a:rPr lang="en-IE" smtClean="0"/>
              <a:t>08/03/2018</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20327-3928-40B5-BF90-FDB99F85C9A9}" type="slidenum">
              <a:rPr lang="en-IE" smtClean="0"/>
              <a:t>‹#›</a:t>
            </a:fld>
            <a:endParaRPr lang="en-IE"/>
          </a:p>
        </p:txBody>
      </p:sp>
    </p:spTree>
    <p:extLst>
      <p:ext uri="{BB962C8B-B14F-4D97-AF65-F5344CB8AC3E}">
        <p14:creationId xmlns:p14="http://schemas.microsoft.com/office/powerpoint/2010/main" val="64405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AE5AAB0F-052E-4599-BE69-A6791C9307F0}" type="datetimeFigureOut">
              <a:rPr lang="en-IE" smtClean="0"/>
              <a:t>08/03/2018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30A23FE-9C1F-4C80-87E8-460CC9FCC074}" type="slidenum">
              <a:rPr lang="en-IE" smtClean="0"/>
              <a:t>‹#›</a:t>
            </a:fld>
            <a:endParaRPr lang="en-IE"/>
          </a:p>
        </p:txBody>
      </p:sp>
    </p:spTree>
    <p:extLst>
      <p:ext uri="{BB962C8B-B14F-4D97-AF65-F5344CB8AC3E}">
        <p14:creationId xmlns:p14="http://schemas.microsoft.com/office/powerpoint/2010/main" val="189352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E5AAB0F-052E-4599-BE69-A6791C9307F0}" type="datetimeFigureOut">
              <a:rPr lang="en-IE" smtClean="0"/>
              <a:t>08/03/2018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30A23FE-9C1F-4C80-87E8-460CC9FCC074}" type="slidenum">
              <a:rPr lang="en-IE" smtClean="0"/>
              <a:t>‹#›</a:t>
            </a:fld>
            <a:endParaRPr lang="en-IE"/>
          </a:p>
        </p:txBody>
      </p:sp>
    </p:spTree>
    <p:extLst>
      <p:ext uri="{BB962C8B-B14F-4D97-AF65-F5344CB8AC3E}">
        <p14:creationId xmlns:p14="http://schemas.microsoft.com/office/powerpoint/2010/main" val="617783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E5AAB0F-052E-4599-BE69-A6791C9307F0}" type="datetimeFigureOut">
              <a:rPr lang="en-IE" smtClean="0"/>
              <a:t>08/03/2018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30A23FE-9C1F-4C80-87E8-460CC9FCC074}" type="slidenum">
              <a:rPr lang="en-IE" smtClean="0"/>
              <a:t>‹#›</a:t>
            </a:fld>
            <a:endParaRPr lang="en-IE"/>
          </a:p>
        </p:txBody>
      </p:sp>
    </p:spTree>
    <p:extLst>
      <p:ext uri="{BB962C8B-B14F-4D97-AF65-F5344CB8AC3E}">
        <p14:creationId xmlns:p14="http://schemas.microsoft.com/office/powerpoint/2010/main" val="347694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E5AAB0F-052E-4599-BE69-A6791C9307F0}" type="datetimeFigureOut">
              <a:rPr lang="en-IE" smtClean="0"/>
              <a:t>08/03/2018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30A23FE-9C1F-4C80-87E8-460CC9FCC074}" type="slidenum">
              <a:rPr lang="en-IE" smtClean="0"/>
              <a:t>‹#›</a:t>
            </a:fld>
            <a:endParaRPr lang="en-IE"/>
          </a:p>
        </p:txBody>
      </p:sp>
    </p:spTree>
    <p:extLst>
      <p:ext uri="{BB962C8B-B14F-4D97-AF65-F5344CB8AC3E}">
        <p14:creationId xmlns:p14="http://schemas.microsoft.com/office/powerpoint/2010/main" val="260618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5AAB0F-052E-4599-BE69-A6791C9307F0}" type="datetimeFigureOut">
              <a:rPr lang="en-IE" smtClean="0"/>
              <a:t>08/03/2018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30A23FE-9C1F-4C80-87E8-460CC9FCC074}" type="slidenum">
              <a:rPr lang="en-IE" smtClean="0"/>
              <a:t>‹#›</a:t>
            </a:fld>
            <a:endParaRPr lang="en-IE"/>
          </a:p>
        </p:txBody>
      </p:sp>
    </p:spTree>
    <p:extLst>
      <p:ext uri="{BB962C8B-B14F-4D97-AF65-F5344CB8AC3E}">
        <p14:creationId xmlns:p14="http://schemas.microsoft.com/office/powerpoint/2010/main" val="173635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AE5AAB0F-052E-4599-BE69-A6791C9307F0}" type="datetimeFigureOut">
              <a:rPr lang="en-IE" smtClean="0"/>
              <a:t>08/03/2018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30A23FE-9C1F-4C80-87E8-460CC9FCC074}" type="slidenum">
              <a:rPr lang="en-IE" smtClean="0"/>
              <a:t>‹#›</a:t>
            </a:fld>
            <a:endParaRPr lang="en-IE"/>
          </a:p>
        </p:txBody>
      </p:sp>
    </p:spTree>
    <p:extLst>
      <p:ext uri="{BB962C8B-B14F-4D97-AF65-F5344CB8AC3E}">
        <p14:creationId xmlns:p14="http://schemas.microsoft.com/office/powerpoint/2010/main" val="291542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AE5AAB0F-052E-4599-BE69-A6791C9307F0}" type="datetimeFigureOut">
              <a:rPr lang="en-IE" smtClean="0"/>
              <a:t>08/03/2018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30A23FE-9C1F-4C80-87E8-460CC9FCC074}" type="slidenum">
              <a:rPr lang="en-IE" smtClean="0"/>
              <a:t>‹#›</a:t>
            </a:fld>
            <a:endParaRPr lang="en-IE"/>
          </a:p>
        </p:txBody>
      </p:sp>
    </p:spTree>
    <p:extLst>
      <p:ext uri="{BB962C8B-B14F-4D97-AF65-F5344CB8AC3E}">
        <p14:creationId xmlns:p14="http://schemas.microsoft.com/office/powerpoint/2010/main" val="95392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AE5AAB0F-052E-4599-BE69-A6791C9307F0}" type="datetimeFigureOut">
              <a:rPr lang="en-IE" smtClean="0"/>
              <a:t>08/03/2018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30A23FE-9C1F-4C80-87E8-460CC9FCC074}" type="slidenum">
              <a:rPr lang="en-IE" smtClean="0"/>
              <a:t>‹#›</a:t>
            </a:fld>
            <a:endParaRPr lang="en-IE"/>
          </a:p>
        </p:txBody>
      </p:sp>
    </p:spTree>
    <p:extLst>
      <p:ext uri="{BB962C8B-B14F-4D97-AF65-F5344CB8AC3E}">
        <p14:creationId xmlns:p14="http://schemas.microsoft.com/office/powerpoint/2010/main" val="65457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AAB0F-052E-4599-BE69-A6791C9307F0}" type="datetimeFigureOut">
              <a:rPr lang="en-IE" smtClean="0"/>
              <a:t>08/03/2018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30A23FE-9C1F-4C80-87E8-460CC9FCC074}" type="slidenum">
              <a:rPr lang="en-IE" smtClean="0"/>
              <a:t>‹#›</a:t>
            </a:fld>
            <a:endParaRPr lang="en-IE"/>
          </a:p>
        </p:txBody>
      </p:sp>
    </p:spTree>
    <p:extLst>
      <p:ext uri="{BB962C8B-B14F-4D97-AF65-F5344CB8AC3E}">
        <p14:creationId xmlns:p14="http://schemas.microsoft.com/office/powerpoint/2010/main" val="160411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AAB0F-052E-4599-BE69-A6791C9307F0}" type="datetimeFigureOut">
              <a:rPr lang="en-IE" smtClean="0"/>
              <a:t>08/03/2018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30A23FE-9C1F-4C80-87E8-460CC9FCC074}" type="slidenum">
              <a:rPr lang="en-IE" smtClean="0"/>
              <a:t>‹#›</a:t>
            </a:fld>
            <a:endParaRPr lang="en-IE"/>
          </a:p>
        </p:txBody>
      </p:sp>
    </p:spTree>
    <p:extLst>
      <p:ext uri="{BB962C8B-B14F-4D97-AF65-F5344CB8AC3E}">
        <p14:creationId xmlns:p14="http://schemas.microsoft.com/office/powerpoint/2010/main" val="334670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AAB0F-052E-4599-BE69-A6791C9307F0}" type="datetimeFigureOut">
              <a:rPr lang="en-IE" smtClean="0"/>
              <a:t>08/03/2018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30A23FE-9C1F-4C80-87E8-460CC9FCC074}" type="slidenum">
              <a:rPr lang="en-IE" smtClean="0"/>
              <a:t>‹#›</a:t>
            </a:fld>
            <a:endParaRPr lang="en-IE"/>
          </a:p>
        </p:txBody>
      </p:sp>
    </p:spTree>
    <p:extLst>
      <p:ext uri="{BB962C8B-B14F-4D97-AF65-F5344CB8AC3E}">
        <p14:creationId xmlns:p14="http://schemas.microsoft.com/office/powerpoint/2010/main" val="6082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AAB0F-052E-4599-BE69-A6791C9307F0}" type="datetimeFigureOut">
              <a:rPr lang="en-IE" smtClean="0"/>
              <a:t>08/03/2018</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A23FE-9C1F-4C80-87E8-460CC9FCC074}" type="slidenum">
              <a:rPr lang="en-IE" smtClean="0"/>
              <a:t>‹#›</a:t>
            </a:fld>
            <a:endParaRPr lang="en-IE"/>
          </a:p>
        </p:txBody>
      </p:sp>
    </p:spTree>
    <p:extLst>
      <p:ext uri="{BB962C8B-B14F-4D97-AF65-F5344CB8AC3E}">
        <p14:creationId xmlns:p14="http://schemas.microsoft.com/office/powerpoint/2010/main" val="359931187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png"/><Relationship Id="rId18" Type="http://schemas.openxmlformats.org/officeDocument/2006/relationships/image" Target="../media/image63.jpe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jpeg"/><Relationship Id="rId17" Type="http://schemas.openxmlformats.org/officeDocument/2006/relationships/image" Target="../media/image62.jpeg"/><Relationship Id="rId2" Type="http://schemas.openxmlformats.org/officeDocument/2006/relationships/image" Target="../media/image47.png"/><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 Id="rId14" Type="http://schemas.openxmlformats.org/officeDocument/2006/relationships/image" Target="../media/image59.jpe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hyperlink" Target="http://ec.europa.eu/research/participants/portal/desktop/en/opportunities/h2020/topics/ict-25-2018-2020.html" TargetMode="External"/><Relationship Id="rId2" Type="http://schemas.openxmlformats.org/officeDocument/2006/relationships/hyperlink" Target="http://www.e-spacedementiaproject.e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784976" cy="1143000"/>
          </a:xfrm>
        </p:spPr>
        <p:txBody>
          <a:bodyPr>
            <a:normAutofit fontScale="90000"/>
          </a:bodyPr>
          <a:lstStyle/>
          <a:p>
            <a:pPr marL="0" indent="0"/>
            <a:r>
              <a:rPr lang="en-IE" dirty="0"/>
              <a:t>1. Research interests (core and satellite)</a:t>
            </a:r>
          </a:p>
        </p:txBody>
      </p:sp>
      <p:sp>
        <p:nvSpPr>
          <p:cNvPr id="3" name="Content Placeholder 2"/>
          <p:cNvSpPr>
            <a:spLocks noGrp="1"/>
          </p:cNvSpPr>
          <p:nvPr>
            <p:ph idx="1"/>
          </p:nvPr>
        </p:nvSpPr>
        <p:spPr/>
        <p:txBody>
          <a:bodyPr/>
          <a:lstStyle/>
          <a:p>
            <a:endParaRPr lang="en-I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361596"/>
            <a:ext cx="8467909" cy="4961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977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Resultado de imagen de universidad de almer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639" y="2202572"/>
            <a:ext cx="1357073" cy="1008112"/>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http://gruposhine.com/wp-content/uploads/2015/12/logo-vector-universidad-internacional-la-rioja-1200x5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348880"/>
            <a:ext cx="1969675" cy="927389"/>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http://www.resa.es/wp-content/uploads/2015/07/Logo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999787"/>
            <a:ext cx="1572530" cy="1258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1" descr="http://africaurbano.com/wp-content/uploads/2013/02/aula-nesplor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2276872"/>
            <a:ext cx="2107871" cy="100811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0" descr="Resultado de imagen de rush alzheimer's cent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32" descr="Resultado de imagen de rush alzheimer's center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6426" name="Picture 42" descr="https://upload.wikimedia.org/wikipedia/commons/5/51/Who-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4365104"/>
            <a:ext cx="1133240" cy="115212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sultado de imagen de philips research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4221088"/>
            <a:ext cx="1871715"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http://www.edu.xunta.gal/centros/iesalfredobranas/system/files/u27/logoUSC1685.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9408" y="974476"/>
            <a:ext cx="1224135" cy="1224136"/>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a:spLocks noGrp="1"/>
          </p:cNvSpPr>
          <p:nvPr>
            <p:ph type="title"/>
          </p:nvPr>
        </p:nvSpPr>
        <p:spPr>
          <a:xfrm>
            <a:off x="649365" y="7937"/>
            <a:ext cx="8146500" cy="822290"/>
          </a:xfrm>
        </p:spPr>
        <p:txBody>
          <a:bodyPr>
            <a:normAutofit/>
          </a:bodyPr>
          <a:lstStyle/>
          <a:p>
            <a:r>
              <a:rPr lang="en-IE" sz="4000" dirty="0" smtClean="0"/>
              <a:t>Research Network: European</a:t>
            </a:r>
            <a:endParaRPr lang="en-IE" sz="4000" dirty="0"/>
          </a:p>
        </p:txBody>
      </p:sp>
      <p:pic>
        <p:nvPicPr>
          <p:cNvPr id="4105" name="Picture 9" descr="https://2.bp.blogspot.com/-UYMWn5rIHqc/VzyJbSs6rnI/AAAAAAAAAyw/3qM9ARUcQr070j_lhE4JzXNkjIWt3fpHgCLcB/s1600/deusto-624x30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1116" y="1266468"/>
            <a:ext cx="1908918" cy="936104"/>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https://web.teaediciones.com/ImagesProductos/neuron_portada1.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8542" y="1052736"/>
            <a:ext cx="1187760" cy="11521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1124744"/>
            <a:ext cx="696825" cy="369332"/>
          </a:xfrm>
          <a:prstGeom prst="rect">
            <a:avLst/>
          </a:prstGeom>
          <a:noFill/>
        </p:spPr>
        <p:txBody>
          <a:bodyPr wrap="none" rtlCol="0">
            <a:spAutoFit/>
          </a:bodyPr>
          <a:lstStyle/>
          <a:p>
            <a:r>
              <a:rPr lang="en-US" dirty="0" smtClean="0"/>
              <a:t>Spain</a:t>
            </a:r>
            <a:endParaRPr lang="en-US" dirty="0"/>
          </a:p>
        </p:txBody>
      </p:sp>
      <p:sp>
        <p:nvSpPr>
          <p:cNvPr id="4" name="TextBox 3"/>
          <p:cNvSpPr txBox="1"/>
          <p:nvPr/>
        </p:nvSpPr>
        <p:spPr>
          <a:xfrm>
            <a:off x="395536" y="3717032"/>
            <a:ext cx="1338828" cy="369332"/>
          </a:xfrm>
          <a:prstGeom prst="rect">
            <a:avLst/>
          </a:prstGeom>
          <a:noFill/>
        </p:spPr>
        <p:txBody>
          <a:bodyPr wrap="none" rtlCol="0">
            <a:spAutoFit/>
          </a:bodyPr>
          <a:lstStyle/>
          <a:p>
            <a:r>
              <a:rPr lang="en-US" dirty="0" smtClean="0"/>
              <a:t>Netherlands</a:t>
            </a:r>
            <a:endParaRPr lang="en-US" dirty="0"/>
          </a:p>
        </p:txBody>
      </p:sp>
      <p:sp>
        <p:nvSpPr>
          <p:cNvPr id="7" name="TextBox 6"/>
          <p:cNvSpPr txBox="1"/>
          <p:nvPr/>
        </p:nvSpPr>
        <p:spPr>
          <a:xfrm>
            <a:off x="3059832" y="3933056"/>
            <a:ext cx="1278640" cy="369332"/>
          </a:xfrm>
          <a:prstGeom prst="rect">
            <a:avLst/>
          </a:prstGeom>
          <a:noFill/>
        </p:spPr>
        <p:txBody>
          <a:bodyPr wrap="none" rtlCol="0">
            <a:spAutoFit/>
          </a:bodyPr>
          <a:lstStyle/>
          <a:p>
            <a:r>
              <a:rPr lang="en-US" dirty="0" smtClean="0"/>
              <a:t>Switzerland</a:t>
            </a:r>
            <a:endParaRPr lang="en-US" dirty="0"/>
          </a:p>
        </p:txBody>
      </p:sp>
      <p:sp>
        <p:nvSpPr>
          <p:cNvPr id="8" name="TextBox 7"/>
          <p:cNvSpPr txBox="1"/>
          <p:nvPr/>
        </p:nvSpPr>
        <p:spPr>
          <a:xfrm>
            <a:off x="5652120" y="3789040"/>
            <a:ext cx="2133329" cy="2616101"/>
          </a:xfrm>
          <a:prstGeom prst="rect">
            <a:avLst/>
          </a:prstGeom>
          <a:noFill/>
        </p:spPr>
        <p:txBody>
          <a:bodyPr wrap="none" rtlCol="0">
            <a:spAutoFit/>
          </a:bodyPr>
          <a:lstStyle/>
          <a:p>
            <a:r>
              <a:rPr lang="en-US" dirty="0" smtClean="0"/>
              <a:t>CAPTAIN consortium</a:t>
            </a:r>
          </a:p>
          <a:p>
            <a:pPr marL="285750" indent="-285750">
              <a:buFont typeface="Arial"/>
              <a:buChar char="•"/>
            </a:pPr>
            <a:r>
              <a:rPr lang="en-US" sz="1600" dirty="0" smtClean="0"/>
              <a:t>Greece</a:t>
            </a:r>
          </a:p>
          <a:p>
            <a:pPr marL="285750" indent="-285750">
              <a:buFont typeface="Arial"/>
              <a:buChar char="•"/>
            </a:pPr>
            <a:r>
              <a:rPr lang="en-US" sz="1600" dirty="0" smtClean="0"/>
              <a:t>Estonia</a:t>
            </a:r>
          </a:p>
          <a:p>
            <a:pPr marL="285750" indent="-285750">
              <a:buFont typeface="Arial"/>
              <a:buChar char="•"/>
            </a:pPr>
            <a:r>
              <a:rPr lang="en-US" sz="1600" dirty="0" smtClean="0"/>
              <a:t>France</a:t>
            </a:r>
          </a:p>
          <a:p>
            <a:pPr marL="285750" indent="-285750">
              <a:buFont typeface="Arial"/>
              <a:buChar char="•"/>
            </a:pPr>
            <a:r>
              <a:rPr lang="en-US" sz="1600" dirty="0" smtClean="0"/>
              <a:t>Italy</a:t>
            </a:r>
          </a:p>
          <a:p>
            <a:pPr marL="285750" indent="-285750">
              <a:buFont typeface="Arial"/>
              <a:buChar char="•"/>
            </a:pPr>
            <a:r>
              <a:rPr lang="en-US" sz="1600" dirty="0" smtClean="0"/>
              <a:t>Germany</a:t>
            </a:r>
          </a:p>
          <a:p>
            <a:pPr marL="285750" indent="-285750">
              <a:buFont typeface="Arial"/>
              <a:buChar char="•"/>
            </a:pPr>
            <a:r>
              <a:rPr lang="en-US" sz="1600" dirty="0" smtClean="0"/>
              <a:t>Cyprus</a:t>
            </a:r>
          </a:p>
          <a:p>
            <a:pPr marL="285750" indent="-285750">
              <a:buFont typeface="Arial"/>
              <a:buChar char="•"/>
            </a:pPr>
            <a:r>
              <a:rPr lang="en-US" sz="1600" dirty="0" smtClean="0"/>
              <a:t>Spain</a:t>
            </a:r>
          </a:p>
          <a:p>
            <a:pPr marL="285750" indent="-285750">
              <a:buFont typeface="Arial"/>
              <a:buChar char="•"/>
            </a:pPr>
            <a:r>
              <a:rPr lang="en-US" sz="1600" dirty="0" smtClean="0"/>
              <a:t>Switzerland</a:t>
            </a:r>
          </a:p>
          <a:p>
            <a:endParaRPr lang="en-US" dirty="0"/>
          </a:p>
        </p:txBody>
      </p:sp>
    </p:spTree>
    <p:extLst>
      <p:ext uri="{BB962C8B-B14F-4D97-AF65-F5344CB8AC3E}">
        <p14:creationId xmlns:p14="http://schemas.microsoft.com/office/powerpoint/2010/main" val="578655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7504" y="980728"/>
            <a:ext cx="8918180" cy="5515895"/>
            <a:chOff x="482492" y="830227"/>
            <a:chExt cx="8918180" cy="5515895"/>
          </a:xfrm>
        </p:grpSpPr>
        <p:pic>
          <p:nvPicPr>
            <p:cNvPr id="6146" name="Picture 2" descr="https://upload.wikimedia.org/wikipedia/commons/thumb/a/a5/Map_of_USA_with_state_names.svg/2000px-Map_of_USA_with_state_nam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92" y="830227"/>
              <a:ext cx="8918180" cy="55158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de david libon rowan univer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647" y="2414403"/>
              <a:ext cx="486694" cy="6480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psych.uic.edu/images/stories/Faculty/mlam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7068" y="3206491"/>
              <a:ext cx="425962" cy="4320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9196" y="5006691"/>
              <a:ext cx="516656"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3" descr="http://www.wecommer.com/uploads/speakers/58abff1520e718bc4820593a382fe8d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180" y="3350507"/>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5111" y="2774443"/>
              <a:ext cx="403245" cy="50405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ites.temple.edu/cogneuropsylab/files/2014/09/giovannett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3703" y="2486411"/>
              <a:ext cx="628420" cy="50515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drexel.edu/~/media/Images/now/faculty-experts/schultheis_maria.ashx?h=150&amp;la=en&amp;w=125&amp;hash=0E12E5441B93CB62D4AF963AFC60CD5AA13474C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79236" y="2846451"/>
              <a:ext cx="464955" cy="55794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kesslerfoundation.org/sites/default/files/styles/large/public/dkrch.jpg?itok=45MBDT3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09767" y="2990467"/>
              <a:ext cx="360040" cy="50405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1"/>
          <p:cNvSpPr>
            <a:spLocks noGrp="1"/>
          </p:cNvSpPr>
          <p:nvPr>
            <p:ph type="title"/>
          </p:nvPr>
        </p:nvSpPr>
        <p:spPr>
          <a:xfrm>
            <a:off x="649365" y="7937"/>
            <a:ext cx="8146500" cy="822290"/>
          </a:xfrm>
        </p:spPr>
        <p:txBody>
          <a:bodyPr>
            <a:normAutofit/>
          </a:bodyPr>
          <a:lstStyle/>
          <a:p>
            <a:r>
              <a:rPr lang="en-IE" sz="4000" dirty="0" smtClean="0"/>
              <a:t>Research Networks: USA</a:t>
            </a:r>
            <a:endParaRPr lang="en-IE" sz="4000" dirty="0"/>
          </a:p>
        </p:txBody>
      </p:sp>
      <p:pic>
        <p:nvPicPr>
          <p:cNvPr id="14" name="Picture 2" descr="https://i.forbesimg.com/media/lists/colleges/university-of-utah_416x41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35696" y="335699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4" descr="Endear is proud to announce that the Rush Alzheimer’s Disease Center at the Rush University Medical Center in Chicago, has chosen us to showcase them as our “Featured Charity”. Before my Grandfather passed from Alzheimer's, he participated in studies at Rush. In a indirect way, I feel as if helping the Rush University Medical Center I am helping my grandfather. Not him directly, but the millions of americans in my exact position who have lost family members to the disease.: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76056" y="2924944"/>
            <a:ext cx="828885" cy="4736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contec.cl/images/logosclientes/logo_uot.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03848" y="4581128"/>
            <a:ext cx="1120123" cy="5040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0" descr="https://yt3.ggpht.com/-mFo27EtzsY8/AAAAAAAAAAI/AAAAAAAAAAA/WbNSjnC94Z0/s900-c-k-no-mo-rj-c0xffffff/phot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32240" y="5589240"/>
            <a:ext cx="641279" cy="6412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http://drexel.edu/~/media/Images/now/ui/og-drexel-logo.ash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76256" y="3501008"/>
            <a:ext cx="576064" cy="5760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https://careers.insidehighered.com/getasset/2bdb51e8-c52e-4f59-b799-e92f8f499c2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84168" y="3212976"/>
            <a:ext cx="741560" cy="3707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8" descr="http://tvaccessspotsource.com/sites/default/files/logos/kessler.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12360" y="3501008"/>
            <a:ext cx="1135856" cy="2880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psychology.unt.edu/~tparsons/images/Parsons_2015_thum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3900" y="5087604"/>
            <a:ext cx="464053" cy="683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920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88" y="0"/>
            <a:ext cx="8229600" cy="980728"/>
          </a:xfrm>
        </p:spPr>
        <p:txBody>
          <a:bodyPr>
            <a:normAutofit/>
          </a:bodyPr>
          <a:lstStyle/>
          <a:p>
            <a:r>
              <a:rPr lang="en-IE" sz="4000" dirty="0" smtClean="0"/>
              <a:t>Research funding</a:t>
            </a:r>
            <a:endParaRPr lang="en-IE" sz="4000" dirty="0"/>
          </a:p>
        </p:txBody>
      </p:sp>
      <p:sp>
        <p:nvSpPr>
          <p:cNvPr id="3" name="Content Placeholder 2"/>
          <p:cNvSpPr>
            <a:spLocks noGrp="1"/>
          </p:cNvSpPr>
          <p:nvPr>
            <p:ph idx="1"/>
          </p:nvPr>
        </p:nvSpPr>
        <p:spPr>
          <a:xfrm>
            <a:off x="2195736" y="1124744"/>
            <a:ext cx="6840760" cy="5544616"/>
          </a:xfrm>
        </p:spPr>
        <p:txBody>
          <a:bodyPr>
            <a:normAutofit/>
          </a:bodyPr>
          <a:lstStyle/>
          <a:p>
            <a:pPr marL="342900" lvl="1" indent="-342900">
              <a:buFont typeface="Arial" panose="020B0604020202020204" pitchFamily="34" charset="0"/>
              <a:buChar char="•"/>
            </a:pPr>
            <a:r>
              <a:rPr lang="en-IE" sz="2400" dirty="0" smtClean="0"/>
              <a:t>Current: </a:t>
            </a:r>
            <a:r>
              <a:rPr lang="en-IE" sz="2000" dirty="0"/>
              <a:t>H2020-</a:t>
            </a:r>
            <a:r>
              <a:rPr lang="es-ES" sz="2000" dirty="0"/>
              <a:t>MSCA-IF-2014 </a:t>
            </a:r>
            <a:r>
              <a:rPr lang="en-IE" sz="2400" dirty="0" smtClean="0"/>
              <a:t> </a:t>
            </a:r>
          </a:p>
          <a:p>
            <a:pPr marL="342900" lvl="1" indent="-342900">
              <a:buFont typeface="Arial" panose="020B0604020202020204" pitchFamily="34" charset="0"/>
              <a:buChar char="•"/>
            </a:pPr>
            <a:r>
              <a:rPr lang="en-IE" sz="2400" dirty="0"/>
              <a:t>Latest secured funding: </a:t>
            </a:r>
            <a:r>
              <a:rPr lang="en-IE" sz="1800" dirty="0" smtClean="0"/>
              <a:t>2017-2020</a:t>
            </a:r>
          </a:p>
          <a:p>
            <a:pPr lvl="1"/>
            <a:r>
              <a:rPr lang="en-IE" sz="1800" dirty="0" smtClean="0"/>
              <a:t>CAPTAIN- Coach </a:t>
            </a:r>
            <a:r>
              <a:rPr lang="en-IE" sz="1800" dirty="0"/>
              <a:t>Assistant via Projected and Tangible </a:t>
            </a:r>
            <a:r>
              <a:rPr lang="en-IE" sz="1800" dirty="0" smtClean="0"/>
              <a:t>Interface. </a:t>
            </a:r>
            <a:r>
              <a:rPr lang="en-IE" sz="1800" dirty="0"/>
              <a:t>(Activity: SC1-PM-15-2017 RIA</a:t>
            </a:r>
            <a:r>
              <a:rPr lang="en-IE" sz="1800" dirty="0" smtClean="0"/>
              <a:t>). </a:t>
            </a:r>
          </a:p>
          <a:p>
            <a:pPr lvl="1"/>
            <a:r>
              <a:rPr lang="en-IE" sz="1800" dirty="0" smtClean="0"/>
              <a:t>36 months project . </a:t>
            </a:r>
            <a:r>
              <a:rPr lang="en-IE" sz="1800" dirty="0"/>
              <a:t>€</a:t>
            </a:r>
            <a:r>
              <a:rPr lang="en-IE" sz="1800" dirty="0" smtClean="0"/>
              <a:t>4</a:t>
            </a:r>
            <a:r>
              <a:rPr lang="en-IE" sz="1400" dirty="0" smtClean="0"/>
              <a:t>M</a:t>
            </a:r>
            <a:r>
              <a:rPr lang="en-IE" sz="1800" dirty="0" smtClean="0"/>
              <a:t> project </a:t>
            </a:r>
          </a:p>
          <a:p>
            <a:pPr lvl="1"/>
            <a:r>
              <a:rPr lang="en-IE" sz="1800" dirty="0" smtClean="0"/>
              <a:t>Role</a:t>
            </a:r>
            <a:r>
              <a:rPr lang="en-IE" sz="1800" dirty="0"/>
              <a:t>: </a:t>
            </a:r>
            <a:r>
              <a:rPr lang="en-IE" sz="1800" dirty="0" smtClean="0"/>
              <a:t>PI: - leading pilot evaluations with older users. </a:t>
            </a:r>
            <a:endParaRPr lang="en-IE" sz="18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86" y="5126745"/>
            <a:ext cx="1793701" cy="1254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284984"/>
            <a:ext cx="4374245" cy="330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media.voog.com/0000/0038/8330/photos/variation_2400_1-1_hu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5" y="3181889"/>
            <a:ext cx="1512169" cy="151216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Imagen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7" y="1268760"/>
            <a:ext cx="1512168" cy="1508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067944" y="3933056"/>
            <a:ext cx="4176464" cy="288032"/>
          </a:xfrm>
          <a:prstGeom prst="rect">
            <a:avLst/>
          </a:prstGeom>
          <a:noFill/>
          <a:ln w="19050">
            <a:solidFill>
              <a:srgbClr val="FF0000"/>
            </a:solidFill>
          </a:ln>
        </p:spPr>
        <p:txBody>
          <a:bodyPr wrap="square" rtlCol="0">
            <a:spAutoFit/>
          </a:bodyPr>
          <a:lstStyle/>
          <a:p>
            <a:endParaRPr lang="en-US" dirty="0">
              <a:solidFill>
                <a:schemeClr val="accent2"/>
              </a:solidFill>
            </a:endParaRPr>
          </a:p>
        </p:txBody>
      </p:sp>
    </p:spTree>
    <p:extLst>
      <p:ext uri="{BB962C8B-B14F-4D97-AF65-F5344CB8AC3E}">
        <p14:creationId xmlns:p14="http://schemas.microsoft.com/office/powerpoint/2010/main" val="3460288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Current and future research</a:t>
            </a:r>
            <a:endParaRPr lang="en-IE" dirty="0"/>
          </a:p>
        </p:txBody>
      </p:sp>
      <p:sp>
        <p:nvSpPr>
          <p:cNvPr id="3" name="Content Placeholder 2"/>
          <p:cNvSpPr>
            <a:spLocks noGrp="1"/>
          </p:cNvSpPr>
          <p:nvPr>
            <p:ph idx="1"/>
          </p:nvPr>
        </p:nvSpPr>
        <p:spPr/>
        <p:txBody>
          <a:bodyPr>
            <a:normAutofit lnSpcReduction="10000"/>
          </a:bodyPr>
          <a:lstStyle/>
          <a:p>
            <a:r>
              <a:rPr lang="en-IE" dirty="0" smtClean="0"/>
              <a:t>E-SPACE project continues (</a:t>
            </a:r>
            <a:r>
              <a:rPr lang="en-IE" dirty="0" smtClean="0">
                <a:hlinkClick r:id="rId2"/>
              </a:rPr>
              <a:t>www.e-spacedementiaproject.eu</a:t>
            </a:r>
            <a:r>
              <a:rPr lang="en-IE" dirty="0" smtClean="0"/>
              <a:t>)	</a:t>
            </a:r>
          </a:p>
          <a:p>
            <a:r>
              <a:rPr lang="en-IE" dirty="0" smtClean="0"/>
              <a:t>Additional MSCA-ITN proposal submitted</a:t>
            </a:r>
          </a:p>
          <a:p>
            <a:r>
              <a:rPr lang="en-IE" dirty="0"/>
              <a:t>Recently invited to a proposal on </a:t>
            </a:r>
            <a:r>
              <a:rPr lang="en-IE" dirty="0" smtClean="0"/>
              <a:t>this call:</a:t>
            </a:r>
          </a:p>
          <a:p>
            <a:pPr lvl="1"/>
            <a:r>
              <a:rPr lang="en-IE" dirty="0" smtClean="0"/>
              <a:t>SC1-DTH-03-2018</a:t>
            </a:r>
            <a:r>
              <a:rPr lang="en-IE" dirty="0"/>
              <a:t>: Adaptive smart working and living environments supporting active and healthy </a:t>
            </a:r>
            <a:r>
              <a:rPr lang="en-IE" dirty="0" smtClean="0"/>
              <a:t>ageing</a:t>
            </a:r>
          </a:p>
          <a:p>
            <a:r>
              <a:rPr lang="en-IE" dirty="0" smtClean="0"/>
              <a:t>Interest in </a:t>
            </a:r>
            <a:r>
              <a:rPr lang="en-IE" dirty="0" smtClean="0">
                <a:hlinkClick r:id="rId3"/>
              </a:rPr>
              <a:t>ICT-25-2018-2020</a:t>
            </a:r>
            <a:r>
              <a:rPr lang="en-IE" dirty="0" smtClean="0"/>
              <a:t> (on VR and AR, starting July, submission deadline November)</a:t>
            </a:r>
            <a:endParaRPr lang="en-IE" dirty="0"/>
          </a:p>
        </p:txBody>
      </p:sp>
    </p:spTree>
    <p:extLst>
      <p:ext uri="{BB962C8B-B14F-4D97-AF65-F5344CB8AC3E}">
        <p14:creationId xmlns:p14="http://schemas.microsoft.com/office/powerpoint/2010/main" val="349285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Recent past (and ongoing) Research</a:t>
            </a:r>
            <a:endParaRPr lang="en-US" dirty="0"/>
          </a:p>
        </p:txBody>
      </p:sp>
      <p:sp>
        <p:nvSpPr>
          <p:cNvPr id="3" name="Content Placeholder 2"/>
          <p:cNvSpPr>
            <a:spLocks noGrp="1"/>
          </p:cNvSpPr>
          <p:nvPr>
            <p:ph idx="1"/>
          </p:nvPr>
        </p:nvSpPr>
        <p:spPr/>
        <p:txBody>
          <a:bodyPr/>
          <a:lstStyle/>
          <a:p>
            <a:r>
              <a:rPr lang="es-ES" dirty="0"/>
              <a:t>MSCA-IF Postdoctoral </a:t>
            </a:r>
            <a:r>
              <a:rPr lang="es-ES" dirty="0" err="1"/>
              <a:t>Research</a:t>
            </a:r>
            <a:r>
              <a:rPr lang="es-ES" dirty="0"/>
              <a:t> </a:t>
            </a:r>
            <a:r>
              <a:rPr lang="es-ES" dirty="0" err="1" smtClean="0"/>
              <a:t>Fellow</a:t>
            </a:r>
            <a:endParaRPr lang="es-ES" dirty="0"/>
          </a:p>
          <a:p>
            <a:pPr lvl="1"/>
            <a:r>
              <a:rPr lang="en-US" dirty="0" smtClean="0"/>
              <a:t>Application of the process</a:t>
            </a:r>
            <a:r>
              <a:rPr lang="en-US" dirty="0"/>
              <a:t>-based </a:t>
            </a:r>
            <a:r>
              <a:rPr lang="en-US" dirty="0" smtClean="0"/>
              <a:t>approach to neuropsychological assessment to Mild Cognitive Impairment (MCI) and Dementia</a:t>
            </a:r>
          </a:p>
          <a:p>
            <a:pPr lvl="2"/>
            <a:r>
              <a:rPr lang="en-US" dirty="0" smtClean="0"/>
              <a:t>E-SPACE Project</a:t>
            </a:r>
          </a:p>
          <a:p>
            <a:endParaRPr lang="en-US" dirty="0"/>
          </a:p>
          <a:p>
            <a:pPr marL="0" indent="0">
              <a:buNone/>
            </a:pPr>
            <a:endParaRPr lang="en-US" dirty="0"/>
          </a:p>
        </p:txBody>
      </p:sp>
      <p:pic>
        <p:nvPicPr>
          <p:cNvPr id="4" name="Picture 4" descr="http://media.voog.com/0000/0038/8330/photos/variation_2400_1-1_hu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509120"/>
            <a:ext cx="1615277" cy="161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514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281" y="177136"/>
            <a:ext cx="342832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s://upload.wikimedia.org/wikipedia/commons/thumb/b/bc/TMT_B.pdf/page1-250px-TMT_B.p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16632"/>
            <a:ext cx="2593507" cy="36724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2708920"/>
            <a:ext cx="1832520" cy="147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descr="http://www.como-limpiar.com/wp-content/uploads/2010/08/armonic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797152"/>
            <a:ext cx="1979712" cy="148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http://www.tordu.ch/monsite/images/figure_re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4653136"/>
            <a:ext cx="2299833"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media.voog.com/0000/0038/8330/photos/variation_2400_1-1_hu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928" y="192347"/>
            <a:ext cx="1889543" cy="18895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8822" y="4365104"/>
            <a:ext cx="1973617" cy="214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395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46261"/>
            <a:ext cx="3798857"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19" y="3611380"/>
            <a:ext cx="3798857" cy="3225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283" y="1177031"/>
            <a:ext cx="4359572" cy="450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51519" y="557972"/>
            <a:ext cx="8524335" cy="369332"/>
          </a:xfrm>
          <a:prstGeom prst="rect">
            <a:avLst/>
          </a:prstGeom>
          <a:solidFill>
            <a:schemeClr val="tx1"/>
          </a:solidFill>
          <a:scene3d>
            <a:camera prst="orthographicFront"/>
            <a:lightRig rig="threePt" dir="t"/>
          </a:scene3d>
          <a:sp3d>
            <a:bevelT w="63500"/>
          </a:sp3d>
        </p:spPr>
        <p:txBody>
          <a:bodyPr wrap="square" rtlCol="0">
            <a:spAutoFit/>
          </a:bodyPr>
          <a:lstStyle/>
          <a:p>
            <a:pPr algn="ctr"/>
            <a:r>
              <a:rPr lang="en-IE" b="1" dirty="0" smtClean="0">
                <a:solidFill>
                  <a:schemeClr val="bg1"/>
                </a:solidFill>
              </a:rPr>
              <a:t>Original Research Articles - on VR based Neuropsychological Assessment (sample)</a:t>
            </a:r>
            <a:endParaRPr lang="en-IE" b="1" dirty="0">
              <a:solidFill>
                <a:schemeClr val="bg1"/>
              </a:solidFill>
            </a:endParaRPr>
          </a:p>
        </p:txBody>
      </p:sp>
    </p:spTree>
    <p:extLst>
      <p:ext uri="{BB962C8B-B14F-4D97-AF65-F5344CB8AC3E}">
        <p14:creationId xmlns:p14="http://schemas.microsoft.com/office/powerpoint/2010/main" val="2647612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97" y="3933056"/>
            <a:ext cx="2763082" cy="209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249" y="1052736"/>
            <a:ext cx="2794091" cy="2407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38" y="1038731"/>
            <a:ext cx="272080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8249" y="3599535"/>
            <a:ext cx="2794091" cy="243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09238" y="186213"/>
            <a:ext cx="8863102" cy="646331"/>
          </a:xfrm>
          <a:prstGeom prst="rect">
            <a:avLst/>
          </a:prstGeom>
          <a:solidFill>
            <a:schemeClr val="tx1"/>
          </a:solidFill>
          <a:scene3d>
            <a:camera prst="orthographicFront"/>
            <a:lightRig rig="threePt" dir="t"/>
          </a:scene3d>
          <a:sp3d>
            <a:bevelT w="63500"/>
          </a:sp3d>
        </p:spPr>
        <p:txBody>
          <a:bodyPr wrap="square" rtlCol="0">
            <a:spAutoFit/>
          </a:bodyPr>
          <a:lstStyle/>
          <a:p>
            <a:pPr algn="ctr"/>
            <a:r>
              <a:rPr lang="en-IE" b="1" dirty="0" smtClean="0">
                <a:solidFill>
                  <a:schemeClr val="bg1"/>
                </a:solidFill>
              </a:rPr>
              <a:t>Review Papers /  Book Chapters - on selected Research Interests:</a:t>
            </a:r>
          </a:p>
          <a:p>
            <a:pPr algn="ctr"/>
            <a:r>
              <a:rPr lang="en-IE" b="1" dirty="0" smtClean="0">
                <a:solidFill>
                  <a:schemeClr val="bg1"/>
                </a:solidFill>
              </a:rPr>
              <a:t>Virtual Reality; Serious Gaming; Cognitive Assessment and Intervention (sample)</a:t>
            </a:r>
            <a:endParaRPr lang="en-IE" b="1" dirty="0">
              <a:solidFill>
                <a:schemeClr val="bg1"/>
              </a:solidFill>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8223" y="1038731"/>
            <a:ext cx="3154913" cy="392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9739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686" y="654744"/>
            <a:ext cx="4581422" cy="358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 y="654744"/>
            <a:ext cx="4276725" cy="612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07504" y="188640"/>
            <a:ext cx="8928992" cy="369332"/>
          </a:xfrm>
          <a:prstGeom prst="rect">
            <a:avLst/>
          </a:prstGeom>
          <a:solidFill>
            <a:schemeClr val="tx1"/>
          </a:solidFill>
          <a:scene3d>
            <a:camera prst="orthographicFront"/>
            <a:lightRig rig="threePt" dir="t"/>
          </a:scene3d>
          <a:sp3d>
            <a:bevelT w="63500"/>
          </a:sp3d>
        </p:spPr>
        <p:txBody>
          <a:bodyPr wrap="square" rtlCol="0">
            <a:spAutoFit/>
          </a:bodyPr>
          <a:lstStyle/>
          <a:p>
            <a:pPr algn="ctr"/>
            <a:r>
              <a:rPr lang="en-IE" b="1" dirty="0" smtClean="0">
                <a:solidFill>
                  <a:schemeClr val="bg1"/>
                </a:solidFill>
              </a:rPr>
              <a:t>Articles and papers on Process-based Approach to Neuropsychological Assessment (sample)</a:t>
            </a:r>
            <a:endParaRPr lang="en-IE" b="1" dirty="0">
              <a:solidFill>
                <a:schemeClr val="bg1"/>
              </a:solidFill>
            </a:endParaRPr>
          </a:p>
        </p:txBody>
      </p:sp>
    </p:spTree>
    <p:extLst>
      <p:ext uri="{BB962C8B-B14F-4D97-AF65-F5344CB8AC3E}">
        <p14:creationId xmlns:p14="http://schemas.microsoft.com/office/powerpoint/2010/main" val="4006502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1643"/>
            <a:ext cx="4606647" cy="6869643"/>
          </a:xfrm>
          <a:prstGeom prst="rect">
            <a:avLst/>
          </a:prstGeom>
          <a:noFill/>
          <a:ln>
            <a:noFill/>
          </a:ln>
        </p:spPr>
      </p:pic>
    </p:spTree>
    <p:extLst>
      <p:ext uri="{BB962C8B-B14F-4D97-AF65-F5344CB8AC3E}">
        <p14:creationId xmlns:p14="http://schemas.microsoft.com/office/powerpoint/2010/main" val="3913575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38138"/>
          </a:xfrm>
        </p:spPr>
        <p:txBody>
          <a:bodyPr>
            <a:normAutofit fontScale="90000"/>
          </a:bodyPr>
          <a:lstStyle/>
          <a:p>
            <a:r>
              <a:rPr lang="en-IE" sz="4000" dirty="0" smtClean="0"/>
              <a:t>Recent and upcoming conferences (sample)</a:t>
            </a:r>
            <a:endParaRPr lang="en-IE" sz="4000" dirty="0"/>
          </a:p>
        </p:txBody>
      </p:sp>
      <p:pic>
        <p:nvPicPr>
          <p:cNvPr id="19458" name="Picture 2" descr="International Neuropsychological Soc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nternational Neuropsychological Soc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https://d3p2qewzsoh75c.cloudfront.net/uploads/conferences/logo/200/-01-08-2014-0913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179" y="1556792"/>
            <a:ext cx="197507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2132856"/>
            <a:ext cx="2518420" cy="108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6" name="Picture 10" descr="http://nebula.wsimg.com/ddfdd289806a6925064df6c7e20a49ae?AccessKeyId=7056991C475A7B381F60&amp;disposition=0&amp;alloworigi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4077072"/>
            <a:ext cx="5969409" cy="893015"/>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The Psychological Society of Irel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503238"/>
            <a:ext cx="5495925" cy="1057276"/>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descr="http://www.psihq.ie/files/UserFiles/PSI%20Logo_June%202011_blue%20HR(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2918" y="1412776"/>
            <a:ext cx="1647206"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625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thumb/9/9c/Ireland_trad_counties_named.svg/400px-Ireland_trad_counties_name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67" y="908720"/>
            <a:ext cx="218904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8" descr="https://www.tcd.ie/Neuroscience/neil/assets/images/Research%20Associates%20Pics/R-Co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365104"/>
            <a:ext cx="1152128" cy="1440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dementia.ie/images/uploads/site-images/ABlanc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088" y="2348880"/>
            <a:ext cx="100695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2204864"/>
            <a:ext cx="1347332" cy="91618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leanacademy.nmhs.ucd.ie/images/sample/UCD-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0518" y="3751697"/>
            <a:ext cx="930400" cy="92162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clare.fm/wp-content/uploads/sites/17/HSE-696x38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55007" y="3356993"/>
            <a:ext cx="1823692" cy="79208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www4.dcu.ie/sites/default/files/images/phonebook/Teresa_Burke_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0518" y="1196753"/>
            <a:ext cx="936103" cy="93610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649365" y="7937"/>
            <a:ext cx="8146500" cy="822290"/>
          </a:xfrm>
        </p:spPr>
        <p:txBody>
          <a:bodyPr>
            <a:normAutofit/>
          </a:bodyPr>
          <a:lstStyle/>
          <a:p>
            <a:r>
              <a:rPr lang="en-IE" sz="4000" dirty="0" smtClean="0"/>
              <a:t>Research Network: Ireland</a:t>
            </a:r>
            <a:endParaRPr lang="en-IE" sz="4000" dirty="0"/>
          </a:p>
        </p:txBody>
      </p:sp>
      <p:pic>
        <p:nvPicPr>
          <p:cNvPr id="11" name="Picture 2" descr="http://mklab.iti.gr/demaal2013/wp-content/uploads/2013/04/kate-head-and-shoulders-281x30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75378" y="1556793"/>
            <a:ext cx="944264"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a:stretch>
            <a:fillRect/>
          </a:stretch>
        </p:blipFill>
        <p:spPr>
          <a:xfrm>
            <a:off x="2483768" y="5445224"/>
            <a:ext cx="1740024" cy="739510"/>
          </a:xfrm>
          <a:prstGeom prst="rect">
            <a:avLst/>
          </a:prstGeom>
        </p:spPr>
      </p:pic>
      <p:pic>
        <p:nvPicPr>
          <p:cNvPr id="3" name="Picture 2" descr="BrendanRooney500.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53536" y="4323238"/>
            <a:ext cx="882760" cy="1008112"/>
          </a:xfrm>
          <a:prstGeom prst="rect">
            <a:avLst/>
          </a:prstGeom>
        </p:spPr>
      </p:pic>
      <p:pic>
        <p:nvPicPr>
          <p:cNvPr id="1026" name="Picture 2" descr="Alzheimer Society of Irelan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71493" y="5649824"/>
            <a:ext cx="3019425"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827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2348</TotalTime>
  <Words>174</Words>
  <Application>Microsoft Office PowerPoint</Application>
  <PresentationFormat>On-screen Show (4:3)</PresentationFormat>
  <Paragraphs>37</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1. Research interests (core and satellite)</vt:lpstr>
      <vt:lpstr>Recent past (and ongoing) Research</vt:lpstr>
      <vt:lpstr>PowerPoint Presentation</vt:lpstr>
      <vt:lpstr>PowerPoint Presentation</vt:lpstr>
      <vt:lpstr>PowerPoint Presentation</vt:lpstr>
      <vt:lpstr>PowerPoint Presentation</vt:lpstr>
      <vt:lpstr>PowerPoint Presentation</vt:lpstr>
      <vt:lpstr>Recent and upcoming conferences (sample)</vt:lpstr>
      <vt:lpstr>Research Network: Ireland</vt:lpstr>
      <vt:lpstr>Research Network: European</vt:lpstr>
      <vt:lpstr>Research Networks: USA</vt:lpstr>
      <vt:lpstr>Research funding</vt:lpstr>
      <vt:lpstr>Current and future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BLOQUE III: Envejecimiento y enfermedades neurodegenerativas</dc:title>
  <dc:creator>dcu</dc:creator>
  <cp:lastModifiedBy>IT Services</cp:lastModifiedBy>
  <cp:revision>199</cp:revision>
  <dcterms:created xsi:type="dcterms:W3CDTF">2017-02-07T05:34:58Z</dcterms:created>
  <dcterms:modified xsi:type="dcterms:W3CDTF">2018-03-08T12:53:54Z</dcterms:modified>
</cp:coreProperties>
</file>