
<file path=[Content_Types].xml><?xml version="1.0" encoding="utf-8"?>
<Types xmlns="http://schemas.openxmlformats.org/package/2006/content-types">
  <Default Extension="xml" ContentType="application/xml"/>
  <Default Extension="svg" ContentType="image/svg+xml"/>
  <Default Extension="jpe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notesSlides/notesSlide5.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theme/themeOverride1.xml" ContentType="application/vnd.openxmlformats-officedocument.themeOverride+xml"/>
  <Override PartName="/ppt/charts/chart9.xml" ContentType="application/vnd.openxmlformats-officedocument.drawingml.chart+xml"/>
  <Override PartName="/ppt/theme/themeOverride2.xml" ContentType="application/vnd.openxmlformats-officedocument.themeOverride+xml"/>
  <Override PartName="/ppt/charts/chart10.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13"/>
  </p:notesMasterIdLst>
  <p:sldIdLst>
    <p:sldId id="318" r:id="rId4"/>
    <p:sldId id="319" r:id="rId5"/>
    <p:sldId id="320" r:id="rId6"/>
    <p:sldId id="321" r:id="rId7"/>
    <p:sldId id="323" r:id="rId8"/>
    <p:sldId id="324" r:id="rId9"/>
    <p:sldId id="327" r:id="rId10"/>
    <p:sldId id="329" r:id="rId11"/>
    <p:sldId id="32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CB38"/>
    <a:srgbClr val="A2B969"/>
    <a:srgbClr val="C13018"/>
    <a:srgbClr val="F36F13"/>
    <a:srgbClr val="355E71"/>
    <a:srgbClr val="0D95BC"/>
    <a:srgbClr val="EFDA74"/>
    <a:srgbClr val="6EBFD7"/>
    <a:srgbClr val="B2C484"/>
    <a:srgbClr val="C1CE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94" d="100"/>
          <a:sy n="94" d="100"/>
        </p:scale>
        <p:origin x="-1176" y="-1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Sheet10.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Sheet7.xlsx"/></Relationships>
</file>

<file path=ppt/charts/_rels/chart8.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Sheet8.xlsx"/></Relationships>
</file>

<file path=ppt/charts/_rels/chart9.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5"/>
              </a:solidFill>
              <a:ln w="19050">
                <a:noFill/>
              </a:ln>
              <a:effectLst/>
            </c:spPr>
            <c:extLst xmlns:c16r2="http://schemas.microsoft.com/office/drawing/2015/06/chart">
              <c:ext xmlns:c16="http://schemas.microsoft.com/office/drawing/2014/chart" uri="{C3380CC4-5D6E-409C-BE32-E72D297353CC}">
                <c16:uniqueId val="{00000000-99E7-4076-89B9-4BE9AA02F22C}"/>
              </c:ext>
            </c:extLst>
          </c:dPt>
          <c:dPt>
            <c:idx val="1"/>
            <c:bubble3D val="0"/>
            <c:spPr>
              <a:solidFill>
                <a:schemeClr val="accent4"/>
              </a:solidFill>
              <a:ln w="19050">
                <a:noFill/>
              </a:ln>
              <a:effectLst/>
            </c:spPr>
            <c:extLst xmlns:c16r2="http://schemas.microsoft.com/office/drawing/2015/06/chart">
              <c:ext xmlns:c16="http://schemas.microsoft.com/office/drawing/2014/chart" uri="{C3380CC4-5D6E-409C-BE32-E72D297353CC}">
                <c16:uniqueId val="{00000001-99E7-4076-89B9-4BE9AA02F22C}"/>
              </c:ext>
            </c:extLst>
          </c:dPt>
          <c:dPt>
            <c:idx val="2"/>
            <c:bubble3D val="0"/>
            <c:spPr>
              <a:solidFill>
                <a:schemeClr val="accent3"/>
              </a:solidFill>
              <a:ln w="19050">
                <a:noFill/>
              </a:ln>
              <a:effectLst/>
            </c:spPr>
            <c:extLst xmlns:c16r2="http://schemas.microsoft.com/office/drawing/2015/06/chart">
              <c:ext xmlns:c16="http://schemas.microsoft.com/office/drawing/2014/chart" uri="{C3380CC4-5D6E-409C-BE32-E72D297353CC}">
                <c16:uniqueId val="{00000005-F7CF-4A92-B778-D550DEE6B41C}"/>
              </c:ext>
            </c:extLst>
          </c:dPt>
          <c:dPt>
            <c:idx val="3"/>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2-99E7-4076-89B9-4BE9AA02F22C}"/>
              </c:ext>
            </c:extLst>
          </c:dPt>
          <c:dPt>
            <c:idx val="4"/>
            <c:bubble3D val="0"/>
            <c:spPr>
              <a:solidFill>
                <a:schemeClr val="accent1"/>
              </a:solidFill>
              <a:ln w="19050">
                <a:noFill/>
              </a:ln>
              <a:effectLst/>
            </c:spPr>
            <c:extLst xmlns:c16r2="http://schemas.microsoft.com/office/drawing/2015/06/chart">
              <c:ext xmlns:c16="http://schemas.microsoft.com/office/drawing/2014/chart" uri="{C3380CC4-5D6E-409C-BE32-E72D297353CC}">
                <c16:uniqueId val="{00000003-99E7-4076-89B9-4BE9AA02F22C}"/>
              </c:ext>
            </c:extLst>
          </c:dPt>
          <c:cat>
            <c:strRef>
              <c:f>Sheet1!$A$2:$A$6</c:f>
              <c:strCache>
                <c:ptCount val="4"/>
                <c:pt idx="0">
                  <c:v>1st Qtr</c:v>
                </c:pt>
                <c:pt idx="1">
                  <c:v>2nd Qtr</c:v>
                </c:pt>
                <c:pt idx="2">
                  <c:v>3rd Qtr</c:v>
                </c:pt>
                <c:pt idx="3">
                  <c:v>4th Qtr</c:v>
                </c:pt>
              </c:strCache>
            </c:strRef>
          </c:cat>
          <c:val>
            <c:numRef>
              <c:f>Sheet1!$B$2:$B$6</c:f>
              <c:numCache>
                <c:formatCode>General</c:formatCode>
                <c:ptCount val="5"/>
                <c:pt idx="0">
                  <c:v>20.0</c:v>
                </c:pt>
                <c:pt idx="1">
                  <c:v>20.0</c:v>
                </c:pt>
                <c:pt idx="2">
                  <c:v>20.0</c:v>
                </c:pt>
                <c:pt idx="3">
                  <c:v>20.0</c:v>
                </c:pt>
                <c:pt idx="4">
                  <c:v>20.0</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layout/>
      <c:overlay val="0"/>
      <c:txPr>
        <a:bodyPr/>
        <a:lstStyle/>
        <a:p>
          <a:pPr>
            <a:defRPr>
              <a:solidFill>
                <a:srgbClr val="FFFFFF"/>
              </a:solidFill>
            </a:defRPr>
          </a:pPr>
          <a:endParaRPr lang="en-US"/>
        </a:p>
      </c:txPr>
    </c:title>
    <c:autoTitleDeleted val="0"/>
    <c:plotArea>
      <c:layout/>
      <c:barChart>
        <c:barDir val="col"/>
        <c:grouping val="clustered"/>
        <c:varyColors val="0"/>
        <c:ser>
          <c:idx val="0"/>
          <c:order val="0"/>
          <c:tx>
            <c:strRef>
              <c:f>Attainment!$L$3</c:f>
              <c:strCache>
                <c:ptCount val="1"/>
                <c:pt idx="0">
                  <c:v>Leaving Cert Points</c:v>
                </c:pt>
              </c:strCache>
            </c:strRef>
          </c:tx>
          <c:invertIfNegative val="0"/>
          <c:dLbls>
            <c:spPr>
              <a:noFill/>
              <a:ln>
                <a:noFill/>
              </a:ln>
              <a:effectLst/>
            </c:spPr>
            <c:txPr>
              <a:bodyPr/>
              <a:lstStyle/>
              <a:p>
                <a:pPr>
                  <a:defRPr>
                    <a:solidFill>
                      <a:srgbClr val="FFFFFF"/>
                    </a:solidFill>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ext>
            </c:extLst>
          </c:dLbls>
          <c:cat>
            <c:strRef>
              <c:f>Attainment!$M$2:$P$2</c:f>
              <c:strCache>
                <c:ptCount val="4"/>
                <c:pt idx="0">
                  <c:v>LMH FY</c:v>
                </c:pt>
                <c:pt idx="1">
                  <c:v>TCD FY</c:v>
                </c:pt>
                <c:pt idx="2">
                  <c:v>TCD HEAR</c:v>
                </c:pt>
                <c:pt idx="3">
                  <c:v>MAYNOOTH HEAR</c:v>
                </c:pt>
              </c:strCache>
            </c:strRef>
          </c:cat>
          <c:val>
            <c:numRef>
              <c:f>Attainment!$M$3:$P$3</c:f>
              <c:numCache>
                <c:formatCode>General</c:formatCode>
                <c:ptCount val="4"/>
                <c:pt idx="0">
                  <c:v>360.0</c:v>
                </c:pt>
                <c:pt idx="1">
                  <c:v>344.37</c:v>
                </c:pt>
                <c:pt idx="2">
                  <c:v>458.94</c:v>
                </c:pt>
                <c:pt idx="3">
                  <c:v>391.0</c:v>
                </c:pt>
              </c:numCache>
            </c:numRef>
          </c:val>
          <c:extLst xmlns:c16r2="http://schemas.microsoft.com/office/drawing/2015/06/chart">
            <c:ext xmlns:c16="http://schemas.microsoft.com/office/drawing/2014/chart" uri="{C3380CC4-5D6E-409C-BE32-E72D297353CC}">
              <c16:uniqueId val="{00000000-4C5F-4381-8D71-23CE8E01B92B}"/>
            </c:ext>
          </c:extLst>
        </c:ser>
        <c:dLbls>
          <c:showLegendKey val="0"/>
          <c:showVal val="0"/>
          <c:showCatName val="0"/>
          <c:showSerName val="0"/>
          <c:showPercent val="0"/>
          <c:showBubbleSize val="0"/>
        </c:dLbls>
        <c:gapWidth val="150"/>
        <c:axId val="-2082934600"/>
        <c:axId val="-2082931576"/>
      </c:barChart>
      <c:catAx>
        <c:axId val="-2082934600"/>
        <c:scaling>
          <c:orientation val="minMax"/>
        </c:scaling>
        <c:delete val="0"/>
        <c:axPos val="b"/>
        <c:numFmt formatCode="General" sourceLinked="0"/>
        <c:majorTickMark val="out"/>
        <c:minorTickMark val="none"/>
        <c:tickLblPos val="nextTo"/>
        <c:txPr>
          <a:bodyPr/>
          <a:lstStyle/>
          <a:p>
            <a:pPr>
              <a:defRPr>
                <a:solidFill>
                  <a:srgbClr val="FFFFFF"/>
                </a:solidFill>
              </a:defRPr>
            </a:pPr>
            <a:endParaRPr lang="en-US"/>
          </a:p>
        </c:txPr>
        <c:crossAx val="-2082931576"/>
        <c:crosses val="autoZero"/>
        <c:auto val="1"/>
        <c:lblAlgn val="ctr"/>
        <c:lblOffset val="100"/>
        <c:noMultiLvlLbl val="0"/>
      </c:catAx>
      <c:valAx>
        <c:axId val="-2082931576"/>
        <c:scaling>
          <c:orientation val="minMax"/>
          <c:min val="250.0"/>
        </c:scaling>
        <c:delete val="0"/>
        <c:axPos val="l"/>
        <c:majorGridlines/>
        <c:numFmt formatCode="General" sourceLinked="1"/>
        <c:majorTickMark val="out"/>
        <c:minorTickMark val="none"/>
        <c:tickLblPos val="nextTo"/>
        <c:txPr>
          <a:bodyPr/>
          <a:lstStyle/>
          <a:p>
            <a:pPr>
              <a:defRPr>
                <a:solidFill>
                  <a:srgbClr val="FFFFFF"/>
                </a:solidFill>
              </a:defRPr>
            </a:pPr>
            <a:endParaRPr lang="en-US"/>
          </a:p>
        </c:txPr>
        <c:crossAx val="-2082934600"/>
        <c:crosses val="autoZero"/>
        <c:crossBetween val="between"/>
      </c:valAx>
    </c:plotArea>
    <c:plotVisOnly val="1"/>
    <c:dispBlanksAs val="gap"/>
    <c:showDLblsOverMax val="0"/>
  </c:chart>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1">
                  <a:shade val="58000"/>
                </a:schemeClr>
              </a:solidFill>
              <a:ln w="19050">
                <a:noFill/>
              </a:ln>
              <a:effectLst/>
            </c:spPr>
            <c:extLst xmlns:c16r2="http://schemas.microsoft.com/office/drawing/2015/06/chart">
              <c:ext xmlns:c16="http://schemas.microsoft.com/office/drawing/2014/chart" uri="{C3380CC4-5D6E-409C-BE32-E72D297353CC}">
                <c16:uniqueId val="{00000001-3DFA-46B2-874B-063A529C408F}"/>
              </c:ext>
            </c:extLst>
          </c:dPt>
          <c:dPt>
            <c:idx val="1"/>
            <c:bubble3D val="0"/>
            <c:spPr>
              <a:solidFill>
                <a:schemeClr val="accent1">
                  <a:shade val="86000"/>
                </a:schemeClr>
              </a:solidFill>
              <a:ln w="19050">
                <a:noFill/>
              </a:ln>
              <a:effectLst/>
            </c:spPr>
            <c:extLst xmlns:c16r2="http://schemas.microsoft.com/office/drawing/2015/06/chart">
              <c:ext xmlns:c16="http://schemas.microsoft.com/office/drawing/2014/chart" uri="{C3380CC4-5D6E-409C-BE32-E72D297353CC}">
                <c16:uniqueId val="{00000003-3DFA-46B2-874B-063A529C408F}"/>
              </c:ext>
            </c:extLst>
          </c:dPt>
          <c:dPt>
            <c:idx val="2"/>
            <c:bubble3D val="0"/>
            <c:spPr>
              <a:solidFill>
                <a:schemeClr val="accent1">
                  <a:tint val="86000"/>
                </a:schemeClr>
              </a:solidFill>
              <a:ln w="19050">
                <a:noFill/>
              </a:ln>
              <a:effectLst/>
            </c:spPr>
            <c:extLst xmlns:c16r2="http://schemas.microsoft.com/office/drawing/2015/06/chart">
              <c:ext xmlns:c16="http://schemas.microsoft.com/office/drawing/2014/chart" uri="{C3380CC4-5D6E-409C-BE32-E72D297353CC}">
                <c16:uniqueId val="{00000005-3DFA-46B2-874B-063A529C408F}"/>
              </c:ext>
            </c:extLst>
          </c:dPt>
          <c:dPt>
            <c:idx val="3"/>
            <c:bubble3D val="0"/>
            <c:spPr>
              <a:solidFill>
                <a:schemeClr val="accent1">
                  <a:tint val="58000"/>
                </a:schemeClr>
              </a:solidFill>
              <a:ln w="19050">
                <a:noFill/>
              </a:ln>
              <a:effectLst/>
            </c:spPr>
            <c:extLst xmlns:c16r2="http://schemas.microsoft.com/office/drawing/2015/06/chart">
              <c:ext xmlns:c16="http://schemas.microsoft.com/office/drawing/2014/chart" uri="{C3380CC4-5D6E-409C-BE32-E72D297353CC}">
                <c16:uniqueId val="{00000007-3DFA-46B2-874B-063A529C408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c:v>
                </c:pt>
                <c:pt idx="1">
                  <c:v>3.2</c:v>
                </c:pt>
                <c:pt idx="2">
                  <c:v>1.4</c:v>
                </c:pt>
                <c:pt idx="3">
                  <c:v>1.2</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2">
                  <a:shade val="58000"/>
                </a:schemeClr>
              </a:solidFill>
              <a:ln w="19050">
                <a:noFill/>
              </a:ln>
              <a:effectLst/>
            </c:spPr>
            <c:extLst xmlns:c16r2="http://schemas.microsoft.com/office/drawing/2015/06/chart">
              <c:ext xmlns:c16="http://schemas.microsoft.com/office/drawing/2014/chart" uri="{C3380CC4-5D6E-409C-BE32-E72D297353CC}">
                <c16:uniqueId val="{00000001-3DFA-46B2-874B-063A529C408F}"/>
              </c:ext>
            </c:extLst>
          </c:dPt>
          <c:dPt>
            <c:idx val="1"/>
            <c:bubble3D val="0"/>
            <c:spPr>
              <a:solidFill>
                <a:schemeClr val="accent2">
                  <a:shade val="86000"/>
                </a:schemeClr>
              </a:solidFill>
              <a:ln w="19050">
                <a:noFill/>
              </a:ln>
              <a:effectLst/>
            </c:spPr>
            <c:extLst xmlns:c16r2="http://schemas.microsoft.com/office/drawing/2015/06/chart">
              <c:ext xmlns:c16="http://schemas.microsoft.com/office/drawing/2014/chart" uri="{C3380CC4-5D6E-409C-BE32-E72D297353CC}">
                <c16:uniqueId val="{00000003-3DFA-46B2-874B-063A529C408F}"/>
              </c:ext>
            </c:extLst>
          </c:dPt>
          <c:dPt>
            <c:idx val="2"/>
            <c:bubble3D val="0"/>
            <c:spPr>
              <a:solidFill>
                <a:schemeClr val="accent2">
                  <a:tint val="86000"/>
                </a:schemeClr>
              </a:solidFill>
              <a:ln w="19050">
                <a:noFill/>
              </a:ln>
              <a:effectLst/>
            </c:spPr>
            <c:extLst xmlns:c16r2="http://schemas.microsoft.com/office/drawing/2015/06/chart">
              <c:ext xmlns:c16="http://schemas.microsoft.com/office/drawing/2014/chart" uri="{C3380CC4-5D6E-409C-BE32-E72D297353CC}">
                <c16:uniqueId val="{00000005-3DFA-46B2-874B-063A529C408F}"/>
              </c:ext>
            </c:extLst>
          </c:dPt>
          <c:dPt>
            <c:idx val="3"/>
            <c:bubble3D val="0"/>
            <c:spPr>
              <a:solidFill>
                <a:schemeClr val="accent2">
                  <a:tint val="58000"/>
                </a:schemeClr>
              </a:solidFill>
              <a:ln w="19050">
                <a:noFill/>
              </a:ln>
              <a:effectLst/>
            </c:spPr>
            <c:extLst xmlns:c16r2="http://schemas.microsoft.com/office/drawing/2015/06/chart">
              <c:ext xmlns:c16="http://schemas.microsoft.com/office/drawing/2014/chart" uri="{C3380CC4-5D6E-409C-BE32-E72D297353CC}">
                <c16:uniqueId val="{00000007-3DFA-46B2-874B-063A529C408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c:v>
                </c:pt>
                <c:pt idx="1">
                  <c:v>3.2</c:v>
                </c:pt>
                <c:pt idx="2">
                  <c:v>1.4</c:v>
                </c:pt>
                <c:pt idx="3">
                  <c:v>1.2</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3">
                  <a:shade val="58000"/>
                </a:schemeClr>
              </a:solidFill>
              <a:ln w="19050">
                <a:noFill/>
              </a:ln>
              <a:effectLst/>
            </c:spPr>
            <c:extLst xmlns:c16r2="http://schemas.microsoft.com/office/drawing/2015/06/chart">
              <c:ext xmlns:c16="http://schemas.microsoft.com/office/drawing/2014/chart" uri="{C3380CC4-5D6E-409C-BE32-E72D297353CC}">
                <c16:uniqueId val="{00000001-3DFA-46B2-874B-063A529C408F}"/>
              </c:ext>
            </c:extLst>
          </c:dPt>
          <c:dPt>
            <c:idx val="1"/>
            <c:bubble3D val="0"/>
            <c:spPr>
              <a:solidFill>
                <a:schemeClr val="accent3">
                  <a:shade val="86000"/>
                </a:schemeClr>
              </a:solidFill>
              <a:ln w="19050">
                <a:noFill/>
              </a:ln>
              <a:effectLst/>
            </c:spPr>
            <c:extLst xmlns:c16r2="http://schemas.microsoft.com/office/drawing/2015/06/chart">
              <c:ext xmlns:c16="http://schemas.microsoft.com/office/drawing/2014/chart" uri="{C3380CC4-5D6E-409C-BE32-E72D297353CC}">
                <c16:uniqueId val="{00000003-3DFA-46B2-874B-063A529C408F}"/>
              </c:ext>
            </c:extLst>
          </c:dPt>
          <c:dPt>
            <c:idx val="2"/>
            <c:bubble3D val="0"/>
            <c:spPr>
              <a:solidFill>
                <a:schemeClr val="accent3">
                  <a:tint val="86000"/>
                </a:schemeClr>
              </a:solidFill>
              <a:ln w="19050">
                <a:noFill/>
              </a:ln>
              <a:effectLst/>
            </c:spPr>
            <c:extLst xmlns:c16r2="http://schemas.microsoft.com/office/drawing/2015/06/chart">
              <c:ext xmlns:c16="http://schemas.microsoft.com/office/drawing/2014/chart" uri="{C3380CC4-5D6E-409C-BE32-E72D297353CC}">
                <c16:uniqueId val="{00000005-3DFA-46B2-874B-063A529C408F}"/>
              </c:ext>
            </c:extLst>
          </c:dPt>
          <c:dPt>
            <c:idx val="3"/>
            <c:bubble3D val="0"/>
            <c:spPr>
              <a:solidFill>
                <a:schemeClr val="accent3">
                  <a:tint val="58000"/>
                </a:schemeClr>
              </a:solidFill>
              <a:ln w="19050">
                <a:noFill/>
              </a:ln>
              <a:effectLst/>
            </c:spPr>
            <c:extLst xmlns:c16r2="http://schemas.microsoft.com/office/drawing/2015/06/chart">
              <c:ext xmlns:c16="http://schemas.microsoft.com/office/drawing/2014/chart" uri="{C3380CC4-5D6E-409C-BE32-E72D297353CC}">
                <c16:uniqueId val="{00000007-3DFA-46B2-874B-063A529C408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c:v>
                </c:pt>
                <c:pt idx="1">
                  <c:v>3.2</c:v>
                </c:pt>
                <c:pt idx="2">
                  <c:v>1.4</c:v>
                </c:pt>
                <c:pt idx="3">
                  <c:v>1.2</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4">
                  <a:shade val="58000"/>
                </a:schemeClr>
              </a:solidFill>
              <a:ln w="19050">
                <a:noFill/>
              </a:ln>
              <a:effectLst/>
            </c:spPr>
            <c:extLst xmlns:c16r2="http://schemas.microsoft.com/office/drawing/2015/06/chart">
              <c:ext xmlns:c16="http://schemas.microsoft.com/office/drawing/2014/chart" uri="{C3380CC4-5D6E-409C-BE32-E72D297353CC}">
                <c16:uniqueId val="{00000001-3DFA-46B2-874B-063A529C408F}"/>
              </c:ext>
            </c:extLst>
          </c:dPt>
          <c:dPt>
            <c:idx val="1"/>
            <c:bubble3D val="0"/>
            <c:spPr>
              <a:solidFill>
                <a:schemeClr val="accent4">
                  <a:shade val="86000"/>
                </a:schemeClr>
              </a:solidFill>
              <a:ln w="19050">
                <a:noFill/>
              </a:ln>
              <a:effectLst/>
            </c:spPr>
            <c:extLst xmlns:c16r2="http://schemas.microsoft.com/office/drawing/2015/06/chart">
              <c:ext xmlns:c16="http://schemas.microsoft.com/office/drawing/2014/chart" uri="{C3380CC4-5D6E-409C-BE32-E72D297353CC}">
                <c16:uniqueId val="{00000003-3DFA-46B2-874B-063A529C408F}"/>
              </c:ext>
            </c:extLst>
          </c:dPt>
          <c:dPt>
            <c:idx val="2"/>
            <c:bubble3D val="0"/>
            <c:spPr>
              <a:solidFill>
                <a:schemeClr val="accent4">
                  <a:tint val="86000"/>
                </a:schemeClr>
              </a:solidFill>
              <a:ln w="19050">
                <a:noFill/>
              </a:ln>
              <a:effectLst/>
            </c:spPr>
            <c:extLst xmlns:c16r2="http://schemas.microsoft.com/office/drawing/2015/06/chart">
              <c:ext xmlns:c16="http://schemas.microsoft.com/office/drawing/2014/chart" uri="{C3380CC4-5D6E-409C-BE32-E72D297353CC}">
                <c16:uniqueId val="{00000005-3DFA-46B2-874B-063A529C408F}"/>
              </c:ext>
            </c:extLst>
          </c:dPt>
          <c:dPt>
            <c:idx val="3"/>
            <c:bubble3D val="0"/>
            <c:spPr>
              <a:solidFill>
                <a:schemeClr val="accent4">
                  <a:tint val="58000"/>
                </a:schemeClr>
              </a:solidFill>
              <a:ln w="19050">
                <a:noFill/>
              </a:ln>
              <a:effectLst/>
            </c:spPr>
            <c:extLst xmlns:c16r2="http://schemas.microsoft.com/office/drawing/2015/06/chart">
              <c:ext xmlns:c16="http://schemas.microsoft.com/office/drawing/2014/chart" uri="{C3380CC4-5D6E-409C-BE32-E72D297353CC}">
                <c16:uniqueId val="{00000007-3DFA-46B2-874B-063A529C408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c:v>
                </c:pt>
                <c:pt idx="1">
                  <c:v>3.2</c:v>
                </c:pt>
                <c:pt idx="2">
                  <c:v>1.4</c:v>
                </c:pt>
                <c:pt idx="3">
                  <c:v>1.2</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pieChart>
        <c:varyColors val="1"/>
        <c:ser>
          <c:idx val="0"/>
          <c:order val="0"/>
          <c:tx>
            <c:strRef>
              <c:f>Sheet1!$B$1</c:f>
              <c:strCache>
                <c:ptCount val="1"/>
                <c:pt idx="0">
                  <c:v>Sales</c:v>
                </c:pt>
              </c:strCache>
            </c:strRef>
          </c:tx>
          <c:spPr>
            <a:ln>
              <a:noFill/>
            </a:ln>
          </c:spPr>
          <c:dPt>
            <c:idx val="0"/>
            <c:bubble3D val="0"/>
            <c:spPr>
              <a:solidFill>
                <a:schemeClr val="accent5">
                  <a:shade val="58000"/>
                </a:schemeClr>
              </a:solidFill>
              <a:ln w="19050">
                <a:noFill/>
              </a:ln>
              <a:effectLst/>
            </c:spPr>
            <c:extLst xmlns:c16r2="http://schemas.microsoft.com/office/drawing/2015/06/chart">
              <c:ext xmlns:c16="http://schemas.microsoft.com/office/drawing/2014/chart" uri="{C3380CC4-5D6E-409C-BE32-E72D297353CC}">
                <c16:uniqueId val="{00000001-3DFA-46B2-874B-063A529C408F}"/>
              </c:ext>
            </c:extLst>
          </c:dPt>
          <c:dPt>
            <c:idx val="1"/>
            <c:bubble3D val="0"/>
            <c:spPr>
              <a:solidFill>
                <a:schemeClr val="accent5">
                  <a:shade val="86000"/>
                </a:schemeClr>
              </a:solidFill>
              <a:ln w="19050">
                <a:noFill/>
              </a:ln>
              <a:effectLst/>
            </c:spPr>
            <c:extLst xmlns:c16r2="http://schemas.microsoft.com/office/drawing/2015/06/chart">
              <c:ext xmlns:c16="http://schemas.microsoft.com/office/drawing/2014/chart" uri="{C3380CC4-5D6E-409C-BE32-E72D297353CC}">
                <c16:uniqueId val="{00000003-3DFA-46B2-874B-063A529C408F}"/>
              </c:ext>
            </c:extLst>
          </c:dPt>
          <c:dPt>
            <c:idx val="2"/>
            <c:bubble3D val="0"/>
            <c:spPr>
              <a:solidFill>
                <a:schemeClr val="accent5">
                  <a:tint val="86000"/>
                </a:schemeClr>
              </a:solidFill>
              <a:ln w="19050">
                <a:noFill/>
              </a:ln>
              <a:effectLst/>
            </c:spPr>
            <c:extLst xmlns:c16r2="http://schemas.microsoft.com/office/drawing/2015/06/chart">
              <c:ext xmlns:c16="http://schemas.microsoft.com/office/drawing/2014/chart" uri="{C3380CC4-5D6E-409C-BE32-E72D297353CC}">
                <c16:uniqueId val="{00000005-3DFA-46B2-874B-063A529C408F}"/>
              </c:ext>
            </c:extLst>
          </c:dPt>
          <c:dPt>
            <c:idx val="3"/>
            <c:bubble3D val="0"/>
            <c:spPr>
              <a:solidFill>
                <a:schemeClr val="accent5">
                  <a:tint val="58000"/>
                </a:schemeClr>
              </a:solidFill>
              <a:ln w="19050">
                <a:noFill/>
              </a:ln>
              <a:effectLst/>
            </c:spPr>
            <c:extLst xmlns:c16r2="http://schemas.microsoft.com/office/drawing/2015/06/chart">
              <c:ext xmlns:c16="http://schemas.microsoft.com/office/drawing/2014/chart" uri="{C3380CC4-5D6E-409C-BE32-E72D297353CC}">
                <c16:uniqueId val="{00000007-3DFA-46B2-874B-063A529C408F}"/>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8.200000000000001</c:v>
                </c:pt>
                <c:pt idx="1">
                  <c:v>3.2</c:v>
                </c:pt>
                <c:pt idx="2">
                  <c:v>1.4</c:v>
                </c:pt>
                <c:pt idx="3">
                  <c:v>1.2</c:v>
                </c:pt>
              </c:numCache>
            </c:numRef>
          </c:val>
          <c:extLst xmlns:c16r2="http://schemas.microsoft.com/office/drawing/2015/06/chart">
            <c:ext xmlns:c16="http://schemas.microsoft.com/office/drawing/2014/chart" uri="{C3380CC4-5D6E-409C-BE32-E72D297353CC}">
              <c16:uniqueId val="{00000000-949F-40D1-964D-9DF1B0662E99}"/>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dirty="0">
                <a:solidFill>
                  <a:schemeClr val="bg1"/>
                </a:solidFill>
              </a:rPr>
              <a:t>Family structure</a:t>
            </a:r>
          </a:p>
        </c:rich>
      </c:tx>
      <c:layout/>
      <c:overlay val="0"/>
    </c:title>
    <c:autoTitleDeleted val="0"/>
    <c:plotArea>
      <c:layout/>
      <c:barChart>
        <c:barDir val="col"/>
        <c:grouping val="clustered"/>
        <c:varyColors val="0"/>
        <c:ser>
          <c:idx val="0"/>
          <c:order val="0"/>
          <c:tx>
            <c:strRef>
              <c:f>'Family Structure'!$J$4</c:f>
              <c:strCache>
                <c:ptCount val="1"/>
                <c:pt idx="0">
                  <c:v>One Parent</c:v>
                </c:pt>
              </c:strCache>
            </c:strRef>
          </c:tx>
          <c:invertIfNegative val="0"/>
          <c:cat>
            <c:strRef>
              <c:f>'Family Structure'!$K$3:$N$3</c:f>
              <c:strCache>
                <c:ptCount val="4"/>
                <c:pt idx="0">
                  <c:v>LMH FY</c:v>
                </c:pt>
                <c:pt idx="1">
                  <c:v>TCD FY</c:v>
                </c:pt>
                <c:pt idx="2">
                  <c:v>TCD HEAR</c:v>
                </c:pt>
                <c:pt idx="3">
                  <c:v>MAYNOOTH HEAR</c:v>
                </c:pt>
              </c:strCache>
            </c:strRef>
          </c:cat>
          <c:val>
            <c:numRef>
              <c:f>'Family Structure'!$K$4:$N$4</c:f>
              <c:numCache>
                <c:formatCode>General</c:formatCode>
                <c:ptCount val="4"/>
                <c:pt idx="0">
                  <c:v>50.0</c:v>
                </c:pt>
                <c:pt idx="1">
                  <c:v>41.5</c:v>
                </c:pt>
                <c:pt idx="2">
                  <c:v>42.0</c:v>
                </c:pt>
                <c:pt idx="3">
                  <c:v>41.0</c:v>
                </c:pt>
              </c:numCache>
            </c:numRef>
          </c:val>
          <c:extLst xmlns:c16r2="http://schemas.microsoft.com/office/drawing/2015/06/chart">
            <c:ext xmlns:c16="http://schemas.microsoft.com/office/drawing/2014/chart" uri="{C3380CC4-5D6E-409C-BE32-E72D297353CC}">
              <c16:uniqueId val="{00000000-924F-4B1B-8DEC-5F49DCC83124}"/>
            </c:ext>
          </c:extLst>
        </c:ser>
        <c:ser>
          <c:idx val="1"/>
          <c:order val="1"/>
          <c:tx>
            <c:strRef>
              <c:f>'Family Structure'!$J$5</c:f>
              <c:strCache>
                <c:ptCount val="1"/>
                <c:pt idx="0">
                  <c:v>Two Parent</c:v>
                </c:pt>
              </c:strCache>
            </c:strRef>
          </c:tx>
          <c:invertIfNegative val="0"/>
          <c:cat>
            <c:strRef>
              <c:f>'Family Structure'!$K$3:$N$3</c:f>
              <c:strCache>
                <c:ptCount val="4"/>
                <c:pt idx="0">
                  <c:v>LMH FY</c:v>
                </c:pt>
                <c:pt idx="1">
                  <c:v>TCD FY</c:v>
                </c:pt>
                <c:pt idx="2">
                  <c:v>TCD HEAR</c:v>
                </c:pt>
                <c:pt idx="3">
                  <c:v>MAYNOOTH HEAR</c:v>
                </c:pt>
              </c:strCache>
            </c:strRef>
          </c:cat>
          <c:val>
            <c:numRef>
              <c:f>'Family Structure'!$K$5:$N$5</c:f>
              <c:numCache>
                <c:formatCode>General</c:formatCode>
                <c:ptCount val="4"/>
                <c:pt idx="0">
                  <c:v>38.9</c:v>
                </c:pt>
                <c:pt idx="1">
                  <c:v>49.1</c:v>
                </c:pt>
                <c:pt idx="2">
                  <c:v>58.0</c:v>
                </c:pt>
                <c:pt idx="3">
                  <c:v>49.0</c:v>
                </c:pt>
              </c:numCache>
            </c:numRef>
          </c:val>
          <c:extLst xmlns:c16r2="http://schemas.microsoft.com/office/drawing/2015/06/chart">
            <c:ext xmlns:c16="http://schemas.microsoft.com/office/drawing/2014/chart" uri="{C3380CC4-5D6E-409C-BE32-E72D297353CC}">
              <c16:uniqueId val="{00000001-924F-4B1B-8DEC-5F49DCC83124}"/>
            </c:ext>
          </c:extLst>
        </c:ser>
        <c:ser>
          <c:idx val="2"/>
          <c:order val="2"/>
          <c:tx>
            <c:strRef>
              <c:f>'Family Structure'!$J$6</c:f>
              <c:strCache>
                <c:ptCount val="1"/>
                <c:pt idx="0">
                  <c:v>Grand Parent/ Relative</c:v>
                </c:pt>
              </c:strCache>
            </c:strRef>
          </c:tx>
          <c:invertIfNegative val="0"/>
          <c:cat>
            <c:strRef>
              <c:f>'Family Structure'!$K$3:$N$3</c:f>
              <c:strCache>
                <c:ptCount val="4"/>
                <c:pt idx="0">
                  <c:v>LMH FY</c:v>
                </c:pt>
                <c:pt idx="1">
                  <c:v>TCD FY</c:v>
                </c:pt>
                <c:pt idx="2">
                  <c:v>TCD HEAR</c:v>
                </c:pt>
                <c:pt idx="3">
                  <c:v>MAYNOOTH HEAR</c:v>
                </c:pt>
              </c:strCache>
            </c:strRef>
          </c:cat>
          <c:val>
            <c:numRef>
              <c:f>'Family Structure'!$K$6:$N$6</c:f>
              <c:numCache>
                <c:formatCode>General</c:formatCode>
                <c:ptCount val="4"/>
                <c:pt idx="0">
                  <c:v>0.0</c:v>
                </c:pt>
                <c:pt idx="1">
                  <c:v>7.5</c:v>
                </c:pt>
                <c:pt idx="2">
                  <c:v>0.0</c:v>
                </c:pt>
                <c:pt idx="3">
                  <c:v>0.0</c:v>
                </c:pt>
              </c:numCache>
            </c:numRef>
          </c:val>
          <c:extLst xmlns:c16r2="http://schemas.microsoft.com/office/drawing/2015/06/chart">
            <c:ext xmlns:c16="http://schemas.microsoft.com/office/drawing/2014/chart" uri="{C3380CC4-5D6E-409C-BE32-E72D297353CC}">
              <c16:uniqueId val="{00000002-924F-4B1B-8DEC-5F49DCC83124}"/>
            </c:ext>
          </c:extLst>
        </c:ser>
        <c:ser>
          <c:idx val="3"/>
          <c:order val="3"/>
          <c:tx>
            <c:strRef>
              <c:f>'Family Structure'!$J$7</c:f>
              <c:strCache>
                <c:ptCount val="1"/>
                <c:pt idx="0">
                  <c:v>Foster Care</c:v>
                </c:pt>
              </c:strCache>
            </c:strRef>
          </c:tx>
          <c:invertIfNegative val="0"/>
          <c:cat>
            <c:strRef>
              <c:f>'Family Structure'!$K$3:$N$3</c:f>
              <c:strCache>
                <c:ptCount val="4"/>
                <c:pt idx="0">
                  <c:v>LMH FY</c:v>
                </c:pt>
                <c:pt idx="1">
                  <c:v>TCD FY</c:v>
                </c:pt>
                <c:pt idx="2">
                  <c:v>TCD HEAR</c:v>
                </c:pt>
                <c:pt idx="3">
                  <c:v>MAYNOOTH HEAR</c:v>
                </c:pt>
              </c:strCache>
            </c:strRef>
          </c:cat>
          <c:val>
            <c:numRef>
              <c:f>'Family Structure'!$K$7:$N$7</c:f>
              <c:numCache>
                <c:formatCode>General</c:formatCode>
                <c:ptCount val="4"/>
                <c:pt idx="0">
                  <c:v>11.1</c:v>
                </c:pt>
                <c:pt idx="1">
                  <c:v>1.9</c:v>
                </c:pt>
                <c:pt idx="2">
                  <c:v>0.0</c:v>
                </c:pt>
                <c:pt idx="3">
                  <c:v>0.0</c:v>
                </c:pt>
              </c:numCache>
            </c:numRef>
          </c:val>
          <c:extLst xmlns:c16r2="http://schemas.microsoft.com/office/drawing/2015/06/chart">
            <c:ext xmlns:c16="http://schemas.microsoft.com/office/drawing/2014/chart" uri="{C3380CC4-5D6E-409C-BE32-E72D297353CC}">
              <c16:uniqueId val="{00000003-924F-4B1B-8DEC-5F49DCC83124}"/>
            </c:ext>
          </c:extLst>
        </c:ser>
        <c:dLbls>
          <c:showLegendKey val="0"/>
          <c:showVal val="0"/>
          <c:showCatName val="0"/>
          <c:showSerName val="0"/>
          <c:showPercent val="0"/>
          <c:showBubbleSize val="0"/>
        </c:dLbls>
        <c:gapWidth val="150"/>
        <c:axId val="-2083676952"/>
        <c:axId val="-2086164616"/>
      </c:barChart>
      <c:catAx>
        <c:axId val="-2083676952"/>
        <c:scaling>
          <c:orientation val="minMax"/>
        </c:scaling>
        <c:delete val="0"/>
        <c:axPos val="b"/>
        <c:numFmt formatCode="General" sourceLinked="0"/>
        <c:majorTickMark val="none"/>
        <c:minorTickMark val="none"/>
        <c:tickLblPos val="nextTo"/>
        <c:txPr>
          <a:bodyPr/>
          <a:lstStyle/>
          <a:p>
            <a:pPr>
              <a:defRPr>
                <a:solidFill>
                  <a:srgbClr val="FFFFFF"/>
                </a:solidFill>
              </a:defRPr>
            </a:pPr>
            <a:endParaRPr lang="en-US"/>
          </a:p>
        </c:txPr>
        <c:crossAx val="-2086164616"/>
        <c:crosses val="autoZero"/>
        <c:auto val="1"/>
        <c:lblAlgn val="ctr"/>
        <c:lblOffset val="100"/>
        <c:noMultiLvlLbl val="0"/>
      </c:catAx>
      <c:valAx>
        <c:axId val="-2086164616"/>
        <c:scaling>
          <c:orientation val="minMax"/>
        </c:scaling>
        <c:delete val="0"/>
        <c:axPos val="l"/>
        <c:majorGridlines/>
        <c:numFmt formatCode="General" sourceLinked="1"/>
        <c:majorTickMark val="none"/>
        <c:minorTickMark val="none"/>
        <c:tickLblPos val="nextTo"/>
        <c:txPr>
          <a:bodyPr/>
          <a:lstStyle/>
          <a:p>
            <a:pPr>
              <a:defRPr>
                <a:solidFill>
                  <a:srgbClr val="FFFFFF"/>
                </a:solidFill>
              </a:defRPr>
            </a:pPr>
            <a:endParaRPr lang="en-US"/>
          </a:p>
        </c:txPr>
        <c:crossAx val="-2083676952"/>
        <c:crosses val="autoZero"/>
        <c:crossBetween val="between"/>
      </c:valAx>
    </c:plotArea>
    <c:legend>
      <c:legendPos val="r"/>
      <c:layout/>
      <c:overlay val="0"/>
      <c:txPr>
        <a:bodyPr/>
        <a:lstStyle/>
        <a:p>
          <a:pPr>
            <a:defRPr>
              <a:solidFill>
                <a:srgbClr val="FFFFFF"/>
              </a:solidFill>
            </a:defRPr>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solidFill>
                  <a:srgbClr val="FFFFFF"/>
                </a:solidFill>
              </a:defRPr>
            </a:pPr>
            <a:r>
              <a:rPr lang="en-US" dirty="0" smtClean="0">
                <a:solidFill>
                  <a:srgbClr val="FFFFFF"/>
                </a:solidFill>
              </a:rPr>
              <a:t>Education of Parents</a:t>
            </a:r>
            <a:endParaRPr lang="en-US" dirty="0">
              <a:solidFill>
                <a:srgbClr val="FFFFFF"/>
              </a:solidFill>
            </a:endParaRPr>
          </a:p>
        </c:rich>
      </c:tx>
      <c:layout/>
      <c:overlay val="0"/>
    </c:title>
    <c:autoTitleDeleted val="0"/>
    <c:plotArea>
      <c:layout/>
      <c:barChart>
        <c:barDir val="col"/>
        <c:grouping val="clustered"/>
        <c:varyColors val="0"/>
        <c:ser>
          <c:idx val="0"/>
          <c:order val="0"/>
          <c:tx>
            <c:strRef>
              <c:f>'Parental Qual'!$I$4</c:f>
              <c:strCache>
                <c:ptCount val="1"/>
                <c:pt idx="0">
                  <c:v>Primary school</c:v>
                </c:pt>
              </c:strCache>
            </c:strRef>
          </c:tx>
          <c:invertIfNegative val="0"/>
          <c:cat>
            <c:strRef>
              <c:f>'Parental Qual'!$J$3:$M$3</c:f>
              <c:strCache>
                <c:ptCount val="4"/>
                <c:pt idx="0">
                  <c:v>LMH FY</c:v>
                </c:pt>
                <c:pt idx="1">
                  <c:v>TCD FY</c:v>
                </c:pt>
                <c:pt idx="2">
                  <c:v>TCD HEAR</c:v>
                </c:pt>
                <c:pt idx="3">
                  <c:v>MAYNOOTH HEAR</c:v>
                </c:pt>
              </c:strCache>
            </c:strRef>
          </c:cat>
          <c:val>
            <c:numRef>
              <c:f>'Parental Qual'!$J$4:$M$4</c:f>
              <c:numCache>
                <c:formatCode>General</c:formatCode>
                <c:ptCount val="4"/>
                <c:pt idx="0">
                  <c:v>16.7</c:v>
                </c:pt>
                <c:pt idx="1">
                  <c:v>24.5</c:v>
                </c:pt>
                <c:pt idx="2">
                  <c:v>8.6</c:v>
                </c:pt>
                <c:pt idx="3">
                  <c:v>14.28571429</c:v>
                </c:pt>
              </c:numCache>
            </c:numRef>
          </c:val>
          <c:extLst xmlns:c16r2="http://schemas.microsoft.com/office/drawing/2015/06/chart">
            <c:ext xmlns:c16="http://schemas.microsoft.com/office/drawing/2014/chart" uri="{C3380CC4-5D6E-409C-BE32-E72D297353CC}">
              <c16:uniqueId val="{00000000-CD43-482F-85BD-17A770F54CA9}"/>
            </c:ext>
          </c:extLst>
        </c:ser>
        <c:ser>
          <c:idx val="2"/>
          <c:order val="1"/>
          <c:tx>
            <c:strRef>
              <c:f>'Parental Qual'!$I$6</c:f>
              <c:strCache>
                <c:ptCount val="1"/>
                <c:pt idx="0">
                  <c:v>Leaving Cert‎/A Levels</c:v>
                </c:pt>
              </c:strCache>
            </c:strRef>
          </c:tx>
          <c:invertIfNegative val="0"/>
          <c:cat>
            <c:strRef>
              <c:f>'Parental Qual'!$J$3:$M$3</c:f>
              <c:strCache>
                <c:ptCount val="4"/>
                <c:pt idx="0">
                  <c:v>LMH FY</c:v>
                </c:pt>
                <c:pt idx="1">
                  <c:v>TCD FY</c:v>
                </c:pt>
                <c:pt idx="2">
                  <c:v>TCD HEAR</c:v>
                </c:pt>
                <c:pt idx="3">
                  <c:v>MAYNOOTH HEAR</c:v>
                </c:pt>
              </c:strCache>
            </c:strRef>
          </c:cat>
          <c:val>
            <c:numRef>
              <c:f>'Parental Qual'!$J$6:$M$6</c:f>
              <c:numCache>
                <c:formatCode>General</c:formatCode>
                <c:ptCount val="4"/>
                <c:pt idx="0">
                  <c:v>5.6</c:v>
                </c:pt>
                <c:pt idx="1">
                  <c:v>18.9</c:v>
                </c:pt>
                <c:pt idx="2">
                  <c:v>25.1</c:v>
                </c:pt>
                <c:pt idx="3">
                  <c:v>32.14285714</c:v>
                </c:pt>
              </c:numCache>
            </c:numRef>
          </c:val>
          <c:extLst xmlns:c16r2="http://schemas.microsoft.com/office/drawing/2015/06/chart">
            <c:ext xmlns:c16="http://schemas.microsoft.com/office/drawing/2014/chart" uri="{C3380CC4-5D6E-409C-BE32-E72D297353CC}">
              <c16:uniqueId val="{00000002-CD43-482F-85BD-17A770F54CA9}"/>
            </c:ext>
          </c:extLst>
        </c:ser>
        <c:dLbls>
          <c:showLegendKey val="0"/>
          <c:showVal val="0"/>
          <c:showCatName val="0"/>
          <c:showSerName val="0"/>
          <c:showPercent val="0"/>
          <c:showBubbleSize val="0"/>
        </c:dLbls>
        <c:gapWidth val="150"/>
        <c:axId val="-2093300584"/>
        <c:axId val="-2093297528"/>
      </c:barChart>
      <c:catAx>
        <c:axId val="-2093300584"/>
        <c:scaling>
          <c:orientation val="minMax"/>
        </c:scaling>
        <c:delete val="0"/>
        <c:axPos val="b"/>
        <c:numFmt formatCode="General" sourceLinked="0"/>
        <c:majorTickMark val="none"/>
        <c:minorTickMark val="none"/>
        <c:tickLblPos val="nextTo"/>
        <c:txPr>
          <a:bodyPr/>
          <a:lstStyle/>
          <a:p>
            <a:pPr>
              <a:defRPr>
                <a:solidFill>
                  <a:srgbClr val="FFFFFF"/>
                </a:solidFill>
              </a:defRPr>
            </a:pPr>
            <a:endParaRPr lang="en-US"/>
          </a:p>
        </c:txPr>
        <c:crossAx val="-2093297528"/>
        <c:crosses val="autoZero"/>
        <c:auto val="1"/>
        <c:lblAlgn val="ctr"/>
        <c:lblOffset val="100"/>
        <c:noMultiLvlLbl val="0"/>
      </c:catAx>
      <c:valAx>
        <c:axId val="-2093297528"/>
        <c:scaling>
          <c:orientation val="minMax"/>
        </c:scaling>
        <c:delete val="0"/>
        <c:axPos val="l"/>
        <c:majorGridlines/>
        <c:numFmt formatCode="General" sourceLinked="1"/>
        <c:majorTickMark val="none"/>
        <c:minorTickMark val="none"/>
        <c:tickLblPos val="nextTo"/>
        <c:txPr>
          <a:bodyPr/>
          <a:lstStyle/>
          <a:p>
            <a:pPr>
              <a:defRPr>
                <a:solidFill>
                  <a:srgbClr val="FFFFFF"/>
                </a:solidFill>
              </a:defRPr>
            </a:pPr>
            <a:endParaRPr lang="en-US"/>
          </a:p>
        </c:txPr>
        <c:crossAx val="-2093300584"/>
        <c:crosses val="autoZero"/>
        <c:crossBetween val="between"/>
      </c:valAx>
    </c:plotArea>
    <c:legend>
      <c:legendPos val="r"/>
      <c:layout/>
      <c:overlay val="0"/>
      <c:txPr>
        <a:bodyPr/>
        <a:lstStyle/>
        <a:p>
          <a:pPr>
            <a:defRPr>
              <a:solidFill>
                <a:srgbClr val="FFFFFF"/>
              </a:solidFill>
            </a:defRPr>
          </a:pPr>
          <a:endParaRPr lang="en-US"/>
        </a:p>
      </c:txPr>
    </c:legend>
    <c:plotVisOnly val="1"/>
    <c:dispBlanksAs val="gap"/>
    <c:showDLblsOverMax val="0"/>
  </c:chart>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title>
      <c:tx>
        <c:rich>
          <a:bodyPr/>
          <a:lstStyle/>
          <a:p>
            <a:pPr>
              <a:defRPr>
                <a:solidFill>
                  <a:srgbClr val="FFFFFF"/>
                </a:solidFill>
              </a:defRPr>
            </a:pPr>
            <a:r>
              <a:rPr lang="en-US">
                <a:solidFill>
                  <a:srgbClr val="FFFFFF"/>
                </a:solidFill>
              </a:rPr>
              <a:t>Parental</a:t>
            </a:r>
            <a:r>
              <a:rPr lang="en-US" baseline="0">
                <a:solidFill>
                  <a:srgbClr val="FFFFFF"/>
                </a:solidFill>
              </a:rPr>
              <a:t> Occupation</a:t>
            </a:r>
          </a:p>
        </c:rich>
      </c:tx>
      <c:layout/>
      <c:overlay val="0"/>
    </c:title>
    <c:autoTitleDeleted val="0"/>
    <c:plotArea>
      <c:layout/>
      <c:barChart>
        <c:barDir val="col"/>
        <c:grouping val="clustered"/>
        <c:varyColors val="0"/>
        <c:ser>
          <c:idx val="0"/>
          <c:order val="0"/>
          <c:tx>
            <c:strRef>
              <c:f>'Parental Jobs'!$J$4</c:f>
              <c:strCache>
                <c:ptCount val="1"/>
                <c:pt idx="0">
                  <c:v>Unemployed</c:v>
                </c:pt>
              </c:strCache>
            </c:strRef>
          </c:tx>
          <c:invertIfNegative val="0"/>
          <c:cat>
            <c:strRef>
              <c:f>'Parental Jobs'!$K$3:$N$3</c:f>
              <c:strCache>
                <c:ptCount val="4"/>
                <c:pt idx="0">
                  <c:v>LMH FY</c:v>
                </c:pt>
                <c:pt idx="1">
                  <c:v>TCD FY</c:v>
                </c:pt>
                <c:pt idx="2">
                  <c:v>TCD HEAR</c:v>
                </c:pt>
                <c:pt idx="3">
                  <c:v>MAYNOOTH HEAR</c:v>
                </c:pt>
              </c:strCache>
            </c:strRef>
          </c:cat>
          <c:val>
            <c:numRef>
              <c:f>'Parental Jobs'!$K$4:$N$4</c:f>
              <c:numCache>
                <c:formatCode>General</c:formatCode>
                <c:ptCount val="4"/>
                <c:pt idx="0">
                  <c:v>15.4</c:v>
                </c:pt>
                <c:pt idx="1">
                  <c:v>11.8</c:v>
                </c:pt>
                <c:pt idx="2">
                  <c:v>2.8</c:v>
                </c:pt>
                <c:pt idx="3">
                  <c:v>6.25</c:v>
                </c:pt>
              </c:numCache>
            </c:numRef>
          </c:val>
          <c:extLst xmlns:c16r2="http://schemas.microsoft.com/office/drawing/2015/06/chart">
            <c:ext xmlns:c16="http://schemas.microsoft.com/office/drawing/2014/chart" uri="{C3380CC4-5D6E-409C-BE32-E72D297353CC}">
              <c16:uniqueId val="{00000000-C1FD-4FA0-8700-7FF4278DC1B5}"/>
            </c:ext>
          </c:extLst>
        </c:ser>
        <c:ser>
          <c:idx val="1"/>
          <c:order val="1"/>
          <c:tx>
            <c:strRef>
              <c:f>'Parental Jobs'!$J$5</c:f>
              <c:strCache>
                <c:ptCount val="1"/>
                <c:pt idx="0">
                  <c:v>Hourly Pay</c:v>
                </c:pt>
              </c:strCache>
            </c:strRef>
          </c:tx>
          <c:invertIfNegative val="0"/>
          <c:cat>
            <c:strRef>
              <c:f>'Parental Jobs'!$K$3:$N$3</c:f>
              <c:strCache>
                <c:ptCount val="4"/>
                <c:pt idx="0">
                  <c:v>LMH FY</c:v>
                </c:pt>
                <c:pt idx="1">
                  <c:v>TCD FY</c:v>
                </c:pt>
                <c:pt idx="2">
                  <c:v>TCD HEAR</c:v>
                </c:pt>
                <c:pt idx="3">
                  <c:v>MAYNOOTH HEAR</c:v>
                </c:pt>
              </c:strCache>
            </c:strRef>
          </c:cat>
          <c:val>
            <c:numRef>
              <c:f>'Parental Jobs'!$K$5:$N$5</c:f>
              <c:numCache>
                <c:formatCode>General</c:formatCode>
                <c:ptCount val="4"/>
                <c:pt idx="0">
                  <c:v>30.8</c:v>
                </c:pt>
                <c:pt idx="1">
                  <c:v>35.3</c:v>
                </c:pt>
                <c:pt idx="2">
                  <c:v>49.5</c:v>
                </c:pt>
                <c:pt idx="3">
                  <c:v>37.5</c:v>
                </c:pt>
              </c:numCache>
            </c:numRef>
          </c:val>
          <c:extLst xmlns:c16r2="http://schemas.microsoft.com/office/drawing/2015/06/chart">
            <c:ext xmlns:c16="http://schemas.microsoft.com/office/drawing/2014/chart" uri="{C3380CC4-5D6E-409C-BE32-E72D297353CC}">
              <c16:uniqueId val="{00000001-C1FD-4FA0-8700-7FF4278DC1B5}"/>
            </c:ext>
          </c:extLst>
        </c:ser>
        <c:ser>
          <c:idx val="5"/>
          <c:order val="2"/>
          <c:tx>
            <c:strRef>
              <c:f>'Parental Jobs'!$J$9</c:f>
              <c:strCache>
                <c:ptCount val="1"/>
                <c:pt idx="0">
                  <c:v>Lower Professional</c:v>
                </c:pt>
              </c:strCache>
            </c:strRef>
          </c:tx>
          <c:invertIfNegative val="0"/>
          <c:cat>
            <c:strRef>
              <c:f>'Parental Jobs'!$K$3:$N$3</c:f>
              <c:strCache>
                <c:ptCount val="4"/>
                <c:pt idx="0">
                  <c:v>LMH FY</c:v>
                </c:pt>
                <c:pt idx="1">
                  <c:v>TCD FY</c:v>
                </c:pt>
                <c:pt idx="2">
                  <c:v>TCD HEAR</c:v>
                </c:pt>
                <c:pt idx="3">
                  <c:v>MAYNOOTH HEAR</c:v>
                </c:pt>
              </c:strCache>
            </c:strRef>
          </c:cat>
          <c:val>
            <c:numRef>
              <c:f>'Parental Jobs'!$K$9:$N$9</c:f>
              <c:numCache>
                <c:formatCode>General</c:formatCode>
                <c:ptCount val="4"/>
                <c:pt idx="0">
                  <c:v>15.4</c:v>
                </c:pt>
                <c:pt idx="1">
                  <c:v>5.9</c:v>
                </c:pt>
                <c:pt idx="2">
                  <c:v>3.7</c:v>
                </c:pt>
                <c:pt idx="3">
                  <c:v>0.0</c:v>
                </c:pt>
              </c:numCache>
            </c:numRef>
          </c:val>
          <c:extLst xmlns:c16r2="http://schemas.microsoft.com/office/drawing/2015/06/chart">
            <c:ext xmlns:c16="http://schemas.microsoft.com/office/drawing/2014/chart" uri="{C3380CC4-5D6E-409C-BE32-E72D297353CC}">
              <c16:uniqueId val="{00000005-C1FD-4FA0-8700-7FF4278DC1B5}"/>
            </c:ext>
          </c:extLst>
        </c:ser>
        <c:ser>
          <c:idx val="6"/>
          <c:order val="3"/>
          <c:tx>
            <c:strRef>
              <c:f>'Parental Jobs'!$J$10</c:f>
              <c:strCache>
                <c:ptCount val="1"/>
                <c:pt idx="0">
                  <c:v>Higher Professional</c:v>
                </c:pt>
              </c:strCache>
            </c:strRef>
          </c:tx>
          <c:invertIfNegative val="0"/>
          <c:cat>
            <c:strRef>
              <c:f>'Parental Jobs'!$K$3:$N$3</c:f>
              <c:strCache>
                <c:ptCount val="4"/>
                <c:pt idx="0">
                  <c:v>LMH FY</c:v>
                </c:pt>
                <c:pt idx="1">
                  <c:v>TCD FY</c:v>
                </c:pt>
                <c:pt idx="2">
                  <c:v>TCD HEAR</c:v>
                </c:pt>
                <c:pt idx="3">
                  <c:v>MAYNOOTH HEAR</c:v>
                </c:pt>
              </c:strCache>
            </c:strRef>
          </c:cat>
          <c:val>
            <c:numRef>
              <c:f>'Parental Jobs'!$K$10:$N$10</c:f>
              <c:numCache>
                <c:formatCode>General</c:formatCode>
                <c:ptCount val="4"/>
                <c:pt idx="0">
                  <c:v>0.0</c:v>
                </c:pt>
                <c:pt idx="1">
                  <c:v>0.0</c:v>
                </c:pt>
                <c:pt idx="2">
                  <c:v>0.9</c:v>
                </c:pt>
                <c:pt idx="3">
                  <c:v>0.0</c:v>
                </c:pt>
              </c:numCache>
            </c:numRef>
          </c:val>
          <c:extLst xmlns:c16r2="http://schemas.microsoft.com/office/drawing/2015/06/chart">
            <c:ext xmlns:c16="http://schemas.microsoft.com/office/drawing/2014/chart" uri="{C3380CC4-5D6E-409C-BE32-E72D297353CC}">
              <c16:uniqueId val="{00000006-C1FD-4FA0-8700-7FF4278DC1B5}"/>
            </c:ext>
          </c:extLst>
        </c:ser>
        <c:dLbls>
          <c:showLegendKey val="0"/>
          <c:showVal val="0"/>
          <c:showCatName val="0"/>
          <c:showSerName val="0"/>
          <c:showPercent val="0"/>
          <c:showBubbleSize val="0"/>
        </c:dLbls>
        <c:gapWidth val="150"/>
        <c:axId val="-2086441464"/>
        <c:axId val="-2086438552"/>
      </c:barChart>
      <c:catAx>
        <c:axId val="-2086441464"/>
        <c:scaling>
          <c:orientation val="minMax"/>
        </c:scaling>
        <c:delete val="0"/>
        <c:axPos val="b"/>
        <c:numFmt formatCode="General" sourceLinked="0"/>
        <c:majorTickMark val="none"/>
        <c:minorTickMark val="none"/>
        <c:tickLblPos val="nextTo"/>
        <c:txPr>
          <a:bodyPr/>
          <a:lstStyle/>
          <a:p>
            <a:pPr>
              <a:defRPr>
                <a:solidFill>
                  <a:srgbClr val="FFFFFF"/>
                </a:solidFill>
              </a:defRPr>
            </a:pPr>
            <a:endParaRPr lang="en-US"/>
          </a:p>
        </c:txPr>
        <c:crossAx val="-2086438552"/>
        <c:crosses val="autoZero"/>
        <c:auto val="1"/>
        <c:lblAlgn val="ctr"/>
        <c:lblOffset val="100"/>
        <c:noMultiLvlLbl val="0"/>
      </c:catAx>
      <c:valAx>
        <c:axId val="-2086438552"/>
        <c:scaling>
          <c:orientation val="minMax"/>
        </c:scaling>
        <c:delete val="0"/>
        <c:axPos val="l"/>
        <c:majorGridlines/>
        <c:numFmt formatCode="General" sourceLinked="1"/>
        <c:majorTickMark val="none"/>
        <c:minorTickMark val="none"/>
        <c:tickLblPos val="nextTo"/>
        <c:txPr>
          <a:bodyPr/>
          <a:lstStyle/>
          <a:p>
            <a:pPr>
              <a:defRPr>
                <a:solidFill>
                  <a:srgbClr val="FFFFFF"/>
                </a:solidFill>
              </a:defRPr>
            </a:pPr>
            <a:endParaRPr lang="en-US"/>
          </a:p>
        </c:txPr>
        <c:crossAx val="-2086441464"/>
        <c:crosses val="autoZero"/>
        <c:crossBetween val="between"/>
      </c:valAx>
    </c:plotArea>
    <c:legend>
      <c:legendPos val="r"/>
      <c:layout/>
      <c:overlay val="0"/>
      <c:txPr>
        <a:bodyPr/>
        <a:lstStyle/>
        <a:p>
          <a:pPr>
            <a:defRPr>
              <a:solidFill>
                <a:srgbClr val="FFFFFF"/>
              </a:solidFill>
            </a:defRPr>
          </a:pPr>
          <a:endParaRPr lang="en-US"/>
        </a:p>
      </c:txPr>
    </c:legend>
    <c:plotVisOnly val="1"/>
    <c:dispBlanksAs val="gap"/>
    <c:showDLblsOverMax val="0"/>
  </c:chart>
  <c:externalData r:id="rId2">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96492A-C9C1-8844-9E27-662BAD4F3B46}" type="doc">
      <dgm:prSet loTypeId="urn:microsoft.com/office/officeart/2005/8/layout/cycle1" loCatId="" qsTypeId="urn:microsoft.com/office/officeart/2005/8/quickstyle/simple2" qsCatId="simple" csTypeId="urn:microsoft.com/office/officeart/2005/8/colors/accent0_2" csCatId="mainScheme" phldr="1"/>
      <dgm:spPr/>
      <dgm:t>
        <a:bodyPr/>
        <a:lstStyle/>
        <a:p>
          <a:endParaRPr lang="en-US"/>
        </a:p>
      </dgm:t>
    </dgm:pt>
    <dgm:pt modelId="{DDC6B741-BEF0-504B-841E-1F13A13F5E5D}">
      <dgm:prSet phldrT="[Text]"/>
      <dgm:spPr/>
      <dgm:t>
        <a:bodyPr/>
        <a:lstStyle/>
        <a:p>
          <a:r>
            <a:rPr lang="en-US" dirty="0" smtClean="0">
              <a:solidFill>
                <a:srgbClr val="FFFFFF"/>
              </a:solidFill>
            </a:rPr>
            <a:t>LMH students experience</a:t>
          </a:r>
          <a:endParaRPr lang="en-US" dirty="0">
            <a:solidFill>
              <a:srgbClr val="FFFFFF"/>
            </a:solidFill>
          </a:endParaRPr>
        </a:p>
      </dgm:t>
    </dgm:pt>
    <dgm:pt modelId="{2328A055-7D05-FC47-BD56-0B6F861B645E}" type="parTrans" cxnId="{F3261F46-A1E1-244E-8F25-887D8FC32B8F}">
      <dgm:prSet/>
      <dgm:spPr/>
      <dgm:t>
        <a:bodyPr/>
        <a:lstStyle/>
        <a:p>
          <a:endParaRPr lang="en-US"/>
        </a:p>
      </dgm:t>
    </dgm:pt>
    <dgm:pt modelId="{2CDE6531-0FB6-9043-9B63-9E307813AD3C}" type="sibTrans" cxnId="{F3261F46-A1E1-244E-8F25-887D8FC32B8F}">
      <dgm:prSet/>
      <dgm:spPr/>
      <dgm:t>
        <a:bodyPr/>
        <a:lstStyle/>
        <a:p>
          <a:endParaRPr lang="en-US"/>
        </a:p>
      </dgm:t>
    </dgm:pt>
    <dgm:pt modelId="{556AEE06-7FBB-1247-9151-AA5AE7AAE9B9}">
      <dgm:prSet phldrT="[Text]"/>
      <dgm:spPr/>
      <dgm:t>
        <a:bodyPr/>
        <a:lstStyle/>
        <a:p>
          <a:r>
            <a:rPr lang="en-US" dirty="0" smtClean="0">
              <a:solidFill>
                <a:srgbClr val="FFFFFF"/>
              </a:solidFill>
            </a:rPr>
            <a:t>Focus groups</a:t>
          </a:r>
          <a:endParaRPr lang="en-US" dirty="0">
            <a:solidFill>
              <a:srgbClr val="FFFFFF"/>
            </a:solidFill>
          </a:endParaRPr>
        </a:p>
      </dgm:t>
    </dgm:pt>
    <dgm:pt modelId="{D8208D66-F62A-0340-B037-BE04798FF131}" type="parTrans" cxnId="{828E615F-AD87-FC4E-9490-95A4F74CDD85}">
      <dgm:prSet/>
      <dgm:spPr/>
      <dgm:t>
        <a:bodyPr/>
        <a:lstStyle/>
        <a:p>
          <a:endParaRPr lang="en-US"/>
        </a:p>
      </dgm:t>
    </dgm:pt>
    <dgm:pt modelId="{4281E4D5-71CD-DE43-A29F-C391F1E162CF}" type="sibTrans" cxnId="{828E615F-AD87-FC4E-9490-95A4F74CDD85}">
      <dgm:prSet/>
      <dgm:spPr/>
      <dgm:t>
        <a:bodyPr/>
        <a:lstStyle/>
        <a:p>
          <a:endParaRPr lang="en-US"/>
        </a:p>
      </dgm:t>
    </dgm:pt>
    <dgm:pt modelId="{66634079-F688-6D4F-B7D9-DD78071D2257}">
      <dgm:prSet phldrT="[Text]"/>
      <dgm:spPr/>
      <dgm:t>
        <a:bodyPr/>
        <a:lstStyle/>
        <a:p>
          <a:r>
            <a:rPr lang="en-US" dirty="0" smtClean="0">
              <a:solidFill>
                <a:srgbClr val="FFFFFF"/>
              </a:solidFill>
            </a:rPr>
            <a:t>Themes – media and application arduous</a:t>
          </a:r>
          <a:endParaRPr lang="en-US" dirty="0">
            <a:solidFill>
              <a:srgbClr val="FFFFFF"/>
            </a:solidFill>
          </a:endParaRPr>
        </a:p>
      </dgm:t>
    </dgm:pt>
    <dgm:pt modelId="{DD03B135-DA04-414B-AC90-42047AEC77FC}" type="parTrans" cxnId="{FD37473E-9CD0-6D42-9504-1680F0033AFE}">
      <dgm:prSet/>
      <dgm:spPr/>
      <dgm:t>
        <a:bodyPr/>
        <a:lstStyle/>
        <a:p>
          <a:endParaRPr lang="en-US"/>
        </a:p>
      </dgm:t>
    </dgm:pt>
    <dgm:pt modelId="{8EA7F9BD-E594-EB41-85BD-76EAE19A6EE6}" type="sibTrans" cxnId="{FD37473E-9CD0-6D42-9504-1680F0033AFE}">
      <dgm:prSet/>
      <dgm:spPr/>
      <dgm:t>
        <a:bodyPr/>
        <a:lstStyle/>
        <a:p>
          <a:endParaRPr lang="en-US"/>
        </a:p>
      </dgm:t>
    </dgm:pt>
    <dgm:pt modelId="{458BC0CD-B263-7845-B9AE-E91C0A9E828A}">
      <dgm:prSet phldrT="[Text]"/>
      <dgm:spPr/>
      <dgm:t>
        <a:bodyPr/>
        <a:lstStyle/>
        <a:p>
          <a:r>
            <a:rPr lang="en-US" dirty="0" smtClean="0">
              <a:solidFill>
                <a:srgbClr val="FFFFFF"/>
              </a:solidFill>
            </a:rPr>
            <a:t>Report </a:t>
          </a:r>
          <a:endParaRPr lang="en-US" dirty="0">
            <a:solidFill>
              <a:srgbClr val="FFFFFF"/>
            </a:solidFill>
          </a:endParaRPr>
        </a:p>
      </dgm:t>
    </dgm:pt>
    <dgm:pt modelId="{F7E6ED62-B5D6-1941-8856-5205D18E193C}" type="parTrans" cxnId="{DB6386EB-AB5C-C04A-B25C-410869CF000B}">
      <dgm:prSet/>
      <dgm:spPr/>
      <dgm:t>
        <a:bodyPr/>
        <a:lstStyle/>
        <a:p>
          <a:endParaRPr lang="en-US"/>
        </a:p>
      </dgm:t>
    </dgm:pt>
    <dgm:pt modelId="{023C3363-6359-974C-A171-3E73E8E042A8}" type="sibTrans" cxnId="{DB6386EB-AB5C-C04A-B25C-410869CF000B}">
      <dgm:prSet/>
      <dgm:spPr/>
      <dgm:t>
        <a:bodyPr/>
        <a:lstStyle/>
        <a:p>
          <a:endParaRPr lang="en-US"/>
        </a:p>
      </dgm:t>
    </dgm:pt>
    <dgm:pt modelId="{B4EDD1C3-F4AD-A94F-B693-B80E7BE5FB85}">
      <dgm:prSet phldrT="[Text]"/>
      <dgm:spPr/>
      <dgm:t>
        <a:bodyPr/>
        <a:lstStyle/>
        <a:p>
          <a:r>
            <a:rPr lang="en-US" dirty="0" smtClean="0">
              <a:solidFill>
                <a:srgbClr val="FFFFFF"/>
              </a:solidFill>
            </a:rPr>
            <a:t>Reduced media focus – increased application support</a:t>
          </a:r>
          <a:endParaRPr lang="en-US" dirty="0">
            <a:solidFill>
              <a:srgbClr val="FFFFFF"/>
            </a:solidFill>
          </a:endParaRPr>
        </a:p>
      </dgm:t>
    </dgm:pt>
    <dgm:pt modelId="{D5BDFE41-3A29-7D4F-86ED-1E90F35BE7A5}" type="parTrans" cxnId="{19238624-FE2C-5447-9CAA-9EB565401108}">
      <dgm:prSet/>
      <dgm:spPr/>
      <dgm:t>
        <a:bodyPr/>
        <a:lstStyle/>
        <a:p>
          <a:endParaRPr lang="en-US"/>
        </a:p>
      </dgm:t>
    </dgm:pt>
    <dgm:pt modelId="{C42BD082-DB1F-1840-9B92-9D4182309E37}" type="sibTrans" cxnId="{19238624-FE2C-5447-9CAA-9EB565401108}">
      <dgm:prSet/>
      <dgm:spPr/>
      <dgm:t>
        <a:bodyPr/>
        <a:lstStyle/>
        <a:p>
          <a:endParaRPr lang="en-US"/>
        </a:p>
      </dgm:t>
    </dgm:pt>
    <dgm:pt modelId="{0B8CD46E-CF99-314B-BFFF-6C385FE86613}" type="pres">
      <dgm:prSet presAssocID="{E496492A-C9C1-8844-9E27-662BAD4F3B46}" presName="cycle" presStyleCnt="0">
        <dgm:presLayoutVars>
          <dgm:dir/>
          <dgm:resizeHandles val="exact"/>
        </dgm:presLayoutVars>
      </dgm:prSet>
      <dgm:spPr/>
      <dgm:t>
        <a:bodyPr/>
        <a:lstStyle/>
        <a:p>
          <a:endParaRPr lang="en-US"/>
        </a:p>
      </dgm:t>
    </dgm:pt>
    <dgm:pt modelId="{53A68E6D-3A5D-E14A-9DCF-1CA09A0085DE}" type="pres">
      <dgm:prSet presAssocID="{DDC6B741-BEF0-504B-841E-1F13A13F5E5D}" presName="dummy" presStyleCnt="0"/>
      <dgm:spPr/>
    </dgm:pt>
    <dgm:pt modelId="{3193218E-124B-CF43-99EF-A85580483061}" type="pres">
      <dgm:prSet presAssocID="{DDC6B741-BEF0-504B-841E-1F13A13F5E5D}" presName="node" presStyleLbl="revTx" presStyleIdx="0" presStyleCnt="5">
        <dgm:presLayoutVars>
          <dgm:bulletEnabled val="1"/>
        </dgm:presLayoutVars>
      </dgm:prSet>
      <dgm:spPr/>
      <dgm:t>
        <a:bodyPr/>
        <a:lstStyle/>
        <a:p>
          <a:endParaRPr lang="en-US"/>
        </a:p>
      </dgm:t>
    </dgm:pt>
    <dgm:pt modelId="{CBB1548F-FB05-DC4F-B9FF-DCD8A3A37640}" type="pres">
      <dgm:prSet presAssocID="{2CDE6531-0FB6-9043-9B63-9E307813AD3C}" presName="sibTrans" presStyleLbl="node1" presStyleIdx="0" presStyleCnt="5"/>
      <dgm:spPr/>
      <dgm:t>
        <a:bodyPr/>
        <a:lstStyle/>
        <a:p>
          <a:endParaRPr lang="en-US"/>
        </a:p>
      </dgm:t>
    </dgm:pt>
    <dgm:pt modelId="{A3664140-9A3F-AC49-9382-17F0E876D2C2}" type="pres">
      <dgm:prSet presAssocID="{556AEE06-7FBB-1247-9151-AA5AE7AAE9B9}" presName="dummy" presStyleCnt="0"/>
      <dgm:spPr/>
    </dgm:pt>
    <dgm:pt modelId="{467C947D-B237-F24E-B655-7AA535A09EC9}" type="pres">
      <dgm:prSet presAssocID="{556AEE06-7FBB-1247-9151-AA5AE7AAE9B9}" presName="node" presStyleLbl="revTx" presStyleIdx="1" presStyleCnt="5">
        <dgm:presLayoutVars>
          <dgm:bulletEnabled val="1"/>
        </dgm:presLayoutVars>
      </dgm:prSet>
      <dgm:spPr/>
      <dgm:t>
        <a:bodyPr/>
        <a:lstStyle/>
        <a:p>
          <a:endParaRPr lang="en-US"/>
        </a:p>
      </dgm:t>
    </dgm:pt>
    <dgm:pt modelId="{42E5B3A8-8258-B642-A737-03F64B233E46}" type="pres">
      <dgm:prSet presAssocID="{4281E4D5-71CD-DE43-A29F-C391F1E162CF}" presName="sibTrans" presStyleLbl="node1" presStyleIdx="1" presStyleCnt="5"/>
      <dgm:spPr/>
      <dgm:t>
        <a:bodyPr/>
        <a:lstStyle/>
        <a:p>
          <a:endParaRPr lang="en-US"/>
        </a:p>
      </dgm:t>
    </dgm:pt>
    <dgm:pt modelId="{4ED7E822-C015-5D46-937B-19E4C0B679B8}" type="pres">
      <dgm:prSet presAssocID="{66634079-F688-6D4F-B7D9-DD78071D2257}" presName="dummy" presStyleCnt="0"/>
      <dgm:spPr/>
    </dgm:pt>
    <dgm:pt modelId="{C2222029-98C2-E246-9B33-7FD00F82C45E}" type="pres">
      <dgm:prSet presAssocID="{66634079-F688-6D4F-B7D9-DD78071D2257}" presName="node" presStyleLbl="revTx" presStyleIdx="2" presStyleCnt="5">
        <dgm:presLayoutVars>
          <dgm:bulletEnabled val="1"/>
        </dgm:presLayoutVars>
      </dgm:prSet>
      <dgm:spPr/>
      <dgm:t>
        <a:bodyPr/>
        <a:lstStyle/>
        <a:p>
          <a:endParaRPr lang="en-US"/>
        </a:p>
      </dgm:t>
    </dgm:pt>
    <dgm:pt modelId="{9F3DABB3-6706-8445-885E-C31534F5121F}" type="pres">
      <dgm:prSet presAssocID="{8EA7F9BD-E594-EB41-85BD-76EAE19A6EE6}" presName="sibTrans" presStyleLbl="node1" presStyleIdx="2" presStyleCnt="5"/>
      <dgm:spPr/>
      <dgm:t>
        <a:bodyPr/>
        <a:lstStyle/>
        <a:p>
          <a:endParaRPr lang="en-US"/>
        </a:p>
      </dgm:t>
    </dgm:pt>
    <dgm:pt modelId="{8A47DA19-F7C3-2D49-8EB8-FE5C66081A14}" type="pres">
      <dgm:prSet presAssocID="{458BC0CD-B263-7845-B9AE-E91C0A9E828A}" presName="dummy" presStyleCnt="0"/>
      <dgm:spPr/>
    </dgm:pt>
    <dgm:pt modelId="{433481D1-16D4-4F4C-BB42-B6EA0C498A53}" type="pres">
      <dgm:prSet presAssocID="{458BC0CD-B263-7845-B9AE-E91C0A9E828A}" presName="node" presStyleLbl="revTx" presStyleIdx="3" presStyleCnt="5">
        <dgm:presLayoutVars>
          <dgm:bulletEnabled val="1"/>
        </dgm:presLayoutVars>
      </dgm:prSet>
      <dgm:spPr/>
      <dgm:t>
        <a:bodyPr/>
        <a:lstStyle/>
        <a:p>
          <a:endParaRPr lang="en-US"/>
        </a:p>
      </dgm:t>
    </dgm:pt>
    <dgm:pt modelId="{D69C6B33-CE9B-2E4F-A82B-8B9879352770}" type="pres">
      <dgm:prSet presAssocID="{023C3363-6359-974C-A171-3E73E8E042A8}" presName="sibTrans" presStyleLbl="node1" presStyleIdx="3" presStyleCnt="5"/>
      <dgm:spPr/>
      <dgm:t>
        <a:bodyPr/>
        <a:lstStyle/>
        <a:p>
          <a:endParaRPr lang="en-US"/>
        </a:p>
      </dgm:t>
    </dgm:pt>
    <dgm:pt modelId="{6068535A-AE89-3C4C-9675-1EF5348A773A}" type="pres">
      <dgm:prSet presAssocID="{B4EDD1C3-F4AD-A94F-B693-B80E7BE5FB85}" presName="dummy" presStyleCnt="0"/>
      <dgm:spPr/>
    </dgm:pt>
    <dgm:pt modelId="{582110EB-CA32-8B4B-947E-535E7B5403EF}" type="pres">
      <dgm:prSet presAssocID="{B4EDD1C3-F4AD-A94F-B693-B80E7BE5FB85}" presName="node" presStyleLbl="revTx" presStyleIdx="4" presStyleCnt="5">
        <dgm:presLayoutVars>
          <dgm:bulletEnabled val="1"/>
        </dgm:presLayoutVars>
      </dgm:prSet>
      <dgm:spPr/>
      <dgm:t>
        <a:bodyPr/>
        <a:lstStyle/>
        <a:p>
          <a:endParaRPr lang="en-US"/>
        </a:p>
      </dgm:t>
    </dgm:pt>
    <dgm:pt modelId="{6870B88A-0EA4-DF49-ADE8-8C065CF95A22}" type="pres">
      <dgm:prSet presAssocID="{C42BD082-DB1F-1840-9B92-9D4182309E37}" presName="sibTrans" presStyleLbl="node1" presStyleIdx="4" presStyleCnt="5"/>
      <dgm:spPr/>
      <dgm:t>
        <a:bodyPr/>
        <a:lstStyle/>
        <a:p>
          <a:endParaRPr lang="en-US"/>
        </a:p>
      </dgm:t>
    </dgm:pt>
  </dgm:ptLst>
  <dgm:cxnLst>
    <dgm:cxn modelId="{FD37473E-9CD0-6D42-9504-1680F0033AFE}" srcId="{E496492A-C9C1-8844-9E27-662BAD4F3B46}" destId="{66634079-F688-6D4F-B7D9-DD78071D2257}" srcOrd="2" destOrd="0" parTransId="{DD03B135-DA04-414B-AC90-42047AEC77FC}" sibTransId="{8EA7F9BD-E594-EB41-85BD-76EAE19A6EE6}"/>
    <dgm:cxn modelId="{19238624-FE2C-5447-9CAA-9EB565401108}" srcId="{E496492A-C9C1-8844-9E27-662BAD4F3B46}" destId="{B4EDD1C3-F4AD-A94F-B693-B80E7BE5FB85}" srcOrd="4" destOrd="0" parTransId="{D5BDFE41-3A29-7D4F-86ED-1E90F35BE7A5}" sibTransId="{C42BD082-DB1F-1840-9B92-9D4182309E37}"/>
    <dgm:cxn modelId="{1F989B85-4058-8543-A861-1CB5F95C5425}" type="presOf" srcId="{2CDE6531-0FB6-9043-9B63-9E307813AD3C}" destId="{CBB1548F-FB05-DC4F-B9FF-DCD8A3A37640}" srcOrd="0" destOrd="0" presId="urn:microsoft.com/office/officeart/2005/8/layout/cycle1"/>
    <dgm:cxn modelId="{8E6F88F4-7FEE-B546-8E38-9532B85880AC}" type="presOf" srcId="{C42BD082-DB1F-1840-9B92-9D4182309E37}" destId="{6870B88A-0EA4-DF49-ADE8-8C065CF95A22}" srcOrd="0" destOrd="0" presId="urn:microsoft.com/office/officeart/2005/8/layout/cycle1"/>
    <dgm:cxn modelId="{710343B4-5951-3B47-8064-AEEE613A930F}" type="presOf" srcId="{556AEE06-7FBB-1247-9151-AA5AE7AAE9B9}" destId="{467C947D-B237-F24E-B655-7AA535A09EC9}" srcOrd="0" destOrd="0" presId="urn:microsoft.com/office/officeart/2005/8/layout/cycle1"/>
    <dgm:cxn modelId="{B66F16D7-C583-274F-8D4D-70A9F06EA5D5}" type="presOf" srcId="{E496492A-C9C1-8844-9E27-662BAD4F3B46}" destId="{0B8CD46E-CF99-314B-BFFF-6C385FE86613}" srcOrd="0" destOrd="0" presId="urn:microsoft.com/office/officeart/2005/8/layout/cycle1"/>
    <dgm:cxn modelId="{A7521C8B-C2F7-3444-B285-8EEE4F992B17}" type="presOf" srcId="{B4EDD1C3-F4AD-A94F-B693-B80E7BE5FB85}" destId="{582110EB-CA32-8B4B-947E-535E7B5403EF}" srcOrd="0" destOrd="0" presId="urn:microsoft.com/office/officeart/2005/8/layout/cycle1"/>
    <dgm:cxn modelId="{F3261F46-A1E1-244E-8F25-887D8FC32B8F}" srcId="{E496492A-C9C1-8844-9E27-662BAD4F3B46}" destId="{DDC6B741-BEF0-504B-841E-1F13A13F5E5D}" srcOrd="0" destOrd="0" parTransId="{2328A055-7D05-FC47-BD56-0B6F861B645E}" sibTransId="{2CDE6531-0FB6-9043-9B63-9E307813AD3C}"/>
    <dgm:cxn modelId="{FC8C73F8-9C38-7F41-9ABB-A2DEE21E532D}" type="presOf" srcId="{023C3363-6359-974C-A171-3E73E8E042A8}" destId="{D69C6B33-CE9B-2E4F-A82B-8B9879352770}" srcOrd="0" destOrd="0" presId="urn:microsoft.com/office/officeart/2005/8/layout/cycle1"/>
    <dgm:cxn modelId="{A3E92178-8E82-E24C-8149-D0A8FBBCEF87}" type="presOf" srcId="{66634079-F688-6D4F-B7D9-DD78071D2257}" destId="{C2222029-98C2-E246-9B33-7FD00F82C45E}" srcOrd="0" destOrd="0" presId="urn:microsoft.com/office/officeart/2005/8/layout/cycle1"/>
    <dgm:cxn modelId="{DB6386EB-AB5C-C04A-B25C-410869CF000B}" srcId="{E496492A-C9C1-8844-9E27-662BAD4F3B46}" destId="{458BC0CD-B263-7845-B9AE-E91C0A9E828A}" srcOrd="3" destOrd="0" parTransId="{F7E6ED62-B5D6-1941-8856-5205D18E193C}" sibTransId="{023C3363-6359-974C-A171-3E73E8E042A8}"/>
    <dgm:cxn modelId="{828E615F-AD87-FC4E-9490-95A4F74CDD85}" srcId="{E496492A-C9C1-8844-9E27-662BAD4F3B46}" destId="{556AEE06-7FBB-1247-9151-AA5AE7AAE9B9}" srcOrd="1" destOrd="0" parTransId="{D8208D66-F62A-0340-B037-BE04798FF131}" sibTransId="{4281E4D5-71CD-DE43-A29F-C391F1E162CF}"/>
    <dgm:cxn modelId="{8A5192F4-95D4-4849-B0A0-01B9EAC19B0C}" type="presOf" srcId="{DDC6B741-BEF0-504B-841E-1F13A13F5E5D}" destId="{3193218E-124B-CF43-99EF-A85580483061}" srcOrd="0" destOrd="0" presId="urn:microsoft.com/office/officeart/2005/8/layout/cycle1"/>
    <dgm:cxn modelId="{296E65D1-4FC3-874F-84E9-0412F27E588E}" type="presOf" srcId="{4281E4D5-71CD-DE43-A29F-C391F1E162CF}" destId="{42E5B3A8-8258-B642-A737-03F64B233E46}" srcOrd="0" destOrd="0" presId="urn:microsoft.com/office/officeart/2005/8/layout/cycle1"/>
    <dgm:cxn modelId="{EF8FE570-38F1-AE44-BE5E-63A66D7EBA0D}" type="presOf" srcId="{8EA7F9BD-E594-EB41-85BD-76EAE19A6EE6}" destId="{9F3DABB3-6706-8445-885E-C31534F5121F}" srcOrd="0" destOrd="0" presId="urn:microsoft.com/office/officeart/2005/8/layout/cycle1"/>
    <dgm:cxn modelId="{4B08A099-3D42-FE42-8C19-D227FDD1E07F}" type="presOf" srcId="{458BC0CD-B263-7845-B9AE-E91C0A9E828A}" destId="{433481D1-16D4-4F4C-BB42-B6EA0C498A53}" srcOrd="0" destOrd="0" presId="urn:microsoft.com/office/officeart/2005/8/layout/cycle1"/>
    <dgm:cxn modelId="{C5AF4EFD-EA1E-1645-90A2-5C13A8E4BCEC}" type="presParOf" srcId="{0B8CD46E-CF99-314B-BFFF-6C385FE86613}" destId="{53A68E6D-3A5D-E14A-9DCF-1CA09A0085DE}" srcOrd="0" destOrd="0" presId="urn:microsoft.com/office/officeart/2005/8/layout/cycle1"/>
    <dgm:cxn modelId="{3F5FF0FC-C31D-5941-87CD-71656D111776}" type="presParOf" srcId="{0B8CD46E-CF99-314B-BFFF-6C385FE86613}" destId="{3193218E-124B-CF43-99EF-A85580483061}" srcOrd="1" destOrd="0" presId="urn:microsoft.com/office/officeart/2005/8/layout/cycle1"/>
    <dgm:cxn modelId="{99C87357-9294-CB4F-9534-DE2F922B9785}" type="presParOf" srcId="{0B8CD46E-CF99-314B-BFFF-6C385FE86613}" destId="{CBB1548F-FB05-DC4F-B9FF-DCD8A3A37640}" srcOrd="2" destOrd="0" presId="urn:microsoft.com/office/officeart/2005/8/layout/cycle1"/>
    <dgm:cxn modelId="{4D21D513-0BCC-EC43-BDC0-9CDA2F0E7FBB}" type="presParOf" srcId="{0B8CD46E-CF99-314B-BFFF-6C385FE86613}" destId="{A3664140-9A3F-AC49-9382-17F0E876D2C2}" srcOrd="3" destOrd="0" presId="urn:microsoft.com/office/officeart/2005/8/layout/cycle1"/>
    <dgm:cxn modelId="{08E21B15-E3BA-B244-91AE-228DDE43C4B9}" type="presParOf" srcId="{0B8CD46E-CF99-314B-BFFF-6C385FE86613}" destId="{467C947D-B237-F24E-B655-7AA535A09EC9}" srcOrd="4" destOrd="0" presId="urn:microsoft.com/office/officeart/2005/8/layout/cycle1"/>
    <dgm:cxn modelId="{F22F31EC-579D-7140-A034-06103A31FAA8}" type="presParOf" srcId="{0B8CD46E-CF99-314B-BFFF-6C385FE86613}" destId="{42E5B3A8-8258-B642-A737-03F64B233E46}" srcOrd="5" destOrd="0" presId="urn:microsoft.com/office/officeart/2005/8/layout/cycle1"/>
    <dgm:cxn modelId="{19A40FCD-003B-5243-9B3D-11E8EE8C1173}" type="presParOf" srcId="{0B8CD46E-CF99-314B-BFFF-6C385FE86613}" destId="{4ED7E822-C015-5D46-937B-19E4C0B679B8}" srcOrd="6" destOrd="0" presId="urn:microsoft.com/office/officeart/2005/8/layout/cycle1"/>
    <dgm:cxn modelId="{222CBBD1-C10D-2A42-B757-E127533D4E86}" type="presParOf" srcId="{0B8CD46E-CF99-314B-BFFF-6C385FE86613}" destId="{C2222029-98C2-E246-9B33-7FD00F82C45E}" srcOrd="7" destOrd="0" presId="urn:microsoft.com/office/officeart/2005/8/layout/cycle1"/>
    <dgm:cxn modelId="{E2196B9C-DA57-7840-B4B6-F231024E9BEA}" type="presParOf" srcId="{0B8CD46E-CF99-314B-BFFF-6C385FE86613}" destId="{9F3DABB3-6706-8445-885E-C31534F5121F}" srcOrd="8" destOrd="0" presId="urn:microsoft.com/office/officeart/2005/8/layout/cycle1"/>
    <dgm:cxn modelId="{4255DB38-517B-3546-9D36-1F66749E4741}" type="presParOf" srcId="{0B8CD46E-CF99-314B-BFFF-6C385FE86613}" destId="{8A47DA19-F7C3-2D49-8EB8-FE5C66081A14}" srcOrd="9" destOrd="0" presId="urn:microsoft.com/office/officeart/2005/8/layout/cycle1"/>
    <dgm:cxn modelId="{5C8B2D9F-9BB9-374B-A372-23D121057F2D}" type="presParOf" srcId="{0B8CD46E-CF99-314B-BFFF-6C385FE86613}" destId="{433481D1-16D4-4F4C-BB42-B6EA0C498A53}" srcOrd="10" destOrd="0" presId="urn:microsoft.com/office/officeart/2005/8/layout/cycle1"/>
    <dgm:cxn modelId="{534D416B-E0B9-B045-AC2A-1160EF092E23}" type="presParOf" srcId="{0B8CD46E-CF99-314B-BFFF-6C385FE86613}" destId="{D69C6B33-CE9B-2E4F-A82B-8B9879352770}" srcOrd="11" destOrd="0" presId="urn:microsoft.com/office/officeart/2005/8/layout/cycle1"/>
    <dgm:cxn modelId="{BE2F803B-AB6A-5F41-BC5F-774CAD0C0F0D}" type="presParOf" srcId="{0B8CD46E-CF99-314B-BFFF-6C385FE86613}" destId="{6068535A-AE89-3C4C-9675-1EF5348A773A}" srcOrd="12" destOrd="0" presId="urn:microsoft.com/office/officeart/2005/8/layout/cycle1"/>
    <dgm:cxn modelId="{C3790038-3589-FC40-AEEF-574B67763FA6}" type="presParOf" srcId="{0B8CD46E-CF99-314B-BFFF-6C385FE86613}" destId="{582110EB-CA32-8B4B-947E-535E7B5403EF}" srcOrd="13" destOrd="0" presId="urn:microsoft.com/office/officeart/2005/8/layout/cycle1"/>
    <dgm:cxn modelId="{8D0190C1-8798-7B4E-8D93-0DB39952F6AB}" type="presParOf" srcId="{0B8CD46E-CF99-314B-BFFF-6C385FE86613}" destId="{6870B88A-0EA4-DF49-ADE8-8C065CF95A22}"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96492A-C9C1-8844-9E27-662BAD4F3B46}" type="doc">
      <dgm:prSet loTypeId="urn:microsoft.com/office/officeart/2005/8/layout/cycle1" loCatId="" qsTypeId="urn:microsoft.com/office/officeart/2005/8/quickstyle/simple2" qsCatId="simple" csTypeId="urn:microsoft.com/office/officeart/2005/8/colors/accent0_2" csCatId="mainScheme" phldr="1"/>
      <dgm:spPr/>
      <dgm:t>
        <a:bodyPr/>
        <a:lstStyle/>
        <a:p>
          <a:endParaRPr lang="en-US"/>
        </a:p>
      </dgm:t>
    </dgm:pt>
    <dgm:pt modelId="{DDC6B741-BEF0-504B-841E-1F13A13F5E5D}">
      <dgm:prSet phldrT="[Text]"/>
      <dgm:spPr/>
      <dgm:t>
        <a:bodyPr/>
        <a:lstStyle/>
        <a:p>
          <a:r>
            <a:rPr lang="en-US" dirty="0" smtClean="0">
              <a:solidFill>
                <a:srgbClr val="FFFFFF"/>
              </a:solidFill>
            </a:rPr>
            <a:t>HEAR students</a:t>
          </a:r>
          <a:endParaRPr lang="en-US" dirty="0">
            <a:solidFill>
              <a:srgbClr val="FFFFFF"/>
            </a:solidFill>
          </a:endParaRPr>
        </a:p>
      </dgm:t>
    </dgm:pt>
    <dgm:pt modelId="{2328A055-7D05-FC47-BD56-0B6F861B645E}" type="parTrans" cxnId="{F3261F46-A1E1-244E-8F25-887D8FC32B8F}">
      <dgm:prSet/>
      <dgm:spPr/>
      <dgm:t>
        <a:bodyPr/>
        <a:lstStyle/>
        <a:p>
          <a:endParaRPr lang="en-US"/>
        </a:p>
      </dgm:t>
    </dgm:pt>
    <dgm:pt modelId="{2CDE6531-0FB6-9043-9B63-9E307813AD3C}" type="sibTrans" cxnId="{F3261F46-A1E1-244E-8F25-887D8FC32B8F}">
      <dgm:prSet/>
      <dgm:spPr/>
      <dgm:t>
        <a:bodyPr/>
        <a:lstStyle/>
        <a:p>
          <a:endParaRPr lang="en-US"/>
        </a:p>
      </dgm:t>
    </dgm:pt>
    <dgm:pt modelId="{556AEE06-7FBB-1247-9151-AA5AE7AAE9B9}">
      <dgm:prSet phldrT="[Text]"/>
      <dgm:spPr/>
      <dgm:t>
        <a:bodyPr/>
        <a:lstStyle/>
        <a:p>
          <a:r>
            <a:rPr lang="en-US" dirty="0" smtClean="0">
              <a:solidFill>
                <a:srgbClr val="FFFFFF"/>
              </a:solidFill>
            </a:rPr>
            <a:t>Focus groups</a:t>
          </a:r>
          <a:endParaRPr lang="en-US" dirty="0">
            <a:solidFill>
              <a:srgbClr val="FFFFFF"/>
            </a:solidFill>
          </a:endParaRPr>
        </a:p>
      </dgm:t>
    </dgm:pt>
    <dgm:pt modelId="{D8208D66-F62A-0340-B037-BE04798FF131}" type="parTrans" cxnId="{828E615F-AD87-FC4E-9490-95A4F74CDD85}">
      <dgm:prSet/>
      <dgm:spPr/>
      <dgm:t>
        <a:bodyPr/>
        <a:lstStyle/>
        <a:p>
          <a:endParaRPr lang="en-US"/>
        </a:p>
      </dgm:t>
    </dgm:pt>
    <dgm:pt modelId="{4281E4D5-71CD-DE43-A29F-C391F1E162CF}" type="sibTrans" cxnId="{828E615F-AD87-FC4E-9490-95A4F74CDD85}">
      <dgm:prSet/>
      <dgm:spPr/>
      <dgm:t>
        <a:bodyPr/>
        <a:lstStyle/>
        <a:p>
          <a:endParaRPr lang="en-US"/>
        </a:p>
      </dgm:t>
    </dgm:pt>
    <dgm:pt modelId="{66634079-F688-6D4F-B7D9-DD78071D2257}">
      <dgm:prSet phldrT="[Text]"/>
      <dgm:spPr/>
      <dgm:t>
        <a:bodyPr/>
        <a:lstStyle/>
        <a:p>
          <a:r>
            <a:rPr lang="en-US" dirty="0" smtClean="0">
              <a:solidFill>
                <a:srgbClr val="FFFFFF"/>
              </a:solidFill>
            </a:rPr>
            <a:t>Themes – loneliness and isolation impacted by pre-entry </a:t>
          </a:r>
          <a:r>
            <a:rPr lang="en-US" dirty="0" err="1" smtClean="0">
              <a:solidFill>
                <a:srgbClr val="FFFFFF"/>
              </a:solidFill>
            </a:rPr>
            <a:t>programmes</a:t>
          </a:r>
          <a:endParaRPr lang="en-US" dirty="0">
            <a:solidFill>
              <a:srgbClr val="FFFFFF"/>
            </a:solidFill>
          </a:endParaRPr>
        </a:p>
      </dgm:t>
    </dgm:pt>
    <dgm:pt modelId="{DD03B135-DA04-414B-AC90-42047AEC77FC}" type="parTrans" cxnId="{FD37473E-9CD0-6D42-9504-1680F0033AFE}">
      <dgm:prSet/>
      <dgm:spPr/>
      <dgm:t>
        <a:bodyPr/>
        <a:lstStyle/>
        <a:p>
          <a:endParaRPr lang="en-US"/>
        </a:p>
      </dgm:t>
    </dgm:pt>
    <dgm:pt modelId="{8EA7F9BD-E594-EB41-85BD-76EAE19A6EE6}" type="sibTrans" cxnId="{FD37473E-9CD0-6D42-9504-1680F0033AFE}">
      <dgm:prSet/>
      <dgm:spPr/>
      <dgm:t>
        <a:bodyPr/>
        <a:lstStyle/>
        <a:p>
          <a:endParaRPr lang="en-US"/>
        </a:p>
      </dgm:t>
    </dgm:pt>
    <dgm:pt modelId="{458BC0CD-B263-7845-B9AE-E91C0A9E828A}">
      <dgm:prSet phldrT="[Text]"/>
      <dgm:spPr/>
      <dgm:t>
        <a:bodyPr/>
        <a:lstStyle/>
        <a:p>
          <a:r>
            <a:rPr lang="en-US" dirty="0" smtClean="0">
              <a:solidFill>
                <a:srgbClr val="FFFFFF"/>
              </a:solidFill>
            </a:rPr>
            <a:t>Report to HEA on HEAR supports and to TCD/</a:t>
          </a:r>
          <a:r>
            <a:rPr lang="en-US" dirty="0" err="1" smtClean="0">
              <a:solidFill>
                <a:srgbClr val="FFFFFF"/>
              </a:solidFill>
            </a:rPr>
            <a:t>Maynooth</a:t>
          </a:r>
          <a:r>
            <a:rPr lang="en-US" dirty="0" smtClean="0">
              <a:solidFill>
                <a:srgbClr val="FFFFFF"/>
              </a:solidFill>
            </a:rPr>
            <a:t>  </a:t>
          </a:r>
          <a:endParaRPr lang="en-US" dirty="0">
            <a:solidFill>
              <a:srgbClr val="FFFFFF"/>
            </a:solidFill>
          </a:endParaRPr>
        </a:p>
      </dgm:t>
    </dgm:pt>
    <dgm:pt modelId="{F7E6ED62-B5D6-1941-8856-5205D18E193C}" type="parTrans" cxnId="{DB6386EB-AB5C-C04A-B25C-410869CF000B}">
      <dgm:prSet/>
      <dgm:spPr/>
      <dgm:t>
        <a:bodyPr/>
        <a:lstStyle/>
        <a:p>
          <a:endParaRPr lang="en-US"/>
        </a:p>
      </dgm:t>
    </dgm:pt>
    <dgm:pt modelId="{023C3363-6359-974C-A171-3E73E8E042A8}" type="sibTrans" cxnId="{DB6386EB-AB5C-C04A-B25C-410869CF000B}">
      <dgm:prSet/>
      <dgm:spPr/>
      <dgm:t>
        <a:bodyPr/>
        <a:lstStyle/>
        <a:p>
          <a:endParaRPr lang="en-US"/>
        </a:p>
      </dgm:t>
    </dgm:pt>
    <dgm:pt modelId="{B4EDD1C3-F4AD-A94F-B693-B80E7BE5FB85}">
      <dgm:prSet phldrT="[Text]"/>
      <dgm:spPr/>
      <dgm:t>
        <a:bodyPr/>
        <a:lstStyle/>
        <a:p>
          <a:r>
            <a:rPr lang="en-US" dirty="0" smtClean="0">
              <a:solidFill>
                <a:srgbClr val="FFFFFF"/>
              </a:solidFill>
            </a:rPr>
            <a:t>Funding maintained for extensive pre-entry supports</a:t>
          </a:r>
          <a:endParaRPr lang="en-US" dirty="0">
            <a:solidFill>
              <a:srgbClr val="FFFFFF"/>
            </a:solidFill>
          </a:endParaRPr>
        </a:p>
      </dgm:t>
    </dgm:pt>
    <dgm:pt modelId="{D5BDFE41-3A29-7D4F-86ED-1E90F35BE7A5}" type="parTrans" cxnId="{19238624-FE2C-5447-9CAA-9EB565401108}">
      <dgm:prSet/>
      <dgm:spPr/>
      <dgm:t>
        <a:bodyPr/>
        <a:lstStyle/>
        <a:p>
          <a:endParaRPr lang="en-US"/>
        </a:p>
      </dgm:t>
    </dgm:pt>
    <dgm:pt modelId="{C42BD082-DB1F-1840-9B92-9D4182309E37}" type="sibTrans" cxnId="{19238624-FE2C-5447-9CAA-9EB565401108}">
      <dgm:prSet/>
      <dgm:spPr/>
      <dgm:t>
        <a:bodyPr/>
        <a:lstStyle/>
        <a:p>
          <a:endParaRPr lang="en-US"/>
        </a:p>
      </dgm:t>
    </dgm:pt>
    <dgm:pt modelId="{0B8CD46E-CF99-314B-BFFF-6C385FE86613}" type="pres">
      <dgm:prSet presAssocID="{E496492A-C9C1-8844-9E27-662BAD4F3B46}" presName="cycle" presStyleCnt="0">
        <dgm:presLayoutVars>
          <dgm:dir/>
          <dgm:resizeHandles val="exact"/>
        </dgm:presLayoutVars>
      </dgm:prSet>
      <dgm:spPr/>
      <dgm:t>
        <a:bodyPr/>
        <a:lstStyle/>
        <a:p>
          <a:endParaRPr lang="en-US"/>
        </a:p>
      </dgm:t>
    </dgm:pt>
    <dgm:pt modelId="{53A68E6D-3A5D-E14A-9DCF-1CA09A0085DE}" type="pres">
      <dgm:prSet presAssocID="{DDC6B741-BEF0-504B-841E-1F13A13F5E5D}" presName="dummy" presStyleCnt="0"/>
      <dgm:spPr/>
    </dgm:pt>
    <dgm:pt modelId="{3193218E-124B-CF43-99EF-A85580483061}" type="pres">
      <dgm:prSet presAssocID="{DDC6B741-BEF0-504B-841E-1F13A13F5E5D}" presName="node" presStyleLbl="revTx" presStyleIdx="0" presStyleCnt="5">
        <dgm:presLayoutVars>
          <dgm:bulletEnabled val="1"/>
        </dgm:presLayoutVars>
      </dgm:prSet>
      <dgm:spPr/>
      <dgm:t>
        <a:bodyPr/>
        <a:lstStyle/>
        <a:p>
          <a:endParaRPr lang="en-US"/>
        </a:p>
      </dgm:t>
    </dgm:pt>
    <dgm:pt modelId="{CBB1548F-FB05-DC4F-B9FF-DCD8A3A37640}" type="pres">
      <dgm:prSet presAssocID="{2CDE6531-0FB6-9043-9B63-9E307813AD3C}" presName="sibTrans" presStyleLbl="node1" presStyleIdx="0" presStyleCnt="5"/>
      <dgm:spPr/>
      <dgm:t>
        <a:bodyPr/>
        <a:lstStyle/>
        <a:p>
          <a:endParaRPr lang="en-US"/>
        </a:p>
      </dgm:t>
    </dgm:pt>
    <dgm:pt modelId="{A3664140-9A3F-AC49-9382-17F0E876D2C2}" type="pres">
      <dgm:prSet presAssocID="{556AEE06-7FBB-1247-9151-AA5AE7AAE9B9}" presName="dummy" presStyleCnt="0"/>
      <dgm:spPr/>
    </dgm:pt>
    <dgm:pt modelId="{467C947D-B237-F24E-B655-7AA535A09EC9}" type="pres">
      <dgm:prSet presAssocID="{556AEE06-7FBB-1247-9151-AA5AE7AAE9B9}" presName="node" presStyleLbl="revTx" presStyleIdx="1" presStyleCnt="5">
        <dgm:presLayoutVars>
          <dgm:bulletEnabled val="1"/>
        </dgm:presLayoutVars>
      </dgm:prSet>
      <dgm:spPr/>
      <dgm:t>
        <a:bodyPr/>
        <a:lstStyle/>
        <a:p>
          <a:endParaRPr lang="en-US"/>
        </a:p>
      </dgm:t>
    </dgm:pt>
    <dgm:pt modelId="{42E5B3A8-8258-B642-A737-03F64B233E46}" type="pres">
      <dgm:prSet presAssocID="{4281E4D5-71CD-DE43-A29F-C391F1E162CF}" presName="sibTrans" presStyleLbl="node1" presStyleIdx="1" presStyleCnt="5"/>
      <dgm:spPr/>
      <dgm:t>
        <a:bodyPr/>
        <a:lstStyle/>
        <a:p>
          <a:endParaRPr lang="en-US"/>
        </a:p>
      </dgm:t>
    </dgm:pt>
    <dgm:pt modelId="{4ED7E822-C015-5D46-937B-19E4C0B679B8}" type="pres">
      <dgm:prSet presAssocID="{66634079-F688-6D4F-B7D9-DD78071D2257}" presName="dummy" presStyleCnt="0"/>
      <dgm:spPr/>
    </dgm:pt>
    <dgm:pt modelId="{C2222029-98C2-E246-9B33-7FD00F82C45E}" type="pres">
      <dgm:prSet presAssocID="{66634079-F688-6D4F-B7D9-DD78071D2257}" presName="node" presStyleLbl="revTx" presStyleIdx="2" presStyleCnt="5">
        <dgm:presLayoutVars>
          <dgm:bulletEnabled val="1"/>
        </dgm:presLayoutVars>
      </dgm:prSet>
      <dgm:spPr/>
      <dgm:t>
        <a:bodyPr/>
        <a:lstStyle/>
        <a:p>
          <a:endParaRPr lang="en-US"/>
        </a:p>
      </dgm:t>
    </dgm:pt>
    <dgm:pt modelId="{9F3DABB3-6706-8445-885E-C31534F5121F}" type="pres">
      <dgm:prSet presAssocID="{8EA7F9BD-E594-EB41-85BD-76EAE19A6EE6}" presName="sibTrans" presStyleLbl="node1" presStyleIdx="2" presStyleCnt="5"/>
      <dgm:spPr/>
      <dgm:t>
        <a:bodyPr/>
        <a:lstStyle/>
        <a:p>
          <a:endParaRPr lang="en-US"/>
        </a:p>
      </dgm:t>
    </dgm:pt>
    <dgm:pt modelId="{8A47DA19-F7C3-2D49-8EB8-FE5C66081A14}" type="pres">
      <dgm:prSet presAssocID="{458BC0CD-B263-7845-B9AE-E91C0A9E828A}" presName="dummy" presStyleCnt="0"/>
      <dgm:spPr/>
    </dgm:pt>
    <dgm:pt modelId="{433481D1-16D4-4F4C-BB42-B6EA0C498A53}" type="pres">
      <dgm:prSet presAssocID="{458BC0CD-B263-7845-B9AE-E91C0A9E828A}" presName="node" presStyleLbl="revTx" presStyleIdx="3" presStyleCnt="5">
        <dgm:presLayoutVars>
          <dgm:bulletEnabled val="1"/>
        </dgm:presLayoutVars>
      </dgm:prSet>
      <dgm:spPr/>
      <dgm:t>
        <a:bodyPr/>
        <a:lstStyle/>
        <a:p>
          <a:endParaRPr lang="en-US"/>
        </a:p>
      </dgm:t>
    </dgm:pt>
    <dgm:pt modelId="{D69C6B33-CE9B-2E4F-A82B-8B9879352770}" type="pres">
      <dgm:prSet presAssocID="{023C3363-6359-974C-A171-3E73E8E042A8}" presName="sibTrans" presStyleLbl="node1" presStyleIdx="3" presStyleCnt="5"/>
      <dgm:spPr/>
      <dgm:t>
        <a:bodyPr/>
        <a:lstStyle/>
        <a:p>
          <a:endParaRPr lang="en-US"/>
        </a:p>
      </dgm:t>
    </dgm:pt>
    <dgm:pt modelId="{6068535A-AE89-3C4C-9675-1EF5348A773A}" type="pres">
      <dgm:prSet presAssocID="{B4EDD1C3-F4AD-A94F-B693-B80E7BE5FB85}" presName="dummy" presStyleCnt="0"/>
      <dgm:spPr/>
    </dgm:pt>
    <dgm:pt modelId="{582110EB-CA32-8B4B-947E-535E7B5403EF}" type="pres">
      <dgm:prSet presAssocID="{B4EDD1C3-F4AD-A94F-B693-B80E7BE5FB85}" presName="node" presStyleLbl="revTx" presStyleIdx="4" presStyleCnt="5">
        <dgm:presLayoutVars>
          <dgm:bulletEnabled val="1"/>
        </dgm:presLayoutVars>
      </dgm:prSet>
      <dgm:spPr/>
      <dgm:t>
        <a:bodyPr/>
        <a:lstStyle/>
        <a:p>
          <a:endParaRPr lang="en-US"/>
        </a:p>
      </dgm:t>
    </dgm:pt>
    <dgm:pt modelId="{6870B88A-0EA4-DF49-ADE8-8C065CF95A22}" type="pres">
      <dgm:prSet presAssocID="{C42BD082-DB1F-1840-9B92-9D4182309E37}" presName="sibTrans" presStyleLbl="node1" presStyleIdx="4" presStyleCnt="5"/>
      <dgm:spPr/>
      <dgm:t>
        <a:bodyPr/>
        <a:lstStyle/>
        <a:p>
          <a:endParaRPr lang="en-US"/>
        </a:p>
      </dgm:t>
    </dgm:pt>
  </dgm:ptLst>
  <dgm:cxnLst>
    <dgm:cxn modelId="{57CB3B5A-2E0D-A34C-92DB-B0C63E5E29BC}" type="presOf" srcId="{66634079-F688-6D4F-B7D9-DD78071D2257}" destId="{C2222029-98C2-E246-9B33-7FD00F82C45E}" srcOrd="0" destOrd="0" presId="urn:microsoft.com/office/officeart/2005/8/layout/cycle1"/>
    <dgm:cxn modelId="{653049CE-71DF-D140-9C66-8A551DC3EBFD}" type="presOf" srcId="{4281E4D5-71CD-DE43-A29F-C391F1E162CF}" destId="{42E5B3A8-8258-B642-A737-03F64B233E46}" srcOrd="0" destOrd="0" presId="urn:microsoft.com/office/officeart/2005/8/layout/cycle1"/>
    <dgm:cxn modelId="{459FEF0C-2F66-C346-B897-6C1C61C6B4F7}" type="presOf" srcId="{B4EDD1C3-F4AD-A94F-B693-B80E7BE5FB85}" destId="{582110EB-CA32-8B4B-947E-535E7B5403EF}" srcOrd="0" destOrd="0" presId="urn:microsoft.com/office/officeart/2005/8/layout/cycle1"/>
    <dgm:cxn modelId="{FD37473E-9CD0-6D42-9504-1680F0033AFE}" srcId="{E496492A-C9C1-8844-9E27-662BAD4F3B46}" destId="{66634079-F688-6D4F-B7D9-DD78071D2257}" srcOrd="2" destOrd="0" parTransId="{DD03B135-DA04-414B-AC90-42047AEC77FC}" sibTransId="{8EA7F9BD-E594-EB41-85BD-76EAE19A6EE6}"/>
    <dgm:cxn modelId="{19238624-FE2C-5447-9CAA-9EB565401108}" srcId="{E496492A-C9C1-8844-9E27-662BAD4F3B46}" destId="{B4EDD1C3-F4AD-A94F-B693-B80E7BE5FB85}" srcOrd="4" destOrd="0" parTransId="{D5BDFE41-3A29-7D4F-86ED-1E90F35BE7A5}" sibTransId="{C42BD082-DB1F-1840-9B92-9D4182309E37}"/>
    <dgm:cxn modelId="{677077C2-EFD5-754D-994A-3873FC272331}" type="presOf" srcId="{2CDE6531-0FB6-9043-9B63-9E307813AD3C}" destId="{CBB1548F-FB05-DC4F-B9FF-DCD8A3A37640}" srcOrd="0" destOrd="0" presId="urn:microsoft.com/office/officeart/2005/8/layout/cycle1"/>
    <dgm:cxn modelId="{77451F40-AD6F-0B48-B4B8-BA0C6AC90F00}" type="presOf" srcId="{023C3363-6359-974C-A171-3E73E8E042A8}" destId="{D69C6B33-CE9B-2E4F-A82B-8B9879352770}" srcOrd="0" destOrd="0" presId="urn:microsoft.com/office/officeart/2005/8/layout/cycle1"/>
    <dgm:cxn modelId="{F3261F46-A1E1-244E-8F25-887D8FC32B8F}" srcId="{E496492A-C9C1-8844-9E27-662BAD4F3B46}" destId="{DDC6B741-BEF0-504B-841E-1F13A13F5E5D}" srcOrd="0" destOrd="0" parTransId="{2328A055-7D05-FC47-BD56-0B6F861B645E}" sibTransId="{2CDE6531-0FB6-9043-9B63-9E307813AD3C}"/>
    <dgm:cxn modelId="{9E0D811F-AB71-B24A-B837-1E2F962434FD}" type="presOf" srcId="{E496492A-C9C1-8844-9E27-662BAD4F3B46}" destId="{0B8CD46E-CF99-314B-BFFF-6C385FE86613}" srcOrd="0" destOrd="0" presId="urn:microsoft.com/office/officeart/2005/8/layout/cycle1"/>
    <dgm:cxn modelId="{656566F9-2B2C-814F-BBA5-C57F41068539}" type="presOf" srcId="{458BC0CD-B263-7845-B9AE-E91C0A9E828A}" destId="{433481D1-16D4-4F4C-BB42-B6EA0C498A53}" srcOrd="0" destOrd="0" presId="urn:microsoft.com/office/officeart/2005/8/layout/cycle1"/>
    <dgm:cxn modelId="{DB6386EB-AB5C-C04A-B25C-410869CF000B}" srcId="{E496492A-C9C1-8844-9E27-662BAD4F3B46}" destId="{458BC0CD-B263-7845-B9AE-E91C0A9E828A}" srcOrd="3" destOrd="0" parTransId="{F7E6ED62-B5D6-1941-8856-5205D18E193C}" sibTransId="{023C3363-6359-974C-A171-3E73E8E042A8}"/>
    <dgm:cxn modelId="{828E615F-AD87-FC4E-9490-95A4F74CDD85}" srcId="{E496492A-C9C1-8844-9E27-662BAD4F3B46}" destId="{556AEE06-7FBB-1247-9151-AA5AE7AAE9B9}" srcOrd="1" destOrd="0" parTransId="{D8208D66-F62A-0340-B037-BE04798FF131}" sibTransId="{4281E4D5-71CD-DE43-A29F-C391F1E162CF}"/>
    <dgm:cxn modelId="{142C7072-F625-F541-A19A-2D2BD1CEF5D2}" type="presOf" srcId="{DDC6B741-BEF0-504B-841E-1F13A13F5E5D}" destId="{3193218E-124B-CF43-99EF-A85580483061}" srcOrd="0" destOrd="0" presId="urn:microsoft.com/office/officeart/2005/8/layout/cycle1"/>
    <dgm:cxn modelId="{C58AD313-F984-E94A-BA98-1006E4EE22B0}" type="presOf" srcId="{C42BD082-DB1F-1840-9B92-9D4182309E37}" destId="{6870B88A-0EA4-DF49-ADE8-8C065CF95A22}" srcOrd="0" destOrd="0" presId="urn:microsoft.com/office/officeart/2005/8/layout/cycle1"/>
    <dgm:cxn modelId="{0DCB1004-7BE8-F846-AE60-1340D0118427}" type="presOf" srcId="{556AEE06-7FBB-1247-9151-AA5AE7AAE9B9}" destId="{467C947D-B237-F24E-B655-7AA535A09EC9}" srcOrd="0" destOrd="0" presId="urn:microsoft.com/office/officeart/2005/8/layout/cycle1"/>
    <dgm:cxn modelId="{FE3D9713-858E-F046-8B4C-DF75D8525AB4}" type="presOf" srcId="{8EA7F9BD-E594-EB41-85BD-76EAE19A6EE6}" destId="{9F3DABB3-6706-8445-885E-C31534F5121F}" srcOrd="0" destOrd="0" presId="urn:microsoft.com/office/officeart/2005/8/layout/cycle1"/>
    <dgm:cxn modelId="{61C7D095-1D44-FC4E-8AFF-7E8B8E6809D4}" type="presParOf" srcId="{0B8CD46E-CF99-314B-BFFF-6C385FE86613}" destId="{53A68E6D-3A5D-E14A-9DCF-1CA09A0085DE}" srcOrd="0" destOrd="0" presId="urn:microsoft.com/office/officeart/2005/8/layout/cycle1"/>
    <dgm:cxn modelId="{1F6EE6B6-67EC-FC49-9F7A-3EA51680BFC4}" type="presParOf" srcId="{0B8CD46E-CF99-314B-BFFF-6C385FE86613}" destId="{3193218E-124B-CF43-99EF-A85580483061}" srcOrd="1" destOrd="0" presId="urn:microsoft.com/office/officeart/2005/8/layout/cycle1"/>
    <dgm:cxn modelId="{54617AEA-136B-0943-8991-8062D1FCD23B}" type="presParOf" srcId="{0B8CD46E-CF99-314B-BFFF-6C385FE86613}" destId="{CBB1548F-FB05-DC4F-B9FF-DCD8A3A37640}" srcOrd="2" destOrd="0" presId="urn:microsoft.com/office/officeart/2005/8/layout/cycle1"/>
    <dgm:cxn modelId="{967EE4EF-EAC7-C044-BE33-02A8A59E8188}" type="presParOf" srcId="{0B8CD46E-CF99-314B-BFFF-6C385FE86613}" destId="{A3664140-9A3F-AC49-9382-17F0E876D2C2}" srcOrd="3" destOrd="0" presId="urn:microsoft.com/office/officeart/2005/8/layout/cycle1"/>
    <dgm:cxn modelId="{09DE4A17-E5B8-3048-996F-11E89DE3E10A}" type="presParOf" srcId="{0B8CD46E-CF99-314B-BFFF-6C385FE86613}" destId="{467C947D-B237-F24E-B655-7AA535A09EC9}" srcOrd="4" destOrd="0" presId="urn:microsoft.com/office/officeart/2005/8/layout/cycle1"/>
    <dgm:cxn modelId="{4B3C51FD-50EB-BF4E-8487-C3B43F1C7EB9}" type="presParOf" srcId="{0B8CD46E-CF99-314B-BFFF-6C385FE86613}" destId="{42E5B3A8-8258-B642-A737-03F64B233E46}" srcOrd="5" destOrd="0" presId="urn:microsoft.com/office/officeart/2005/8/layout/cycle1"/>
    <dgm:cxn modelId="{96E2B715-74F5-0F4B-BEBC-5224E13435C0}" type="presParOf" srcId="{0B8CD46E-CF99-314B-BFFF-6C385FE86613}" destId="{4ED7E822-C015-5D46-937B-19E4C0B679B8}" srcOrd="6" destOrd="0" presId="urn:microsoft.com/office/officeart/2005/8/layout/cycle1"/>
    <dgm:cxn modelId="{991504AA-15EC-564F-837A-61BCADD0B560}" type="presParOf" srcId="{0B8CD46E-CF99-314B-BFFF-6C385FE86613}" destId="{C2222029-98C2-E246-9B33-7FD00F82C45E}" srcOrd="7" destOrd="0" presId="urn:microsoft.com/office/officeart/2005/8/layout/cycle1"/>
    <dgm:cxn modelId="{DC5F3AD2-B416-1849-9D23-51792C043F7C}" type="presParOf" srcId="{0B8CD46E-CF99-314B-BFFF-6C385FE86613}" destId="{9F3DABB3-6706-8445-885E-C31534F5121F}" srcOrd="8" destOrd="0" presId="urn:microsoft.com/office/officeart/2005/8/layout/cycle1"/>
    <dgm:cxn modelId="{AAC29061-AFB7-024A-9993-AAD1286461B0}" type="presParOf" srcId="{0B8CD46E-CF99-314B-BFFF-6C385FE86613}" destId="{8A47DA19-F7C3-2D49-8EB8-FE5C66081A14}" srcOrd="9" destOrd="0" presId="urn:microsoft.com/office/officeart/2005/8/layout/cycle1"/>
    <dgm:cxn modelId="{9CF638D7-22F1-7042-BB8F-1BD8AEDACC47}" type="presParOf" srcId="{0B8CD46E-CF99-314B-BFFF-6C385FE86613}" destId="{433481D1-16D4-4F4C-BB42-B6EA0C498A53}" srcOrd="10" destOrd="0" presId="urn:microsoft.com/office/officeart/2005/8/layout/cycle1"/>
    <dgm:cxn modelId="{56946353-0A9B-9F42-9F61-90ED6AA4FC81}" type="presParOf" srcId="{0B8CD46E-CF99-314B-BFFF-6C385FE86613}" destId="{D69C6B33-CE9B-2E4F-A82B-8B9879352770}" srcOrd="11" destOrd="0" presId="urn:microsoft.com/office/officeart/2005/8/layout/cycle1"/>
    <dgm:cxn modelId="{5A677D6E-0B53-E442-8564-FDEBEFB24163}" type="presParOf" srcId="{0B8CD46E-CF99-314B-BFFF-6C385FE86613}" destId="{6068535A-AE89-3C4C-9675-1EF5348A773A}" srcOrd="12" destOrd="0" presId="urn:microsoft.com/office/officeart/2005/8/layout/cycle1"/>
    <dgm:cxn modelId="{E9E87E1B-1505-1146-B23A-80CB13B5B1B6}" type="presParOf" srcId="{0B8CD46E-CF99-314B-BFFF-6C385FE86613}" destId="{582110EB-CA32-8B4B-947E-535E7B5403EF}" srcOrd="13" destOrd="0" presId="urn:microsoft.com/office/officeart/2005/8/layout/cycle1"/>
    <dgm:cxn modelId="{641C24F6-2064-3B45-872F-EDEE662B5802}" type="presParOf" srcId="{0B8CD46E-CF99-314B-BFFF-6C385FE86613}" destId="{6870B88A-0EA4-DF49-ADE8-8C065CF95A22}" srcOrd="14" destOrd="0" presId="urn:microsoft.com/office/officeart/2005/8/layout/cycle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3218E-124B-CF43-99EF-A85580483061}">
      <dsp:nvSpPr>
        <dsp:cNvPr id="0" name=""/>
        <dsp:cNvSpPr/>
      </dsp:nvSpPr>
      <dsp:spPr>
        <a:xfrm>
          <a:off x="2625156" y="358050"/>
          <a:ext cx="1023638" cy="1023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LMH students experience</a:t>
          </a:r>
          <a:endParaRPr lang="en-US" sz="1400" kern="1200" dirty="0">
            <a:solidFill>
              <a:srgbClr val="FFFFFF"/>
            </a:solidFill>
          </a:endParaRPr>
        </a:p>
      </dsp:txBody>
      <dsp:txXfrm>
        <a:off x="2625156" y="358050"/>
        <a:ext cx="1023638" cy="1023638"/>
      </dsp:txXfrm>
    </dsp:sp>
    <dsp:sp modelId="{CBB1548F-FB05-DC4F-B9FF-DCD8A3A37640}">
      <dsp:nvSpPr>
        <dsp:cNvPr id="0" name=""/>
        <dsp:cNvSpPr/>
      </dsp:nvSpPr>
      <dsp:spPr>
        <a:xfrm>
          <a:off x="213655" y="328011"/>
          <a:ext cx="3842364" cy="3842364"/>
        </a:xfrm>
        <a:prstGeom prst="circularArrow">
          <a:avLst>
            <a:gd name="adj1" fmla="val 5195"/>
            <a:gd name="adj2" fmla="val 335535"/>
            <a:gd name="adj3" fmla="val 21294783"/>
            <a:gd name="adj4" fmla="val 19764888"/>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67C947D-B237-F24E-B655-7AA535A09EC9}">
      <dsp:nvSpPr>
        <dsp:cNvPr id="0" name=""/>
        <dsp:cNvSpPr/>
      </dsp:nvSpPr>
      <dsp:spPr>
        <a:xfrm>
          <a:off x="3244511" y="2264229"/>
          <a:ext cx="1023638" cy="1023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Focus groups</a:t>
          </a:r>
          <a:endParaRPr lang="en-US" sz="1400" kern="1200" dirty="0">
            <a:solidFill>
              <a:srgbClr val="FFFFFF"/>
            </a:solidFill>
          </a:endParaRPr>
        </a:p>
      </dsp:txBody>
      <dsp:txXfrm>
        <a:off x="3244511" y="2264229"/>
        <a:ext cx="1023638" cy="1023638"/>
      </dsp:txXfrm>
    </dsp:sp>
    <dsp:sp modelId="{42E5B3A8-8258-B642-A737-03F64B233E46}">
      <dsp:nvSpPr>
        <dsp:cNvPr id="0" name=""/>
        <dsp:cNvSpPr/>
      </dsp:nvSpPr>
      <dsp:spPr>
        <a:xfrm>
          <a:off x="213655" y="328011"/>
          <a:ext cx="3842364" cy="3842364"/>
        </a:xfrm>
        <a:prstGeom prst="circularArrow">
          <a:avLst>
            <a:gd name="adj1" fmla="val 5195"/>
            <a:gd name="adj2" fmla="val 335535"/>
            <a:gd name="adj3" fmla="val 4016296"/>
            <a:gd name="adj4" fmla="val 2251966"/>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2222029-98C2-E246-9B33-7FD00F82C45E}">
      <dsp:nvSpPr>
        <dsp:cNvPr id="0" name=""/>
        <dsp:cNvSpPr/>
      </dsp:nvSpPr>
      <dsp:spPr>
        <a:xfrm>
          <a:off x="1623018" y="3442313"/>
          <a:ext cx="1023638" cy="1023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Themes – media and application arduous</a:t>
          </a:r>
          <a:endParaRPr lang="en-US" sz="1400" kern="1200" dirty="0">
            <a:solidFill>
              <a:srgbClr val="FFFFFF"/>
            </a:solidFill>
          </a:endParaRPr>
        </a:p>
      </dsp:txBody>
      <dsp:txXfrm>
        <a:off x="1623018" y="3442313"/>
        <a:ext cx="1023638" cy="1023638"/>
      </dsp:txXfrm>
    </dsp:sp>
    <dsp:sp modelId="{9F3DABB3-6706-8445-885E-C31534F5121F}">
      <dsp:nvSpPr>
        <dsp:cNvPr id="0" name=""/>
        <dsp:cNvSpPr/>
      </dsp:nvSpPr>
      <dsp:spPr>
        <a:xfrm>
          <a:off x="213655" y="328011"/>
          <a:ext cx="3842364" cy="3842364"/>
        </a:xfrm>
        <a:prstGeom prst="circularArrow">
          <a:avLst>
            <a:gd name="adj1" fmla="val 5195"/>
            <a:gd name="adj2" fmla="val 335535"/>
            <a:gd name="adj3" fmla="val 8212500"/>
            <a:gd name="adj4" fmla="val 6448170"/>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33481D1-16D4-4F4C-BB42-B6EA0C498A53}">
      <dsp:nvSpPr>
        <dsp:cNvPr id="0" name=""/>
        <dsp:cNvSpPr/>
      </dsp:nvSpPr>
      <dsp:spPr>
        <a:xfrm>
          <a:off x="1526" y="2264229"/>
          <a:ext cx="1023638" cy="1023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Report </a:t>
          </a:r>
          <a:endParaRPr lang="en-US" sz="1400" kern="1200" dirty="0">
            <a:solidFill>
              <a:srgbClr val="FFFFFF"/>
            </a:solidFill>
          </a:endParaRPr>
        </a:p>
      </dsp:txBody>
      <dsp:txXfrm>
        <a:off x="1526" y="2264229"/>
        <a:ext cx="1023638" cy="1023638"/>
      </dsp:txXfrm>
    </dsp:sp>
    <dsp:sp modelId="{D69C6B33-CE9B-2E4F-A82B-8B9879352770}">
      <dsp:nvSpPr>
        <dsp:cNvPr id="0" name=""/>
        <dsp:cNvSpPr/>
      </dsp:nvSpPr>
      <dsp:spPr>
        <a:xfrm>
          <a:off x="213655" y="328011"/>
          <a:ext cx="3842364" cy="3842364"/>
        </a:xfrm>
        <a:prstGeom prst="circularArrow">
          <a:avLst>
            <a:gd name="adj1" fmla="val 5195"/>
            <a:gd name="adj2" fmla="val 335535"/>
            <a:gd name="adj3" fmla="val 12299577"/>
            <a:gd name="adj4" fmla="val 10769682"/>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82110EB-CA32-8B4B-947E-535E7B5403EF}">
      <dsp:nvSpPr>
        <dsp:cNvPr id="0" name=""/>
        <dsp:cNvSpPr/>
      </dsp:nvSpPr>
      <dsp:spPr>
        <a:xfrm>
          <a:off x="620881" y="358050"/>
          <a:ext cx="1023638" cy="102363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Reduced media focus – increased application support</a:t>
          </a:r>
          <a:endParaRPr lang="en-US" sz="1400" kern="1200" dirty="0">
            <a:solidFill>
              <a:srgbClr val="FFFFFF"/>
            </a:solidFill>
          </a:endParaRPr>
        </a:p>
      </dsp:txBody>
      <dsp:txXfrm>
        <a:off x="620881" y="358050"/>
        <a:ext cx="1023638" cy="1023638"/>
      </dsp:txXfrm>
    </dsp:sp>
    <dsp:sp modelId="{6870B88A-0EA4-DF49-ADE8-8C065CF95A22}">
      <dsp:nvSpPr>
        <dsp:cNvPr id="0" name=""/>
        <dsp:cNvSpPr/>
      </dsp:nvSpPr>
      <dsp:spPr>
        <a:xfrm>
          <a:off x="213655" y="328011"/>
          <a:ext cx="3842364" cy="3842364"/>
        </a:xfrm>
        <a:prstGeom prst="circularArrow">
          <a:avLst>
            <a:gd name="adj1" fmla="val 5195"/>
            <a:gd name="adj2" fmla="val 335535"/>
            <a:gd name="adj3" fmla="val 16867279"/>
            <a:gd name="adj4" fmla="val 15197186"/>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93218E-124B-CF43-99EF-A85580483061}">
      <dsp:nvSpPr>
        <dsp:cNvPr id="0" name=""/>
        <dsp:cNvSpPr/>
      </dsp:nvSpPr>
      <dsp:spPr>
        <a:xfrm>
          <a:off x="2758075" y="813310"/>
          <a:ext cx="1075467" cy="1075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FF"/>
              </a:solidFill>
            </a:rPr>
            <a:t>HEAR students</a:t>
          </a:r>
          <a:endParaRPr lang="en-US" sz="1200" kern="1200" dirty="0">
            <a:solidFill>
              <a:srgbClr val="FFFFFF"/>
            </a:solidFill>
          </a:endParaRPr>
        </a:p>
      </dsp:txBody>
      <dsp:txXfrm>
        <a:off x="2758075" y="813310"/>
        <a:ext cx="1075467" cy="1075467"/>
      </dsp:txXfrm>
    </dsp:sp>
    <dsp:sp modelId="{CBB1548F-FB05-DC4F-B9FF-DCD8A3A37640}">
      <dsp:nvSpPr>
        <dsp:cNvPr id="0" name=""/>
        <dsp:cNvSpPr/>
      </dsp:nvSpPr>
      <dsp:spPr>
        <a:xfrm>
          <a:off x="224473" y="781751"/>
          <a:ext cx="4036914" cy="4036914"/>
        </a:xfrm>
        <a:prstGeom prst="circularArrow">
          <a:avLst>
            <a:gd name="adj1" fmla="val 5195"/>
            <a:gd name="adj2" fmla="val 335535"/>
            <a:gd name="adj3" fmla="val 21294783"/>
            <a:gd name="adj4" fmla="val 19764888"/>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67C947D-B237-F24E-B655-7AA535A09EC9}">
      <dsp:nvSpPr>
        <dsp:cNvPr id="0" name=""/>
        <dsp:cNvSpPr/>
      </dsp:nvSpPr>
      <dsp:spPr>
        <a:xfrm>
          <a:off x="3408790" y="2816005"/>
          <a:ext cx="1075467" cy="1075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FF"/>
              </a:solidFill>
            </a:rPr>
            <a:t>Focus groups</a:t>
          </a:r>
          <a:endParaRPr lang="en-US" sz="1200" kern="1200" dirty="0">
            <a:solidFill>
              <a:srgbClr val="FFFFFF"/>
            </a:solidFill>
          </a:endParaRPr>
        </a:p>
      </dsp:txBody>
      <dsp:txXfrm>
        <a:off x="3408790" y="2816005"/>
        <a:ext cx="1075467" cy="1075467"/>
      </dsp:txXfrm>
    </dsp:sp>
    <dsp:sp modelId="{42E5B3A8-8258-B642-A737-03F64B233E46}">
      <dsp:nvSpPr>
        <dsp:cNvPr id="0" name=""/>
        <dsp:cNvSpPr/>
      </dsp:nvSpPr>
      <dsp:spPr>
        <a:xfrm>
          <a:off x="224473" y="781751"/>
          <a:ext cx="4036914" cy="4036914"/>
        </a:xfrm>
        <a:prstGeom prst="circularArrow">
          <a:avLst>
            <a:gd name="adj1" fmla="val 5195"/>
            <a:gd name="adj2" fmla="val 335535"/>
            <a:gd name="adj3" fmla="val 4016296"/>
            <a:gd name="adj4" fmla="val 2251966"/>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2222029-98C2-E246-9B33-7FD00F82C45E}">
      <dsp:nvSpPr>
        <dsp:cNvPr id="0" name=""/>
        <dsp:cNvSpPr/>
      </dsp:nvSpPr>
      <dsp:spPr>
        <a:xfrm>
          <a:off x="1705197" y="4053738"/>
          <a:ext cx="1075467" cy="1075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FF"/>
              </a:solidFill>
            </a:rPr>
            <a:t>Themes – loneliness and isolation impacted by pre-entry </a:t>
          </a:r>
          <a:r>
            <a:rPr lang="en-US" sz="1200" kern="1200" dirty="0" err="1" smtClean="0">
              <a:solidFill>
                <a:srgbClr val="FFFFFF"/>
              </a:solidFill>
            </a:rPr>
            <a:t>programmes</a:t>
          </a:r>
          <a:endParaRPr lang="en-US" sz="1200" kern="1200" dirty="0">
            <a:solidFill>
              <a:srgbClr val="FFFFFF"/>
            </a:solidFill>
          </a:endParaRPr>
        </a:p>
      </dsp:txBody>
      <dsp:txXfrm>
        <a:off x="1705197" y="4053738"/>
        <a:ext cx="1075467" cy="1075467"/>
      </dsp:txXfrm>
    </dsp:sp>
    <dsp:sp modelId="{9F3DABB3-6706-8445-885E-C31534F5121F}">
      <dsp:nvSpPr>
        <dsp:cNvPr id="0" name=""/>
        <dsp:cNvSpPr/>
      </dsp:nvSpPr>
      <dsp:spPr>
        <a:xfrm>
          <a:off x="224473" y="781751"/>
          <a:ext cx="4036914" cy="4036914"/>
        </a:xfrm>
        <a:prstGeom prst="circularArrow">
          <a:avLst>
            <a:gd name="adj1" fmla="val 5195"/>
            <a:gd name="adj2" fmla="val 335535"/>
            <a:gd name="adj3" fmla="val 8212500"/>
            <a:gd name="adj4" fmla="val 6448170"/>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33481D1-16D4-4F4C-BB42-B6EA0C498A53}">
      <dsp:nvSpPr>
        <dsp:cNvPr id="0" name=""/>
        <dsp:cNvSpPr/>
      </dsp:nvSpPr>
      <dsp:spPr>
        <a:xfrm>
          <a:off x="1603" y="2816005"/>
          <a:ext cx="1075467" cy="1075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FF"/>
              </a:solidFill>
            </a:rPr>
            <a:t>Report to HEA on HEAR supports and to TCD/</a:t>
          </a:r>
          <a:r>
            <a:rPr lang="en-US" sz="1200" kern="1200" dirty="0" err="1" smtClean="0">
              <a:solidFill>
                <a:srgbClr val="FFFFFF"/>
              </a:solidFill>
            </a:rPr>
            <a:t>Maynooth</a:t>
          </a:r>
          <a:r>
            <a:rPr lang="en-US" sz="1200" kern="1200" dirty="0" smtClean="0">
              <a:solidFill>
                <a:srgbClr val="FFFFFF"/>
              </a:solidFill>
            </a:rPr>
            <a:t>  </a:t>
          </a:r>
          <a:endParaRPr lang="en-US" sz="1200" kern="1200" dirty="0">
            <a:solidFill>
              <a:srgbClr val="FFFFFF"/>
            </a:solidFill>
          </a:endParaRPr>
        </a:p>
      </dsp:txBody>
      <dsp:txXfrm>
        <a:off x="1603" y="2816005"/>
        <a:ext cx="1075467" cy="1075467"/>
      </dsp:txXfrm>
    </dsp:sp>
    <dsp:sp modelId="{D69C6B33-CE9B-2E4F-A82B-8B9879352770}">
      <dsp:nvSpPr>
        <dsp:cNvPr id="0" name=""/>
        <dsp:cNvSpPr/>
      </dsp:nvSpPr>
      <dsp:spPr>
        <a:xfrm>
          <a:off x="224473" y="781751"/>
          <a:ext cx="4036914" cy="4036914"/>
        </a:xfrm>
        <a:prstGeom prst="circularArrow">
          <a:avLst>
            <a:gd name="adj1" fmla="val 5195"/>
            <a:gd name="adj2" fmla="val 335535"/>
            <a:gd name="adj3" fmla="val 12299577"/>
            <a:gd name="adj4" fmla="val 10769682"/>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582110EB-CA32-8B4B-947E-535E7B5403EF}">
      <dsp:nvSpPr>
        <dsp:cNvPr id="0" name=""/>
        <dsp:cNvSpPr/>
      </dsp:nvSpPr>
      <dsp:spPr>
        <a:xfrm>
          <a:off x="652318" y="813310"/>
          <a:ext cx="1075467" cy="10754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US" sz="1200" kern="1200" dirty="0" smtClean="0">
              <a:solidFill>
                <a:srgbClr val="FFFFFF"/>
              </a:solidFill>
            </a:rPr>
            <a:t>Funding maintained for extensive pre-entry supports</a:t>
          </a:r>
          <a:endParaRPr lang="en-US" sz="1200" kern="1200" dirty="0">
            <a:solidFill>
              <a:srgbClr val="FFFFFF"/>
            </a:solidFill>
          </a:endParaRPr>
        </a:p>
      </dsp:txBody>
      <dsp:txXfrm>
        <a:off x="652318" y="813310"/>
        <a:ext cx="1075467" cy="1075467"/>
      </dsp:txXfrm>
    </dsp:sp>
    <dsp:sp modelId="{6870B88A-0EA4-DF49-ADE8-8C065CF95A22}">
      <dsp:nvSpPr>
        <dsp:cNvPr id="0" name=""/>
        <dsp:cNvSpPr/>
      </dsp:nvSpPr>
      <dsp:spPr>
        <a:xfrm>
          <a:off x="224473" y="781751"/>
          <a:ext cx="4036914" cy="4036914"/>
        </a:xfrm>
        <a:prstGeom prst="circularArrow">
          <a:avLst>
            <a:gd name="adj1" fmla="val 5195"/>
            <a:gd name="adj2" fmla="val 335535"/>
            <a:gd name="adj3" fmla="val 16867279"/>
            <a:gd name="adj4" fmla="val 15197186"/>
            <a:gd name="adj5" fmla="val 6061"/>
          </a:avLst>
        </a:prstGeom>
        <a:solidFill>
          <a:schemeClr val="lt1">
            <a:hueOff val="0"/>
            <a:satOff val="0"/>
            <a:lumOff val="0"/>
            <a:alphaOff val="0"/>
          </a:schemeClr>
        </a:solidFill>
        <a:ln w="19050" cap="flat" cmpd="sng" algn="ctr">
          <a:solidFill>
            <a:schemeClr val="dk2">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07/03/18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374233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374233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13742332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374233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 Copyright </a:t>
            </a:r>
            <a:r>
              <a:rPr lang="en-US" b="1" smtClean="0"/>
              <a:t>PresentationGo.com</a:t>
            </a:r>
            <a:r>
              <a:rPr lang="en-US" smtClean="0"/>
              <a:t> – The free PowerPoint library</a:t>
            </a:r>
            <a:endParaRPr lang="en-US"/>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13742332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new cycle example of how tracking helps change perception</a:t>
            </a:r>
            <a:endParaRPr lang="en-US"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7</a:t>
            </a:fld>
            <a:endParaRPr lang="en-GB" dirty="0"/>
          </a:p>
        </p:txBody>
      </p:sp>
    </p:spTree>
    <p:extLst>
      <p:ext uri="{BB962C8B-B14F-4D97-AF65-F5344CB8AC3E}">
        <p14:creationId xmlns:p14="http://schemas.microsoft.com/office/powerpoint/2010/main" val="2323804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err="1"/>
              <a:t>PresentationGo.com</a:t>
            </a:r>
            <a:r>
              <a:rPr lang="en-US" dirty="0"/>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8</a:t>
            </a:fld>
            <a:endParaRPr lang="en-US"/>
          </a:p>
        </p:txBody>
      </p:sp>
    </p:spTree>
    <p:extLst>
      <p:ext uri="{BB962C8B-B14F-4D97-AF65-F5344CB8AC3E}">
        <p14:creationId xmlns:p14="http://schemas.microsoft.com/office/powerpoint/2010/main" val="40592578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Insert new cycle example of how tracking helps change perception</a:t>
            </a:r>
            <a:endParaRPr lang="en-US" dirty="0"/>
          </a:p>
        </p:txBody>
      </p:sp>
      <p:sp>
        <p:nvSpPr>
          <p:cNvPr id="4" name="Slide Number Placeholder 3"/>
          <p:cNvSpPr>
            <a:spLocks noGrp="1"/>
          </p:cNvSpPr>
          <p:nvPr>
            <p:ph type="sldNum" sz="quarter" idx="10"/>
          </p:nvPr>
        </p:nvSpPr>
        <p:spPr/>
        <p:txBody>
          <a:bodyPr/>
          <a:lstStyle/>
          <a:p>
            <a:fld id="{49DD4D23-C98A-435E-AE88-9061F8349B02}" type="slidenum">
              <a:rPr lang="en-GB" smtClean="0"/>
              <a:pPr/>
              <a:t>9</a:t>
            </a:fld>
            <a:endParaRPr lang="en-GB" dirty="0"/>
          </a:p>
        </p:txBody>
      </p:sp>
    </p:spTree>
    <p:extLst>
      <p:ext uri="{BB962C8B-B14F-4D97-AF65-F5344CB8AC3E}">
        <p14:creationId xmlns:p14="http://schemas.microsoft.com/office/powerpoint/2010/main" val="2323804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hyperlink" Target="http://www.presentationgo.com/"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2888695832"/>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7886700" cy="739056"/>
          </a:xfrm>
        </p:spPr>
        <p:txBody>
          <a:bodyPr>
            <a:normAutofit/>
          </a:bodyPr>
          <a:lstStyle>
            <a:lvl1pPr>
              <a:defRPr sz="3600"/>
            </a:lvl1pPr>
          </a:lstStyle>
          <a:p>
            <a:r>
              <a:rPr lang="en-US" dirty="0" smtClean="0"/>
              <a:t>Click to edit Master title style</a:t>
            </a:r>
            <a:endParaRPr lang="en-US" dirty="0"/>
          </a:p>
        </p:txBody>
      </p:sp>
    </p:spTree>
    <p:extLst>
      <p:ext uri="{BB962C8B-B14F-4D97-AF65-F5344CB8AC3E}">
        <p14:creationId xmlns:p14="http://schemas.microsoft.com/office/powerpoint/2010/main" val="1508921517"/>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1EA2EC4-D905-4E90-A536-A5E6F86B7F4D}" type="datetimeFigureOut">
              <a:rPr lang="en-IE" smtClean="0"/>
              <a:t>08/03/18</a:t>
            </a:fld>
            <a:endParaRPr lang="en-IE"/>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IE"/>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3381F969-A912-404E-B2C5-857505871D58}" type="slidenum">
              <a:rPr lang="en-IE" smtClean="0"/>
              <a:t>‹#›</a:t>
            </a:fld>
            <a:endParaRPr lang="en-IE"/>
          </a:p>
        </p:txBody>
      </p:sp>
    </p:spTree>
    <p:extLst>
      <p:ext uri="{BB962C8B-B14F-4D97-AF65-F5344CB8AC3E}">
        <p14:creationId xmlns:p14="http://schemas.microsoft.com/office/powerpoint/2010/main" val="2049906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68C7F00-3CB2-5340-8596-44C5CAA4E8F4}" type="datetimeFigureOut">
              <a:rPr lang="en-US" smtClean="0"/>
              <a:t>07/03/18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8D2E7E9-C90C-3548-B530-09659F9A8F9E}" type="slidenum">
              <a:rPr lang="en-US" smtClean="0"/>
              <a:t>‹#›</a:t>
            </a:fld>
            <a:endParaRPr lang="en-US"/>
          </a:p>
        </p:txBody>
      </p:sp>
    </p:spTree>
    <p:extLst>
      <p:ext uri="{BB962C8B-B14F-4D97-AF65-F5344CB8AC3E}">
        <p14:creationId xmlns:p14="http://schemas.microsoft.com/office/powerpoint/2010/main" val="4101924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7" name="TextBox 6"/>
          <p:cNvSpPr txBox="1"/>
          <p:nvPr userDrawn="1"/>
        </p:nvSpPr>
        <p:spPr>
          <a:xfrm>
            <a:off x="3906369" y="2633133"/>
            <a:ext cx="1331262" cy="369332"/>
          </a:xfrm>
          <a:prstGeom prst="rect">
            <a:avLst/>
          </a:prstGeom>
          <a:noFill/>
        </p:spPr>
        <p:txBody>
          <a:bodyPr wrap="none" rtlCol="0" anchor="ctr">
            <a:spAutoFit/>
          </a:bodyPr>
          <a:lstStyle/>
          <a:p>
            <a:pPr algn="ctr"/>
            <a:r>
              <a:rPr lang="en-US" dirty="0" smtClean="0">
                <a:solidFill>
                  <a:schemeClr val="bg1"/>
                </a:solidFill>
                <a:effectLst/>
              </a:rPr>
              <a:t>Designed</a:t>
            </a:r>
            <a:r>
              <a:rPr lang="en-US" baseline="0" dirty="0" smtClean="0">
                <a:solidFill>
                  <a:schemeClr val="bg1"/>
                </a:solidFill>
                <a:effectLst/>
              </a:rPr>
              <a:t> by</a:t>
            </a:r>
            <a:endParaRPr lang="en-US" dirty="0">
              <a:solidFill>
                <a:schemeClr val="bg1"/>
              </a:solidFill>
              <a:effectLst/>
            </a:endParaRPr>
          </a:p>
        </p:txBody>
      </p:sp>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www.</a:t>
            </a:r>
            <a:r>
              <a:rPr kumimoji="0" lang="en-US" sz="2800" b="0" i="0" u="none" strike="noStrike" kern="1200" cap="none" spc="0" normalizeH="0" baseline="0" noProof="0" dirty="0" smtClean="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dirty="0" smtClean="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smtClean="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3197303" y="6121399"/>
            <a:ext cx="2749407" cy="369332"/>
          </a:xfrm>
          <a:prstGeom prst="rect">
            <a:avLst/>
          </a:prstGeom>
          <a:noFill/>
        </p:spPr>
        <p:txBody>
          <a:bodyPr wrap="none" rtlCol="0" anchor="ctr">
            <a:spAutoFit/>
          </a:bodyPr>
          <a:lstStyle/>
          <a:p>
            <a:pPr algn="ctr"/>
            <a:r>
              <a:rPr lang="en-US" dirty="0" smtClean="0">
                <a:solidFill>
                  <a:srgbClr val="A5CD00"/>
                </a:solidFill>
              </a:rPr>
              <a:t>T</a:t>
            </a:r>
            <a:r>
              <a:rPr lang="en-US" baseline="0" dirty="0" smtClean="0">
                <a:solidFill>
                  <a:srgbClr val="A5CD00"/>
                </a:solidFill>
              </a:rPr>
              <a:t>he free PowerPoint library</a:t>
            </a:r>
            <a:endParaRPr lang="en-US" dirty="0">
              <a:solidFill>
                <a:srgbClr val="A5CD00"/>
              </a:solidFill>
            </a:endParaRPr>
          </a:p>
        </p:txBody>
      </p:sp>
    </p:spTree>
    <p:extLst>
      <p:ext uri="{BB962C8B-B14F-4D97-AF65-F5344CB8AC3E}">
        <p14:creationId xmlns:p14="http://schemas.microsoft.com/office/powerpoint/2010/main" val="1412041904"/>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theme" Target="../theme/theme2.xml"/><Relationship Id="rId5" Type="http://schemas.openxmlformats.org/officeDocument/2006/relationships/hyperlink" Target="http://www.presentationgo.com/" TargetMode="External"/><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a:normAutofit/>
          </a:bodyPr>
          <a:lstStyle/>
          <a:p>
            <a:pPr marL="0" lvl="0"/>
            <a:r>
              <a:rPr lang="en-US" smtClean="0"/>
              <a:t>Click to edit Master title style</a:t>
            </a:r>
            <a:endParaRPr lang="en-US"/>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smtClean="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smtClean="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smtClean="0">
                <a:solidFill>
                  <a:srgbClr val="555555"/>
                </a:solidFill>
                <a:effectLst/>
                <a:latin typeface="Open Sans" panose="020B0606030504020204" pitchFamily="34" charset="0"/>
              </a:rPr>
              <a:t>© </a:t>
            </a:r>
            <a:r>
              <a:rPr lang="en-US" sz="1100" b="0" i="0" u="none" strike="noStrike" dirty="0" smtClean="0">
                <a:solidFill>
                  <a:srgbClr val="A5CD28"/>
                </a:solidFill>
                <a:effectLst/>
                <a:latin typeface="Open Sans" panose="020B0606030504020204" pitchFamily="34" charset="0"/>
                <a:hlinkClick r:id="rId5"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By:</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smtClean="0">
                  <a:latin typeface="Open Sans" panose="020B0606030504020204" pitchFamily="34" charset="0"/>
                  <a:ea typeface="Open Sans" panose="020B0606030504020204" pitchFamily="34" charset="0"/>
                  <a:cs typeface="Open Sans" panose="020B0606030504020204" pitchFamily="34" charset="0"/>
                </a:rPr>
                <a:t>.com</a:t>
              </a:r>
              <a:endParaRPr lang="en-US" sz="1000" dirty="0">
                <a:latin typeface="Open Sans" panose="020B0606030504020204" pitchFamily="34" charset="0"/>
                <a:ea typeface="Open Sans" panose="020B0606030504020204" pitchFamily="34" charset="0"/>
                <a:cs typeface="Open Sans" panose="020B0606030504020204" pitchFamily="34" charset="0"/>
              </a:endParaRPr>
            </a:p>
          </p:txBody>
        </p:sp>
        <p:pic>
          <p:nvPicPr>
            <p:cNvPr id="12" name="Picture 11"/>
            <p:cNvPicPr>
              <a:picLocks noChangeAspect="1"/>
            </p:cNvPicPr>
            <p:nvPr userDrawn="1"/>
          </p:nvPicPr>
          <p:blipFill>
            <a:blip r:embed="rId6"/>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07/03/18</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iming>
    <p:tnLst>
      <p:par>
        <p:cTn xmlns:p14="http://schemas.microsoft.com/office/powerpoint/2010/mai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mailto:katriona.osullivan@mu.i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10" Type="http://schemas.openxmlformats.org/officeDocument/2006/relationships/image" Target="../media/image9.sv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5" Type="http://schemas.openxmlformats.org/officeDocument/2006/relationships/chart" Target="../charts/chart3.xml"/><Relationship Id="rId6" Type="http://schemas.openxmlformats.org/officeDocument/2006/relationships/chart" Target="../charts/chart4.xml"/><Relationship Id="rId7" Type="http://schemas.openxmlformats.org/officeDocument/2006/relationships/chart" Target="../charts/chart5.xml"/><Relationship Id="rId8" Type="http://schemas.openxmlformats.org/officeDocument/2006/relationships/chart" Target="../charts/chart6.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chart" Target="../charts/chart8.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hart" Target="../charts/chart9.xml"/><Relationship Id="rId3" Type="http://schemas.openxmlformats.org/officeDocument/2006/relationships/chart" Target="../charts/chart10.xml"/></Relationships>
</file>

<file path=ppt/slides/_rels/slide7.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1" Type="http://schemas.openxmlformats.org/officeDocument/2006/relationships/image" Target="../media/image7.png"/><Relationship Id="rId12" Type="http://schemas.openxmlformats.org/officeDocument/2006/relationships/image" Target="../media/image11.sv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png"/><Relationship Id="rId4" Type="http://schemas.openxmlformats.org/officeDocument/2006/relationships/image" Target="../media/image3.svg"/><Relationship Id="rId5" Type="http://schemas.openxmlformats.org/officeDocument/2006/relationships/image" Target="../media/image4.png"/><Relationship Id="rId6" Type="http://schemas.openxmlformats.org/officeDocument/2006/relationships/image" Target="../media/image5.svg"/><Relationship Id="rId7" Type="http://schemas.openxmlformats.org/officeDocument/2006/relationships/image" Target="../media/image5.png"/><Relationship Id="rId8" Type="http://schemas.openxmlformats.org/officeDocument/2006/relationships/image" Target="../media/image7.svg"/><Relationship Id="rId9" Type="http://schemas.openxmlformats.org/officeDocument/2006/relationships/image" Target="../media/image6.png"/><Relationship Id="rId10" Type="http://schemas.openxmlformats.org/officeDocument/2006/relationships/image" Target="../media/image9.sv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23231" y="2821836"/>
            <a:ext cx="7886700" cy="739056"/>
          </a:xfrm>
        </p:spPr>
        <p:txBody>
          <a:bodyPr>
            <a:normAutofit fontScale="90000"/>
          </a:bodyPr>
          <a:lstStyle/>
          <a:p>
            <a:r>
              <a:rPr lang="en-US" dirty="0" err="1" smtClean="0"/>
              <a:t>Dr</a:t>
            </a:r>
            <a:r>
              <a:rPr lang="en-US" dirty="0" smtClean="0"/>
              <a:t> Katriona O’Sullivan</a:t>
            </a:r>
            <a:br>
              <a:rPr lang="en-US" dirty="0" smtClean="0"/>
            </a:br>
            <a:r>
              <a:rPr lang="en-US" dirty="0" smtClean="0"/>
              <a:t>Lecturer Turn to Teaching </a:t>
            </a:r>
            <a:r>
              <a:rPr lang="en-US" dirty="0" smtClean="0">
                <a:hlinkClick r:id="rId3"/>
              </a:rPr>
              <a:t>katriona.osullivan@mu.ie</a:t>
            </a:r>
            <a:r>
              <a:rPr lang="en-US" dirty="0" smtClean="0"/>
              <a:t> </a:t>
            </a:r>
            <a:endParaRPr lang="en-US" dirty="0"/>
          </a:p>
        </p:txBody>
      </p:sp>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5088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My Journey</a:t>
            </a:r>
            <a:endParaRPr lang="en-US" dirty="0"/>
          </a:p>
        </p:txBody>
      </p:sp>
      <p:grpSp>
        <p:nvGrpSpPr>
          <p:cNvPr id="80" name="Group 79"/>
          <p:cNvGrpSpPr/>
          <p:nvPr/>
        </p:nvGrpSpPr>
        <p:grpSpPr>
          <a:xfrm>
            <a:off x="188527" y="3439115"/>
            <a:ext cx="2076368" cy="615196"/>
            <a:chOff x="543796" y="1660971"/>
            <a:chExt cx="2366197" cy="701069"/>
          </a:xfrm>
        </p:grpSpPr>
        <p:sp>
          <p:nvSpPr>
            <p:cNvPr id="81" name="TextBox 80"/>
            <p:cNvSpPr txBox="1"/>
            <p:nvPr/>
          </p:nvSpPr>
          <p:spPr>
            <a:xfrm>
              <a:off x="553361" y="1660971"/>
              <a:ext cx="2356632" cy="447191"/>
            </a:xfrm>
            <a:prstGeom prst="rect">
              <a:avLst/>
            </a:prstGeom>
            <a:noFill/>
          </p:spPr>
          <p:txBody>
            <a:bodyPr wrap="none" lIns="0" rtlCol="0" anchor="ctr">
              <a:spAutoFit/>
            </a:bodyPr>
            <a:lstStyle/>
            <a:p>
              <a:r>
                <a:rPr lang="en-US" sz="1950" b="1" dirty="0" smtClean="0">
                  <a:solidFill>
                    <a:srgbClr val="05ACC7"/>
                  </a:solidFill>
                </a:rPr>
                <a:t>Access </a:t>
              </a:r>
              <a:r>
                <a:rPr lang="en-US" sz="1950" b="1" dirty="0" err="1" smtClean="0">
                  <a:solidFill>
                    <a:srgbClr val="05ACC7"/>
                  </a:solidFill>
                </a:rPr>
                <a:t>Programme</a:t>
              </a:r>
              <a:endParaRPr lang="en-US" sz="1950" b="1" dirty="0">
                <a:solidFill>
                  <a:srgbClr val="05ACC7"/>
                </a:solidFill>
              </a:endParaRPr>
            </a:p>
          </p:txBody>
        </p:sp>
        <p:sp>
          <p:nvSpPr>
            <p:cNvPr id="82" name="TextBox 81"/>
            <p:cNvSpPr txBox="1"/>
            <p:nvPr/>
          </p:nvSpPr>
          <p:spPr>
            <a:xfrm>
              <a:off x="543796" y="2098987"/>
              <a:ext cx="1605397" cy="263053"/>
            </a:xfrm>
            <a:prstGeom prst="rect">
              <a:avLst/>
            </a:prstGeom>
            <a:noFill/>
          </p:spPr>
          <p:txBody>
            <a:bodyPr wrap="square" lIns="0" rIns="0" rtlCol="0" anchor="ctr">
              <a:spAutoFit/>
            </a:bodyPr>
            <a:lstStyle/>
            <a:p>
              <a:pPr algn="just"/>
              <a:r>
                <a:rPr lang="en-US" sz="900" dirty="0" smtClean="0">
                  <a:solidFill>
                    <a:schemeClr val="bg1">
                      <a:lumMod val="85000"/>
                    </a:schemeClr>
                  </a:solidFill>
                </a:rPr>
                <a:t>Trinity Access </a:t>
              </a:r>
              <a:r>
                <a:rPr lang="en-US" sz="900" dirty="0" err="1" smtClean="0">
                  <a:solidFill>
                    <a:schemeClr val="bg1">
                      <a:lumMod val="85000"/>
                    </a:schemeClr>
                  </a:solidFill>
                </a:rPr>
                <a:t>Programme</a:t>
              </a:r>
              <a:endParaRPr lang="en-US" sz="900" dirty="0">
                <a:solidFill>
                  <a:schemeClr val="bg1">
                    <a:lumMod val="85000"/>
                  </a:schemeClr>
                </a:solidFill>
              </a:endParaRPr>
            </a:p>
          </p:txBody>
        </p:sp>
      </p:grpSp>
      <p:grpSp>
        <p:nvGrpSpPr>
          <p:cNvPr id="83" name="Group 82"/>
          <p:cNvGrpSpPr/>
          <p:nvPr/>
        </p:nvGrpSpPr>
        <p:grpSpPr>
          <a:xfrm>
            <a:off x="3472980" y="5171396"/>
            <a:ext cx="2312179" cy="998577"/>
            <a:chOff x="553361" y="1660971"/>
            <a:chExt cx="2634925" cy="1137963"/>
          </a:xfrm>
        </p:grpSpPr>
        <p:sp>
          <p:nvSpPr>
            <p:cNvPr id="84" name="TextBox 83"/>
            <p:cNvSpPr txBox="1"/>
            <p:nvPr/>
          </p:nvSpPr>
          <p:spPr>
            <a:xfrm>
              <a:off x="553361" y="1660971"/>
              <a:ext cx="2634925" cy="447191"/>
            </a:xfrm>
            <a:prstGeom prst="rect">
              <a:avLst/>
            </a:prstGeom>
            <a:noFill/>
          </p:spPr>
          <p:txBody>
            <a:bodyPr wrap="none" lIns="0" rtlCol="0" anchor="ctr">
              <a:spAutoFit/>
            </a:bodyPr>
            <a:lstStyle/>
            <a:p>
              <a:r>
                <a:rPr lang="en-US" sz="1950" b="1" dirty="0" smtClean="0">
                  <a:solidFill>
                    <a:srgbClr val="A2B969"/>
                  </a:solidFill>
                </a:rPr>
                <a:t>Psychology BA &amp; PhD</a:t>
              </a:r>
              <a:endParaRPr lang="en-US" sz="1950" b="1" dirty="0">
                <a:solidFill>
                  <a:srgbClr val="A2B969"/>
                </a:solidFill>
              </a:endParaRPr>
            </a:p>
          </p:txBody>
        </p:sp>
        <p:sp>
          <p:nvSpPr>
            <p:cNvPr id="85" name="TextBox 84"/>
            <p:cNvSpPr txBox="1"/>
            <p:nvPr/>
          </p:nvSpPr>
          <p:spPr>
            <a:xfrm>
              <a:off x="559193" y="2062385"/>
              <a:ext cx="2472633" cy="736549"/>
            </a:xfrm>
            <a:prstGeom prst="rect">
              <a:avLst/>
            </a:prstGeom>
            <a:noFill/>
          </p:spPr>
          <p:txBody>
            <a:bodyPr wrap="square" lIns="0" rIns="0" rtlCol="0" anchor="ctr">
              <a:spAutoFit/>
            </a:bodyPr>
            <a:lstStyle/>
            <a:p>
              <a:pPr algn="just"/>
              <a:r>
                <a:rPr lang="en-US" sz="900" dirty="0" smtClean="0">
                  <a:solidFill>
                    <a:schemeClr val="bg1">
                      <a:lumMod val="85000"/>
                    </a:schemeClr>
                  </a:solidFill>
                </a:rPr>
                <a:t>The </a:t>
              </a:r>
              <a:r>
                <a:rPr lang="en-US" sz="900" dirty="0" err="1" smtClean="0">
                  <a:solidFill>
                    <a:schemeClr val="bg1">
                      <a:lumMod val="85000"/>
                    </a:schemeClr>
                  </a:solidFill>
                </a:rPr>
                <a:t>neuro</a:t>
              </a:r>
              <a:r>
                <a:rPr lang="en-US" sz="900" dirty="0" smtClean="0">
                  <a:solidFill>
                    <a:schemeClr val="bg1">
                      <a:lumMod val="85000"/>
                    </a:schemeClr>
                  </a:solidFill>
                </a:rPr>
                <a:t>-cognitive processes which contribute to successful abstinence from addiction- experimental </a:t>
              </a:r>
              <a:r>
                <a:rPr lang="en-US" sz="900" dirty="0" err="1" smtClean="0">
                  <a:solidFill>
                    <a:schemeClr val="bg1">
                      <a:lumMod val="85000"/>
                    </a:schemeClr>
                  </a:solidFill>
                </a:rPr>
                <a:t>Phd</a:t>
              </a:r>
              <a:r>
                <a:rPr lang="en-US" sz="900" dirty="0" smtClean="0">
                  <a:solidFill>
                    <a:schemeClr val="bg1">
                      <a:lumMod val="85000"/>
                    </a:schemeClr>
                  </a:solidFill>
                </a:rPr>
                <a:t>, lots of stats and lots of computer tasks and some </a:t>
              </a:r>
              <a:r>
                <a:rPr lang="en-US" sz="900" dirty="0" err="1" smtClean="0">
                  <a:solidFill>
                    <a:schemeClr val="bg1">
                      <a:lumMod val="85000"/>
                    </a:schemeClr>
                  </a:solidFill>
                </a:rPr>
                <a:t>fMri</a:t>
              </a:r>
              <a:r>
                <a:rPr lang="en-US" sz="900" dirty="0" smtClean="0">
                  <a:solidFill>
                    <a:schemeClr val="bg1">
                      <a:lumMod val="85000"/>
                    </a:schemeClr>
                  </a:solidFill>
                </a:rPr>
                <a:t> analysis</a:t>
              </a:r>
              <a:endParaRPr lang="en-US" sz="900" dirty="0">
                <a:solidFill>
                  <a:schemeClr val="bg1">
                    <a:lumMod val="85000"/>
                  </a:schemeClr>
                </a:solidFill>
              </a:endParaRPr>
            </a:p>
          </p:txBody>
        </p:sp>
      </p:grpSp>
      <p:grpSp>
        <p:nvGrpSpPr>
          <p:cNvPr id="86" name="Group 85"/>
          <p:cNvGrpSpPr/>
          <p:nvPr/>
        </p:nvGrpSpPr>
        <p:grpSpPr>
          <a:xfrm>
            <a:off x="2273899" y="1716164"/>
            <a:ext cx="2251249" cy="998579"/>
            <a:chOff x="553361" y="1660971"/>
            <a:chExt cx="2565489" cy="1137965"/>
          </a:xfrm>
        </p:grpSpPr>
        <p:sp>
          <p:nvSpPr>
            <p:cNvPr id="87" name="TextBox 86"/>
            <p:cNvSpPr txBox="1"/>
            <p:nvPr/>
          </p:nvSpPr>
          <p:spPr>
            <a:xfrm>
              <a:off x="553361" y="1660971"/>
              <a:ext cx="2565489" cy="447191"/>
            </a:xfrm>
            <a:prstGeom prst="rect">
              <a:avLst/>
            </a:prstGeom>
            <a:noFill/>
          </p:spPr>
          <p:txBody>
            <a:bodyPr wrap="none" lIns="0" rtlCol="0" anchor="ctr">
              <a:spAutoFit/>
            </a:bodyPr>
            <a:lstStyle/>
            <a:p>
              <a:r>
                <a:rPr lang="en-US" sz="1950" b="1" dirty="0" smtClean="0">
                  <a:solidFill>
                    <a:srgbClr val="FFDB55"/>
                  </a:solidFill>
                </a:rPr>
                <a:t>Research &amp; Teaching</a:t>
              </a:r>
              <a:endParaRPr lang="en-US" sz="1950" b="1" dirty="0">
                <a:solidFill>
                  <a:srgbClr val="FFDB55"/>
                </a:solidFill>
              </a:endParaRPr>
            </a:p>
          </p:txBody>
        </p:sp>
        <p:sp>
          <p:nvSpPr>
            <p:cNvPr id="88" name="TextBox 87"/>
            <p:cNvSpPr txBox="1"/>
            <p:nvPr/>
          </p:nvSpPr>
          <p:spPr>
            <a:xfrm>
              <a:off x="559193" y="2062387"/>
              <a:ext cx="2514888" cy="736549"/>
            </a:xfrm>
            <a:prstGeom prst="rect">
              <a:avLst/>
            </a:prstGeom>
            <a:noFill/>
          </p:spPr>
          <p:txBody>
            <a:bodyPr wrap="square" lIns="0" rIns="0" rtlCol="0" anchor="ctr">
              <a:spAutoFit/>
            </a:bodyPr>
            <a:lstStyle/>
            <a:p>
              <a:pPr algn="just"/>
              <a:r>
                <a:rPr lang="en-US" sz="900" dirty="0" smtClean="0">
                  <a:solidFill>
                    <a:schemeClr val="bg1">
                      <a:lumMod val="85000"/>
                    </a:schemeClr>
                  </a:solidFill>
                </a:rPr>
                <a:t>Taught Intro to Psych, Research Methods and Cognition in TCD and Research assistant in neuroscience study drug users. Taught </a:t>
              </a:r>
              <a:r>
                <a:rPr lang="en-US" sz="900" dirty="0" smtClean="0">
                  <a:solidFill>
                    <a:schemeClr val="bg1">
                      <a:lumMod val="85000"/>
                    </a:schemeClr>
                  </a:solidFill>
                </a:rPr>
                <a:t> brain and </a:t>
              </a:r>
              <a:r>
                <a:rPr lang="en-US" sz="900" dirty="0" err="1" smtClean="0">
                  <a:solidFill>
                    <a:schemeClr val="bg1">
                      <a:lumMod val="85000"/>
                    </a:schemeClr>
                  </a:solidFill>
                </a:rPr>
                <a:t>behaviour</a:t>
              </a:r>
              <a:r>
                <a:rPr lang="en-US" sz="900" dirty="0" smtClean="0">
                  <a:solidFill>
                    <a:schemeClr val="bg1">
                      <a:lumMod val="85000"/>
                    </a:schemeClr>
                  </a:solidFill>
                </a:rPr>
                <a:t> in UCD and Development in UL</a:t>
              </a:r>
              <a:endParaRPr lang="en-US" sz="900" dirty="0">
                <a:solidFill>
                  <a:schemeClr val="bg1">
                    <a:lumMod val="85000"/>
                  </a:schemeClr>
                </a:solidFill>
              </a:endParaRPr>
            </a:p>
          </p:txBody>
        </p:sp>
      </p:grpSp>
      <p:grpSp>
        <p:nvGrpSpPr>
          <p:cNvPr id="89" name="Group 88"/>
          <p:cNvGrpSpPr/>
          <p:nvPr/>
        </p:nvGrpSpPr>
        <p:grpSpPr>
          <a:xfrm>
            <a:off x="6941302" y="2790638"/>
            <a:ext cx="2343559" cy="1039107"/>
            <a:chOff x="553361" y="1660971"/>
            <a:chExt cx="2670683" cy="1184150"/>
          </a:xfrm>
        </p:grpSpPr>
        <p:sp>
          <p:nvSpPr>
            <p:cNvPr id="90" name="TextBox 89"/>
            <p:cNvSpPr txBox="1"/>
            <p:nvPr/>
          </p:nvSpPr>
          <p:spPr>
            <a:xfrm>
              <a:off x="553361" y="1660971"/>
              <a:ext cx="2670683" cy="447191"/>
            </a:xfrm>
            <a:prstGeom prst="rect">
              <a:avLst/>
            </a:prstGeom>
            <a:noFill/>
          </p:spPr>
          <p:txBody>
            <a:bodyPr wrap="none" lIns="0" rtlCol="0" anchor="ctr">
              <a:spAutoFit/>
            </a:bodyPr>
            <a:lstStyle/>
            <a:p>
              <a:r>
                <a:rPr lang="en-US" sz="1950" b="1" dirty="0" smtClean="0">
                  <a:solidFill>
                    <a:srgbClr val="EB1E42"/>
                  </a:solidFill>
                </a:rPr>
                <a:t>Coordinator Research</a:t>
              </a:r>
              <a:endParaRPr lang="en-US" sz="1950" b="1" dirty="0">
                <a:solidFill>
                  <a:srgbClr val="EB1E42"/>
                </a:solidFill>
              </a:endParaRPr>
            </a:p>
          </p:txBody>
        </p:sp>
        <p:sp>
          <p:nvSpPr>
            <p:cNvPr id="91" name="TextBox 90"/>
            <p:cNvSpPr txBox="1"/>
            <p:nvPr/>
          </p:nvSpPr>
          <p:spPr>
            <a:xfrm>
              <a:off x="805556" y="2108572"/>
              <a:ext cx="1605398" cy="736549"/>
            </a:xfrm>
            <a:prstGeom prst="rect">
              <a:avLst/>
            </a:prstGeom>
            <a:noFill/>
          </p:spPr>
          <p:txBody>
            <a:bodyPr wrap="square" lIns="0" rIns="0" rtlCol="0" anchor="ctr">
              <a:spAutoFit/>
            </a:bodyPr>
            <a:lstStyle/>
            <a:p>
              <a:pPr algn="just"/>
              <a:r>
                <a:rPr lang="en-US" sz="900" dirty="0" smtClean="0">
                  <a:solidFill>
                    <a:schemeClr val="bg1">
                      <a:lumMod val="85000"/>
                    </a:schemeClr>
                  </a:solidFill>
                </a:rPr>
                <a:t>Longitudinal study of widening participation project in TCD 1500 students over 3 years and 300 teachers</a:t>
              </a:r>
              <a:endParaRPr lang="en-US" sz="900" dirty="0">
                <a:solidFill>
                  <a:schemeClr val="bg1">
                    <a:lumMod val="85000"/>
                  </a:schemeClr>
                </a:solidFill>
              </a:endParaRPr>
            </a:p>
          </p:txBody>
        </p:sp>
      </p:grpSp>
      <p:grpSp>
        <p:nvGrpSpPr>
          <p:cNvPr id="105" name="Group 104"/>
          <p:cNvGrpSpPr/>
          <p:nvPr/>
        </p:nvGrpSpPr>
        <p:grpSpPr>
          <a:xfrm rot="16200000">
            <a:off x="1050419" y="4086848"/>
            <a:ext cx="413769" cy="671514"/>
            <a:chOff x="838200" y="1797154"/>
            <a:chExt cx="876300" cy="532463"/>
          </a:xfrm>
        </p:grpSpPr>
        <p:cxnSp>
          <p:nvCxnSpPr>
            <p:cNvPr id="102" name="Straight Connector 101"/>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06" name="Group 105"/>
          <p:cNvGrpSpPr/>
          <p:nvPr/>
        </p:nvGrpSpPr>
        <p:grpSpPr>
          <a:xfrm rot="5400000">
            <a:off x="4294378" y="1867192"/>
            <a:ext cx="499538" cy="887714"/>
            <a:chOff x="838200" y="1797154"/>
            <a:chExt cx="876300" cy="532463"/>
          </a:xfrm>
        </p:grpSpPr>
        <p:cxnSp>
          <p:nvCxnSpPr>
            <p:cNvPr id="107" name="Straight Connector 106"/>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12" name="Group 111"/>
          <p:cNvGrpSpPr/>
          <p:nvPr/>
        </p:nvGrpSpPr>
        <p:grpSpPr>
          <a:xfrm rot="16200000">
            <a:off x="3035967" y="5363986"/>
            <a:ext cx="413769" cy="671514"/>
            <a:chOff x="838200" y="1797154"/>
            <a:chExt cx="876300" cy="532463"/>
          </a:xfrm>
        </p:grpSpPr>
        <p:cxnSp>
          <p:nvCxnSpPr>
            <p:cNvPr id="113" name="Straight Connector 112"/>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15" name="Group 114"/>
          <p:cNvGrpSpPr/>
          <p:nvPr/>
        </p:nvGrpSpPr>
        <p:grpSpPr>
          <a:xfrm rot="5400000">
            <a:off x="8016692" y="2152304"/>
            <a:ext cx="636664" cy="597821"/>
            <a:chOff x="838200" y="1797154"/>
            <a:chExt cx="876300" cy="532463"/>
          </a:xfrm>
        </p:grpSpPr>
        <p:cxnSp>
          <p:nvCxnSpPr>
            <p:cNvPr id="116" name="Straight Connector 115"/>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92" name="Group 91"/>
          <p:cNvGrpSpPr/>
          <p:nvPr/>
        </p:nvGrpSpPr>
        <p:grpSpPr>
          <a:xfrm>
            <a:off x="1575575" y="4298114"/>
            <a:ext cx="1894456" cy="898490"/>
            <a:chOff x="2100766" y="4587818"/>
            <a:chExt cx="2525941" cy="1197987"/>
          </a:xfrm>
          <a:solidFill>
            <a:srgbClr val="05ACC7"/>
          </a:solidFill>
        </p:grpSpPr>
        <p:sp>
          <p:nvSpPr>
            <p:cNvPr id="93" name="Freeform 129"/>
            <p:cNvSpPr>
              <a:spLocks/>
            </p:cNvSpPr>
            <p:nvPr/>
          </p:nvSpPr>
          <p:spPr bwMode="auto">
            <a:xfrm rot="2747858">
              <a:off x="2817620" y="4677640"/>
              <a:ext cx="357149" cy="177505"/>
            </a:xfrm>
            <a:custGeom>
              <a:avLst/>
              <a:gdLst>
                <a:gd name="T0" fmla="*/ 324 w 667"/>
                <a:gd name="T1" fmla="*/ 184 h 332"/>
                <a:gd name="T2" fmla="*/ 336 w 667"/>
                <a:gd name="T3" fmla="*/ 186 h 332"/>
                <a:gd name="T4" fmla="*/ 365 w 667"/>
                <a:gd name="T5" fmla="*/ 199 h 332"/>
                <a:gd name="T6" fmla="*/ 396 w 667"/>
                <a:gd name="T7" fmla="*/ 227 h 332"/>
                <a:gd name="T8" fmla="*/ 430 w 667"/>
                <a:gd name="T9" fmla="*/ 267 h 332"/>
                <a:gd name="T10" fmla="*/ 447 w 667"/>
                <a:gd name="T11" fmla="*/ 293 h 332"/>
                <a:gd name="T12" fmla="*/ 452 w 667"/>
                <a:gd name="T13" fmla="*/ 303 h 332"/>
                <a:gd name="T14" fmla="*/ 457 w 667"/>
                <a:gd name="T15" fmla="*/ 312 h 332"/>
                <a:gd name="T16" fmla="*/ 560 w 667"/>
                <a:gd name="T17" fmla="*/ 325 h 332"/>
                <a:gd name="T18" fmla="*/ 667 w 667"/>
                <a:gd name="T19" fmla="*/ 332 h 332"/>
                <a:gd name="T20" fmla="*/ 653 w 667"/>
                <a:gd name="T21" fmla="*/ 297 h 332"/>
                <a:gd name="T22" fmla="*/ 622 w 667"/>
                <a:gd name="T23" fmla="*/ 231 h 332"/>
                <a:gd name="T24" fmla="*/ 587 w 667"/>
                <a:gd name="T25" fmla="*/ 172 h 332"/>
                <a:gd name="T26" fmla="*/ 548 w 667"/>
                <a:gd name="T27" fmla="*/ 120 h 332"/>
                <a:gd name="T28" fmla="*/ 507 w 667"/>
                <a:gd name="T29" fmla="*/ 76 h 332"/>
                <a:gd name="T30" fmla="*/ 461 w 667"/>
                <a:gd name="T31" fmla="*/ 43 h 332"/>
                <a:gd name="T32" fmla="*/ 415 w 667"/>
                <a:gd name="T33" fmla="*/ 17 h 332"/>
                <a:gd name="T34" fmla="*/ 365 w 667"/>
                <a:gd name="T35" fmla="*/ 2 h 332"/>
                <a:gd name="T36" fmla="*/ 339 w 667"/>
                <a:gd name="T37" fmla="*/ 0 h 332"/>
                <a:gd name="T38" fmla="*/ 317 w 667"/>
                <a:gd name="T39" fmla="*/ 0 h 332"/>
                <a:gd name="T40" fmla="*/ 272 w 667"/>
                <a:gd name="T41" fmla="*/ 4 h 332"/>
                <a:gd name="T42" fmla="*/ 228 w 667"/>
                <a:gd name="T43" fmla="*/ 15 h 332"/>
                <a:gd name="T44" fmla="*/ 184 w 667"/>
                <a:gd name="T45" fmla="*/ 34 h 332"/>
                <a:gd name="T46" fmla="*/ 119 w 667"/>
                <a:gd name="T47" fmla="*/ 71 h 332"/>
                <a:gd name="T48" fmla="*/ 37 w 667"/>
                <a:gd name="T49" fmla="*/ 144 h 332"/>
                <a:gd name="T50" fmla="*/ 0 w 667"/>
                <a:gd name="T51" fmla="*/ 189 h 332"/>
                <a:gd name="T52" fmla="*/ 92 w 667"/>
                <a:gd name="T53" fmla="*/ 225 h 332"/>
                <a:gd name="T54" fmla="*/ 188 w 667"/>
                <a:gd name="T55" fmla="*/ 255 h 332"/>
                <a:gd name="T56" fmla="*/ 223 w 667"/>
                <a:gd name="T57" fmla="*/ 224 h 332"/>
                <a:gd name="T58" fmla="*/ 275 w 667"/>
                <a:gd name="T59" fmla="*/ 196 h 332"/>
                <a:gd name="T60" fmla="*/ 308 w 667"/>
                <a:gd name="T61" fmla="*/ 185 h 332"/>
                <a:gd name="T62" fmla="*/ 324 w 667"/>
                <a:gd name="T63" fmla="*/ 18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7" h="332">
                  <a:moveTo>
                    <a:pt x="324" y="184"/>
                  </a:moveTo>
                  <a:lnTo>
                    <a:pt x="336" y="186"/>
                  </a:lnTo>
                  <a:lnTo>
                    <a:pt x="365" y="199"/>
                  </a:lnTo>
                  <a:lnTo>
                    <a:pt x="396" y="227"/>
                  </a:lnTo>
                  <a:lnTo>
                    <a:pt x="430" y="267"/>
                  </a:lnTo>
                  <a:lnTo>
                    <a:pt x="447" y="293"/>
                  </a:lnTo>
                  <a:lnTo>
                    <a:pt x="452" y="303"/>
                  </a:lnTo>
                  <a:lnTo>
                    <a:pt x="457" y="312"/>
                  </a:lnTo>
                  <a:lnTo>
                    <a:pt x="560" y="325"/>
                  </a:lnTo>
                  <a:lnTo>
                    <a:pt x="667" y="332"/>
                  </a:lnTo>
                  <a:lnTo>
                    <a:pt x="653" y="297"/>
                  </a:lnTo>
                  <a:lnTo>
                    <a:pt x="622" y="231"/>
                  </a:lnTo>
                  <a:lnTo>
                    <a:pt x="587" y="172"/>
                  </a:lnTo>
                  <a:lnTo>
                    <a:pt x="548" y="120"/>
                  </a:lnTo>
                  <a:lnTo>
                    <a:pt x="507" y="76"/>
                  </a:lnTo>
                  <a:lnTo>
                    <a:pt x="461" y="43"/>
                  </a:lnTo>
                  <a:lnTo>
                    <a:pt x="415" y="17"/>
                  </a:lnTo>
                  <a:lnTo>
                    <a:pt x="365" y="2"/>
                  </a:lnTo>
                  <a:lnTo>
                    <a:pt x="339" y="0"/>
                  </a:lnTo>
                  <a:lnTo>
                    <a:pt x="317" y="0"/>
                  </a:lnTo>
                  <a:lnTo>
                    <a:pt x="272" y="4"/>
                  </a:lnTo>
                  <a:lnTo>
                    <a:pt x="228" y="15"/>
                  </a:lnTo>
                  <a:lnTo>
                    <a:pt x="184" y="34"/>
                  </a:lnTo>
                  <a:lnTo>
                    <a:pt x="119" y="71"/>
                  </a:lnTo>
                  <a:lnTo>
                    <a:pt x="37" y="144"/>
                  </a:lnTo>
                  <a:lnTo>
                    <a:pt x="0" y="189"/>
                  </a:lnTo>
                  <a:lnTo>
                    <a:pt x="92" y="225"/>
                  </a:lnTo>
                  <a:lnTo>
                    <a:pt x="188" y="255"/>
                  </a:lnTo>
                  <a:lnTo>
                    <a:pt x="223" y="224"/>
                  </a:lnTo>
                  <a:lnTo>
                    <a:pt x="275" y="196"/>
                  </a:lnTo>
                  <a:lnTo>
                    <a:pt x="308" y="185"/>
                  </a:lnTo>
                  <a:lnTo>
                    <a:pt x="324"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4" name="Freeform 130"/>
            <p:cNvSpPr>
              <a:spLocks/>
            </p:cNvSpPr>
            <p:nvPr/>
          </p:nvSpPr>
          <p:spPr bwMode="auto">
            <a:xfrm rot="2747858">
              <a:off x="2899538" y="4933236"/>
              <a:ext cx="126179" cy="143288"/>
            </a:xfrm>
            <a:custGeom>
              <a:avLst/>
              <a:gdLst>
                <a:gd name="T0" fmla="*/ 0 w 240"/>
                <a:gd name="T1" fmla="*/ 0 h 268"/>
                <a:gd name="T2" fmla="*/ 21 w 240"/>
                <a:gd name="T3" fmla="*/ 58 h 268"/>
                <a:gd name="T4" fmla="*/ 49 w 240"/>
                <a:gd name="T5" fmla="*/ 188 h 268"/>
                <a:gd name="T6" fmla="*/ 55 w 240"/>
                <a:gd name="T7" fmla="*/ 259 h 268"/>
                <a:gd name="T8" fmla="*/ 147 w 240"/>
                <a:gd name="T9" fmla="*/ 267 h 268"/>
                <a:gd name="T10" fmla="*/ 240 w 240"/>
                <a:gd name="T11" fmla="*/ 268 h 268"/>
                <a:gd name="T12" fmla="*/ 236 w 240"/>
                <a:gd name="T13" fmla="*/ 201 h 268"/>
                <a:gd name="T14" fmla="*/ 215 w 240"/>
                <a:gd name="T15" fmla="*/ 74 h 268"/>
                <a:gd name="T16" fmla="*/ 200 w 240"/>
                <a:gd name="T17" fmla="*/ 13 h 268"/>
                <a:gd name="T18" fmla="*/ 99 w 240"/>
                <a:gd name="T19" fmla="*/ 9 h 268"/>
                <a:gd name="T20" fmla="*/ 0 w 240"/>
                <a:gd name="T2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8">
                  <a:moveTo>
                    <a:pt x="0" y="0"/>
                  </a:moveTo>
                  <a:lnTo>
                    <a:pt x="21" y="58"/>
                  </a:lnTo>
                  <a:lnTo>
                    <a:pt x="49" y="188"/>
                  </a:lnTo>
                  <a:lnTo>
                    <a:pt x="55" y="259"/>
                  </a:lnTo>
                  <a:lnTo>
                    <a:pt x="147" y="267"/>
                  </a:lnTo>
                  <a:lnTo>
                    <a:pt x="240" y="268"/>
                  </a:lnTo>
                  <a:lnTo>
                    <a:pt x="236" y="201"/>
                  </a:lnTo>
                  <a:lnTo>
                    <a:pt x="215" y="74"/>
                  </a:lnTo>
                  <a:lnTo>
                    <a:pt x="200" y="13"/>
                  </a:lnTo>
                  <a:lnTo>
                    <a:pt x="99" y="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5" name="Freeform 131"/>
            <p:cNvSpPr>
              <a:spLocks/>
            </p:cNvSpPr>
            <p:nvPr/>
          </p:nvSpPr>
          <p:spPr bwMode="auto">
            <a:xfrm rot="2747858">
              <a:off x="2713891" y="4646277"/>
              <a:ext cx="145425" cy="149703"/>
            </a:xfrm>
            <a:custGeom>
              <a:avLst/>
              <a:gdLst>
                <a:gd name="T0" fmla="*/ 273 w 273"/>
                <a:gd name="T1" fmla="*/ 67 h 283"/>
                <a:gd name="T2" fmla="*/ 180 w 273"/>
                <a:gd name="T3" fmla="*/ 36 h 283"/>
                <a:gd name="T4" fmla="*/ 94 w 273"/>
                <a:gd name="T5" fmla="*/ 0 h 283"/>
                <a:gd name="T6" fmla="*/ 66 w 273"/>
                <a:gd name="T7" fmla="*/ 45 h 283"/>
                <a:gd name="T8" fmla="*/ 20 w 273"/>
                <a:gd name="T9" fmla="*/ 147 h 283"/>
                <a:gd name="T10" fmla="*/ 0 w 273"/>
                <a:gd name="T11" fmla="*/ 202 h 283"/>
                <a:gd name="T12" fmla="*/ 82 w 273"/>
                <a:gd name="T13" fmla="*/ 245 h 283"/>
                <a:gd name="T14" fmla="*/ 170 w 273"/>
                <a:gd name="T15" fmla="*/ 283 h 283"/>
                <a:gd name="T16" fmla="*/ 191 w 273"/>
                <a:gd name="T17" fmla="*/ 218 h 283"/>
                <a:gd name="T18" fmla="*/ 243 w 273"/>
                <a:gd name="T19" fmla="*/ 110 h 283"/>
                <a:gd name="T20" fmla="*/ 273 w 273"/>
                <a:gd name="T21" fmla="*/ 67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283">
                  <a:moveTo>
                    <a:pt x="273" y="67"/>
                  </a:moveTo>
                  <a:lnTo>
                    <a:pt x="180" y="36"/>
                  </a:lnTo>
                  <a:lnTo>
                    <a:pt x="94" y="0"/>
                  </a:lnTo>
                  <a:lnTo>
                    <a:pt x="66" y="45"/>
                  </a:lnTo>
                  <a:lnTo>
                    <a:pt x="20" y="147"/>
                  </a:lnTo>
                  <a:lnTo>
                    <a:pt x="0" y="202"/>
                  </a:lnTo>
                  <a:lnTo>
                    <a:pt x="82" y="245"/>
                  </a:lnTo>
                  <a:lnTo>
                    <a:pt x="170" y="283"/>
                  </a:lnTo>
                  <a:lnTo>
                    <a:pt x="191" y="218"/>
                  </a:lnTo>
                  <a:lnTo>
                    <a:pt x="243" y="110"/>
                  </a:lnTo>
                  <a:lnTo>
                    <a:pt x="27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6" name="Freeform 132"/>
            <p:cNvSpPr>
              <a:spLocks/>
            </p:cNvSpPr>
            <p:nvPr/>
          </p:nvSpPr>
          <p:spPr bwMode="auto">
            <a:xfrm rot="2747858">
              <a:off x="2600317" y="4715395"/>
              <a:ext cx="109070" cy="145425"/>
            </a:xfrm>
            <a:custGeom>
              <a:avLst/>
              <a:gdLst>
                <a:gd name="T0" fmla="*/ 203 w 203"/>
                <a:gd name="T1" fmla="*/ 80 h 272"/>
                <a:gd name="T2" fmla="*/ 114 w 203"/>
                <a:gd name="T3" fmla="*/ 42 h 272"/>
                <a:gd name="T4" fmla="*/ 31 w 203"/>
                <a:gd name="T5" fmla="*/ 0 h 272"/>
                <a:gd name="T6" fmla="*/ 21 w 203"/>
                <a:gd name="T7" fmla="*/ 42 h 272"/>
                <a:gd name="T8" fmla="*/ 5 w 203"/>
                <a:gd name="T9" fmla="*/ 133 h 272"/>
                <a:gd name="T10" fmla="*/ 0 w 203"/>
                <a:gd name="T11" fmla="*/ 180 h 272"/>
                <a:gd name="T12" fmla="*/ 43 w 203"/>
                <a:gd name="T13" fmla="*/ 204 h 272"/>
                <a:gd name="T14" fmla="*/ 132 w 203"/>
                <a:gd name="T15" fmla="*/ 251 h 272"/>
                <a:gd name="T16" fmla="*/ 180 w 203"/>
                <a:gd name="T17" fmla="*/ 272 h 272"/>
                <a:gd name="T18" fmla="*/ 183 w 203"/>
                <a:gd name="T19" fmla="*/ 221 h 272"/>
                <a:gd name="T20" fmla="*/ 194 w 203"/>
                <a:gd name="T21" fmla="*/ 124 h 272"/>
                <a:gd name="T22" fmla="*/ 203 w 203"/>
                <a:gd name="T23" fmla="*/ 8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72">
                  <a:moveTo>
                    <a:pt x="203" y="80"/>
                  </a:moveTo>
                  <a:lnTo>
                    <a:pt x="114" y="42"/>
                  </a:lnTo>
                  <a:lnTo>
                    <a:pt x="31" y="0"/>
                  </a:lnTo>
                  <a:lnTo>
                    <a:pt x="21" y="42"/>
                  </a:lnTo>
                  <a:lnTo>
                    <a:pt x="5" y="133"/>
                  </a:lnTo>
                  <a:lnTo>
                    <a:pt x="0" y="180"/>
                  </a:lnTo>
                  <a:lnTo>
                    <a:pt x="43" y="204"/>
                  </a:lnTo>
                  <a:lnTo>
                    <a:pt x="132" y="251"/>
                  </a:lnTo>
                  <a:lnTo>
                    <a:pt x="180" y="272"/>
                  </a:lnTo>
                  <a:lnTo>
                    <a:pt x="183" y="221"/>
                  </a:lnTo>
                  <a:lnTo>
                    <a:pt x="194" y="124"/>
                  </a:lnTo>
                  <a:lnTo>
                    <a:pt x="203"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7" name="Freeform 133"/>
            <p:cNvSpPr>
              <a:spLocks/>
            </p:cNvSpPr>
            <p:nvPr/>
          </p:nvSpPr>
          <p:spPr bwMode="auto">
            <a:xfrm rot="2747858">
              <a:off x="2794957" y="5066567"/>
              <a:ext cx="111208" cy="115485"/>
            </a:xfrm>
            <a:custGeom>
              <a:avLst/>
              <a:gdLst>
                <a:gd name="T0" fmla="*/ 0 w 210"/>
                <a:gd name="T1" fmla="*/ 203 h 215"/>
                <a:gd name="T2" fmla="*/ 92 w 210"/>
                <a:gd name="T3" fmla="*/ 212 h 215"/>
                <a:gd name="T4" fmla="*/ 187 w 210"/>
                <a:gd name="T5" fmla="*/ 215 h 215"/>
                <a:gd name="T6" fmla="*/ 197 w 210"/>
                <a:gd name="T7" fmla="*/ 163 h 215"/>
                <a:gd name="T8" fmla="*/ 209 w 210"/>
                <a:gd name="T9" fmla="*/ 59 h 215"/>
                <a:gd name="T10" fmla="*/ 210 w 210"/>
                <a:gd name="T11" fmla="*/ 9 h 215"/>
                <a:gd name="T12" fmla="*/ 117 w 210"/>
                <a:gd name="T13" fmla="*/ 6 h 215"/>
                <a:gd name="T14" fmla="*/ 26 w 210"/>
                <a:gd name="T15" fmla="*/ 0 h 215"/>
                <a:gd name="T16" fmla="*/ 25 w 210"/>
                <a:gd name="T17" fmla="*/ 50 h 215"/>
                <a:gd name="T18" fmla="*/ 12 w 210"/>
                <a:gd name="T19" fmla="*/ 153 h 215"/>
                <a:gd name="T20" fmla="*/ 0 w 210"/>
                <a:gd name="T21" fmla="*/ 20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0" h="215">
                  <a:moveTo>
                    <a:pt x="0" y="203"/>
                  </a:moveTo>
                  <a:lnTo>
                    <a:pt x="92" y="212"/>
                  </a:lnTo>
                  <a:lnTo>
                    <a:pt x="187" y="215"/>
                  </a:lnTo>
                  <a:lnTo>
                    <a:pt x="197" y="163"/>
                  </a:lnTo>
                  <a:lnTo>
                    <a:pt x="209" y="59"/>
                  </a:lnTo>
                  <a:lnTo>
                    <a:pt x="210" y="9"/>
                  </a:lnTo>
                  <a:lnTo>
                    <a:pt x="117" y="6"/>
                  </a:lnTo>
                  <a:lnTo>
                    <a:pt x="26" y="0"/>
                  </a:lnTo>
                  <a:lnTo>
                    <a:pt x="25" y="50"/>
                  </a:lnTo>
                  <a:lnTo>
                    <a:pt x="12" y="153"/>
                  </a:lnTo>
                  <a:lnTo>
                    <a:pt x="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8" name="Freeform 134"/>
            <p:cNvSpPr>
              <a:spLocks/>
            </p:cNvSpPr>
            <p:nvPr/>
          </p:nvSpPr>
          <p:spPr bwMode="auto">
            <a:xfrm rot="2747858">
              <a:off x="2491668" y="4808512"/>
              <a:ext cx="113347" cy="160396"/>
            </a:xfrm>
            <a:custGeom>
              <a:avLst/>
              <a:gdLst>
                <a:gd name="T0" fmla="*/ 199 w 211"/>
                <a:gd name="T1" fmla="*/ 239 h 302"/>
                <a:gd name="T2" fmla="*/ 189 w 211"/>
                <a:gd name="T3" fmla="*/ 163 h 302"/>
                <a:gd name="T4" fmla="*/ 185 w 211"/>
                <a:gd name="T5" fmla="*/ 90 h 302"/>
                <a:gd name="T6" fmla="*/ 137 w 211"/>
                <a:gd name="T7" fmla="*/ 70 h 302"/>
                <a:gd name="T8" fmla="*/ 44 w 211"/>
                <a:gd name="T9" fmla="*/ 24 h 302"/>
                <a:gd name="T10" fmla="*/ 1 w 211"/>
                <a:gd name="T11" fmla="*/ 0 h 302"/>
                <a:gd name="T12" fmla="*/ 0 w 211"/>
                <a:gd name="T13" fmla="*/ 48 h 302"/>
                <a:gd name="T14" fmla="*/ 3 w 211"/>
                <a:gd name="T15" fmla="*/ 149 h 302"/>
                <a:gd name="T16" fmla="*/ 9 w 211"/>
                <a:gd name="T17" fmla="*/ 200 h 302"/>
                <a:gd name="T18" fmla="*/ 55 w 211"/>
                <a:gd name="T19" fmla="*/ 229 h 302"/>
                <a:gd name="T20" fmla="*/ 158 w 211"/>
                <a:gd name="T21" fmla="*/ 280 h 302"/>
                <a:gd name="T22" fmla="*/ 211 w 211"/>
                <a:gd name="T23" fmla="*/ 302 h 302"/>
                <a:gd name="T24" fmla="*/ 204 w 211"/>
                <a:gd name="T25" fmla="*/ 270 h 302"/>
                <a:gd name="T26" fmla="*/ 199 w 211"/>
                <a:gd name="T27" fmla="*/ 23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199" y="239"/>
                  </a:moveTo>
                  <a:lnTo>
                    <a:pt x="189" y="163"/>
                  </a:lnTo>
                  <a:lnTo>
                    <a:pt x="185" y="90"/>
                  </a:lnTo>
                  <a:lnTo>
                    <a:pt x="137" y="70"/>
                  </a:lnTo>
                  <a:lnTo>
                    <a:pt x="44" y="24"/>
                  </a:lnTo>
                  <a:lnTo>
                    <a:pt x="1" y="0"/>
                  </a:lnTo>
                  <a:lnTo>
                    <a:pt x="0" y="48"/>
                  </a:lnTo>
                  <a:lnTo>
                    <a:pt x="3" y="149"/>
                  </a:lnTo>
                  <a:lnTo>
                    <a:pt x="9" y="200"/>
                  </a:lnTo>
                  <a:lnTo>
                    <a:pt x="55" y="229"/>
                  </a:lnTo>
                  <a:lnTo>
                    <a:pt x="158" y="280"/>
                  </a:lnTo>
                  <a:lnTo>
                    <a:pt x="211" y="302"/>
                  </a:lnTo>
                  <a:lnTo>
                    <a:pt x="204" y="270"/>
                  </a:lnTo>
                  <a:lnTo>
                    <a:pt x="199" y="2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99" name="Freeform 135"/>
            <p:cNvSpPr>
              <a:spLocks/>
            </p:cNvSpPr>
            <p:nvPr/>
          </p:nvSpPr>
          <p:spPr bwMode="auto">
            <a:xfrm rot="2747858">
              <a:off x="2650386" y="5141895"/>
              <a:ext cx="141148" cy="115485"/>
            </a:xfrm>
            <a:custGeom>
              <a:avLst/>
              <a:gdLst>
                <a:gd name="T0" fmla="*/ 46 w 267"/>
                <a:gd name="T1" fmla="*/ 84 h 216"/>
                <a:gd name="T2" fmla="*/ 22 w 267"/>
                <a:gd name="T3" fmla="*/ 143 h 216"/>
                <a:gd name="T4" fmla="*/ 0 w 267"/>
                <a:gd name="T5" fmla="*/ 196 h 216"/>
                <a:gd name="T6" fmla="*/ 93 w 267"/>
                <a:gd name="T7" fmla="*/ 210 h 216"/>
                <a:gd name="T8" fmla="*/ 190 w 267"/>
                <a:gd name="T9" fmla="*/ 216 h 216"/>
                <a:gd name="T10" fmla="*/ 202 w 267"/>
                <a:gd name="T11" fmla="*/ 189 h 216"/>
                <a:gd name="T12" fmla="*/ 215 w 267"/>
                <a:gd name="T13" fmla="*/ 161 h 216"/>
                <a:gd name="T14" fmla="*/ 245 w 267"/>
                <a:gd name="T15" fmla="*/ 87 h 216"/>
                <a:gd name="T16" fmla="*/ 267 w 267"/>
                <a:gd name="T17" fmla="*/ 13 h 216"/>
                <a:gd name="T18" fmla="*/ 172 w 267"/>
                <a:gd name="T19" fmla="*/ 9 h 216"/>
                <a:gd name="T20" fmla="*/ 79 w 267"/>
                <a:gd name="T21" fmla="*/ 0 h 216"/>
                <a:gd name="T22" fmla="*/ 64 w 267"/>
                <a:gd name="T23" fmla="*/ 43 h 216"/>
                <a:gd name="T24" fmla="*/ 46 w 267"/>
                <a:gd name="T25" fmla="*/ 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7" h="216">
                  <a:moveTo>
                    <a:pt x="46" y="84"/>
                  </a:moveTo>
                  <a:lnTo>
                    <a:pt x="22" y="143"/>
                  </a:lnTo>
                  <a:lnTo>
                    <a:pt x="0" y="196"/>
                  </a:lnTo>
                  <a:lnTo>
                    <a:pt x="93" y="210"/>
                  </a:lnTo>
                  <a:lnTo>
                    <a:pt x="190" y="216"/>
                  </a:lnTo>
                  <a:lnTo>
                    <a:pt x="202" y="189"/>
                  </a:lnTo>
                  <a:lnTo>
                    <a:pt x="215" y="161"/>
                  </a:lnTo>
                  <a:lnTo>
                    <a:pt x="245" y="87"/>
                  </a:lnTo>
                  <a:lnTo>
                    <a:pt x="267" y="13"/>
                  </a:lnTo>
                  <a:lnTo>
                    <a:pt x="172" y="9"/>
                  </a:lnTo>
                  <a:lnTo>
                    <a:pt x="79" y="0"/>
                  </a:lnTo>
                  <a:lnTo>
                    <a:pt x="64" y="43"/>
                  </a:lnTo>
                  <a:lnTo>
                    <a:pt x="4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00" name="Freeform 137"/>
            <p:cNvSpPr>
              <a:spLocks/>
            </p:cNvSpPr>
            <p:nvPr/>
          </p:nvSpPr>
          <p:spPr bwMode="auto">
            <a:xfrm rot="2747858">
              <a:off x="2648770" y="4700734"/>
              <a:ext cx="222415" cy="498297"/>
            </a:xfrm>
            <a:custGeom>
              <a:avLst/>
              <a:gdLst>
                <a:gd name="T0" fmla="*/ 254 w 416"/>
                <a:gd name="T1" fmla="*/ 0 h 932"/>
                <a:gd name="T2" fmla="*/ 239 w 416"/>
                <a:gd name="T3" fmla="*/ 2 h 932"/>
                <a:gd name="T4" fmla="*/ 183 w 416"/>
                <a:gd name="T5" fmla="*/ 39 h 932"/>
                <a:gd name="T6" fmla="*/ 151 w 416"/>
                <a:gd name="T7" fmla="*/ 74 h 932"/>
                <a:gd name="T8" fmla="*/ 133 w 416"/>
                <a:gd name="T9" fmla="*/ 97 h 932"/>
                <a:gd name="T10" fmla="*/ 98 w 416"/>
                <a:gd name="T11" fmla="*/ 151 h 932"/>
                <a:gd name="T12" fmla="*/ 65 w 416"/>
                <a:gd name="T13" fmla="*/ 216 h 932"/>
                <a:gd name="T14" fmla="*/ 38 w 416"/>
                <a:gd name="T15" fmla="*/ 293 h 932"/>
                <a:gd name="T16" fmla="*/ 17 w 416"/>
                <a:gd name="T17" fmla="*/ 378 h 932"/>
                <a:gd name="T18" fmla="*/ 4 w 416"/>
                <a:gd name="T19" fmla="*/ 473 h 932"/>
                <a:gd name="T20" fmla="*/ 0 w 416"/>
                <a:gd name="T21" fmla="*/ 577 h 932"/>
                <a:gd name="T22" fmla="*/ 7 w 416"/>
                <a:gd name="T23" fmla="*/ 689 h 932"/>
                <a:gd name="T24" fmla="*/ 16 w 416"/>
                <a:gd name="T25" fmla="*/ 749 h 932"/>
                <a:gd name="T26" fmla="*/ 25 w 416"/>
                <a:gd name="T27" fmla="*/ 801 h 932"/>
                <a:gd name="T28" fmla="*/ 34 w 416"/>
                <a:gd name="T29" fmla="*/ 853 h 932"/>
                <a:gd name="T30" fmla="*/ 37 w 416"/>
                <a:gd name="T31" fmla="*/ 858 h 932"/>
                <a:gd name="T32" fmla="*/ 59 w 416"/>
                <a:gd name="T33" fmla="*/ 871 h 932"/>
                <a:gd name="T34" fmla="*/ 114 w 416"/>
                <a:gd name="T35" fmla="*/ 890 h 932"/>
                <a:gd name="T36" fmla="*/ 254 w 416"/>
                <a:gd name="T37" fmla="*/ 927 h 932"/>
                <a:gd name="T38" fmla="*/ 285 w 416"/>
                <a:gd name="T39" fmla="*/ 932 h 932"/>
                <a:gd name="T40" fmla="*/ 313 w 416"/>
                <a:gd name="T41" fmla="*/ 864 h 932"/>
                <a:gd name="T42" fmla="*/ 345 w 416"/>
                <a:gd name="T43" fmla="*/ 793 h 932"/>
                <a:gd name="T44" fmla="*/ 365 w 416"/>
                <a:gd name="T45" fmla="*/ 744 h 932"/>
                <a:gd name="T46" fmla="*/ 394 w 416"/>
                <a:gd name="T47" fmla="*/ 644 h 932"/>
                <a:gd name="T48" fmla="*/ 411 w 416"/>
                <a:gd name="T49" fmla="*/ 544 h 932"/>
                <a:gd name="T50" fmla="*/ 416 w 416"/>
                <a:gd name="T51" fmla="*/ 446 h 932"/>
                <a:gd name="T52" fmla="*/ 411 w 416"/>
                <a:gd name="T53" fmla="*/ 350 h 932"/>
                <a:gd name="T54" fmla="*/ 396 w 416"/>
                <a:gd name="T55" fmla="*/ 260 h 932"/>
                <a:gd name="T56" fmla="*/ 374 w 416"/>
                <a:gd name="T57" fmla="*/ 179 h 932"/>
                <a:gd name="T58" fmla="*/ 343 w 416"/>
                <a:gd name="T59" fmla="*/ 106 h 932"/>
                <a:gd name="T60" fmla="*/ 324 w 416"/>
                <a:gd name="T61" fmla="*/ 75 h 932"/>
                <a:gd name="T62" fmla="*/ 300 w 416"/>
                <a:gd name="T63" fmla="*/ 37 h 932"/>
                <a:gd name="T64" fmla="*/ 263 w 416"/>
                <a:gd name="T65" fmla="*/ 2 h 932"/>
                <a:gd name="T66" fmla="*/ 254 w 416"/>
                <a:gd name="T6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932">
                  <a:moveTo>
                    <a:pt x="254" y="0"/>
                  </a:moveTo>
                  <a:lnTo>
                    <a:pt x="239" y="2"/>
                  </a:lnTo>
                  <a:lnTo>
                    <a:pt x="183" y="39"/>
                  </a:lnTo>
                  <a:lnTo>
                    <a:pt x="151" y="74"/>
                  </a:lnTo>
                  <a:lnTo>
                    <a:pt x="133" y="97"/>
                  </a:lnTo>
                  <a:lnTo>
                    <a:pt x="98" y="151"/>
                  </a:lnTo>
                  <a:lnTo>
                    <a:pt x="65" y="216"/>
                  </a:lnTo>
                  <a:lnTo>
                    <a:pt x="38" y="293"/>
                  </a:lnTo>
                  <a:lnTo>
                    <a:pt x="17" y="378"/>
                  </a:lnTo>
                  <a:lnTo>
                    <a:pt x="4" y="473"/>
                  </a:lnTo>
                  <a:lnTo>
                    <a:pt x="0" y="577"/>
                  </a:lnTo>
                  <a:lnTo>
                    <a:pt x="7" y="689"/>
                  </a:lnTo>
                  <a:lnTo>
                    <a:pt x="16" y="749"/>
                  </a:lnTo>
                  <a:lnTo>
                    <a:pt x="25" y="801"/>
                  </a:lnTo>
                  <a:lnTo>
                    <a:pt x="34" y="853"/>
                  </a:lnTo>
                  <a:lnTo>
                    <a:pt x="37" y="858"/>
                  </a:lnTo>
                  <a:lnTo>
                    <a:pt x="59" y="871"/>
                  </a:lnTo>
                  <a:lnTo>
                    <a:pt x="114" y="890"/>
                  </a:lnTo>
                  <a:lnTo>
                    <a:pt x="254" y="927"/>
                  </a:lnTo>
                  <a:lnTo>
                    <a:pt x="285" y="932"/>
                  </a:lnTo>
                  <a:lnTo>
                    <a:pt x="313" y="864"/>
                  </a:lnTo>
                  <a:lnTo>
                    <a:pt x="345" y="793"/>
                  </a:lnTo>
                  <a:lnTo>
                    <a:pt x="365" y="744"/>
                  </a:lnTo>
                  <a:lnTo>
                    <a:pt x="394" y="644"/>
                  </a:lnTo>
                  <a:lnTo>
                    <a:pt x="411" y="544"/>
                  </a:lnTo>
                  <a:lnTo>
                    <a:pt x="416" y="446"/>
                  </a:lnTo>
                  <a:lnTo>
                    <a:pt x="411" y="350"/>
                  </a:lnTo>
                  <a:lnTo>
                    <a:pt x="396" y="260"/>
                  </a:lnTo>
                  <a:lnTo>
                    <a:pt x="374" y="179"/>
                  </a:lnTo>
                  <a:lnTo>
                    <a:pt x="343" y="106"/>
                  </a:lnTo>
                  <a:lnTo>
                    <a:pt x="324" y="75"/>
                  </a:lnTo>
                  <a:lnTo>
                    <a:pt x="300" y="37"/>
                  </a:lnTo>
                  <a:lnTo>
                    <a:pt x="263" y="2"/>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01" name="Freeform 138"/>
            <p:cNvSpPr>
              <a:spLocks/>
            </p:cNvSpPr>
            <p:nvPr/>
          </p:nvSpPr>
          <p:spPr bwMode="auto">
            <a:xfrm rot="2747858">
              <a:off x="2093281" y="5229692"/>
              <a:ext cx="382812" cy="367841"/>
            </a:xfrm>
            <a:custGeom>
              <a:avLst/>
              <a:gdLst>
                <a:gd name="T0" fmla="*/ 649 w 716"/>
                <a:gd name="T1" fmla="*/ 49 h 687"/>
                <a:gd name="T2" fmla="*/ 3 w 716"/>
                <a:gd name="T3" fmla="*/ 0 h 687"/>
                <a:gd name="T4" fmla="*/ 6 w 716"/>
                <a:gd name="T5" fmla="*/ 79 h 687"/>
                <a:gd name="T6" fmla="*/ 2 w 716"/>
                <a:gd name="T7" fmla="*/ 162 h 687"/>
                <a:gd name="T8" fmla="*/ 0 w 716"/>
                <a:gd name="T9" fmla="*/ 213 h 687"/>
                <a:gd name="T10" fmla="*/ 5 w 716"/>
                <a:gd name="T11" fmla="*/ 311 h 687"/>
                <a:gd name="T12" fmla="*/ 23 w 716"/>
                <a:gd name="T13" fmla="*/ 404 h 687"/>
                <a:gd name="T14" fmla="*/ 54 w 716"/>
                <a:gd name="T15" fmla="*/ 489 h 687"/>
                <a:gd name="T16" fmla="*/ 99 w 716"/>
                <a:gd name="T17" fmla="*/ 561 h 687"/>
                <a:gd name="T18" fmla="*/ 159 w 716"/>
                <a:gd name="T19" fmla="*/ 621 h 687"/>
                <a:gd name="T20" fmla="*/ 233 w 716"/>
                <a:gd name="T21" fmla="*/ 662 h 687"/>
                <a:gd name="T22" fmla="*/ 321 w 716"/>
                <a:gd name="T23" fmla="*/ 686 h 687"/>
                <a:gd name="T24" fmla="*/ 373 w 716"/>
                <a:gd name="T25" fmla="*/ 687 h 687"/>
                <a:gd name="T26" fmla="*/ 416 w 716"/>
                <a:gd name="T27" fmla="*/ 686 h 687"/>
                <a:gd name="T28" fmla="*/ 499 w 716"/>
                <a:gd name="T29" fmla="*/ 664 h 687"/>
                <a:gd name="T30" fmla="*/ 572 w 716"/>
                <a:gd name="T31" fmla="*/ 622 h 687"/>
                <a:gd name="T32" fmla="*/ 633 w 716"/>
                <a:gd name="T33" fmla="*/ 564 h 687"/>
                <a:gd name="T34" fmla="*/ 680 w 716"/>
                <a:gd name="T35" fmla="*/ 490 h 687"/>
                <a:gd name="T36" fmla="*/ 709 w 716"/>
                <a:gd name="T37" fmla="*/ 403 h 687"/>
                <a:gd name="T38" fmla="*/ 716 w 716"/>
                <a:gd name="T39" fmla="*/ 305 h 687"/>
                <a:gd name="T40" fmla="*/ 705 w 716"/>
                <a:gd name="T41" fmla="*/ 224 h 687"/>
                <a:gd name="T42" fmla="*/ 689 w 716"/>
                <a:gd name="T43" fmla="*/ 167 h 687"/>
                <a:gd name="T44" fmla="*/ 679 w 716"/>
                <a:gd name="T45" fmla="*/ 139 h 687"/>
                <a:gd name="T46" fmla="*/ 662 w 716"/>
                <a:gd name="T47" fmla="*/ 92 h 687"/>
                <a:gd name="T48" fmla="*/ 649 w 716"/>
                <a:gd name="T49" fmla="*/ 4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6" h="687">
                  <a:moveTo>
                    <a:pt x="649" y="49"/>
                  </a:moveTo>
                  <a:lnTo>
                    <a:pt x="3" y="0"/>
                  </a:lnTo>
                  <a:lnTo>
                    <a:pt x="6" y="79"/>
                  </a:lnTo>
                  <a:lnTo>
                    <a:pt x="2" y="162"/>
                  </a:lnTo>
                  <a:lnTo>
                    <a:pt x="0" y="213"/>
                  </a:lnTo>
                  <a:lnTo>
                    <a:pt x="5" y="311"/>
                  </a:lnTo>
                  <a:lnTo>
                    <a:pt x="23" y="404"/>
                  </a:lnTo>
                  <a:lnTo>
                    <a:pt x="54" y="489"/>
                  </a:lnTo>
                  <a:lnTo>
                    <a:pt x="99" y="561"/>
                  </a:lnTo>
                  <a:lnTo>
                    <a:pt x="159" y="621"/>
                  </a:lnTo>
                  <a:lnTo>
                    <a:pt x="233" y="662"/>
                  </a:lnTo>
                  <a:lnTo>
                    <a:pt x="321" y="686"/>
                  </a:lnTo>
                  <a:lnTo>
                    <a:pt x="373" y="687"/>
                  </a:lnTo>
                  <a:lnTo>
                    <a:pt x="416" y="686"/>
                  </a:lnTo>
                  <a:lnTo>
                    <a:pt x="499" y="664"/>
                  </a:lnTo>
                  <a:lnTo>
                    <a:pt x="572" y="622"/>
                  </a:lnTo>
                  <a:lnTo>
                    <a:pt x="633" y="564"/>
                  </a:lnTo>
                  <a:lnTo>
                    <a:pt x="680" y="490"/>
                  </a:lnTo>
                  <a:lnTo>
                    <a:pt x="709" y="403"/>
                  </a:lnTo>
                  <a:lnTo>
                    <a:pt x="716" y="305"/>
                  </a:lnTo>
                  <a:lnTo>
                    <a:pt x="705" y="224"/>
                  </a:lnTo>
                  <a:lnTo>
                    <a:pt x="689" y="167"/>
                  </a:lnTo>
                  <a:lnTo>
                    <a:pt x="679" y="139"/>
                  </a:lnTo>
                  <a:lnTo>
                    <a:pt x="662" y="92"/>
                  </a:lnTo>
                  <a:lnTo>
                    <a:pt x="649"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03" name="Freeform 122"/>
            <p:cNvSpPr>
              <a:spLocks/>
            </p:cNvSpPr>
            <p:nvPr/>
          </p:nvSpPr>
          <p:spPr bwMode="auto">
            <a:xfrm rot="3772037">
              <a:off x="4359380" y="5038691"/>
              <a:ext cx="357149" cy="177505"/>
            </a:xfrm>
            <a:custGeom>
              <a:avLst/>
              <a:gdLst>
                <a:gd name="T0" fmla="*/ 222 w 668"/>
                <a:gd name="T1" fmla="*/ 293 h 332"/>
                <a:gd name="T2" fmla="*/ 239 w 668"/>
                <a:gd name="T3" fmla="*/ 267 h 332"/>
                <a:gd name="T4" fmla="*/ 271 w 668"/>
                <a:gd name="T5" fmla="*/ 227 h 332"/>
                <a:gd name="T6" fmla="*/ 304 w 668"/>
                <a:gd name="T7" fmla="*/ 201 h 332"/>
                <a:gd name="T8" fmla="*/ 332 w 668"/>
                <a:gd name="T9" fmla="*/ 187 h 332"/>
                <a:gd name="T10" fmla="*/ 345 w 668"/>
                <a:gd name="T11" fmla="*/ 186 h 332"/>
                <a:gd name="T12" fmla="*/ 361 w 668"/>
                <a:gd name="T13" fmla="*/ 186 h 332"/>
                <a:gd name="T14" fmla="*/ 393 w 668"/>
                <a:gd name="T15" fmla="*/ 196 h 332"/>
                <a:gd name="T16" fmla="*/ 445 w 668"/>
                <a:gd name="T17" fmla="*/ 225 h 332"/>
                <a:gd name="T18" fmla="*/ 480 w 668"/>
                <a:gd name="T19" fmla="*/ 256 h 332"/>
                <a:gd name="T20" fmla="*/ 577 w 668"/>
                <a:gd name="T21" fmla="*/ 226 h 332"/>
                <a:gd name="T22" fmla="*/ 668 w 668"/>
                <a:gd name="T23" fmla="*/ 191 h 332"/>
                <a:gd name="T24" fmla="*/ 630 w 668"/>
                <a:gd name="T25" fmla="*/ 144 h 332"/>
                <a:gd name="T26" fmla="*/ 550 w 668"/>
                <a:gd name="T27" fmla="*/ 72 h 332"/>
                <a:gd name="T28" fmla="*/ 485 w 668"/>
                <a:gd name="T29" fmla="*/ 34 h 332"/>
                <a:gd name="T30" fmla="*/ 441 w 668"/>
                <a:gd name="T31" fmla="*/ 16 h 332"/>
                <a:gd name="T32" fmla="*/ 396 w 668"/>
                <a:gd name="T33" fmla="*/ 4 h 332"/>
                <a:gd name="T34" fmla="*/ 350 w 668"/>
                <a:gd name="T35" fmla="*/ 0 h 332"/>
                <a:gd name="T36" fmla="*/ 328 w 668"/>
                <a:gd name="T37" fmla="*/ 2 h 332"/>
                <a:gd name="T38" fmla="*/ 304 w 668"/>
                <a:gd name="T39" fmla="*/ 4 h 332"/>
                <a:gd name="T40" fmla="*/ 253 w 668"/>
                <a:gd name="T41" fmla="*/ 19 h 332"/>
                <a:gd name="T42" fmla="*/ 206 w 668"/>
                <a:gd name="T43" fmla="*/ 43 h 332"/>
                <a:gd name="T44" fmla="*/ 161 w 668"/>
                <a:gd name="T45" fmla="*/ 77 h 332"/>
                <a:gd name="T46" fmla="*/ 120 w 668"/>
                <a:gd name="T47" fmla="*/ 121 h 332"/>
                <a:gd name="T48" fmla="*/ 81 w 668"/>
                <a:gd name="T49" fmla="*/ 173 h 332"/>
                <a:gd name="T50" fmla="*/ 46 w 668"/>
                <a:gd name="T51" fmla="*/ 231 h 332"/>
                <a:gd name="T52" fmla="*/ 15 w 668"/>
                <a:gd name="T53" fmla="*/ 297 h 332"/>
                <a:gd name="T54" fmla="*/ 0 w 668"/>
                <a:gd name="T55" fmla="*/ 332 h 332"/>
                <a:gd name="T56" fmla="*/ 108 w 668"/>
                <a:gd name="T57" fmla="*/ 326 h 332"/>
                <a:gd name="T58" fmla="*/ 212 w 668"/>
                <a:gd name="T59" fmla="*/ 313 h 332"/>
                <a:gd name="T60" fmla="*/ 217 w 668"/>
                <a:gd name="T61" fmla="*/ 304 h 332"/>
                <a:gd name="T62" fmla="*/ 222 w 668"/>
                <a:gd name="T63" fmla="*/ 293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8" h="332">
                  <a:moveTo>
                    <a:pt x="222" y="293"/>
                  </a:moveTo>
                  <a:lnTo>
                    <a:pt x="239" y="267"/>
                  </a:lnTo>
                  <a:lnTo>
                    <a:pt x="271" y="227"/>
                  </a:lnTo>
                  <a:lnTo>
                    <a:pt x="304" y="201"/>
                  </a:lnTo>
                  <a:lnTo>
                    <a:pt x="332" y="187"/>
                  </a:lnTo>
                  <a:lnTo>
                    <a:pt x="345" y="186"/>
                  </a:lnTo>
                  <a:lnTo>
                    <a:pt x="361" y="186"/>
                  </a:lnTo>
                  <a:lnTo>
                    <a:pt x="393" y="196"/>
                  </a:lnTo>
                  <a:lnTo>
                    <a:pt x="445" y="225"/>
                  </a:lnTo>
                  <a:lnTo>
                    <a:pt x="480" y="256"/>
                  </a:lnTo>
                  <a:lnTo>
                    <a:pt x="577" y="226"/>
                  </a:lnTo>
                  <a:lnTo>
                    <a:pt x="668" y="191"/>
                  </a:lnTo>
                  <a:lnTo>
                    <a:pt x="630" y="144"/>
                  </a:lnTo>
                  <a:lnTo>
                    <a:pt x="550" y="72"/>
                  </a:lnTo>
                  <a:lnTo>
                    <a:pt x="485" y="34"/>
                  </a:lnTo>
                  <a:lnTo>
                    <a:pt x="441" y="16"/>
                  </a:lnTo>
                  <a:lnTo>
                    <a:pt x="396" y="4"/>
                  </a:lnTo>
                  <a:lnTo>
                    <a:pt x="350" y="0"/>
                  </a:lnTo>
                  <a:lnTo>
                    <a:pt x="328" y="2"/>
                  </a:lnTo>
                  <a:lnTo>
                    <a:pt x="304" y="4"/>
                  </a:lnTo>
                  <a:lnTo>
                    <a:pt x="253" y="19"/>
                  </a:lnTo>
                  <a:lnTo>
                    <a:pt x="206" y="43"/>
                  </a:lnTo>
                  <a:lnTo>
                    <a:pt x="161" y="77"/>
                  </a:lnTo>
                  <a:lnTo>
                    <a:pt x="120" y="121"/>
                  </a:lnTo>
                  <a:lnTo>
                    <a:pt x="81" y="173"/>
                  </a:lnTo>
                  <a:lnTo>
                    <a:pt x="46" y="231"/>
                  </a:lnTo>
                  <a:lnTo>
                    <a:pt x="15" y="297"/>
                  </a:lnTo>
                  <a:lnTo>
                    <a:pt x="0" y="332"/>
                  </a:lnTo>
                  <a:lnTo>
                    <a:pt x="108" y="326"/>
                  </a:lnTo>
                  <a:lnTo>
                    <a:pt x="212" y="313"/>
                  </a:lnTo>
                  <a:lnTo>
                    <a:pt x="217" y="304"/>
                  </a:lnTo>
                  <a:lnTo>
                    <a:pt x="22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09" name="Freeform 123"/>
            <p:cNvSpPr>
              <a:spLocks/>
            </p:cNvSpPr>
            <p:nvPr/>
          </p:nvSpPr>
          <p:spPr bwMode="auto">
            <a:xfrm rot="3772037">
              <a:off x="4441049" y="5265646"/>
              <a:ext cx="145425" cy="149703"/>
            </a:xfrm>
            <a:custGeom>
              <a:avLst/>
              <a:gdLst>
                <a:gd name="T0" fmla="*/ 104 w 274"/>
                <a:gd name="T1" fmla="*/ 281 h 281"/>
                <a:gd name="T2" fmla="*/ 192 w 274"/>
                <a:gd name="T3" fmla="*/ 244 h 281"/>
                <a:gd name="T4" fmla="*/ 274 w 274"/>
                <a:gd name="T5" fmla="*/ 202 h 281"/>
                <a:gd name="T6" fmla="*/ 253 w 274"/>
                <a:gd name="T7" fmla="*/ 145 h 281"/>
                <a:gd name="T8" fmla="*/ 206 w 274"/>
                <a:gd name="T9" fmla="*/ 44 h 281"/>
                <a:gd name="T10" fmla="*/ 179 w 274"/>
                <a:gd name="T11" fmla="*/ 0 h 281"/>
                <a:gd name="T12" fmla="*/ 92 w 274"/>
                <a:gd name="T13" fmla="*/ 35 h 281"/>
                <a:gd name="T14" fmla="*/ 0 w 274"/>
                <a:gd name="T15" fmla="*/ 66 h 281"/>
                <a:gd name="T16" fmla="*/ 30 w 274"/>
                <a:gd name="T17" fmla="*/ 109 h 281"/>
                <a:gd name="T18" fmla="*/ 82 w 274"/>
                <a:gd name="T19" fmla="*/ 216 h 281"/>
                <a:gd name="T20" fmla="*/ 104 w 274"/>
                <a:gd name="T21"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4" h="281">
                  <a:moveTo>
                    <a:pt x="104" y="281"/>
                  </a:moveTo>
                  <a:lnTo>
                    <a:pt x="192" y="244"/>
                  </a:lnTo>
                  <a:lnTo>
                    <a:pt x="274" y="202"/>
                  </a:lnTo>
                  <a:lnTo>
                    <a:pt x="253" y="145"/>
                  </a:lnTo>
                  <a:lnTo>
                    <a:pt x="206" y="44"/>
                  </a:lnTo>
                  <a:lnTo>
                    <a:pt x="179" y="0"/>
                  </a:lnTo>
                  <a:lnTo>
                    <a:pt x="92" y="35"/>
                  </a:lnTo>
                  <a:lnTo>
                    <a:pt x="0" y="66"/>
                  </a:lnTo>
                  <a:lnTo>
                    <a:pt x="30" y="109"/>
                  </a:lnTo>
                  <a:lnTo>
                    <a:pt x="82" y="216"/>
                  </a:lnTo>
                  <a:lnTo>
                    <a:pt x="104" y="2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10" name="Freeform 124"/>
            <p:cNvSpPr>
              <a:spLocks/>
            </p:cNvSpPr>
            <p:nvPr/>
          </p:nvSpPr>
          <p:spPr bwMode="auto">
            <a:xfrm rot="3772037">
              <a:off x="4236622" y="5010327"/>
              <a:ext cx="128317" cy="143288"/>
            </a:xfrm>
            <a:custGeom>
              <a:avLst/>
              <a:gdLst>
                <a:gd name="T0" fmla="*/ 240 w 240"/>
                <a:gd name="T1" fmla="*/ 0 h 269"/>
                <a:gd name="T2" fmla="*/ 141 w 240"/>
                <a:gd name="T3" fmla="*/ 11 h 269"/>
                <a:gd name="T4" fmla="*/ 40 w 240"/>
                <a:gd name="T5" fmla="*/ 13 h 269"/>
                <a:gd name="T6" fmla="*/ 24 w 240"/>
                <a:gd name="T7" fmla="*/ 74 h 269"/>
                <a:gd name="T8" fmla="*/ 4 w 240"/>
                <a:gd name="T9" fmla="*/ 202 h 269"/>
                <a:gd name="T10" fmla="*/ 0 w 240"/>
                <a:gd name="T11" fmla="*/ 269 h 269"/>
                <a:gd name="T12" fmla="*/ 93 w 240"/>
                <a:gd name="T13" fmla="*/ 267 h 269"/>
                <a:gd name="T14" fmla="*/ 185 w 240"/>
                <a:gd name="T15" fmla="*/ 259 h 269"/>
                <a:gd name="T16" fmla="*/ 192 w 240"/>
                <a:gd name="T17" fmla="*/ 189 h 269"/>
                <a:gd name="T18" fmla="*/ 219 w 240"/>
                <a:gd name="T19" fmla="*/ 59 h 269"/>
                <a:gd name="T20" fmla="*/ 240 w 240"/>
                <a:gd name="T2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9">
                  <a:moveTo>
                    <a:pt x="240" y="0"/>
                  </a:moveTo>
                  <a:lnTo>
                    <a:pt x="141" y="11"/>
                  </a:lnTo>
                  <a:lnTo>
                    <a:pt x="40" y="13"/>
                  </a:lnTo>
                  <a:lnTo>
                    <a:pt x="24" y="74"/>
                  </a:lnTo>
                  <a:lnTo>
                    <a:pt x="4" y="202"/>
                  </a:lnTo>
                  <a:lnTo>
                    <a:pt x="0" y="269"/>
                  </a:lnTo>
                  <a:lnTo>
                    <a:pt x="93" y="267"/>
                  </a:lnTo>
                  <a:lnTo>
                    <a:pt x="185" y="259"/>
                  </a:lnTo>
                  <a:lnTo>
                    <a:pt x="192" y="189"/>
                  </a:lnTo>
                  <a:lnTo>
                    <a:pt x="219" y="59"/>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11" name="Freeform 125"/>
            <p:cNvSpPr>
              <a:spLocks/>
            </p:cNvSpPr>
            <p:nvPr/>
          </p:nvSpPr>
          <p:spPr bwMode="auto">
            <a:xfrm rot="3772037">
              <a:off x="4355165" y="5372123"/>
              <a:ext cx="106931" cy="145425"/>
            </a:xfrm>
            <a:custGeom>
              <a:avLst/>
              <a:gdLst>
                <a:gd name="T0" fmla="*/ 23 w 202"/>
                <a:gd name="T1" fmla="*/ 270 h 270"/>
                <a:gd name="T2" fmla="*/ 70 w 202"/>
                <a:gd name="T3" fmla="*/ 250 h 270"/>
                <a:gd name="T4" fmla="*/ 160 w 202"/>
                <a:gd name="T5" fmla="*/ 203 h 270"/>
                <a:gd name="T6" fmla="*/ 202 w 202"/>
                <a:gd name="T7" fmla="*/ 178 h 270"/>
                <a:gd name="T8" fmla="*/ 197 w 202"/>
                <a:gd name="T9" fmla="*/ 132 h 270"/>
                <a:gd name="T10" fmla="*/ 182 w 202"/>
                <a:gd name="T11" fmla="*/ 42 h 270"/>
                <a:gd name="T12" fmla="*/ 172 w 202"/>
                <a:gd name="T13" fmla="*/ 0 h 270"/>
                <a:gd name="T14" fmla="*/ 89 w 202"/>
                <a:gd name="T15" fmla="*/ 41 h 270"/>
                <a:gd name="T16" fmla="*/ 0 w 202"/>
                <a:gd name="T17" fmla="*/ 79 h 270"/>
                <a:gd name="T18" fmla="*/ 9 w 202"/>
                <a:gd name="T19" fmla="*/ 123 h 270"/>
                <a:gd name="T20" fmla="*/ 20 w 202"/>
                <a:gd name="T21" fmla="*/ 220 h 270"/>
                <a:gd name="T22" fmla="*/ 23 w 202"/>
                <a:gd name="T2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270">
                  <a:moveTo>
                    <a:pt x="23" y="270"/>
                  </a:moveTo>
                  <a:lnTo>
                    <a:pt x="70" y="250"/>
                  </a:lnTo>
                  <a:lnTo>
                    <a:pt x="160" y="203"/>
                  </a:lnTo>
                  <a:lnTo>
                    <a:pt x="202" y="178"/>
                  </a:lnTo>
                  <a:lnTo>
                    <a:pt x="197" y="132"/>
                  </a:lnTo>
                  <a:lnTo>
                    <a:pt x="182" y="42"/>
                  </a:lnTo>
                  <a:lnTo>
                    <a:pt x="172" y="0"/>
                  </a:lnTo>
                  <a:lnTo>
                    <a:pt x="89" y="41"/>
                  </a:lnTo>
                  <a:lnTo>
                    <a:pt x="0" y="79"/>
                  </a:lnTo>
                  <a:lnTo>
                    <a:pt x="9" y="123"/>
                  </a:lnTo>
                  <a:lnTo>
                    <a:pt x="20" y="220"/>
                  </a:lnTo>
                  <a:lnTo>
                    <a:pt x="23"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18" name="Freeform 126"/>
            <p:cNvSpPr>
              <a:spLocks/>
            </p:cNvSpPr>
            <p:nvPr/>
          </p:nvSpPr>
          <p:spPr bwMode="auto">
            <a:xfrm rot="3772037">
              <a:off x="4096996" y="5091203"/>
              <a:ext cx="113347" cy="115485"/>
            </a:xfrm>
            <a:custGeom>
              <a:avLst/>
              <a:gdLst>
                <a:gd name="T0" fmla="*/ 185 w 211"/>
                <a:gd name="T1" fmla="*/ 0 h 217"/>
                <a:gd name="T2" fmla="*/ 93 w 211"/>
                <a:gd name="T3" fmla="*/ 8 h 217"/>
                <a:gd name="T4" fmla="*/ 0 w 211"/>
                <a:gd name="T5" fmla="*/ 10 h 217"/>
                <a:gd name="T6" fmla="*/ 1 w 211"/>
                <a:gd name="T7" fmla="*/ 61 h 217"/>
                <a:gd name="T8" fmla="*/ 13 w 211"/>
                <a:gd name="T9" fmla="*/ 164 h 217"/>
                <a:gd name="T10" fmla="*/ 23 w 211"/>
                <a:gd name="T11" fmla="*/ 217 h 217"/>
                <a:gd name="T12" fmla="*/ 118 w 211"/>
                <a:gd name="T13" fmla="*/ 213 h 217"/>
                <a:gd name="T14" fmla="*/ 211 w 211"/>
                <a:gd name="T15" fmla="*/ 204 h 217"/>
                <a:gd name="T16" fmla="*/ 199 w 211"/>
                <a:gd name="T17" fmla="*/ 153 h 217"/>
                <a:gd name="T18" fmla="*/ 186 w 211"/>
                <a:gd name="T19" fmla="*/ 51 h 217"/>
                <a:gd name="T20" fmla="*/ 185 w 211"/>
                <a:gd name="T2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17">
                  <a:moveTo>
                    <a:pt x="185" y="0"/>
                  </a:moveTo>
                  <a:lnTo>
                    <a:pt x="93" y="8"/>
                  </a:lnTo>
                  <a:lnTo>
                    <a:pt x="0" y="10"/>
                  </a:lnTo>
                  <a:lnTo>
                    <a:pt x="1" y="61"/>
                  </a:lnTo>
                  <a:lnTo>
                    <a:pt x="13" y="164"/>
                  </a:lnTo>
                  <a:lnTo>
                    <a:pt x="23" y="217"/>
                  </a:lnTo>
                  <a:lnTo>
                    <a:pt x="118" y="213"/>
                  </a:lnTo>
                  <a:lnTo>
                    <a:pt x="211" y="204"/>
                  </a:lnTo>
                  <a:lnTo>
                    <a:pt x="199" y="153"/>
                  </a:lnTo>
                  <a:lnTo>
                    <a:pt x="186" y="51"/>
                  </a:lnTo>
                  <a:lnTo>
                    <a:pt x="1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19" name="Freeform 127"/>
            <p:cNvSpPr>
              <a:spLocks/>
            </p:cNvSpPr>
            <p:nvPr/>
          </p:nvSpPr>
          <p:spPr bwMode="auto">
            <a:xfrm rot="3772037">
              <a:off x="3969209" y="5191203"/>
              <a:ext cx="143288" cy="117624"/>
            </a:xfrm>
            <a:custGeom>
              <a:avLst/>
              <a:gdLst>
                <a:gd name="T0" fmla="*/ 268 w 268"/>
                <a:gd name="T1" fmla="*/ 195 h 217"/>
                <a:gd name="T2" fmla="*/ 246 w 268"/>
                <a:gd name="T3" fmla="*/ 142 h 217"/>
                <a:gd name="T4" fmla="*/ 220 w 268"/>
                <a:gd name="T5" fmla="*/ 85 h 217"/>
                <a:gd name="T6" fmla="*/ 204 w 268"/>
                <a:gd name="T7" fmla="*/ 42 h 217"/>
                <a:gd name="T8" fmla="*/ 189 w 268"/>
                <a:gd name="T9" fmla="*/ 0 h 217"/>
                <a:gd name="T10" fmla="*/ 96 w 268"/>
                <a:gd name="T11" fmla="*/ 9 h 217"/>
                <a:gd name="T12" fmla="*/ 0 w 268"/>
                <a:gd name="T13" fmla="*/ 13 h 217"/>
                <a:gd name="T14" fmla="*/ 22 w 268"/>
                <a:gd name="T15" fmla="*/ 88 h 217"/>
                <a:gd name="T16" fmla="*/ 52 w 268"/>
                <a:gd name="T17" fmla="*/ 160 h 217"/>
                <a:gd name="T18" fmla="*/ 65 w 268"/>
                <a:gd name="T19" fmla="*/ 189 h 217"/>
                <a:gd name="T20" fmla="*/ 78 w 268"/>
                <a:gd name="T21" fmla="*/ 217 h 217"/>
                <a:gd name="T22" fmla="*/ 174 w 268"/>
                <a:gd name="T23" fmla="*/ 210 h 217"/>
                <a:gd name="T24" fmla="*/ 268 w 268"/>
                <a:gd name="T25"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17">
                  <a:moveTo>
                    <a:pt x="268" y="195"/>
                  </a:moveTo>
                  <a:lnTo>
                    <a:pt x="246" y="142"/>
                  </a:lnTo>
                  <a:lnTo>
                    <a:pt x="220" y="85"/>
                  </a:lnTo>
                  <a:lnTo>
                    <a:pt x="204" y="42"/>
                  </a:lnTo>
                  <a:lnTo>
                    <a:pt x="189" y="0"/>
                  </a:lnTo>
                  <a:lnTo>
                    <a:pt x="96" y="9"/>
                  </a:lnTo>
                  <a:lnTo>
                    <a:pt x="0" y="13"/>
                  </a:lnTo>
                  <a:lnTo>
                    <a:pt x="22" y="88"/>
                  </a:lnTo>
                  <a:lnTo>
                    <a:pt x="52" y="160"/>
                  </a:lnTo>
                  <a:lnTo>
                    <a:pt x="65" y="189"/>
                  </a:lnTo>
                  <a:lnTo>
                    <a:pt x="78" y="217"/>
                  </a:lnTo>
                  <a:lnTo>
                    <a:pt x="174" y="210"/>
                  </a:lnTo>
                  <a:lnTo>
                    <a:pt x="268"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0" name="Freeform 128"/>
            <p:cNvSpPr>
              <a:spLocks/>
            </p:cNvSpPr>
            <p:nvPr/>
          </p:nvSpPr>
          <p:spPr bwMode="auto">
            <a:xfrm rot="3772037">
              <a:off x="4223023" y="5430842"/>
              <a:ext cx="113347" cy="162534"/>
            </a:xfrm>
            <a:custGeom>
              <a:avLst/>
              <a:gdLst>
                <a:gd name="T0" fmla="*/ 25 w 211"/>
                <a:gd name="T1" fmla="*/ 91 h 302"/>
                <a:gd name="T2" fmla="*/ 21 w 211"/>
                <a:gd name="T3" fmla="*/ 164 h 302"/>
                <a:gd name="T4" fmla="*/ 12 w 211"/>
                <a:gd name="T5" fmla="*/ 240 h 302"/>
                <a:gd name="T6" fmla="*/ 5 w 211"/>
                <a:gd name="T7" fmla="*/ 271 h 302"/>
                <a:gd name="T8" fmla="*/ 0 w 211"/>
                <a:gd name="T9" fmla="*/ 302 h 302"/>
                <a:gd name="T10" fmla="*/ 53 w 211"/>
                <a:gd name="T11" fmla="*/ 280 h 302"/>
                <a:gd name="T12" fmla="*/ 154 w 211"/>
                <a:gd name="T13" fmla="*/ 230 h 302"/>
                <a:gd name="T14" fmla="*/ 201 w 211"/>
                <a:gd name="T15" fmla="*/ 201 h 302"/>
                <a:gd name="T16" fmla="*/ 206 w 211"/>
                <a:gd name="T17" fmla="*/ 149 h 302"/>
                <a:gd name="T18" fmla="*/ 211 w 211"/>
                <a:gd name="T19" fmla="*/ 49 h 302"/>
                <a:gd name="T20" fmla="*/ 210 w 211"/>
                <a:gd name="T21" fmla="*/ 0 h 302"/>
                <a:gd name="T22" fmla="*/ 166 w 211"/>
                <a:gd name="T23" fmla="*/ 25 h 302"/>
                <a:gd name="T24" fmla="*/ 74 w 211"/>
                <a:gd name="T25" fmla="*/ 70 h 302"/>
                <a:gd name="T26" fmla="*/ 25 w 211"/>
                <a:gd name="T27" fmla="*/ 9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25" y="91"/>
                  </a:moveTo>
                  <a:lnTo>
                    <a:pt x="21" y="164"/>
                  </a:lnTo>
                  <a:lnTo>
                    <a:pt x="12" y="240"/>
                  </a:lnTo>
                  <a:lnTo>
                    <a:pt x="5" y="271"/>
                  </a:lnTo>
                  <a:lnTo>
                    <a:pt x="0" y="302"/>
                  </a:lnTo>
                  <a:lnTo>
                    <a:pt x="53" y="280"/>
                  </a:lnTo>
                  <a:lnTo>
                    <a:pt x="154" y="230"/>
                  </a:lnTo>
                  <a:lnTo>
                    <a:pt x="201" y="201"/>
                  </a:lnTo>
                  <a:lnTo>
                    <a:pt x="206" y="149"/>
                  </a:lnTo>
                  <a:lnTo>
                    <a:pt x="211" y="49"/>
                  </a:lnTo>
                  <a:lnTo>
                    <a:pt x="210" y="0"/>
                  </a:lnTo>
                  <a:lnTo>
                    <a:pt x="166" y="25"/>
                  </a:lnTo>
                  <a:lnTo>
                    <a:pt x="74" y="70"/>
                  </a:lnTo>
                  <a:lnTo>
                    <a:pt x="25"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1" name="Freeform 136"/>
            <p:cNvSpPr>
              <a:spLocks/>
            </p:cNvSpPr>
            <p:nvPr/>
          </p:nvSpPr>
          <p:spPr bwMode="auto">
            <a:xfrm rot="3772037">
              <a:off x="4178633" y="5043343"/>
              <a:ext cx="224555" cy="498297"/>
            </a:xfrm>
            <a:custGeom>
              <a:avLst/>
              <a:gdLst>
                <a:gd name="T0" fmla="*/ 157 w 418"/>
                <a:gd name="T1" fmla="*/ 0 h 932"/>
                <a:gd name="T2" fmla="*/ 152 w 418"/>
                <a:gd name="T3" fmla="*/ 3 h 932"/>
                <a:gd name="T4" fmla="*/ 118 w 418"/>
                <a:gd name="T5" fmla="*/ 38 h 932"/>
                <a:gd name="T6" fmla="*/ 94 w 418"/>
                <a:gd name="T7" fmla="*/ 76 h 932"/>
                <a:gd name="T8" fmla="*/ 75 w 418"/>
                <a:gd name="T9" fmla="*/ 107 h 932"/>
                <a:gd name="T10" fmla="*/ 44 w 418"/>
                <a:gd name="T11" fmla="*/ 179 h 932"/>
                <a:gd name="T12" fmla="*/ 21 w 418"/>
                <a:gd name="T13" fmla="*/ 261 h 932"/>
                <a:gd name="T14" fmla="*/ 7 w 418"/>
                <a:gd name="T15" fmla="*/ 352 h 932"/>
                <a:gd name="T16" fmla="*/ 0 w 418"/>
                <a:gd name="T17" fmla="*/ 446 h 932"/>
                <a:gd name="T18" fmla="*/ 5 w 418"/>
                <a:gd name="T19" fmla="*/ 545 h 932"/>
                <a:gd name="T20" fmla="*/ 22 w 418"/>
                <a:gd name="T21" fmla="*/ 646 h 932"/>
                <a:gd name="T22" fmla="*/ 52 w 418"/>
                <a:gd name="T23" fmla="*/ 744 h 932"/>
                <a:gd name="T24" fmla="*/ 73 w 418"/>
                <a:gd name="T25" fmla="*/ 794 h 932"/>
                <a:gd name="T26" fmla="*/ 105 w 418"/>
                <a:gd name="T27" fmla="*/ 865 h 932"/>
                <a:gd name="T28" fmla="*/ 132 w 418"/>
                <a:gd name="T29" fmla="*/ 932 h 932"/>
                <a:gd name="T30" fmla="*/ 162 w 418"/>
                <a:gd name="T31" fmla="*/ 927 h 932"/>
                <a:gd name="T32" fmla="*/ 302 w 418"/>
                <a:gd name="T33" fmla="*/ 892 h 932"/>
                <a:gd name="T34" fmla="*/ 359 w 418"/>
                <a:gd name="T35" fmla="*/ 871 h 932"/>
                <a:gd name="T36" fmla="*/ 380 w 418"/>
                <a:gd name="T37" fmla="*/ 860 h 932"/>
                <a:gd name="T38" fmla="*/ 384 w 418"/>
                <a:gd name="T39" fmla="*/ 853 h 932"/>
                <a:gd name="T40" fmla="*/ 393 w 418"/>
                <a:gd name="T41" fmla="*/ 801 h 932"/>
                <a:gd name="T42" fmla="*/ 402 w 418"/>
                <a:gd name="T43" fmla="*/ 750 h 932"/>
                <a:gd name="T44" fmla="*/ 410 w 418"/>
                <a:gd name="T45" fmla="*/ 690 h 932"/>
                <a:gd name="T46" fmla="*/ 418 w 418"/>
                <a:gd name="T47" fmla="*/ 577 h 932"/>
                <a:gd name="T48" fmla="*/ 414 w 418"/>
                <a:gd name="T49" fmla="*/ 474 h 932"/>
                <a:gd name="T50" fmla="*/ 401 w 418"/>
                <a:gd name="T51" fmla="*/ 379 h 932"/>
                <a:gd name="T52" fmla="*/ 380 w 418"/>
                <a:gd name="T53" fmla="*/ 293 h 932"/>
                <a:gd name="T54" fmla="*/ 353 w 418"/>
                <a:gd name="T55" fmla="*/ 217 h 932"/>
                <a:gd name="T56" fmla="*/ 320 w 418"/>
                <a:gd name="T57" fmla="*/ 152 h 932"/>
                <a:gd name="T58" fmla="*/ 285 w 418"/>
                <a:gd name="T59" fmla="*/ 98 h 932"/>
                <a:gd name="T60" fmla="*/ 267 w 418"/>
                <a:gd name="T61" fmla="*/ 76 h 932"/>
                <a:gd name="T62" fmla="*/ 250 w 418"/>
                <a:gd name="T63" fmla="*/ 56 h 932"/>
                <a:gd name="T64" fmla="*/ 219 w 418"/>
                <a:gd name="T65" fmla="*/ 29 h 932"/>
                <a:gd name="T66" fmla="*/ 190 w 418"/>
                <a:gd name="T67" fmla="*/ 11 h 932"/>
                <a:gd name="T68" fmla="*/ 166 w 418"/>
                <a:gd name="T69" fmla="*/ 2 h 932"/>
                <a:gd name="T70" fmla="*/ 157 w 418"/>
                <a:gd name="T7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8" h="932">
                  <a:moveTo>
                    <a:pt x="157" y="0"/>
                  </a:moveTo>
                  <a:lnTo>
                    <a:pt x="152" y="3"/>
                  </a:lnTo>
                  <a:lnTo>
                    <a:pt x="118" y="38"/>
                  </a:lnTo>
                  <a:lnTo>
                    <a:pt x="94" y="76"/>
                  </a:lnTo>
                  <a:lnTo>
                    <a:pt x="75" y="107"/>
                  </a:lnTo>
                  <a:lnTo>
                    <a:pt x="44" y="179"/>
                  </a:lnTo>
                  <a:lnTo>
                    <a:pt x="21" y="261"/>
                  </a:lnTo>
                  <a:lnTo>
                    <a:pt x="7" y="352"/>
                  </a:lnTo>
                  <a:lnTo>
                    <a:pt x="0" y="446"/>
                  </a:lnTo>
                  <a:lnTo>
                    <a:pt x="5" y="545"/>
                  </a:lnTo>
                  <a:lnTo>
                    <a:pt x="22" y="646"/>
                  </a:lnTo>
                  <a:lnTo>
                    <a:pt x="52" y="744"/>
                  </a:lnTo>
                  <a:lnTo>
                    <a:pt x="73" y="794"/>
                  </a:lnTo>
                  <a:lnTo>
                    <a:pt x="105" y="865"/>
                  </a:lnTo>
                  <a:lnTo>
                    <a:pt x="132" y="932"/>
                  </a:lnTo>
                  <a:lnTo>
                    <a:pt x="162" y="927"/>
                  </a:lnTo>
                  <a:lnTo>
                    <a:pt x="302" y="892"/>
                  </a:lnTo>
                  <a:lnTo>
                    <a:pt x="359" y="871"/>
                  </a:lnTo>
                  <a:lnTo>
                    <a:pt x="380" y="860"/>
                  </a:lnTo>
                  <a:lnTo>
                    <a:pt x="384" y="853"/>
                  </a:lnTo>
                  <a:lnTo>
                    <a:pt x="393" y="801"/>
                  </a:lnTo>
                  <a:lnTo>
                    <a:pt x="402" y="750"/>
                  </a:lnTo>
                  <a:lnTo>
                    <a:pt x="410" y="690"/>
                  </a:lnTo>
                  <a:lnTo>
                    <a:pt x="418" y="577"/>
                  </a:lnTo>
                  <a:lnTo>
                    <a:pt x="414" y="474"/>
                  </a:lnTo>
                  <a:lnTo>
                    <a:pt x="401" y="379"/>
                  </a:lnTo>
                  <a:lnTo>
                    <a:pt x="380" y="293"/>
                  </a:lnTo>
                  <a:lnTo>
                    <a:pt x="353" y="217"/>
                  </a:lnTo>
                  <a:lnTo>
                    <a:pt x="320" y="152"/>
                  </a:lnTo>
                  <a:lnTo>
                    <a:pt x="285" y="98"/>
                  </a:lnTo>
                  <a:lnTo>
                    <a:pt x="267" y="76"/>
                  </a:lnTo>
                  <a:lnTo>
                    <a:pt x="250" y="56"/>
                  </a:lnTo>
                  <a:lnTo>
                    <a:pt x="219" y="29"/>
                  </a:lnTo>
                  <a:lnTo>
                    <a:pt x="190" y="11"/>
                  </a:lnTo>
                  <a:lnTo>
                    <a:pt x="166" y="2"/>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2" name="Freeform 139"/>
            <p:cNvSpPr>
              <a:spLocks/>
            </p:cNvSpPr>
            <p:nvPr/>
          </p:nvSpPr>
          <p:spPr bwMode="auto">
            <a:xfrm rot="3772037">
              <a:off x="3505663" y="5410478"/>
              <a:ext cx="382812" cy="367841"/>
            </a:xfrm>
            <a:custGeom>
              <a:avLst/>
              <a:gdLst>
                <a:gd name="T0" fmla="*/ 713 w 717"/>
                <a:gd name="T1" fmla="*/ 0 h 687"/>
                <a:gd name="T2" fmla="*/ 68 w 717"/>
                <a:gd name="T3" fmla="*/ 49 h 687"/>
                <a:gd name="T4" fmla="*/ 55 w 717"/>
                <a:gd name="T5" fmla="*/ 92 h 687"/>
                <a:gd name="T6" fmla="*/ 38 w 717"/>
                <a:gd name="T7" fmla="*/ 138 h 687"/>
                <a:gd name="T8" fmla="*/ 28 w 717"/>
                <a:gd name="T9" fmla="*/ 168 h 687"/>
                <a:gd name="T10" fmla="*/ 12 w 717"/>
                <a:gd name="T11" fmla="*/ 224 h 687"/>
                <a:gd name="T12" fmla="*/ 0 w 717"/>
                <a:gd name="T13" fmla="*/ 304 h 687"/>
                <a:gd name="T14" fmla="*/ 8 w 717"/>
                <a:gd name="T15" fmla="*/ 403 h 687"/>
                <a:gd name="T16" fmla="*/ 37 w 717"/>
                <a:gd name="T17" fmla="*/ 490 h 687"/>
                <a:gd name="T18" fmla="*/ 83 w 717"/>
                <a:gd name="T19" fmla="*/ 563 h 687"/>
                <a:gd name="T20" fmla="*/ 144 w 717"/>
                <a:gd name="T21" fmla="*/ 622 h 687"/>
                <a:gd name="T22" fmla="*/ 218 w 717"/>
                <a:gd name="T23" fmla="*/ 663 h 687"/>
                <a:gd name="T24" fmla="*/ 301 w 717"/>
                <a:gd name="T25" fmla="*/ 685 h 687"/>
                <a:gd name="T26" fmla="*/ 345 w 717"/>
                <a:gd name="T27" fmla="*/ 687 h 687"/>
                <a:gd name="T28" fmla="*/ 396 w 717"/>
                <a:gd name="T29" fmla="*/ 685 h 687"/>
                <a:gd name="T30" fmla="*/ 485 w 717"/>
                <a:gd name="T31" fmla="*/ 663 h 687"/>
                <a:gd name="T32" fmla="*/ 559 w 717"/>
                <a:gd name="T33" fmla="*/ 620 h 687"/>
                <a:gd name="T34" fmla="*/ 617 w 717"/>
                <a:gd name="T35" fmla="*/ 562 h 687"/>
                <a:gd name="T36" fmla="*/ 663 w 717"/>
                <a:gd name="T37" fmla="*/ 488 h 687"/>
                <a:gd name="T38" fmla="*/ 694 w 717"/>
                <a:gd name="T39" fmla="*/ 404 h 687"/>
                <a:gd name="T40" fmla="*/ 712 w 717"/>
                <a:gd name="T41" fmla="*/ 311 h 687"/>
                <a:gd name="T42" fmla="*/ 717 w 717"/>
                <a:gd name="T43" fmla="*/ 212 h 687"/>
                <a:gd name="T44" fmla="*/ 715 w 717"/>
                <a:gd name="T45" fmla="*/ 162 h 687"/>
                <a:gd name="T46" fmla="*/ 711 w 717"/>
                <a:gd name="T47" fmla="*/ 79 h 687"/>
                <a:gd name="T48" fmla="*/ 713 w 717"/>
                <a:gd name="T4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7" h="687">
                  <a:moveTo>
                    <a:pt x="713" y="0"/>
                  </a:moveTo>
                  <a:lnTo>
                    <a:pt x="68" y="49"/>
                  </a:lnTo>
                  <a:lnTo>
                    <a:pt x="55" y="92"/>
                  </a:lnTo>
                  <a:lnTo>
                    <a:pt x="38" y="138"/>
                  </a:lnTo>
                  <a:lnTo>
                    <a:pt x="28" y="168"/>
                  </a:lnTo>
                  <a:lnTo>
                    <a:pt x="12" y="224"/>
                  </a:lnTo>
                  <a:lnTo>
                    <a:pt x="0" y="304"/>
                  </a:lnTo>
                  <a:lnTo>
                    <a:pt x="8" y="403"/>
                  </a:lnTo>
                  <a:lnTo>
                    <a:pt x="37" y="490"/>
                  </a:lnTo>
                  <a:lnTo>
                    <a:pt x="83" y="563"/>
                  </a:lnTo>
                  <a:lnTo>
                    <a:pt x="144" y="622"/>
                  </a:lnTo>
                  <a:lnTo>
                    <a:pt x="218" y="663"/>
                  </a:lnTo>
                  <a:lnTo>
                    <a:pt x="301" y="685"/>
                  </a:lnTo>
                  <a:lnTo>
                    <a:pt x="345" y="687"/>
                  </a:lnTo>
                  <a:lnTo>
                    <a:pt x="396" y="685"/>
                  </a:lnTo>
                  <a:lnTo>
                    <a:pt x="485" y="663"/>
                  </a:lnTo>
                  <a:lnTo>
                    <a:pt x="559" y="620"/>
                  </a:lnTo>
                  <a:lnTo>
                    <a:pt x="617" y="562"/>
                  </a:lnTo>
                  <a:lnTo>
                    <a:pt x="663" y="488"/>
                  </a:lnTo>
                  <a:lnTo>
                    <a:pt x="694" y="404"/>
                  </a:lnTo>
                  <a:lnTo>
                    <a:pt x="712" y="311"/>
                  </a:lnTo>
                  <a:lnTo>
                    <a:pt x="717" y="212"/>
                  </a:lnTo>
                  <a:lnTo>
                    <a:pt x="715" y="162"/>
                  </a:lnTo>
                  <a:lnTo>
                    <a:pt x="711" y="79"/>
                  </a:lnTo>
                  <a:lnTo>
                    <a:pt x="7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23" name="Group 122"/>
          <p:cNvGrpSpPr/>
          <p:nvPr/>
        </p:nvGrpSpPr>
        <p:grpSpPr>
          <a:xfrm>
            <a:off x="3062573" y="3484485"/>
            <a:ext cx="1894456" cy="898490"/>
            <a:chOff x="2100766" y="4587818"/>
            <a:chExt cx="2525941" cy="1197987"/>
          </a:xfrm>
          <a:solidFill>
            <a:srgbClr val="A2B969"/>
          </a:solidFill>
        </p:grpSpPr>
        <p:sp>
          <p:nvSpPr>
            <p:cNvPr id="124" name="Freeform 129"/>
            <p:cNvSpPr>
              <a:spLocks/>
            </p:cNvSpPr>
            <p:nvPr/>
          </p:nvSpPr>
          <p:spPr bwMode="auto">
            <a:xfrm rot="2747858">
              <a:off x="2817620" y="4677640"/>
              <a:ext cx="357149" cy="177505"/>
            </a:xfrm>
            <a:custGeom>
              <a:avLst/>
              <a:gdLst>
                <a:gd name="T0" fmla="*/ 324 w 667"/>
                <a:gd name="T1" fmla="*/ 184 h 332"/>
                <a:gd name="T2" fmla="*/ 336 w 667"/>
                <a:gd name="T3" fmla="*/ 186 h 332"/>
                <a:gd name="T4" fmla="*/ 365 w 667"/>
                <a:gd name="T5" fmla="*/ 199 h 332"/>
                <a:gd name="T6" fmla="*/ 396 w 667"/>
                <a:gd name="T7" fmla="*/ 227 h 332"/>
                <a:gd name="T8" fmla="*/ 430 w 667"/>
                <a:gd name="T9" fmla="*/ 267 h 332"/>
                <a:gd name="T10" fmla="*/ 447 w 667"/>
                <a:gd name="T11" fmla="*/ 293 h 332"/>
                <a:gd name="T12" fmla="*/ 452 w 667"/>
                <a:gd name="T13" fmla="*/ 303 h 332"/>
                <a:gd name="T14" fmla="*/ 457 w 667"/>
                <a:gd name="T15" fmla="*/ 312 h 332"/>
                <a:gd name="T16" fmla="*/ 560 w 667"/>
                <a:gd name="T17" fmla="*/ 325 h 332"/>
                <a:gd name="T18" fmla="*/ 667 w 667"/>
                <a:gd name="T19" fmla="*/ 332 h 332"/>
                <a:gd name="T20" fmla="*/ 653 w 667"/>
                <a:gd name="T21" fmla="*/ 297 h 332"/>
                <a:gd name="T22" fmla="*/ 622 w 667"/>
                <a:gd name="T23" fmla="*/ 231 h 332"/>
                <a:gd name="T24" fmla="*/ 587 w 667"/>
                <a:gd name="T25" fmla="*/ 172 h 332"/>
                <a:gd name="T26" fmla="*/ 548 w 667"/>
                <a:gd name="T27" fmla="*/ 120 h 332"/>
                <a:gd name="T28" fmla="*/ 507 w 667"/>
                <a:gd name="T29" fmla="*/ 76 h 332"/>
                <a:gd name="T30" fmla="*/ 461 w 667"/>
                <a:gd name="T31" fmla="*/ 43 h 332"/>
                <a:gd name="T32" fmla="*/ 415 w 667"/>
                <a:gd name="T33" fmla="*/ 17 h 332"/>
                <a:gd name="T34" fmla="*/ 365 w 667"/>
                <a:gd name="T35" fmla="*/ 2 h 332"/>
                <a:gd name="T36" fmla="*/ 339 w 667"/>
                <a:gd name="T37" fmla="*/ 0 h 332"/>
                <a:gd name="T38" fmla="*/ 317 w 667"/>
                <a:gd name="T39" fmla="*/ 0 h 332"/>
                <a:gd name="T40" fmla="*/ 272 w 667"/>
                <a:gd name="T41" fmla="*/ 4 h 332"/>
                <a:gd name="T42" fmla="*/ 228 w 667"/>
                <a:gd name="T43" fmla="*/ 15 h 332"/>
                <a:gd name="T44" fmla="*/ 184 w 667"/>
                <a:gd name="T45" fmla="*/ 34 h 332"/>
                <a:gd name="T46" fmla="*/ 119 w 667"/>
                <a:gd name="T47" fmla="*/ 71 h 332"/>
                <a:gd name="T48" fmla="*/ 37 w 667"/>
                <a:gd name="T49" fmla="*/ 144 h 332"/>
                <a:gd name="T50" fmla="*/ 0 w 667"/>
                <a:gd name="T51" fmla="*/ 189 h 332"/>
                <a:gd name="T52" fmla="*/ 92 w 667"/>
                <a:gd name="T53" fmla="*/ 225 h 332"/>
                <a:gd name="T54" fmla="*/ 188 w 667"/>
                <a:gd name="T55" fmla="*/ 255 h 332"/>
                <a:gd name="T56" fmla="*/ 223 w 667"/>
                <a:gd name="T57" fmla="*/ 224 h 332"/>
                <a:gd name="T58" fmla="*/ 275 w 667"/>
                <a:gd name="T59" fmla="*/ 196 h 332"/>
                <a:gd name="T60" fmla="*/ 308 w 667"/>
                <a:gd name="T61" fmla="*/ 185 h 332"/>
                <a:gd name="T62" fmla="*/ 324 w 667"/>
                <a:gd name="T63" fmla="*/ 18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7" h="332">
                  <a:moveTo>
                    <a:pt x="324" y="184"/>
                  </a:moveTo>
                  <a:lnTo>
                    <a:pt x="336" y="186"/>
                  </a:lnTo>
                  <a:lnTo>
                    <a:pt x="365" y="199"/>
                  </a:lnTo>
                  <a:lnTo>
                    <a:pt x="396" y="227"/>
                  </a:lnTo>
                  <a:lnTo>
                    <a:pt x="430" y="267"/>
                  </a:lnTo>
                  <a:lnTo>
                    <a:pt x="447" y="293"/>
                  </a:lnTo>
                  <a:lnTo>
                    <a:pt x="452" y="303"/>
                  </a:lnTo>
                  <a:lnTo>
                    <a:pt x="457" y="312"/>
                  </a:lnTo>
                  <a:lnTo>
                    <a:pt x="560" y="325"/>
                  </a:lnTo>
                  <a:lnTo>
                    <a:pt x="667" y="332"/>
                  </a:lnTo>
                  <a:lnTo>
                    <a:pt x="653" y="297"/>
                  </a:lnTo>
                  <a:lnTo>
                    <a:pt x="622" y="231"/>
                  </a:lnTo>
                  <a:lnTo>
                    <a:pt x="587" y="172"/>
                  </a:lnTo>
                  <a:lnTo>
                    <a:pt x="548" y="120"/>
                  </a:lnTo>
                  <a:lnTo>
                    <a:pt x="507" y="76"/>
                  </a:lnTo>
                  <a:lnTo>
                    <a:pt x="461" y="43"/>
                  </a:lnTo>
                  <a:lnTo>
                    <a:pt x="415" y="17"/>
                  </a:lnTo>
                  <a:lnTo>
                    <a:pt x="365" y="2"/>
                  </a:lnTo>
                  <a:lnTo>
                    <a:pt x="339" y="0"/>
                  </a:lnTo>
                  <a:lnTo>
                    <a:pt x="317" y="0"/>
                  </a:lnTo>
                  <a:lnTo>
                    <a:pt x="272" y="4"/>
                  </a:lnTo>
                  <a:lnTo>
                    <a:pt x="228" y="15"/>
                  </a:lnTo>
                  <a:lnTo>
                    <a:pt x="184" y="34"/>
                  </a:lnTo>
                  <a:lnTo>
                    <a:pt x="119" y="71"/>
                  </a:lnTo>
                  <a:lnTo>
                    <a:pt x="37" y="144"/>
                  </a:lnTo>
                  <a:lnTo>
                    <a:pt x="0" y="189"/>
                  </a:lnTo>
                  <a:lnTo>
                    <a:pt x="92" y="225"/>
                  </a:lnTo>
                  <a:lnTo>
                    <a:pt x="188" y="255"/>
                  </a:lnTo>
                  <a:lnTo>
                    <a:pt x="223" y="224"/>
                  </a:lnTo>
                  <a:lnTo>
                    <a:pt x="275" y="196"/>
                  </a:lnTo>
                  <a:lnTo>
                    <a:pt x="308" y="185"/>
                  </a:lnTo>
                  <a:lnTo>
                    <a:pt x="324"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5" name="Freeform 130"/>
            <p:cNvSpPr>
              <a:spLocks/>
            </p:cNvSpPr>
            <p:nvPr/>
          </p:nvSpPr>
          <p:spPr bwMode="auto">
            <a:xfrm rot="2747858">
              <a:off x="2899538" y="4933236"/>
              <a:ext cx="126179" cy="143288"/>
            </a:xfrm>
            <a:custGeom>
              <a:avLst/>
              <a:gdLst>
                <a:gd name="T0" fmla="*/ 0 w 240"/>
                <a:gd name="T1" fmla="*/ 0 h 268"/>
                <a:gd name="T2" fmla="*/ 21 w 240"/>
                <a:gd name="T3" fmla="*/ 58 h 268"/>
                <a:gd name="T4" fmla="*/ 49 w 240"/>
                <a:gd name="T5" fmla="*/ 188 h 268"/>
                <a:gd name="T6" fmla="*/ 55 w 240"/>
                <a:gd name="T7" fmla="*/ 259 h 268"/>
                <a:gd name="T8" fmla="*/ 147 w 240"/>
                <a:gd name="T9" fmla="*/ 267 h 268"/>
                <a:gd name="T10" fmla="*/ 240 w 240"/>
                <a:gd name="T11" fmla="*/ 268 h 268"/>
                <a:gd name="T12" fmla="*/ 236 w 240"/>
                <a:gd name="T13" fmla="*/ 201 h 268"/>
                <a:gd name="T14" fmla="*/ 215 w 240"/>
                <a:gd name="T15" fmla="*/ 74 h 268"/>
                <a:gd name="T16" fmla="*/ 200 w 240"/>
                <a:gd name="T17" fmla="*/ 13 h 268"/>
                <a:gd name="T18" fmla="*/ 99 w 240"/>
                <a:gd name="T19" fmla="*/ 9 h 268"/>
                <a:gd name="T20" fmla="*/ 0 w 240"/>
                <a:gd name="T2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8">
                  <a:moveTo>
                    <a:pt x="0" y="0"/>
                  </a:moveTo>
                  <a:lnTo>
                    <a:pt x="21" y="58"/>
                  </a:lnTo>
                  <a:lnTo>
                    <a:pt x="49" y="188"/>
                  </a:lnTo>
                  <a:lnTo>
                    <a:pt x="55" y="259"/>
                  </a:lnTo>
                  <a:lnTo>
                    <a:pt x="147" y="267"/>
                  </a:lnTo>
                  <a:lnTo>
                    <a:pt x="240" y="268"/>
                  </a:lnTo>
                  <a:lnTo>
                    <a:pt x="236" y="201"/>
                  </a:lnTo>
                  <a:lnTo>
                    <a:pt x="215" y="74"/>
                  </a:lnTo>
                  <a:lnTo>
                    <a:pt x="200" y="13"/>
                  </a:lnTo>
                  <a:lnTo>
                    <a:pt x="99" y="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6" name="Freeform 131"/>
            <p:cNvSpPr>
              <a:spLocks/>
            </p:cNvSpPr>
            <p:nvPr/>
          </p:nvSpPr>
          <p:spPr bwMode="auto">
            <a:xfrm rot="2747858">
              <a:off x="2713891" y="4646277"/>
              <a:ext cx="145425" cy="149703"/>
            </a:xfrm>
            <a:custGeom>
              <a:avLst/>
              <a:gdLst>
                <a:gd name="T0" fmla="*/ 273 w 273"/>
                <a:gd name="T1" fmla="*/ 67 h 283"/>
                <a:gd name="T2" fmla="*/ 180 w 273"/>
                <a:gd name="T3" fmla="*/ 36 h 283"/>
                <a:gd name="T4" fmla="*/ 94 w 273"/>
                <a:gd name="T5" fmla="*/ 0 h 283"/>
                <a:gd name="T6" fmla="*/ 66 w 273"/>
                <a:gd name="T7" fmla="*/ 45 h 283"/>
                <a:gd name="T8" fmla="*/ 20 w 273"/>
                <a:gd name="T9" fmla="*/ 147 h 283"/>
                <a:gd name="T10" fmla="*/ 0 w 273"/>
                <a:gd name="T11" fmla="*/ 202 h 283"/>
                <a:gd name="T12" fmla="*/ 82 w 273"/>
                <a:gd name="T13" fmla="*/ 245 h 283"/>
                <a:gd name="T14" fmla="*/ 170 w 273"/>
                <a:gd name="T15" fmla="*/ 283 h 283"/>
                <a:gd name="T16" fmla="*/ 191 w 273"/>
                <a:gd name="T17" fmla="*/ 218 h 283"/>
                <a:gd name="T18" fmla="*/ 243 w 273"/>
                <a:gd name="T19" fmla="*/ 110 h 283"/>
                <a:gd name="T20" fmla="*/ 273 w 273"/>
                <a:gd name="T21" fmla="*/ 67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283">
                  <a:moveTo>
                    <a:pt x="273" y="67"/>
                  </a:moveTo>
                  <a:lnTo>
                    <a:pt x="180" y="36"/>
                  </a:lnTo>
                  <a:lnTo>
                    <a:pt x="94" y="0"/>
                  </a:lnTo>
                  <a:lnTo>
                    <a:pt x="66" y="45"/>
                  </a:lnTo>
                  <a:lnTo>
                    <a:pt x="20" y="147"/>
                  </a:lnTo>
                  <a:lnTo>
                    <a:pt x="0" y="202"/>
                  </a:lnTo>
                  <a:lnTo>
                    <a:pt x="82" y="245"/>
                  </a:lnTo>
                  <a:lnTo>
                    <a:pt x="170" y="283"/>
                  </a:lnTo>
                  <a:lnTo>
                    <a:pt x="191" y="218"/>
                  </a:lnTo>
                  <a:lnTo>
                    <a:pt x="243" y="110"/>
                  </a:lnTo>
                  <a:lnTo>
                    <a:pt x="27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7" name="Freeform 132"/>
            <p:cNvSpPr>
              <a:spLocks/>
            </p:cNvSpPr>
            <p:nvPr/>
          </p:nvSpPr>
          <p:spPr bwMode="auto">
            <a:xfrm rot="2747858">
              <a:off x="2600317" y="4715395"/>
              <a:ext cx="109070" cy="145425"/>
            </a:xfrm>
            <a:custGeom>
              <a:avLst/>
              <a:gdLst>
                <a:gd name="T0" fmla="*/ 203 w 203"/>
                <a:gd name="T1" fmla="*/ 80 h 272"/>
                <a:gd name="T2" fmla="*/ 114 w 203"/>
                <a:gd name="T3" fmla="*/ 42 h 272"/>
                <a:gd name="T4" fmla="*/ 31 w 203"/>
                <a:gd name="T5" fmla="*/ 0 h 272"/>
                <a:gd name="T6" fmla="*/ 21 w 203"/>
                <a:gd name="T7" fmla="*/ 42 h 272"/>
                <a:gd name="T8" fmla="*/ 5 w 203"/>
                <a:gd name="T9" fmla="*/ 133 h 272"/>
                <a:gd name="T10" fmla="*/ 0 w 203"/>
                <a:gd name="T11" fmla="*/ 180 h 272"/>
                <a:gd name="T12" fmla="*/ 43 w 203"/>
                <a:gd name="T13" fmla="*/ 204 h 272"/>
                <a:gd name="T14" fmla="*/ 132 w 203"/>
                <a:gd name="T15" fmla="*/ 251 h 272"/>
                <a:gd name="T16" fmla="*/ 180 w 203"/>
                <a:gd name="T17" fmla="*/ 272 h 272"/>
                <a:gd name="T18" fmla="*/ 183 w 203"/>
                <a:gd name="T19" fmla="*/ 221 h 272"/>
                <a:gd name="T20" fmla="*/ 194 w 203"/>
                <a:gd name="T21" fmla="*/ 124 h 272"/>
                <a:gd name="T22" fmla="*/ 203 w 203"/>
                <a:gd name="T23" fmla="*/ 8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72">
                  <a:moveTo>
                    <a:pt x="203" y="80"/>
                  </a:moveTo>
                  <a:lnTo>
                    <a:pt x="114" y="42"/>
                  </a:lnTo>
                  <a:lnTo>
                    <a:pt x="31" y="0"/>
                  </a:lnTo>
                  <a:lnTo>
                    <a:pt x="21" y="42"/>
                  </a:lnTo>
                  <a:lnTo>
                    <a:pt x="5" y="133"/>
                  </a:lnTo>
                  <a:lnTo>
                    <a:pt x="0" y="180"/>
                  </a:lnTo>
                  <a:lnTo>
                    <a:pt x="43" y="204"/>
                  </a:lnTo>
                  <a:lnTo>
                    <a:pt x="132" y="251"/>
                  </a:lnTo>
                  <a:lnTo>
                    <a:pt x="180" y="272"/>
                  </a:lnTo>
                  <a:lnTo>
                    <a:pt x="183" y="221"/>
                  </a:lnTo>
                  <a:lnTo>
                    <a:pt x="194" y="124"/>
                  </a:lnTo>
                  <a:lnTo>
                    <a:pt x="203"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8" name="Freeform 133"/>
            <p:cNvSpPr>
              <a:spLocks/>
            </p:cNvSpPr>
            <p:nvPr/>
          </p:nvSpPr>
          <p:spPr bwMode="auto">
            <a:xfrm rot="2747858">
              <a:off x="2794957" y="5066567"/>
              <a:ext cx="111208" cy="115485"/>
            </a:xfrm>
            <a:custGeom>
              <a:avLst/>
              <a:gdLst>
                <a:gd name="T0" fmla="*/ 0 w 210"/>
                <a:gd name="T1" fmla="*/ 203 h 215"/>
                <a:gd name="T2" fmla="*/ 92 w 210"/>
                <a:gd name="T3" fmla="*/ 212 h 215"/>
                <a:gd name="T4" fmla="*/ 187 w 210"/>
                <a:gd name="T5" fmla="*/ 215 h 215"/>
                <a:gd name="T6" fmla="*/ 197 w 210"/>
                <a:gd name="T7" fmla="*/ 163 h 215"/>
                <a:gd name="T8" fmla="*/ 209 w 210"/>
                <a:gd name="T9" fmla="*/ 59 h 215"/>
                <a:gd name="T10" fmla="*/ 210 w 210"/>
                <a:gd name="T11" fmla="*/ 9 h 215"/>
                <a:gd name="T12" fmla="*/ 117 w 210"/>
                <a:gd name="T13" fmla="*/ 6 h 215"/>
                <a:gd name="T14" fmla="*/ 26 w 210"/>
                <a:gd name="T15" fmla="*/ 0 h 215"/>
                <a:gd name="T16" fmla="*/ 25 w 210"/>
                <a:gd name="T17" fmla="*/ 50 h 215"/>
                <a:gd name="T18" fmla="*/ 12 w 210"/>
                <a:gd name="T19" fmla="*/ 153 h 215"/>
                <a:gd name="T20" fmla="*/ 0 w 210"/>
                <a:gd name="T21" fmla="*/ 20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0" h="215">
                  <a:moveTo>
                    <a:pt x="0" y="203"/>
                  </a:moveTo>
                  <a:lnTo>
                    <a:pt x="92" y="212"/>
                  </a:lnTo>
                  <a:lnTo>
                    <a:pt x="187" y="215"/>
                  </a:lnTo>
                  <a:lnTo>
                    <a:pt x="197" y="163"/>
                  </a:lnTo>
                  <a:lnTo>
                    <a:pt x="209" y="59"/>
                  </a:lnTo>
                  <a:lnTo>
                    <a:pt x="210" y="9"/>
                  </a:lnTo>
                  <a:lnTo>
                    <a:pt x="117" y="6"/>
                  </a:lnTo>
                  <a:lnTo>
                    <a:pt x="26" y="0"/>
                  </a:lnTo>
                  <a:lnTo>
                    <a:pt x="25" y="50"/>
                  </a:lnTo>
                  <a:lnTo>
                    <a:pt x="12" y="153"/>
                  </a:lnTo>
                  <a:lnTo>
                    <a:pt x="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29" name="Freeform 134"/>
            <p:cNvSpPr>
              <a:spLocks/>
            </p:cNvSpPr>
            <p:nvPr/>
          </p:nvSpPr>
          <p:spPr bwMode="auto">
            <a:xfrm rot="2747858">
              <a:off x="2491668" y="4808512"/>
              <a:ext cx="113347" cy="160396"/>
            </a:xfrm>
            <a:custGeom>
              <a:avLst/>
              <a:gdLst>
                <a:gd name="T0" fmla="*/ 199 w 211"/>
                <a:gd name="T1" fmla="*/ 239 h 302"/>
                <a:gd name="T2" fmla="*/ 189 w 211"/>
                <a:gd name="T3" fmla="*/ 163 h 302"/>
                <a:gd name="T4" fmla="*/ 185 w 211"/>
                <a:gd name="T5" fmla="*/ 90 h 302"/>
                <a:gd name="T6" fmla="*/ 137 w 211"/>
                <a:gd name="T7" fmla="*/ 70 h 302"/>
                <a:gd name="T8" fmla="*/ 44 w 211"/>
                <a:gd name="T9" fmla="*/ 24 h 302"/>
                <a:gd name="T10" fmla="*/ 1 w 211"/>
                <a:gd name="T11" fmla="*/ 0 h 302"/>
                <a:gd name="T12" fmla="*/ 0 w 211"/>
                <a:gd name="T13" fmla="*/ 48 h 302"/>
                <a:gd name="T14" fmla="*/ 3 w 211"/>
                <a:gd name="T15" fmla="*/ 149 h 302"/>
                <a:gd name="T16" fmla="*/ 9 w 211"/>
                <a:gd name="T17" fmla="*/ 200 h 302"/>
                <a:gd name="T18" fmla="*/ 55 w 211"/>
                <a:gd name="T19" fmla="*/ 229 h 302"/>
                <a:gd name="T20" fmla="*/ 158 w 211"/>
                <a:gd name="T21" fmla="*/ 280 h 302"/>
                <a:gd name="T22" fmla="*/ 211 w 211"/>
                <a:gd name="T23" fmla="*/ 302 h 302"/>
                <a:gd name="T24" fmla="*/ 204 w 211"/>
                <a:gd name="T25" fmla="*/ 270 h 302"/>
                <a:gd name="T26" fmla="*/ 199 w 211"/>
                <a:gd name="T27" fmla="*/ 23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199" y="239"/>
                  </a:moveTo>
                  <a:lnTo>
                    <a:pt x="189" y="163"/>
                  </a:lnTo>
                  <a:lnTo>
                    <a:pt x="185" y="90"/>
                  </a:lnTo>
                  <a:lnTo>
                    <a:pt x="137" y="70"/>
                  </a:lnTo>
                  <a:lnTo>
                    <a:pt x="44" y="24"/>
                  </a:lnTo>
                  <a:lnTo>
                    <a:pt x="1" y="0"/>
                  </a:lnTo>
                  <a:lnTo>
                    <a:pt x="0" y="48"/>
                  </a:lnTo>
                  <a:lnTo>
                    <a:pt x="3" y="149"/>
                  </a:lnTo>
                  <a:lnTo>
                    <a:pt x="9" y="200"/>
                  </a:lnTo>
                  <a:lnTo>
                    <a:pt x="55" y="229"/>
                  </a:lnTo>
                  <a:lnTo>
                    <a:pt x="158" y="280"/>
                  </a:lnTo>
                  <a:lnTo>
                    <a:pt x="211" y="302"/>
                  </a:lnTo>
                  <a:lnTo>
                    <a:pt x="204" y="270"/>
                  </a:lnTo>
                  <a:lnTo>
                    <a:pt x="199" y="2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0" name="Freeform 135"/>
            <p:cNvSpPr>
              <a:spLocks/>
            </p:cNvSpPr>
            <p:nvPr/>
          </p:nvSpPr>
          <p:spPr bwMode="auto">
            <a:xfrm rot="2747858">
              <a:off x="2650386" y="5141895"/>
              <a:ext cx="141148" cy="115485"/>
            </a:xfrm>
            <a:custGeom>
              <a:avLst/>
              <a:gdLst>
                <a:gd name="T0" fmla="*/ 46 w 267"/>
                <a:gd name="T1" fmla="*/ 84 h 216"/>
                <a:gd name="T2" fmla="*/ 22 w 267"/>
                <a:gd name="T3" fmla="*/ 143 h 216"/>
                <a:gd name="T4" fmla="*/ 0 w 267"/>
                <a:gd name="T5" fmla="*/ 196 h 216"/>
                <a:gd name="T6" fmla="*/ 93 w 267"/>
                <a:gd name="T7" fmla="*/ 210 h 216"/>
                <a:gd name="T8" fmla="*/ 190 w 267"/>
                <a:gd name="T9" fmla="*/ 216 h 216"/>
                <a:gd name="T10" fmla="*/ 202 w 267"/>
                <a:gd name="T11" fmla="*/ 189 h 216"/>
                <a:gd name="T12" fmla="*/ 215 w 267"/>
                <a:gd name="T13" fmla="*/ 161 h 216"/>
                <a:gd name="T14" fmla="*/ 245 w 267"/>
                <a:gd name="T15" fmla="*/ 87 h 216"/>
                <a:gd name="T16" fmla="*/ 267 w 267"/>
                <a:gd name="T17" fmla="*/ 13 h 216"/>
                <a:gd name="T18" fmla="*/ 172 w 267"/>
                <a:gd name="T19" fmla="*/ 9 h 216"/>
                <a:gd name="T20" fmla="*/ 79 w 267"/>
                <a:gd name="T21" fmla="*/ 0 h 216"/>
                <a:gd name="T22" fmla="*/ 64 w 267"/>
                <a:gd name="T23" fmla="*/ 43 h 216"/>
                <a:gd name="T24" fmla="*/ 46 w 267"/>
                <a:gd name="T25" fmla="*/ 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7" h="216">
                  <a:moveTo>
                    <a:pt x="46" y="84"/>
                  </a:moveTo>
                  <a:lnTo>
                    <a:pt x="22" y="143"/>
                  </a:lnTo>
                  <a:lnTo>
                    <a:pt x="0" y="196"/>
                  </a:lnTo>
                  <a:lnTo>
                    <a:pt x="93" y="210"/>
                  </a:lnTo>
                  <a:lnTo>
                    <a:pt x="190" y="216"/>
                  </a:lnTo>
                  <a:lnTo>
                    <a:pt x="202" y="189"/>
                  </a:lnTo>
                  <a:lnTo>
                    <a:pt x="215" y="161"/>
                  </a:lnTo>
                  <a:lnTo>
                    <a:pt x="245" y="87"/>
                  </a:lnTo>
                  <a:lnTo>
                    <a:pt x="267" y="13"/>
                  </a:lnTo>
                  <a:lnTo>
                    <a:pt x="172" y="9"/>
                  </a:lnTo>
                  <a:lnTo>
                    <a:pt x="79" y="0"/>
                  </a:lnTo>
                  <a:lnTo>
                    <a:pt x="64" y="43"/>
                  </a:lnTo>
                  <a:lnTo>
                    <a:pt x="4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1" name="Freeform 137"/>
            <p:cNvSpPr>
              <a:spLocks/>
            </p:cNvSpPr>
            <p:nvPr/>
          </p:nvSpPr>
          <p:spPr bwMode="auto">
            <a:xfrm rot="2747858">
              <a:off x="2648770" y="4700734"/>
              <a:ext cx="222415" cy="498297"/>
            </a:xfrm>
            <a:custGeom>
              <a:avLst/>
              <a:gdLst>
                <a:gd name="T0" fmla="*/ 254 w 416"/>
                <a:gd name="T1" fmla="*/ 0 h 932"/>
                <a:gd name="T2" fmla="*/ 239 w 416"/>
                <a:gd name="T3" fmla="*/ 2 h 932"/>
                <a:gd name="T4" fmla="*/ 183 w 416"/>
                <a:gd name="T5" fmla="*/ 39 h 932"/>
                <a:gd name="T6" fmla="*/ 151 w 416"/>
                <a:gd name="T7" fmla="*/ 74 h 932"/>
                <a:gd name="T8" fmla="*/ 133 w 416"/>
                <a:gd name="T9" fmla="*/ 97 h 932"/>
                <a:gd name="T10" fmla="*/ 98 w 416"/>
                <a:gd name="T11" fmla="*/ 151 h 932"/>
                <a:gd name="T12" fmla="*/ 65 w 416"/>
                <a:gd name="T13" fmla="*/ 216 h 932"/>
                <a:gd name="T14" fmla="*/ 38 w 416"/>
                <a:gd name="T15" fmla="*/ 293 h 932"/>
                <a:gd name="T16" fmla="*/ 17 w 416"/>
                <a:gd name="T17" fmla="*/ 378 h 932"/>
                <a:gd name="T18" fmla="*/ 4 w 416"/>
                <a:gd name="T19" fmla="*/ 473 h 932"/>
                <a:gd name="T20" fmla="*/ 0 w 416"/>
                <a:gd name="T21" fmla="*/ 577 h 932"/>
                <a:gd name="T22" fmla="*/ 7 w 416"/>
                <a:gd name="T23" fmla="*/ 689 h 932"/>
                <a:gd name="T24" fmla="*/ 16 w 416"/>
                <a:gd name="T25" fmla="*/ 749 h 932"/>
                <a:gd name="T26" fmla="*/ 25 w 416"/>
                <a:gd name="T27" fmla="*/ 801 h 932"/>
                <a:gd name="T28" fmla="*/ 34 w 416"/>
                <a:gd name="T29" fmla="*/ 853 h 932"/>
                <a:gd name="T30" fmla="*/ 37 w 416"/>
                <a:gd name="T31" fmla="*/ 858 h 932"/>
                <a:gd name="T32" fmla="*/ 59 w 416"/>
                <a:gd name="T33" fmla="*/ 871 h 932"/>
                <a:gd name="T34" fmla="*/ 114 w 416"/>
                <a:gd name="T35" fmla="*/ 890 h 932"/>
                <a:gd name="T36" fmla="*/ 254 w 416"/>
                <a:gd name="T37" fmla="*/ 927 h 932"/>
                <a:gd name="T38" fmla="*/ 285 w 416"/>
                <a:gd name="T39" fmla="*/ 932 h 932"/>
                <a:gd name="T40" fmla="*/ 313 w 416"/>
                <a:gd name="T41" fmla="*/ 864 h 932"/>
                <a:gd name="T42" fmla="*/ 345 w 416"/>
                <a:gd name="T43" fmla="*/ 793 h 932"/>
                <a:gd name="T44" fmla="*/ 365 w 416"/>
                <a:gd name="T45" fmla="*/ 744 h 932"/>
                <a:gd name="T46" fmla="*/ 394 w 416"/>
                <a:gd name="T47" fmla="*/ 644 h 932"/>
                <a:gd name="T48" fmla="*/ 411 w 416"/>
                <a:gd name="T49" fmla="*/ 544 h 932"/>
                <a:gd name="T50" fmla="*/ 416 w 416"/>
                <a:gd name="T51" fmla="*/ 446 h 932"/>
                <a:gd name="T52" fmla="*/ 411 w 416"/>
                <a:gd name="T53" fmla="*/ 350 h 932"/>
                <a:gd name="T54" fmla="*/ 396 w 416"/>
                <a:gd name="T55" fmla="*/ 260 h 932"/>
                <a:gd name="T56" fmla="*/ 374 w 416"/>
                <a:gd name="T57" fmla="*/ 179 h 932"/>
                <a:gd name="T58" fmla="*/ 343 w 416"/>
                <a:gd name="T59" fmla="*/ 106 h 932"/>
                <a:gd name="T60" fmla="*/ 324 w 416"/>
                <a:gd name="T61" fmla="*/ 75 h 932"/>
                <a:gd name="T62" fmla="*/ 300 w 416"/>
                <a:gd name="T63" fmla="*/ 37 h 932"/>
                <a:gd name="T64" fmla="*/ 263 w 416"/>
                <a:gd name="T65" fmla="*/ 2 h 932"/>
                <a:gd name="T66" fmla="*/ 254 w 416"/>
                <a:gd name="T6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932">
                  <a:moveTo>
                    <a:pt x="254" y="0"/>
                  </a:moveTo>
                  <a:lnTo>
                    <a:pt x="239" y="2"/>
                  </a:lnTo>
                  <a:lnTo>
                    <a:pt x="183" y="39"/>
                  </a:lnTo>
                  <a:lnTo>
                    <a:pt x="151" y="74"/>
                  </a:lnTo>
                  <a:lnTo>
                    <a:pt x="133" y="97"/>
                  </a:lnTo>
                  <a:lnTo>
                    <a:pt x="98" y="151"/>
                  </a:lnTo>
                  <a:lnTo>
                    <a:pt x="65" y="216"/>
                  </a:lnTo>
                  <a:lnTo>
                    <a:pt x="38" y="293"/>
                  </a:lnTo>
                  <a:lnTo>
                    <a:pt x="17" y="378"/>
                  </a:lnTo>
                  <a:lnTo>
                    <a:pt x="4" y="473"/>
                  </a:lnTo>
                  <a:lnTo>
                    <a:pt x="0" y="577"/>
                  </a:lnTo>
                  <a:lnTo>
                    <a:pt x="7" y="689"/>
                  </a:lnTo>
                  <a:lnTo>
                    <a:pt x="16" y="749"/>
                  </a:lnTo>
                  <a:lnTo>
                    <a:pt x="25" y="801"/>
                  </a:lnTo>
                  <a:lnTo>
                    <a:pt x="34" y="853"/>
                  </a:lnTo>
                  <a:lnTo>
                    <a:pt x="37" y="858"/>
                  </a:lnTo>
                  <a:lnTo>
                    <a:pt x="59" y="871"/>
                  </a:lnTo>
                  <a:lnTo>
                    <a:pt x="114" y="890"/>
                  </a:lnTo>
                  <a:lnTo>
                    <a:pt x="254" y="927"/>
                  </a:lnTo>
                  <a:lnTo>
                    <a:pt x="285" y="932"/>
                  </a:lnTo>
                  <a:lnTo>
                    <a:pt x="313" y="864"/>
                  </a:lnTo>
                  <a:lnTo>
                    <a:pt x="345" y="793"/>
                  </a:lnTo>
                  <a:lnTo>
                    <a:pt x="365" y="744"/>
                  </a:lnTo>
                  <a:lnTo>
                    <a:pt x="394" y="644"/>
                  </a:lnTo>
                  <a:lnTo>
                    <a:pt x="411" y="544"/>
                  </a:lnTo>
                  <a:lnTo>
                    <a:pt x="416" y="446"/>
                  </a:lnTo>
                  <a:lnTo>
                    <a:pt x="411" y="350"/>
                  </a:lnTo>
                  <a:lnTo>
                    <a:pt x="396" y="260"/>
                  </a:lnTo>
                  <a:lnTo>
                    <a:pt x="374" y="179"/>
                  </a:lnTo>
                  <a:lnTo>
                    <a:pt x="343" y="106"/>
                  </a:lnTo>
                  <a:lnTo>
                    <a:pt x="324" y="75"/>
                  </a:lnTo>
                  <a:lnTo>
                    <a:pt x="300" y="37"/>
                  </a:lnTo>
                  <a:lnTo>
                    <a:pt x="263" y="2"/>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2" name="Freeform 138"/>
            <p:cNvSpPr>
              <a:spLocks/>
            </p:cNvSpPr>
            <p:nvPr/>
          </p:nvSpPr>
          <p:spPr bwMode="auto">
            <a:xfrm rot="2747858">
              <a:off x="2093281" y="5229692"/>
              <a:ext cx="382812" cy="367841"/>
            </a:xfrm>
            <a:custGeom>
              <a:avLst/>
              <a:gdLst>
                <a:gd name="T0" fmla="*/ 649 w 716"/>
                <a:gd name="T1" fmla="*/ 49 h 687"/>
                <a:gd name="T2" fmla="*/ 3 w 716"/>
                <a:gd name="T3" fmla="*/ 0 h 687"/>
                <a:gd name="T4" fmla="*/ 6 w 716"/>
                <a:gd name="T5" fmla="*/ 79 h 687"/>
                <a:gd name="T6" fmla="*/ 2 w 716"/>
                <a:gd name="T7" fmla="*/ 162 h 687"/>
                <a:gd name="T8" fmla="*/ 0 w 716"/>
                <a:gd name="T9" fmla="*/ 213 h 687"/>
                <a:gd name="T10" fmla="*/ 5 w 716"/>
                <a:gd name="T11" fmla="*/ 311 h 687"/>
                <a:gd name="T12" fmla="*/ 23 w 716"/>
                <a:gd name="T13" fmla="*/ 404 h 687"/>
                <a:gd name="T14" fmla="*/ 54 w 716"/>
                <a:gd name="T15" fmla="*/ 489 h 687"/>
                <a:gd name="T16" fmla="*/ 99 w 716"/>
                <a:gd name="T17" fmla="*/ 561 h 687"/>
                <a:gd name="T18" fmla="*/ 159 w 716"/>
                <a:gd name="T19" fmla="*/ 621 h 687"/>
                <a:gd name="T20" fmla="*/ 233 w 716"/>
                <a:gd name="T21" fmla="*/ 662 h 687"/>
                <a:gd name="T22" fmla="*/ 321 w 716"/>
                <a:gd name="T23" fmla="*/ 686 h 687"/>
                <a:gd name="T24" fmla="*/ 373 w 716"/>
                <a:gd name="T25" fmla="*/ 687 h 687"/>
                <a:gd name="T26" fmla="*/ 416 w 716"/>
                <a:gd name="T27" fmla="*/ 686 h 687"/>
                <a:gd name="T28" fmla="*/ 499 w 716"/>
                <a:gd name="T29" fmla="*/ 664 h 687"/>
                <a:gd name="T30" fmla="*/ 572 w 716"/>
                <a:gd name="T31" fmla="*/ 622 h 687"/>
                <a:gd name="T32" fmla="*/ 633 w 716"/>
                <a:gd name="T33" fmla="*/ 564 h 687"/>
                <a:gd name="T34" fmla="*/ 680 w 716"/>
                <a:gd name="T35" fmla="*/ 490 h 687"/>
                <a:gd name="T36" fmla="*/ 709 w 716"/>
                <a:gd name="T37" fmla="*/ 403 h 687"/>
                <a:gd name="T38" fmla="*/ 716 w 716"/>
                <a:gd name="T39" fmla="*/ 305 h 687"/>
                <a:gd name="T40" fmla="*/ 705 w 716"/>
                <a:gd name="T41" fmla="*/ 224 h 687"/>
                <a:gd name="T42" fmla="*/ 689 w 716"/>
                <a:gd name="T43" fmla="*/ 167 h 687"/>
                <a:gd name="T44" fmla="*/ 679 w 716"/>
                <a:gd name="T45" fmla="*/ 139 h 687"/>
                <a:gd name="T46" fmla="*/ 662 w 716"/>
                <a:gd name="T47" fmla="*/ 92 h 687"/>
                <a:gd name="T48" fmla="*/ 649 w 716"/>
                <a:gd name="T49" fmla="*/ 4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6" h="687">
                  <a:moveTo>
                    <a:pt x="649" y="49"/>
                  </a:moveTo>
                  <a:lnTo>
                    <a:pt x="3" y="0"/>
                  </a:lnTo>
                  <a:lnTo>
                    <a:pt x="6" y="79"/>
                  </a:lnTo>
                  <a:lnTo>
                    <a:pt x="2" y="162"/>
                  </a:lnTo>
                  <a:lnTo>
                    <a:pt x="0" y="213"/>
                  </a:lnTo>
                  <a:lnTo>
                    <a:pt x="5" y="311"/>
                  </a:lnTo>
                  <a:lnTo>
                    <a:pt x="23" y="404"/>
                  </a:lnTo>
                  <a:lnTo>
                    <a:pt x="54" y="489"/>
                  </a:lnTo>
                  <a:lnTo>
                    <a:pt x="99" y="561"/>
                  </a:lnTo>
                  <a:lnTo>
                    <a:pt x="159" y="621"/>
                  </a:lnTo>
                  <a:lnTo>
                    <a:pt x="233" y="662"/>
                  </a:lnTo>
                  <a:lnTo>
                    <a:pt x="321" y="686"/>
                  </a:lnTo>
                  <a:lnTo>
                    <a:pt x="373" y="687"/>
                  </a:lnTo>
                  <a:lnTo>
                    <a:pt x="416" y="686"/>
                  </a:lnTo>
                  <a:lnTo>
                    <a:pt x="499" y="664"/>
                  </a:lnTo>
                  <a:lnTo>
                    <a:pt x="572" y="622"/>
                  </a:lnTo>
                  <a:lnTo>
                    <a:pt x="633" y="564"/>
                  </a:lnTo>
                  <a:lnTo>
                    <a:pt x="680" y="490"/>
                  </a:lnTo>
                  <a:lnTo>
                    <a:pt x="709" y="403"/>
                  </a:lnTo>
                  <a:lnTo>
                    <a:pt x="716" y="305"/>
                  </a:lnTo>
                  <a:lnTo>
                    <a:pt x="705" y="224"/>
                  </a:lnTo>
                  <a:lnTo>
                    <a:pt x="689" y="167"/>
                  </a:lnTo>
                  <a:lnTo>
                    <a:pt x="679" y="139"/>
                  </a:lnTo>
                  <a:lnTo>
                    <a:pt x="662" y="92"/>
                  </a:lnTo>
                  <a:lnTo>
                    <a:pt x="649"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3" name="Freeform 122"/>
            <p:cNvSpPr>
              <a:spLocks/>
            </p:cNvSpPr>
            <p:nvPr/>
          </p:nvSpPr>
          <p:spPr bwMode="auto">
            <a:xfrm rot="3772037">
              <a:off x="4359380" y="5038691"/>
              <a:ext cx="357149" cy="177505"/>
            </a:xfrm>
            <a:custGeom>
              <a:avLst/>
              <a:gdLst>
                <a:gd name="T0" fmla="*/ 222 w 668"/>
                <a:gd name="T1" fmla="*/ 293 h 332"/>
                <a:gd name="T2" fmla="*/ 239 w 668"/>
                <a:gd name="T3" fmla="*/ 267 h 332"/>
                <a:gd name="T4" fmla="*/ 271 w 668"/>
                <a:gd name="T5" fmla="*/ 227 h 332"/>
                <a:gd name="T6" fmla="*/ 304 w 668"/>
                <a:gd name="T7" fmla="*/ 201 h 332"/>
                <a:gd name="T8" fmla="*/ 332 w 668"/>
                <a:gd name="T9" fmla="*/ 187 h 332"/>
                <a:gd name="T10" fmla="*/ 345 w 668"/>
                <a:gd name="T11" fmla="*/ 186 h 332"/>
                <a:gd name="T12" fmla="*/ 361 w 668"/>
                <a:gd name="T13" fmla="*/ 186 h 332"/>
                <a:gd name="T14" fmla="*/ 393 w 668"/>
                <a:gd name="T15" fmla="*/ 196 h 332"/>
                <a:gd name="T16" fmla="*/ 445 w 668"/>
                <a:gd name="T17" fmla="*/ 225 h 332"/>
                <a:gd name="T18" fmla="*/ 480 w 668"/>
                <a:gd name="T19" fmla="*/ 256 h 332"/>
                <a:gd name="T20" fmla="*/ 577 w 668"/>
                <a:gd name="T21" fmla="*/ 226 h 332"/>
                <a:gd name="T22" fmla="*/ 668 w 668"/>
                <a:gd name="T23" fmla="*/ 191 h 332"/>
                <a:gd name="T24" fmla="*/ 630 w 668"/>
                <a:gd name="T25" fmla="*/ 144 h 332"/>
                <a:gd name="T26" fmla="*/ 550 w 668"/>
                <a:gd name="T27" fmla="*/ 72 h 332"/>
                <a:gd name="T28" fmla="*/ 485 w 668"/>
                <a:gd name="T29" fmla="*/ 34 h 332"/>
                <a:gd name="T30" fmla="*/ 441 w 668"/>
                <a:gd name="T31" fmla="*/ 16 h 332"/>
                <a:gd name="T32" fmla="*/ 396 w 668"/>
                <a:gd name="T33" fmla="*/ 4 h 332"/>
                <a:gd name="T34" fmla="*/ 350 w 668"/>
                <a:gd name="T35" fmla="*/ 0 h 332"/>
                <a:gd name="T36" fmla="*/ 328 w 668"/>
                <a:gd name="T37" fmla="*/ 2 h 332"/>
                <a:gd name="T38" fmla="*/ 304 w 668"/>
                <a:gd name="T39" fmla="*/ 4 h 332"/>
                <a:gd name="T40" fmla="*/ 253 w 668"/>
                <a:gd name="T41" fmla="*/ 19 h 332"/>
                <a:gd name="T42" fmla="*/ 206 w 668"/>
                <a:gd name="T43" fmla="*/ 43 h 332"/>
                <a:gd name="T44" fmla="*/ 161 w 668"/>
                <a:gd name="T45" fmla="*/ 77 h 332"/>
                <a:gd name="T46" fmla="*/ 120 w 668"/>
                <a:gd name="T47" fmla="*/ 121 h 332"/>
                <a:gd name="T48" fmla="*/ 81 w 668"/>
                <a:gd name="T49" fmla="*/ 173 h 332"/>
                <a:gd name="T50" fmla="*/ 46 w 668"/>
                <a:gd name="T51" fmla="*/ 231 h 332"/>
                <a:gd name="T52" fmla="*/ 15 w 668"/>
                <a:gd name="T53" fmla="*/ 297 h 332"/>
                <a:gd name="T54" fmla="*/ 0 w 668"/>
                <a:gd name="T55" fmla="*/ 332 h 332"/>
                <a:gd name="T56" fmla="*/ 108 w 668"/>
                <a:gd name="T57" fmla="*/ 326 h 332"/>
                <a:gd name="T58" fmla="*/ 212 w 668"/>
                <a:gd name="T59" fmla="*/ 313 h 332"/>
                <a:gd name="T60" fmla="*/ 217 w 668"/>
                <a:gd name="T61" fmla="*/ 304 h 332"/>
                <a:gd name="T62" fmla="*/ 222 w 668"/>
                <a:gd name="T63" fmla="*/ 293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8" h="332">
                  <a:moveTo>
                    <a:pt x="222" y="293"/>
                  </a:moveTo>
                  <a:lnTo>
                    <a:pt x="239" y="267"/>
                  </a:lnTo>
                  <a:lnTo>
                    <a:pt x="271" y="227"/>
                  </a:lnTo>
                  <a:lnTo>
                    <a:pt x="304" y="201"/>
                  </a:lnTo>
                  <a:lnTo>
                    <a:pt x="332" y="187"/>
                  </a:lnTo>
                  <a:lnTo>
                    <a:pt x="345" y="186"/>
                  </a:lnTo>
                  <a:lnTo>
                    <a:pt x="361" y="186"/>
                  </a:lnTo>
                  <a:lnTo>
                    <a:pt x="393" y="196"/>
                  </a:lnTo>
                  <a:lnTo>
                    <a:pt x="445" y="225"/>
                  </a:lnTo>
                  <a:lnTo>
                    <a:pt x="480" y="256"/>
                  </a:lnTo>
                  <a:lnTo>
                    <a:pt x="577" y="226"/>
                  </a:lnTo>
                  <a:lnTo>
                    <a:pt x="668" y="191"/>
                  </a:lnTo>
                  <a:lnTo>
                    <a:pt x="630" y="144"/>
                  </a:lnTo>
                  <a:lnTo>
                    <a:pt x="550" y="72"/>
                  </a:lnTo>
                  <a:lnTo>
                    <a:pt x="485" y="34"/>
                  </a:lnTo>
                  <a:lnTo>
                    <a:pt x="441" y="16"/>
                  </a:lnTo>
                  <a:lnTo>
                    <a:pt x="396" y="4"/>
                  </a:lnTo>
                  <a:lnTo>
                    <a:pt x="350" y="0"/>
                  </a:lnTo>
                  <a:lnTo>
                    <a:pt x="328" y="2"/>
                  </a:lnTo>
                  <a:lnTo>
                    <a:pt x="304" y="4"/>
                  </a:lnTo>
                  <a:lnTo>
                    <a:pt x="253" y="19"/>
                  </a:lnTo>
                  <a:lnTo>
                    <a:pt x="206" y="43"/>
                  </a:lnTo>
                  <a:lnTo>
                    <a:pt x="161" y="77"/>
                  </a:lnTo>
                  <a:lnTo>
                    <a:pt x="120" y="121"/>
                  </a:lnTo>
                  <a:lnTo>
                    <a:pt x="81" y="173"/>
                  </a:lnTo>
                  <a:lnTo>
                    <a:pt x="46" y="231"/>
                  </a:lnTo>
                  <a:lnTo>
                    <a:pt x="15" y="297"/>
                  </a:lnTo>
                  <a:lnTo>
                    <a:pt x="0" y="332"/>
                  </a:lnTo>
                  <a:lnTo>
                    <a:pt x="108" y="326"/>
                  </a:lnTo>
                  <a:lnTo>
                    <a:pt x="212" y="313"/>
                  </a:lnTo>
                  <a:lnTo>
                    <a:pt x="217" y="304"/>
                  </a:lnTo>
                  <a:lnTo>
                    <a:pt x="22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4" name="Freeform 123"/>
            <p:cNvSpPr>
              <a:spLocks/>
            </p:cNvSpPr>
            <p:nvPr/>
          </p:nvSpPr>
          <p:spPr bwMode="auto">
            <a:xfrm rot="3772037">
              <a:off x="4441049" y="5265646"/>
              <a:ext cx="145425" cy="149703"/>
            </a:xfrm>
            <a:custGeom>
              <a:avLst/>
              <a:gdLst>
                <a:gd name="T0" fmla="*/ 104 w 274"/>
                <a:gd name="T1" fmla="*/ 281 h 281"/>
                <a:gd name="T2" fmla="*/ 192 w 274"/>
                <a:gd name="T3" fmla="*/ 244 h 281"/>
                <a:gd name="T4" fmla="*/ 274 w 274"/>
                <a:gd name="T5" fmla="*/ 202 h 281"/>
                <a:gd name="T6" fmla="*/ 253 w 274"/>
                <a:gd name="T7" fmla="*/ 145 h 281"/>
                <a:gd name="T8" fmla="*/ 206 w 274"/>
                <a:gd name="T9" fmla="*/ 44 h 281"/>
                <a:gd name="T10" fmla="*/ 179 w 274"/>
                <a:gd name="T11" fmla="*/ 0 h 281"/>
                <a:gd name="T12" fmla="*/ 92 w 274"/>
                <a:gd name="T13" fmla="*/ 35 h 281"/>
                <a:gd name="T14" fmla="*/ 0 w 274"/>
                <a:gd name="T15" fmla="*/ 66 h 281"/>
                <a:gd name="T16" fmla="*/ 30 w 274"/>
                <a:gd name="T17" fmla="*/ 109 h 281"/>
                <a:gd name="T18" fmla="*/ 82 w 274"/>
                <a:gd name="T19" fmla="*/ 216 h 281"/>
                <a:gd name="T20" fmla="*/ 104 w 274"/>
                <a:gd name="T21"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4" h="281">
                  <a:moveTo>
                    <a:pt x="104" y="281"/>
                  </a:moveTo>
                  <a:lnTo>
                    <a:pt x="192" y="244"/>
                  </a:lnTo>
                  <a:lnTo>
                    <a:pt x="274" y="202"/>
                  </a:lnTo>
                  <a:lnTo>
                    <a:pt x="253" y="145"/>
                  </a:lnTo>
                  <a:lnTo>
                    <a:pt x="206" y="44"/>
                  </a:lnTo>
                  <a:lnTo>
                    <a:pt x="179" y="0"/>
                  </a:lnTo>
                  <a:lnTo>
                    <a:pt x="92" y="35"/>
                  </a:lnTo>
                  <a:lnTo>
                    <a:pt x="0" y="66"/>
                  </a:lnTo>
                  <a:lnTo>
                    <a:pt x="30" y="109"/>
                  </a:lnTo>
                  <a:lnTo>
                    <a:pt x="82" y="216"/>
                  </a:lnTo>
                  <a:lnTo>
                    <a:pt x="104" y="2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5" name="Freeform 124"/>
            <p:cNvSpPr>
              <a:spLocks/>
            </p:cNvSpPr>
            <p:nvPr/>
          </p:nvSpPr>
          <p:spPr bwMode="auto">
            <a:xfrm rot="3772037">
              <a:off x="4236622" y="5010327"/>
              <a:ext cx="128317" cy="143288"/>
            </a:xfrm>
            <a:custGeom>
              <a:avLst/>
              <a:gdLst>
                <a:gd name="T0" fmla="*/ 240 w 240"/>
                <a:gd name="T1" fmla="*/ 0 h 269"/>
                <a:gd name="T2" fmla="*/ 141 w 240"/>
                <a:gd name="T3" fmla="*/ 11 h 269"/>
                <a:gd name="T4" fmla="*/ 40 w 240"/>
                <a:gd name="T5" fmla="*/ 13 h 269"/>
                <a:gd name="T6" fmla="*/ 24 w 240"/>
                <a:gd name="T7" fmla="*/ 74 h 269"/>
                <a:gd name="T8" fmla="*/ 4 w 240"/>
                <a:gd name="T9" fmla="*/ 202 h 269"/>
                <a:gd name="T10" fmla="*/ 0 w 240"/>
                <a:gd name="T11" fmla="*/ 269 h 269"/>
                <a:gd name="T12" fmla="*/ 93 w 240"/>
                <a:gd name="T13" fmla="*/ 267 h 269"/>
                <a:gd name="T14" fmla="*/ 185 w 240"/>
                <a:gd name="T15" fmla="*/ 259 h 269"/>
                <a:gd name="T16" fmla="*/ 192 w 240"/>
                <a:gd name="T17" fmla="*/ 189 h 269"/>
                <a:gd name="T18" fmla="*/ 219 w 240"/>
                <a:gd name="T19" fmla="*/ 59 h 269"/>
                <a:gd name="T20" fmla="*/ 240 w 240"/>
                <a:gd name="T2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9">
                  <a:moveTo>
                    <a:pt x="240" y="0"/>
                  </a:moveTo>
                  <a:lnTo>
                    <a:pt x="141" y="11"/>
                  </a:lnTo>
                  <a:lnTo>
                    <a:pt x="40" y="13"/>
                  </a:lnTo>
                  <a:lnTo>
                    <a:pt x="24" y="74"/>
                  </a:lnTo>
                  <a:lnTo>
                    <a:pt x="4" y="202"/>
                  </a:lnTo>
                  <a:lnTo>
                    <a:pt x="0" y="269"/>
                  </a:lnTo>
                  <a:lnTo>
                    <a:pt x="93" y="267"/>
                  </a:lnTo>
                  <a:lnTo>
                    <a:pt x="185" y="259"/>
                  </a:lnTo>
                  <a:lnTo>
                    <a:pt x="192" y="189"/>
                  </a:lnTo>
                  <a:lnTo>
                    <a:pt x="219" y="59"/>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6" name="Freeform 125"/>
            <p:cNvSpPr>
              <a:spLocks/>
            </p:cNvSpPr>
            <p:nvPr/>
          </p:nvSpPr>
          <p:spPr bwMode="auto">
            <a:xfrm rot="3772037">
              <a:off x="4355165" y="5372123"/>
              <a:ext cx="106931" cy="145425"/>
            </a:xfrm>
            <a:custGeom>
              <a:avLst/>
              <a:gdLst>
                <a:gd name="T0" fmla="*/ 23 w 202"/>
                <a:gd name="T1" fmla="*/ 270 h 270"/>
                <a:gd name="T2" fmla="*/ 70 w 202"/>
                <a:gd name="T3" fmla="*/ 250 h 270"/>
                <a:gd name="T4" fmla="*/ 160 w 202"/>
                <a:gd name="T5" fmla="*/ 203 h 270"/>
                <a:gd name="T6" fmla="*/ 202 w 202"/>
                <a:gd name="T7" fmla="*/ 178 h 270"/>
                <a:gd name="T8" fmla="*/ 197 w 202"/>
                <a:gd name="T9" fmla="*/ 132 h 270"/>
                <a:gd name="T10" fmla="*/ 182 w 202"/>
                <a:gd name="T11" fmla="*/ 42 h 270"/>
                <a:gd name="T12" fmla="*/ 172 w 202"/>
                <a:gd name="T13" fmla="*/ 0 h 270"/>
                <a:gd name="T14" fmla="*/ 89 w 202"/>
                <a:gd name="T15" fmla="*/ 41 h 270"/>
                <a:gd name="T16" fmla="*/ 0 w 202"/>
                <a:gd name="T17" fmla="*/ 79 h 270"/>
                <a:gd name="T18" fmla="*/ 9 w 202"/>
                <a:gd name="T19" fmla="*/ 123 h 270"/>
                <a:gd name="T20" fmla="*/ 20 w 202"/>
                <a:gd name="T21" fmla="*/ 220 h 270"/>
                <a:gd name="T22" fmla="*/ 23 w 202"/>
                <a:gd name="T2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270">
                  <a:moveTo>
                    <a:pt x="23" y="270"/>
                  </a:moveTo>
                  <a:lnTo>
                    <a:pt x="70" y="250"/>
                  </a:lnTo>
                  <a:lnTo>
                    <a:pt x="160" y="203"/>
                  </a:lnTo>
                  <a:lnTo>
                    <a:pt x="202" y="178"/>
                  </a:lnTo>
                  <a:lnTo>
                    <a:pt x="197" y="132"/>
                  </a:lnTo>
                  <a:lnTo>
                    <a:pt x="182" y="42"/>
                  </a:lnTo>
                  <a:lnTo>
                    <a:pt x="172" y="0"/>
                  </a:lnTo>
                  <a:lnTo>
                    <a:pt x="89" y="41"/>
                  </a:lnTo>
                  <a:lnTo>
                    <a:pt x="0" y="79"/>
                  </a:lnTo>
                  <a:lnTo>
                    <a:pt x="9" y="123"/>
                  </a:lnTo>
                  <a:lnTo>
                    <a:pt x="20" y="220"/>
                  </a:lnTo>
                  <a:lnTo>
                    <a:pt x="23"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7" name="Freeform 126"/>
            <p:cNvSpPr>
              <a:spLocks/>
            </p:cNvSpPr>
            <p:nvPr/>
          </p:nvSpPr>
          <p:spPr bwMode="auto">
            <a:xfrm rot="3772037">
              <a:off x="4096996" y="5091203"/>
              <a:ext cx="113347" cy="115485"/>
            </a:xfrm>
            <a:custGeom>
              <a:avLst/>
              <a:gdLst>
                <a:gd name="T0" fmla="*/ 185 w 211"/>
                <a:gd name="T1" fmla="*/ 0 h 217"/>
                <a:gd name="T2" fmla="*/ 93 w 211"/>
                <a:gd name="T3" fmla="*/ 8 h 217"/>
                <a:gd name="T4" fmla="*/ 0 w 211"/>
                <a:gd name="T5" fmla="*/ 10 h 217"/>
                <a:gd name="T6" fmla="*/ 1 w 211"/>
                <a:gd name="T7" fmla="*/ 61 h 217"/>
                <a:gd name="T8" fmla="*/ 13 w 211"/>
                <a:gd name="T9" fmla="*/ 164 h 217"/>
                <a:gd name="T10" fmla="*/ 23 w 211"/>
                <a:gd name="T11" fmla="*/ 217 h 217"/>
                <a:gd name="T12" fmla="*/ 118 w 211"/>
                <a:gd name="T13" fmla="*/ 213 h 217"/>
                <a:gd name="T14" fmla="*/ 211 w 211"/>
                <a:gd name="T15" fmla="*/ 204 h 217"/>
                <a:gd name="T16" fmla="*/ 199 w 211"/>
                <a:gd name="T17" fmla="*/ 153 h 217"/>
                <a:gd name="T18" fmla="*/ 186 w 211"/>
                <a:gd name="T19" fmla="*/ 51 h 217"/>
                <a:gd name="T20" fmla="*/ 185 w 211"/>
                <a:gd name="T2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17">
                  <a:moveTo>
                    <a:pt x="185" y="0"/>
                  </a:moveTo>
                  <a:lnTo>
                    <a:pt x="93" y="8"/>
                  </a:lnTo>
                  <a:lnTo>
                    <a:pt x="0" y="10"/>
                  </a:lnTo>
                  <a:lnTo>
                    <a:pt x="1" y="61"/>
                  </a:lnTo>
                  <a:lnTo>
                    <a:pt x="13" y="164"/>
                  </a:lnTo>
                  <a:lnTo>
                    <a:pt x="23" y="217"/>
                  </a:lnTo>
                  <a:lnTo>
                    <a:pt x="118" y="213"/>
                  </a:lnTo>
                  <a:lnTo>
                    <a:pt x="211" y="204"/>
                  </a:lnTo>
                  <a:lnTo>
                    <a:pt x="199" y="153"/>
                  </a:lnTo>
                  <a:lnTo>
                    <a:pt x="186" y="51"/>
                  </a:lnTo>
                  <a:lnTo>
                    <a:pt x="1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8" name="Freeform 127"/>
            <p:cNvSpPr>
              <a:spLocks/>
            </p:cNvSpPr>
            <p:nvPr/>
          </p:nvSpPr>
          <p:spPr bwMode="auto">
            <a:xfrm rot="3772037">
              <a:off x="3969209" y="5191203"/>
              <a:ext cx="143288" cy="117624"/>
            </a:xfrm>
            <a:custGeom>
              <a:avLst/>
              <a:gdLst>
                <a:gd name="T0" fmla="*/ 268 w 268"/>
                <a:gd name="T1" fmla="*/ 195 h 217"/>
                <a:gd name="T2" fmla="*/ 246 w 268"/>
                <a:gd name="T3" fmla="*/ 142 h 217"/>
                <a:gd name="T4" fmla="*/ 220 w 268"/>
                <a:gd name="T5" fmla="*/ 85 h 217"/>
                <a:gd name="T6" fmla="*/ 204 w 268"/>
                <a:gd name="T7" fmla="*/ 42 h 217"/>
                <a:gd name="T8" fmla="*/ 189 w 268"/>
                <a:gd name="T9" fmla="*/ 0 h 217"/>
                <a:gd name="T10" fmla="*/ 96 w 268"/>
                <a:gd name="T11" fmla="*/ 9 h 217"/>
                <a:gd name="T12" fmla="*/ 0 w 268"/>
                <a:gd name="T13" fmla="*/ 13 h 217"/>
                <a:gd name="T14" fmla="*/ 22 w 268"/>
                <a:gd name="T15" fmla="*/ 88 h 217"/>
                <a:gd name="T16" fmla="*/ 52 w 268"/>
                <a:gd name="T17" fmla="*/ 160 h 217"/>
                <a:gd name="T18" fmla="*/ 65 w 268"/>
                <a:gd name="T19" fmla="*/ 189 h 217"/>
                <a:gd name="T20" fmla="*/ 78 w 268"/>
                <a:gd name="T21" fmla="*/ 217 h 217"/>
                <a:gd name="T22" fmla="*/ 174 w 268"/>
                <a:gd name="T23" fmla="*/ 210 h 217"/>
                <a:gd name="T24" fmla="*/ 268 w 268"/>
                <a:gd name="T25"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17">
                  <a:moveTo>
                    <a:pt x="268" y="195"/>
                  </a:moveTo>
                  <a:lnTo>
                    <a:pt x="246" y="142"/>
                  </a:lnTo>
                  <a:lnTo>
                    <a:pt x="220" y="85"/>
                  </a:lnTo>
                  <a:lnTo>
                    <a:pt x="204" y="42"/>
                  </a:lnTo>
                  <a:lnTo>
                    <a:pt x="189" y="0"/>
                  </a:lnTo>
                  <a:lnTo>
                    <a:pt x="96" y="9"/>
                  </a:lnTo>
                  <a:lnTo>
                    <a:pt x="0" y="13"/>
                  </a:lnTo>
                  <a:lnTo>
                    <a:pt x="22" y="88"/>
                  </a:lnTo>
                  <a:lnTo>
                    <a:pt x="52" y="160"/>
                  </a:lnTo>
                  <a:lnTo>
                    <a:pt x="65" y="189"/>
                  </a:lnTo>
                  <a:lnTo>
                    <a:pt x="78" y="217"/>
                  </a:lnTo>
                  <a:lnTo>
                    <a:pt x="174" y="210"/>
                  </a:lnTo>
                  <a:lnTo>
                    <a:pt x="268"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39" name="Freeform 128"/>
            <p:cNvSpPr>
              <a:spLocks/>
            </p:cNvSpPr>
            <p:nvPr/>
          </p:nvSpPr>
          <p:spPr bwMode="auto">
            <a:xfrm rot="3772037">
              <a:off x="4223023" y="5430842"/>
              <a:ext cx="113347" cy="162534"/>
            </a:xfrm>
            <a:custGeom>
              <a:avLst/>
              <a:gdLst>
                <a:gd name="T0" fmla="*/ 25 w 211"/>
                <a:gd name="T1" fmla="*/ 91 h 302"/>
                <a:gd name="T2" fmla="*/ 21 w 211"/>
                <a:gd name="T3" fmla="*/ 164 h 302"/>
                <a:gd name="T4" fmla="*/ 12 w 211"/>
                <a:gd name="T5" fmla="*/ 240 h 302"/>
                <a:gd name="T6" fmla="*/ 5 w 211"/>
                <a:gd name="T7" fmla="*/ 271 h 302"/>
                <a:gd name="T8" fmla="*/ 0 w 211"/>
                <a:gd name="T9" fmla="*/ 302 h 302"/>
                <a:gd name="T10" fmla="*/ 53 w 211"/>
                <a:gd name="T11" fmla="*/ 280 h 302"/>
                <a:gd name="T12" fmla="*/ 154 w 211"/>
                <a:gd name="T13" fmla="*/ 230 h 302"/>
                <a:gd name="T14" fmla="*/ 201 w 211"/>
                <a:gd name="T15" fmla="*/ 201 h 302"/>
                <a:gd name="T16" fmla="*/ 206 w 211"/>
                <a:gd name="T17" fmla="*/ 149 h 302"/>
                <a:gd name="T18" fmla="*/ 211 w 211"/>
                <a:gd name="T19" fmla="*/ 49 h 302"/>
                <a:gd name="T20" fmla="*/ 210 w 211"/>
                <a:gd name="T21" fmla="*/ 0 h 302"/>
                <a:gd name="T22" fmla="*/ 166 w 211"/>
                <a:gd name="T23" fmla="*/ 25 h 302"/>
                <a:gd name="T24" fmla="*/ 74 w 211"/>
                <a:gd name="T25" fmla="*/ 70 h 302"/>
                <a:gd name="T26" fmla="*/ 25 w 211"/>
                <a:gd name="T27" fmla="*/ 9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25" y="91"/>
                  </a:moveTo>
                  <a:lnTo>
                    <a:pt x="21" y="164"/>
                  </a:lnTo>
                  <a:lnTo>
                    <a:pt x="12" y="240"/>
                  </a:lnTo>
                  <a:lnTo>
                    <a:pt x="5" y="271"/>
                  </a:lnTo>
                  <a:lnTo>
                    <a:pt x="0" y="302"/>
                  </a:lnTo>
                  <a:lnTo>
                    <a:pt x="53" y="280"/>
                  </a:lnTo>
                  <a:lnTo>
                    <a:pt x="154" y="230"/>
                  </a:lnTo>
                  <a:lnTo>
                    <a:pt x="201" y="201"/>
                  </a:lnTo>
                  <a:lnTo>
                    <a:pt x="206" y="149"/>
                  </a:lnTo>
                  <a:lnTo>
                    <a:pt x="211" y="49"/>
                  </a:lnTo>
                  <a:lnTo>
                    <a:pt x="210" y="0"/>
                  </a:lnTo>
                  <a:lnTo>
                    <a:pt x="166" y="25"/>
                  </a:lnTo>
                  <a:lnTo>
                    <a:pt x="74" y="70"/>
                  </a:lnTo>
                  <a:lnTo>
                    <a:pt x="25"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0" name="Freeform 136"/>
            <p:cNvSpPr>
              <a:spLocks/>
            </p:cNvSpPr>
            <p:nvPr/>
          </p:nvSpPr>
          <p:spPr bwMode="auto">
            <a:xfrm rot="3772037">
              <a:off x="4178633" y="5043343"/>
              <a:ext cx="224555" cy="498297"/>
            </a:xfrm>
            <a:custGeom>
              <a:avLst/>
              <a:gdLst>
                <a:gd name="T0" fmla="*/ 157 w 418"/>
                <a:gd name="T1" fmla="*/ 0 h 932"/>
                <a:gd name="T2" fmla="*/ 152 w 418"/>
                <a:gd name="T3" fmla="*/ 3 h 932"/>
                <a:gd name="T4" fmla="*/ 118 w 418"/>
                <a:gd name="T5" fmla="*/ 38 h 932"/>
                <a:gd name="T6" fmla="*/ 94 w 418"/>
                <a:gd name="T7" fmla="*/ 76 h 932"/>
                <a:gd name="T8" fmla="*/ 75 w 418"/>
                <a:gd name="T9" fmla="*/ 107 h 932"/>
                <a:gd name="T10" fmla="*/ 44 w 418"/>
                <a:gd name="T11" fmla="*/ 179 h 932"/>
                <a:gd name="T12" fmla="*/ 21 w 418"/>
                <a:gd name="T13" fmla="*/ 261 h 932"/>
                <a:gd name="T14" fmla="*/ 7 w 418"/>
                <a:gd name="T15" fmla="*/ 352 h 932"/>
                <a:gd name="T16" fmla="*/ 0 w 418"/>
                <a:gd name="T17" fmla="*/ 446 h 932"/>
                <a:gd name="T18" fmla="*/ 5 w 418"/>
                <a:gd name="T19" fmla="*/ 545 h 932"/>
                <a:gd name="T20" fmla="*/ 22 w 418"/>
                <a:gd name="T21" fmla="*/ 646 h 932"/>
                <a:gd name="T22" fmla="*/ 52 w 418"/>
                <a:gd name="T23" fmla="*/ 744 h 932"/>
                <a:gd name="T24" fmla="*/ 73 w 418"/>
                <a:gd name="T25" fmla="*/ 794 h 932"/>
                <a:gd name="T26" fmla="*/ 105 w 418"/>
                <a:gd name="T27" fmla="*/ 865 h 932"/>
                <a:gd name="T28" fmla="*/ 132 w 418"/>
                <a:gd name="T29" fmla="*/ 932 h 932"/>
                <a:gd name="T30" fmla="*/ 162 w 418"/>
                <a:gd name="T31" fmla="*/ 927 h 932"/>
                <a:gd name="T32" fmla="*/ 302 w 418"/>
                <a:gd name="T33" fmla="*/ 892 h 932"/>
                <a:gd name="T34" fmla="*/ 359 w 418"/>
                <a:gd name="T35" fmla="*/ 871 h 932"/>
                <a:gd name="T36" fmla="*/ 380 w 418"/>
                <a:gd name="T37" fmla="*/ 860 h 932"/>
                <a:gd name="T38" fmla="*/ 384 w 418"/>
                <a:gd name="T39" fmla="*/ 853 h 932"/>
                <a:gd name="T40" fmla="*/ 393 w 418"/>
                <a:gd name="T41" fmla="*/ 801 h 932"/>
                <a:gd name="T42" fmla="*/ 402 w 418"/>
                <a:gd name="T43" fmla="*/ 750 h 932"/>
                <a:gd name="T44" fmla="*/ 410 w 418"/>
                <a:gd name="T45" fmla="*/ 690 h 932"/>
                <a:gd name="T46" fmla="*/ 418 w 418"/>
                <a:gd name="T47" fmla="*/ 577 h 932"/>
                <a:gd name="T48" fmla="*/ 414 w 418"/>
                <a:gd name="T49" fmla="*/ 474 h 932"/>
                <a:gd name="T50" fmla="*/ 401 w 418"/>
                <a:gd name="T51" fmla="*/ 379 h 932"/>
                <a:gd name="T52" fmla="*/ 380 w 418"/>
                <a:gd name="T53" fmla="*/ 293 h 932"/>
                <a:gd name="T54" fmla="*/ 353 w 418"/>
                <a:gd name="T55" fmla="*/ 217 h 932"/>
                <a:gd name="T56" fmla="*/ 320 w 418"/>
                <a:gd name="T57" fmla="*/ 152 h 932"/>
                <a:gd name="T58" fmla="*/ 285 w 418"/>
                <a:gd name="T59" fmla="*/ 98 h 932"/>
                <a:gd name="T60" fmla="*/ 267 w 418"/>
                <a:gd name="T61" fmla="*/ 76 h 932"/>
                <a:gd name="T62" fmla="*/ 250 w 418"/>
                <a:gd name="T63" fmla="*/ 56 h 932"/>
                <a:gd name="T64" fmla="*/ 219 w 418"/>
                <a:gd name="T65" fmla="*/ 29 h 932"/>
                <a:gd name="T66" fmla="*/ 190 w 418"/>
                <a:gd name="T67" fmla="*/ 11 h 932"/>
                <a:gd name="T68" fmla="*/ 166 w 418"/>
                <a:gd name="T69" fmla="*/ 2 h 932"/>
                <a:gd name="T70" fmla="*/ 157 w 418"/>
                <a:gd name="T7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8" h="932">
                  <a:moveTo>
                    <a:pt x="157" y="0"/>
                  </a:moveTo>
                  <a:lnTo>
                    <a:pt x="152" y="3"/>
                  </a:lnTo>
                  <a:lnTo>
                    <a:pt x="118" y="38"/>
                  </a:lnTo>
                  <a:lnTo>
                    <a:pt x="94" y="76"/>
                  </a:lnTo>
                  <a:lnTo>
                    <a:pt x="75" y="107"/>
                  </a:lnTo>
                  <a:lnTo>
                    <a:pt x="44" y="179"/>
                  </a:lnTo>
                  <a:lnTo>
                    <a:pt x="21" y="261"/>
                  </a:lnTo>
                  <a:lnTo>
                    <a:pt x="7" y="352"/>
                  </a:lnTo>
                  <a:lnTo>
                    <a:pt x="0" y="446"/>
                  </a:lnTo>
                  <a:lnTo>
                    <a:pt x="5" y="545"/>
                  </a:lnTo>
                  <a:lnTo>
                    <a:pt x="22" y="646"/>
                  </a:lnTo>
                  <a:lnTo>
                    <a:pt x="52" y="744"/>
                  </a:lnTo>
                  <a:lnTo>
                    <a:pt x="73" y="794"/>
                  </a:lnTo>
                  <a:lnTo>
                    <a:pt x="105" y="865"/>
                  </a:lnTo>
                  <a:lnTo>
                    <a:pt x="132" y="932"/>
                  </a:lnTo>
                  <a:lnTo>
                    <a:pt x="162" y="927"/>
                  </a:lnTo>
                  <a:lnTo>
                    <a:pt x="302" y="892"/>
                  </a:lnTo>
                  <a:lnTo>
                    <a:pt x="359" y="871"/>
                  </a:lnTo>
                  <a:lnTo>
                    <a:pt x="380" y="860"/>
                  </a:lnTo>
                  <a:lnTo>
                    <a:pt x="384" y="853"/>
                  </a:lnTo>
                  <a:lnTo>
                    <a:pt x="393" y="801"/>
                  </a:lnTo>
                  <a:lnTo>
                    <a:pt x="402" y="750"/>
                  </a:lnTo>
                  <a:lnTo>
                    <a:pt x="410" y="690"/>
                  </a:lnTo>
                  <a:lnTo>
                    <a:pt x="418" y="577"/>
                  </a:lnTo>
                  <a:lnTo>
                    <a:pt x="414" y="474"/>
                  </a:lnTo>
                  <a:lnTo>
                    <a:pt x="401" y="379"/>
                  </a:lnTo>
                  <a:lnTo>
                    <a:pt x="380" y="293"/>
                  </a:lnTo>
                  <a:lnTo>
                    <a:pt x="353" y="217"/>
                  </a:lnTo>
                  <a:lnTo>
                    <a:pt x="320" y="152"/>
                  </a:lnTo>
                  <a:lnTo>
                    <a:pt x="285" y="98"/>
                  </a:lnTo>
                  <a:lnTo>
                    <a:pt x="267" y="76"/>
                  </a:lnTo>
                  <a:lnTo>
                    <a:pt x="250" y="56"/>
                  </a:lnTo>
                  <a:lnTo>
                    <a:pt x="219" y="29"/>
                  </a:lnTo>
                  <a:lnTo>
                    <a:pt x="190" y="11"/>
                  </a:lnTo>
                  <a:lnTo>
                    <a:pt x="166" y="2"/>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1" name="Freeform 139"/>
            <p:cNvSpPr>
              <a:spLocks/>
            </p:cNvSpPr>
            <p:nvPr/>
          </p:nvSpPr>
          <p:spPr bwMode="auto">
            <a:xfrm rot="3772037">
              <a:off x="3505663" y="5410478"/>
              <a:ext cx="382812" cy="367841"/>
            </a:xfrm>
            <a:custGeom>
              <a:avLst/>
              <a:gdLst>
                <a:gd name="T0" fmla="*/ 713 w 717"/>
                <a:gd name="T1" fmla="*/ 0 h 687"/>
                <a:gd name="T2" fmla="*/ 68 w 717"/>
                <a:gd name="T3" fmla="*/ 49 h 687"/>
                <a:gd name="T4" fmla="*/ 55 w 717"/>
                <a:gd name="T5" fmla="*/ 92 h 687"/>
                <a:gd name="T6" fmla="*/ 38 w 717"/>
                <a:gd name="T7" fmla="*/ 138 h 687"/>
                <a:gd name="T8" fmla="*/ 28 w 717"/>
                <a:gd name="T9" fmla="*/ 168 h 687"/>
                <a:gd name="T10" fmla="*/ 12 w 717"/>
                <a:gd name="T11" fmla="*/ 224 h 687"/>
                <a:gd name="T12" fmla="*/ 0 w 717"/>
                <a:gd name="T13" fmla="*/ 304 h 687"/>
                <a:gd name="T14" fmla="*/ 8 w 717"/>
                <a:gd name="T15" fmla="*/ 403 h 687"/>
                <a:gd name="T16" fmla="*/ 37 w 717"/>
                <a:gd name="T17" fmla="*/ 490 h 687"/>
                <a:gd name="T18" fmla="*/ 83 w 717"/>
                <a:gd name="T19" fmla="*/ 563 h 687"/>
                <a:gd name="T20" fmla="*/ 144 w 717"/>
                <a:gd name="T21" fmla="*/ 622 h 687"/>
                <a:gd name="T22" fmla="*/ 218 w 717"/>
                <a:gd name="T23" fmla="*/ 663 h 687"/>
                <a:gd name="T24" fmla="*/ 301 w 717"/>
                <a:gd name="T25" fmla="*/ 685 h 687"/>
                <a:gd name="T26" fmla="*/ 345 w 717"/>
                <a:gd name="T27" fmla="*/ 687 h 687"/>
                <a:gd name="T28" fmla="*/ 396 w 717"/>
                <a:gd name="T29" fmla="*/ 685 h 687"/>
                <a:gd name="T30" fmla="*/ 485 w 717"/>
                <a:gd name="T31" fmla="*/ 663 h 687"/>
                <a:gd name="T32" fmla="*/ 559 w 717"/>
                <a:gd name="T33" fmla="*/ 620 h 687"/>
                <a:gd name="T34" fmla="*/ 617 w 717"/>
                <a:gd name="T35" fmla="*/ 562 h 687"/>
                <a:gd name="T36" fmla="*/ 663 w 717"/>
                <a:gd name="T37" fmla="*/ 488 h 687"/>
                <a:gd name="T38" fmla="*/ 694 w 717"/>
                <a:gd name="T39" fmla="*/ 404 h 687"/>
                <a:gd name="T40" fmla="*/ 712 w 717"/>
                <a:gd name="T41" fmla="*/ 311 h 687"/>
                <a:gd name="T42" fmla="*/ 717 w 717"/>
                <a:gd name="T43" fmla="*/ 212 h 687"/>
                <a:gd name="T44" fmla="*/ 715 w 717"/>
                <a:gd name="T45" fmla="*/ 162 h 687"/>
                <a:gd name="T46" fmla="*/ 711 w 717"/>
                <a:gd name="T47" fmla="*/ 79 h 687"/>
                <a:gd name="T48" fmla="*/ 713 w 717"/>
                <a:gd name="T4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7" h="687">
                  <a:moveTo>
                    <a:pt x="713" y="0"/>
                  </a:moveTo>
                  <a:lnTo>
                    <a:pt x="68" y="49"/>
                  </a:lnTo>
                  <a:lnTo>
                    <a:pt x="55" y="92"/>
                  </a:lnTo>
                  <a:lnTo>
                    <a:pt x="38" y="138"/>
                  </a:lnTo>
                  <a:lnTo>
                    <a:pt x="28" y="168"/>
                  </a:lnTo>
                  <a:lnTo>
                    <a:pt x="12" y="224"/>
                  </a:lnTo>
                  <a:lnTo>
                    <a:pt x="0" y="304"/>
                  </a:lnTo>
                  <a:lnTo>
                    <a:pt x="8" y="403"/>
                  </a:lnTo>
                  <a:lnTo>
                    <a:pt x="37" y="490"/>
                  </a:lnTo>
                  <a:lnTo>
                    <a:pt x="83" y="563"/>
                  </a:lnTo>
                  <a:lnTo>
                    <a:pt x="144" y="622"/>
                  </a:lnTo>
                  <a:lnTo>
                    <a:pt x="218" y="663"/>
                  </a:lnTo>
                  <a:lnTo>
                    <a:pt x="301" y="685"/>
                  </a:lnTo>
                  <a:lnTo>
                    <a:pt x="345" y="687"/>
                  </a:lnTo>
                  <a:lnTo>
                    <a:pt x="396" y="685"/>
                  </a:lnTo>
                  <a:lnTo>
                    <a:pt x="485" y="663"/>
                  </a:lnTo>
                  <a:lnTo>
                    <a:pt x="559" y="620"/>
                  </a:lnTo>
                  <a:lnTo>
                    <a:pt x="617" y="562"/>
                  </a:lnTo>
                  <a:lnTo>
                    <a:pt x="663" y="488"/>
                  </a:lnTo>
                  <a:lnTo>
                    <a:pt x="694" y="404"/>
                  </a:lnTo>
                  <a:lnTo>
                    <a:pt x="712" y="311"/>
                  </a:lnTo>
                  <a:lnTo>
                    <a:pt x="717" y="212"/>
                  </a:lnTo>
                  <a:lnTo>
                    <a:pt x="715" y="162"/>
                  </a:lnTo>
                  <a:lnTo>
                    <a:pt x="711" y="79"/>
                  </a:lnTo>
                  <a:lnTo>
                    <a:pt x="7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42" name="Group 141"/>
          <p:cNvGrpSpPr/>
          <p:nvPr/>
        </p:nvGrpSpPr>
        <p:grpSpPr>
          <a:xfrm>
            <a:off x="4549571" y="2670855"/>
            <a:ext cx="1894456" cy="898490"/>
            <a:chOff x="2100766" y="4587818"/>
            <a:chExt cx="2525941" cy="1197987"/>
          </a:xfrm>
          <a:solidFill>
            <a:srgbClr val="FFDB55"/>
          </a:solidFill>
        </p:grpSpPr>
        <p:sp>
          <p:nvSpPr>
            <p:cNvPr id="143" name="Freeform 129"/>
            <p:cNvSpPr>
              <a:spLocks/>
            </p:cNvSpPr>
            <p:nvPr/>
          </p:nvSpPr>
          <p:spPr bwMode="auto">
            <a:xfrm rot="2747858">
              <a:off x="2817620" y="4677640"/>
              <a:ext cx="357149" cy="177505"/>
            </a:xfrm>
            <a:custGeom>
              <a:avLst/>
              <a:gdLst>
                <a:gd name="T0" fmla="*/ 324 w 667"/>
                <a:gd name="T1" fmla="*/ 184 h 332"/>
                <a:gd name="T2" fmla="*/ 336 w 667"/>
                <a:gd name="T3" fmla="*/ 186 h 332"/>
                <a:gd name="T4" fmla="*/ 365 w 667"/>
                <a:gd name="T5" fmla="*/ 199 h 332"/>
                <a:gd name="T6" fmla="*/ 396 w 667"/>
                <a:gd name="T7" fmla="*/ 227 h 332"/>
                <a:gd name="T8" fmla="*/ 430 w 667"/>
                <a:gd name="T9" fmla="*/ 267 h 332"/>
                <a:gd name="T10" fmla="*/ 447 w 667"/>
                <a:gd name="T11" fmla="*/ 293 h 332"/>
                <a:gd name="T12" fmla="*/ 452 w 667"/>
                <a:gd name="T13" fmla="*/ 303 h 332"/>
                <a:gd name="T14" fmla="*/ 457 w 667"/>
                <a:gd name="T15" fmla="*/ 312 h 332"/>
                <a:gd name="T16" fmla="*/ 560 w 667"/>
                <a:gd name="T17" fmla="*/ 325 h 332"/>
                <a:gd name="T18" fmla="*/ 667 w 667"/>
                <a:gd name="T19" fmla="*/ 332 h 332"/>
                <a:gd name="T20" fmla="*/ 653 w 667"/>
                <a:gd name="T21" fmla="*/ 297 h 332"/>
                <a:gd name="T22" fmla="*/ 622 w 667"/>
                <a:gd name="T23" fmla="*/ 231 h 332"/>
                <a:gd name="T24" fmla="*/ 587 w 667"/>
                <a:gd name="T25" fmla="*/ 172 h 332"/>
                <a:gd name="T26" fmla="*/ 548 w 667"/>
                <a:gd name="T27" fmla="*/ 120 h 332"/>
                <a:gd name="T28" fmla="*/ 507 w 667"/>
                <a:gd name="T29" fmla="*/ 76 h 332"/>
                <a:gd name="T30" fmla="*/ 461 w 667"/>
                <a:gd name="T31" fmla="*/ 43 h 332"/>
                <a:gd name="T32" fmla="*/ 415 w 667"/>
                <a:gd name="T33" fmla="*/ 17 h 332"/>
                <a:gd name="T34" fmla="*/ 365 w 667"/>
                <a:gd name="T35" fmla="*/ 2 h 332"/>
                <a:gd name="T36" fmla="*/ 339 w 667"/>
                <a:gd name="T37" fmla="*/ 0 h 332"/>
                <a:gd name="T38" fmla="*/ 317 w 667"/>
                <a:gd name="T39" fmla="*/ 0 h 332"/>
                <a:gd name="T40" fmla="*/ 272 w 667"/>
                <a:gd name="T41" fmla="*/ 4 h 332"/>
                <a:gd name="T42" fmla="*/ 228 w 667"/>
                <a:gd name="T43" fmla="*/ 15 h 332"/>
                <a:gd name="T44" fmla="*/ 184 w 667"/>
                <a:gd name="T45" fmla="*/ 34 h 332"/>
                <a:gd name="T46" fmla="*/ 119 w 667"/>
                <a:gd name="T47" fmla="*/ 71 h 332"/>
                <a:gd name="T48" fmla="*/ 37 w 667"/>
                <a:gd name="T49" fmla="*/ 144 h 332"/>
                <a:gd name="T50" fmla="*/ 0 w 667"/>
                <a:gd name="T51" fmla="*/ 189 h 332"/>
                <a:gd name="T52" fmla="*/ 92 w 667"/>
                <a:gd name="T53" fmla="*/ 225 h 332"/>
                <a:gd name="T54" fmla="*/ 188 w 667"/>
                <a:gd name="T55" fmla="*/ 255 h 332"/>
                <a:gd name="T56" fmla="*/ 223 w 667"/>
                <a:gd name="T57" fmla="*/ 224 h 332"/>
                <a:gd name="T58" fmla="*/ 275 w 667"/>
                <a:gd name="T59" fmla="*/ 196 h 332"/>
                <a:gd name="T60" fmla="*/ 308 w 667"/>
                <a:gd name="T61" fmla="*/ 185 h 332"/>
                <a:gd name="T62" fmla="*/ 324 w 667"/>
                <a:gd name="T63" fmla="*/ 18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7" h="332">
                  <a:moveTo>
                    <a:pt x="324" y="184"/>
                  </a:moveTo>
                  <a:lnTo>
                    <a:pt x="336" y="186"/>
                  </a:lnTo>
                  <a:lnTo>
                    <a:pt x="365" y="199"/>
                  </a:lnTo>
                  <a:lnTo>
                    <a:pt x="396" y="227"/>
                  </a:lnTo>
                  <a:lnTo>
                    <a:pt x="430" y="267"/>
                  </a:lnTo>
                  <a:lnTo>
                    <a:pt x="447" y="293"/>
                  </a:lnTo>
                  <a:lnTo>
                    <a:pt x="452" y="303"/>
                  </a:lnTo>
                  <a:lnTo>
                    <a:pt x="457" y="312"/>
                  </a:lnTo>
                  <a:lnTo>
                    <a:pt x="560" y="325"/>
                  </a:lnTo>
                  <a:lnTo>
                    <a:pt x="667" y="332"/>
                  </a:lnTo>
                  <a:lnTo>
                    <a:pt x="653" y="297"/>
                  </a:lnTo>
                  <a:lnTo>
                    <a:pt x="622" y="231"/>
                  </a:lnTo>
                  <a:lnTo>
                    <a:pt x="587" y="172"/>
                  </a:lnTo>
                  <a:lnTo>
                    <a:pt x="548" y="120"/>
                  </a:lnTo>
                  <a:lnTo>
                    <a:pt x="507" y="76"/>
                  </a:lnTo>
                  <a:lnTo>
                    <a:pt x="461" y="43"/>
                  </a:lnTo>
                  <a:lnTo>
                    <a:pt x="415" y="17"/>
                  </a:lnTo>
                  <a:lnTo>
                    <a:pt x="365" y="2"/>
                  </a:lnTo>
                  <a:lnTo>
                    <a:pt x="339" y="0"/>
                  </a:lnTo>
                  <a:lnTo>
                    <a:pt x="317" y="0"/>
                  </a:lnTo>
                  <a:lnTo>
                    <a:pt x="272" y="4"/>
                  </a:lnTo>
                  <a:lnTo>
                    <a:pt x="228" y="15"/>
                  </a:lnTo>
                  <a:lnTo>
                    <a:pt x="184" y="34"/>
                  </a:lnTo>
                  <a:lnTo>
                    <a:pt x="119" y="71"/>
                  </a:lnTo>
                  <a:lnTo>
                    <a:pt x="37" y="144"/>
                  </a:lnTo>
                  <a:lnTo>
                    <a:pt x="0" y="189"/>
                  </a:lnTo>
                  <a:lnTo>
                    <a:pt x="92" y="225"/>
                  </a:lnTo>
                  <a:lnTo>
                    <a:pt x="188" y="255"/>
                  </a:lnTo>
                  <a:lnTo>
                    <a:pt x="223" y="224"/>
                  </a:lnTo>
                  <a:lnTo>
                    <a:pt x="275" y="196"/>
                  </a:lnTo>
                  <a:lnTo>
                    <a:pt x="308" y="185"/>
                  </a:lnTo>
                  <a:lnTo>
                    <a:pt x="324"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4" name="Freeform 130"/>
            <p:cNvSpPr>
              <a:spLocks/>
            </p:cNvSpPr>
            <p:nvPr/>
          </p:nvSpPr>
          <p:spPr bwMode="auto">
            <a:xfrm rot="2747858">
              <a:off x="2899538" y="4933236"/>
              <a:ext cx="126179" cy="143288"/>
            </a:xfrm>
            <a:custGeom>
              <a:avLst/>
              <a:gdLst>
                <a:gd name="T0" fmla="*/ 0 w 240"/>
                <a:gd name="T1" fmla="*/ 0 h 268"/>
                <a:gd name="T2" fmla="*/ 21 w 240"/>
                <a:gd name="T3" fmla="*/ 58 h 268"/>
                <a:gd name="T4" fmla="*/ 49 w 240"/>
                <a:gd name="T5" fmla="*/ 188 h 268"/>
                <a:gd name="T6" fmla="*/ 55 w 240"/>
                <a:gd name="T7" fmla="*/ 259 h 268"/>
                <a:gd name="T8" fmla="*/ 147 w 240"/>
                <a:gd name="T9" fmla="*/ 267 h 268"/>
                <a:gd name="T10" fmla="*/ 240 w 240"/>
                <a:gd name="T11" fmla="*/ 268 h 268"/>
                <a:gd name="T12" fmla="*/ 236 w 240"/>
                <a:gd name="T13" fmla="*/ 201 h 268"/>
                <a:gd name="T14" fmla="*/ 215 w 240"/>
                <a:gd name="T15" fmla="*/ 74 h 268"/>
                <a:gd name="T16" fmla="*/ 200 w 240"/>
                <a:gd name="T17" fmla="*/ 13 h 268"/>
                <a:gd name="T18" fmla="*/ 99 w 240"/>
                <a:gd name="T19" fmla="*/ 9 h 268"/>
                <a:gd name="T20" fmla="*/ 0 w 240"/>
                <a:gd name="T2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8">
                  <a:moveTo>
                    <a:pt x="0" y="0"/>
                  </a:moveTo>
                  <a:lnTo>
                    <a:pt x="21" y="58"/>
                  </a:lnTo>
                  <a:lnTo>
                    <a:pt x="49" y="188"/>
                  </a:lnTo>
                  <a:lnTo>
                    <a:pt x="55" y="259"/>
                  </a:lnTo>
                  <a:lnTo>
                    <a:pt x="147" y="267"/>
                  </a:lnTo>
                  <a:lnTo>
                    <a:pt x="240" y="268"/>
                  </a:lnTo>
                  <a:lnTo>
                    <a:pt x="236" y="201"/>
                  </a:lnTo>
                  <a:lnTo>
                    <a:pt x="215" y="74"/>
                  </a:lnTo>
                  <a:lnTo>
                    <a:pt x="200" y="13"/>
                  </a:lnTo>
                  <a:lnTo>
                    <a:pt x="99" y="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5" name="Freeform 131"/>
            <p:cNvSpPr>
              <a:spLocks/>
            </p:cNvSpPr>
            <p:nvPr/>
          </p:nvSpPr>
          <p:spPr bwMode="auto">
            <a:xfrm rot="2747858">
              <a:off x="2713891" y="4646277"/>
              <a:ext cx="145425" cy="149703"/>
            </a:xfrm>
            <a:custGeom>
              <a:avLst/>
              <a:gdLst>
                <a:gd name="T0" fmla="*/ 273 w 273"/>
                <a:gd name="T1" fmla="*/ 67 h 283"/>
                <a:gd name="T2" fmla="*/ 180 w 273"/>
                <a:gd name="T3" fmla="*/ 36 h 283"/>
                <a:gd name="T4" fmla="*/ 94 w 273"/>
                <a:gd name="T5" fmla="*/ 0 h 283"/>
                <a:gd name="T6" fmla="*/ 66 w 273"/>
                <a:gd name="T7" fmla="*/ 45 h 283"/>
                <a:gd name="T8" fmla="*/ 20 w 273"/>
                <a:gd name="T9" fmla="*/ 147 h 283"/>
                <a:gd name="T10" fmla="*/ 0 w 273"/>
                <a:gd name="T11" fmla="*/ 202 h 283"/>
                <a:gd name="T12" fmla="*/ 82 w 273"/>
                <a:gd name="T13" fmla="*/ 245 h 283"/>
                <a:gd name="T14" fmla="*/ 170 w 273"/>
                <a:gd name="T15" fmla="*/ 283 h 283"/>
                <a:gd name="T16" fmla="*/ 191 w 273"/>
                <a:gd name="T17" fmla="*/ 218 h 283"/>
                <a:gd name="T18" fmla="*/ 243 w 273"/>
                <a:gd name="T19" fmla="*/ 110 h 283"/>
                <a:gd name="T20" fmla="*/ 273 w 273"/>
                <a:gd name="T21" fmla="*/ 67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283">
                  <a:moveTo>
                    <a:pt x="273" y="67"/>
                  </a:moveTo>
                  <a:lnTo>
                    <a:pt x="180" y="36"/>
                  </a:lnTo>
                  <a:lnTo>
                    <a:pt x="94" y="0"/>
                  </a:lnTo>
                  <a:lnTo>
                    <a:pt x="66" y="45"/>
                  </a:lnTo>
                  <a:lnTo>
                    <a:pt x="20" y="147"/>
                  </a:lnTo>
                  <a:lnTo>
                    <a:pt x="0" y="202"/>
                  </a:lnTo>
                  <a:lnTo>
                    <a:pt x="82" y="245"/>
                  </a:lnTo>
                  <a:lnTo>
                    <a:pt x="170" y="283"/>
                  </a:lnTo>
                  <a:lnTo>
                    <a:pt x="191" y="218"/>
                  </a:lnTo>
                  <a:lnTo>
                    <a:pt x="243" y="110"/>
                  </a:lnTo>
                  <a:lnTo>
                    <a:pt x="27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6" name="Freeform 132"/>
            <p:cNvSpPr>
              <a:spLocks/>
            </p:cNvSpPr>
            <p:nvPr/>
          </p:nvSpPr>
          <p:spPr bwMode="auto">
            <a:xfrm rot="2747858">
              <a:off x="2600317" y="4715395"/>
              <a:ext cx="109070" cy="145425"/>
            </a:xfrm>
            <a:custGeom>
              <a:avLst/>
              <a:gdLst>
                <a:gd name="T0" fmla="*/ 203 w 203"/>
                <a:gd name="T1" fmla="*/ 80 h 272"/>
                <a:gd name="T2" fmla="*/ 114 w 203"/>
                <a:gd name="T3" fmla="*/ 42 h 272"/>
                <a:gd name="T4" fmla="*/ 31 w 203"/>
                <a:gd name="T5" fmla="*/ 0 h 272"/>
                <a:gd name="T6" fmla="*/ 21 w 203"/>
                <a:gd name="T7" fmla="*/ 42 h 272"/>
                <a:gd name="T8" fmla="*/ 5 w 203"/>
                <a:gd name="T9" fmla="*/ 133 h 272"/>
                <a:gd name="T10" fmla="*/ 0 w 203"/>
                <a:gd name="T11" fmla="*/ 180 h 272"/>
                <a:gd name="T12" fmla="*/ 43 w 203"/>
                <a:gd name="T13" fmla="*/ 204 h 272"/>
                <a:gd name="T14" fmla="*/ 132 w 203"/>
                <a:gd name="T15" fmla="*/ 251 h 272"/>
                <a:gd name="T16" fmla="*/ 180 w 203"/>
                <a:gd name="T17" fmla="*/ 272 h 272"/>
                <a:gd name="T18" fmla="*/ 183 w 203"/>
                <a:gd name="T19" fmla="*/ 221 h 272"/>
                <a:gd name="T20" fmla="*/ 194 w 203"/>
                <a:gd name="T21" fmla="*/ 124 h 272"/>
                <a:gd name="T22" fmla="*/ 203 w 203"/>
                <a:gd name="T23" fmla="*/ 8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72">
                  <a:moveTo>
                    <a:pt x="203" y="80"/>
                  </a:moveTo>
                  <a:lnTo>
                    <a:pt x="114" y="42"/>
                  </a:lnTo>
                  <a:lnTo>
                    <a:pt x="31" y="0"/>
                  </a:lnTo>
                  <a:lnTo>
                    <a:pt x="21" y="42"/>
                  </a:lnTo>
                  <a:lnTo>
                    <a:pt x="5" y="133"/>
                  </a:lnTo>
                  <a:lnTo>
                    <a:pt x="0" y="180"/>
                  </a:lnTo>
                  <a:lnTo>
                    <a:pt x="43" y="204"/>
                  </a:lnTo>
                  <a:lnTo>
                    <a:pt x="132" y="251"/>
                  </a:lnTo>
                  <a:lnTo>
                    <a:pt x="180" y="272"/>
                  </a:lnTo>
                  <a:lnTo>
                    <a:pt x="183" y="221"/>
                  </a:lnTo>
                  <a:lnTo>
                    <a:pt x="194" y="124"/>
                  </a:lnTo>
                  <a:lnTo>
                    <a:pt x="203"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7" name="Freeform 133"/>
            <p:cNvSpPr>
              <a:spLocks/>
            </p:cNvSpPr>
            <p:nvPr/>
          </p:nvSpPr>
          <p:spPr bwMode="auto">
            <a:xfrm rot="2747858">
              <a:off x="2794957" y="5066567"/>
              <a:ext cx="111208" cy="115485"/>
            </a:xfrm>
            <a:custGeom>
              <a:avLst/>
              <a:gdLst>
                <a:gd name="T0" fmla="*/ 0 w 210"/>
                <a:gd name="T1" fmla="*/ 203 h 215"/>
                <a:gd name="T2" fmla="*/ 92 w 210"/>
                <a:gd name="T3" fmla="*/ 212 h 215"/>
                <a:gd name="T4" fmla="*/ 187 w 210"/>
                <a:gd name="T5" fmla="*/ 215 h 215"/>
                <a:gd name="T6" fmla="*/ 197 w 210"/>
                <a:gd name="T7" fmla="*/ 163 h 215"/>
                <a:gd name="T8" fmla="*/ 209 w 210"/>
                <a:gd name="T9" fmla="*/ 59 h 215"/>
                <a:gd name="T10" fmla="*/ 210 w 210"/>
                <a:gd name="T11" fmla="*/ 9 h 215"/>
                <a:gd name="T12" fmla="*/ 117 w 210"/>
                <a:gd name="T13" fmla="*/ 6 h 215"/>
                <a:gd name="T14" fmla="*/ 26 w 210"/>
                <a:gd name="T15" fmla="*/ 0 h 215"/>
                <a:gd name="T16" fmla="*/ 25 w 210"/>
                <a:gd name="T17" fmla="*/ 50 h 215"/>
                <a:gd name="T18" fmla="*/ 12 w 210"/>
                <a:gd name="T19" fmla="*/ 153 h 215"/>
                <a:gd name="T20" fmla="*/ 0 w 210"/>
                <a:gd name="T21" fmla="*/ 20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0" h="215">
                  <a:moveTo>
                    <a:pt x="0" y="203"/>
                  </a:moveTo>
                  <a:lnTo>
                    <a:pt x="92" y="212"/>
                  </a:lnTo>
                  <a:lnTo>
                    <a:pt x="187" y="215"/>
                  </a:lnTo>
                  <a:lnTo>
                    <a:pt x="197" y="163"/>
                  </a:lnTo>
                  <a:lnTo>
                    <a:pt x="209" y="59"/>
                  </a:lnTo>
                  <a:lnTo>
                    <a:pt x="210" y="9"/>
                  </a:lnTo>
                  <a:lnTo>
                    <a:pt x="117" y="6"/>
                  </a:lnTo>
                  <a:lnTo>
                    <a:pt x="26" y="0"/>
                  </a:lnTo>
                  <a:lnTo>
                    <a:pt x="25" y="50"/>
                  </a:lnTo>
                  <a:lnTo>
                    <a:pt x="12" y="153"/>
                  </a:lnTo>
                  <a:lnTo>
                    <a:pt x="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8" name="Freeform 134"/>
            <p:cNvSpPr>
              <a:spLocks/>
            </p:cNvSpPr>
            <p:nvPr/>
          </p:nvSpPr>
          <p:spPr bwMode="auto">
            <a:xfrm rot="2747858">
              <a:off x="2491668" y="4808512"/>
              <a:ext cx="113347" cy="160396"/>
            </a:xfrm>
            <a:custGeom>
              <a:avLst/>
              <a:gdLst>
                <a:gd name="T0" fmla="*/ 199 w 211"/>
                <a:gd name="T1" fmla="*/ 239 h 302"/>
                <a:gd name="T2" fmla="*/ 189 w 211"/>
                <a:gd name="T3" fmla="*/ 163 h 302"/>
                <a:gd name="T4" fmla="*/ 185 w 211"/>
                <a:gd name="T5" fmla="*/ 90 h 302"/>
                <a:gd name="T6" fmla="*/ 137 w 211"/>
                <a:gd name="T7" fmla="*/ 70 h 302"/>
                <a:gd name="T8" fmla="*/ 44 w 211"/>
                <a:gd name="T9" fmla="*/ 24 h 302"/>
                <a:gd name="T10" fmla="*/ 1 w 211"/>
                <a:gd name="T11" fmla="*/ 0 h 302"/>
                <a:gd name="T12" fmla="*/ 0 w 211"/>
                <a:gd name="T13" fmla="*/ 48 h 302"/>
                <a:gd name="T14" fmla="*/ 3 w 211"/>
                <a:gd name="T15" fmla="*/ 149 h 302"/>
                <a:gd name="T16" fmla="*/ 9 w 211"/>
                <a:gd name="T17" fmla="*/ 200 h 302"/>
                <a:gd name="T18" fmla="*/ 55 w 211"/>
                <a:gd name="T19" fmla="*/ 229 h 302"/>
                <a:gd name="T20" fmla="*/ 158 w 211"/>
                <a:gd name="T21" fmla="*/ 280 h 302"/>
                <a:gd name="T22" fmla="*/ 211 w 211"/>
                <a:gd name="T23" fmla="*/ 302 h 302"/>
                <a:gd name="T24" fmla="*/ 204 w 211"/>
                <a:gd name="T25" fmla="*/ 270 h 302"/>
                <a:gd name="T26" fmla="*/ 199 w 211"/>
                <a:gd name="T27" fmla="*/ 23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199" y="239"/>
                  </a:moveTo>
                  <a:lnTo>
                    <a:pt x="189" y="163"/>
                  </a:lnTo>
                  <a:lnTo>
                    <a:pt x="185" y="90"/>
                  </a:lnTo>
                  <a:lnTo>
                    <a:pt x="137" y="70"/>
                  </a:lnTo>
                  <a:lnTo>
                    <a:pt x="44" y="24"/>
                  </a:lnTo>
                  <a:lnTo>
                    <a:pt x="1" y="0"/>
                  </a:lnTo>
                  <a:lnTo>
                    <a:pt x="0" y="48"/>
                  </a:lnTo>
                  <a:lnTo>
                    <a:pt x="3" y="149"/>
                  </a:lnTo>
                  <a:lnTo>
                    <a:pt x="9" y="200"/>
                  </a:lnTo>
                  <a:lnTo>
                    <a:pt x="55" y="229"/>
                  </a:lnTo>
                  <a:lnTo>
                    <a:pt x="158" y="280"/>
                  </a:lnTo>
                  <a:lnTo>
                    <a:pt x="211" y="302"/>
                  </a:lnTo>
                  <a:lnTo>
                    <a:pt x="204" y="270"/>
                  </a:lnTo>
                  <a:lnTo>
                    <a:pt x="199" y="2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49" name="Freeform 135"/>
            <p:cNvSpPr>
              <a:spLocks/>
            </p:cNvSpPr>
            <p:nvPr/>
          </p:nvSpPr>
          <p:spPr bwMode="auto">
            <a:xfrm rot="2747858">
              <a:off x="2650386" y="5141895"/>
              <a:ext cx="141148" cy="115485"/>
            </a:xfrm>
            <a:custGeom>
              <a:avLst/>
              <a:gdLst>
                <a:gd name="T0" fmla="*/ 46 w 267"/>
                <a:gd name="T1" fmla="*/ 84 h 216"/>
                <a:gd name="T2" fmla="*/ 22 w 267"/>
                <a:gd name="T3" fmla="*/ 143 h 216"/>
                <a:gd name="T4" fmla="*/ 0 w 267"/>
                <a:gd name="T5" fmla="*/ 196 h 216"/>
                <a:gd name="T6" fmla="*/ 93 w 267"/>
                <a:gd name="T7" fmla="*/ 210 h 216"/>
                <a:gd name="T8" fmla="*/ 190 w 267"/>
                <a:gd name="T9" fmla="*/ 216 h 216"/>
                <a:gd name="T10" fmla="*/ 202 w 267"/>
                <a:gd name="T11" fmla="*/ 189 h 216"/>
                <a:gd name="T12" fmla="*/ 215 w 267"/>
                <a:gd name="T13" fmla="*/ 161 h 216"/>
                <a:gd name="T14" fmla="*/ 245 w 267"/>
                <a:gd name="T15" fmla="*/ 87 h 216"/>
                <a:gd name="T16" fmla="*/ 267 w 267"/>
                <a:gd name="T17" fmla="*/ 13 h 216"/>
                <a:gd name="T18" fmla="*/ 172 w 267"/>
                <a:gd name="T19" fmla="*/ 9 h 216"/>
                <a:gd name="T20" fmla="*/ 79 w 267"/>
                <a:gd name="T21" fmla="*/ 0 h 216"/>
                <a:gd name="T22" fmla="*/ 64 w 267"/>
                <a:gd name="T23" fmla="*/ 43 h 216"/>
                <a:gd name="T24" fmla="*/ 46 w 267"/>
                <a:gd name="T25" fmla="*/ 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7" h="216">
                  <a:moveTo>
                    <a:pt x="46" y="84"/>
                  </a:moveTo>
                  <a:lnTo>
                    <a:pt x="22" y="143"/>
                  </a:lnTo>
                  <a:lnTo>
                    <a:pt x="0" y="196"/>
                  </a:lnTo>
                  <a:lnTo>
                    <a:pt x="93" y="210"/>
                  </a:lnTo>
                  <a:lnTo>
                    <a:pt x="190" y="216"/>
                  </a:lnTo>
                  <a:lnTo>
                    <a:pt x="202" y="189"/>
                  </a:lnTo>
                  <a:lnTo>
                    <a:pt x="215" y="161"/>
                  </a:lnTo>
                  <a:lnTo>
                    <a:pt x="245" y="87"/>
                  </a:lnTo>
                  <a:lnTo>
                    <a:pt x="267" y="13"/>
                  </a:lnTo>
                  <a:lnTo>
                    <a:pt x="172" y="9"/>
                  </a:lnTo>
                  <a:lnTo>
                    <a:pt x="79" y="0"/>
                  </a:lnTo>
                  <a:lnTo>
                    <a:pt x="64" y="43"/>
                  </a:lnTo>
                  <a:lnTo>
                    <a:pt x="4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0" name="Freeform 137"/>
            <p:cNvSpPr>
              <a:spLocks/>
            </p:cNvSpPr>
            <p:nvPr/>
          </p:nvSpPr>
          <p:spPr bwMode="auto">
            <a:xfrm rot="2747858">
              <a:off x="2648770" y="4700734"/>
              <a:ext cx="222415" cy="498297"/>
            </a:xfrm>
            <a:custGeom>
              <a:avLst/>
              <a:gdLst>
                <a:gd name="T0" fmla="*/ 254 w 416"/>
                <a:gd name="T1" fmla="*/ 0 h 932"/>
                <a:gd name="T2" fmla="*/ 239 w 416"/>
                <a:gd name="T3" fmla="*/ 2 h 932"/>
                <a:gd name="T4" fmla="*/ 183 w 416"/>
                <a:gd name="T5" fmla="*/ 39 h 932"/>
                <a:gd name="T6" fmla="*/ 151 w 416"/>
                <a:gd name="T7" fmla="*/ 74 h 932"/>
                <a:gd name="T8" fmla="*/ 133 w 416"/>
                <a:gd name="T9" fmla="*/ 97 h 932"/>
                <a:gd name="T10" fmla="*/ 98 w 416"/>
                <a:gd name="T11" fmla="*/ 151 h 932"/>
                <a:gd name="T12" fmla="*/ 65 w 416"/>
                <a:gd name="T13" fmla="*/ 216 h 932"/>
                <a:gd name="T14" fmla="*/ 38 w 416"/>
                <a:gd name="T15" fmla="*/ 293 h 932"/>
                <a:gd name="T16" fmla="*/ 17 w 416"/>
                <a:gd name="T17" fmla="*/ 378 h 932"/>
                <a:gd name="T18" fmla="*/ 4 w 416"/>
                <a:gd name="T19" fmla="*/ 473 h 932"/>
                <a:gd name="T20" fmla="*/ 0 w 416"/>
                <a:gd name="T21" fmla="*/ 577 h 932"/>
                <a:gd name="T22" fmla="*/ 7 w 416"/>
                <a:gd name="T23" fmla="*/ 689 h 932"/>
                <a:gd name="T24" fmla="*/ 16 w 416"/>
                <a:gd name="T25" fmla="*/ 749 h 932"/>
                <a:gd name="T26" fmla="*/ 25 w 416"/>
                <a:gd name="T27" fmla="*/ 801 h 932"/>
                <a:gd name="T28" fmla="*/ 34 w 416"/>
                <a:gd name="T29" fmla="*/ 853 h 932"/>
                <a:gd name="T30" fmla="*/ 37 w 416"/>
                <a:gd name="T31" fmla="*/ 858 h 932"/>
                <a:gd name="T32" fmla="*/ 59 w 416"/>
                <a:gd name="T33" fmla="*/ 871 h 932"/>
                <a:gd name="T34" fmla="*/ 114 w 416"/>
                <a:gd name="T35" fmla="*/ 890 h 932"/>
                <a:gd name="T36" fmla="*/ 254 w 416"/>
                <a:gd name="T37" fmla="*/ 927 h 932"/>
                <a:gd name="T38" fmla="*/ 285 w 416"/>
                <a:gd name="T39" fmla="*/ 932 h 932"/>
                <a:gd name="T40" fmla="*/ 313 w 416"/>
                <a:gd name="T41" fmla="*/ 864 h 932"/>
                <a:gd name="T42" fmla="*/ 345 w 416"/>
                <a:gd name="T43" fmla="*/ 793 h 932"/>
                <a:gd name="T44" fmla="*/ 365 w 416"/>
                <a:gd name="T45" fmla="*/ 744 h 932"/>
                <a:gd name="T46" fmla="*/ 394 w 416"/>
                <a:gd name="T47" fmla="*/ 644 h 932"/>
                <a:gd name="T48" fmla="*/ 411 w 416"/>
                <a:gd name="T49" fmla="*/ 544 h 932"/>
                <a:gd name="T50" fmla="*/ 416 w 416"/>
                <a:gd name="T51" fmla="*/ 446 h 932"/>
                <a:gd name="T52" fmla="*/ 411 w 416"/>
                <a:gd name="T53" fmla="*/ 350 h 932"/>
                <a:gd name="T54" fmla="*/ 396 w 416"/>
                <a:gd name="T55" fmla="*/ 260 h 932"/>
                <a:gd name="T56" fmla="*/ 374 w 416"/>
                <a:gd name="T57" fmla="*/ 179 h 932"/>
                <a:gd name="T58" fmla="*/ 343 w 416"/>
                <a:gd name="T59" fmla="*/ 106 h 932"/>
                <a:gd name="T60" fmla="*/ 324 w 416"/>
                <a:gd name="T61" fmla="*/ 75 h 932"/>
                <a:gd name="T62" fmla="*/ 300 w 416"/>
                <a:gd name="T63" fmla="*/ 37 h 932"/>
                <a:gd name="T64" fmla="*/ 263 w 416"/>
                <a:gd name="T65" fmla="*/ 2 h 932"/>
                <a:gd name="T66" fmla="*/ 254 w 416"/>
                <a:gd name="T6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932">
                  <a:moveTo>
                    <a:pt x="254" y="0"/>
                  </a:moveTo>
                  <a:lnTo>
                    <a:pt x="239" y="2"/>
                  </a:lnTo>
                  <a:lnTo>
                    <a:pt x="183" y="39"/>
                  </a:lnTo>
                  <a:lnTo>
                    <a:pt x="151" y="74"/>
                  </a:lnTo>
                  <a:lnTo>
                    <a:pt x="133" y="97"/>
                  </a:lnTo>
                  <a:lnTo>
                    <a:pt x="98" y="151"/>
                  </a:lnTo>
                  <a:lnTo>
                    <a:pt x="65" y="216"/>
                  </a:lnTo>
                  <a:lnTo>
                    <a:pt x="38" y="293"/>
                  </a:lnTo>
                  <a:lnTo>
                    <a:pt x="17" y="378"/>
                  </a:lnTo>
                  <a:lnTo>
                    <a:pt x="4" y="473"/>
                  </a:lnTo>
                  <a:lnTo>
                    <a:pt x="0" y="577"/>
                  </a:lnTo>
                  <a:lnTo>
                    <a:pt x="7" y="689"/>
                  </a:lnTo>
                  <a:lnTo>
                    <a:pt x="16" y="749"/>
                  </a:lnTo>
                  <a:lnTo>
                    <a:pt x="25" y="801"/>
                  </a:lnTo>
                  <a:lnTo>
                    <a:pt x="34" y="853"/>
                  </a:lnTo>
                  <a:lnTo>
                    <a:pt x="37" y="858"/>
                  </a:lnTo>
                  <a:lnTo>
                    <a:pt x="59" y="871"/>
                  </a:lnTo>
                  <a:lnTo>
                    <a:pt x="114" y="890"/>
                  </a:lnTo>
                  <a:lnTo>
                    <a:pt x="254" y="927"/>
                  </a:lnTo>
                  <a:lnTo>
                    <a:pt x="285" y="932"/>
                  </a:lnTo>
                  <a:lnTo>
                    <a:pt x="313" y="864"/>
                  </a:lnTo>
                  <a:lnTo>
                    <a:pt x="345" y="793"/>
                  </a:lnTo>
                  <a:lnTo>
                    <a:pt x="365" y="744"/>
                  </a:lnTo>
                  <a:lnTo>
                    <a:pt x="394" y="644"/>
                  </a:lnTo>
                  <a:lnTo>
                    <a:pt x="411" y="544"/>
                  </a:lnTo>
                  <a:lnTo>
                    <a:pt x="416" y="446"/>
                  </a:lnTo>
                  <a:lnTo>
                    <a:pt x="411" y="350"/>
                  </a:lnTo>
                  <a:lnTo>
                    <a:pt x="396" y="260"/>
                  </a:lnTo>
                  <a:lnTo>
                    <a:pt x="374" y="179"/>
                  </a:lnTo>
                  <a:lnTo>
                    <a:pt x="343" y="106"/>
                  </a:lnTo>
                  <a:lnTo>
                    <a:pt x="324" y="75"/>
                  </a:lnTo>
                  <a:lnTo>
                    <a:pt x="300" y="37"/>
                  </a:lnTo>
                  <a:lnTo>
                    <a:pt x="263" y="2"/>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1" name="Freeform 138"/>
            <p:cNvSpPr>
              <a:spLocks/>
            </p:cNvSpPr>
            <p:nvPr/>
          </p:nvSpPr>
          <p:spPr bwMode="auto">
            <a:xfrm rot="2747858">
              <a:off x="2093281" y="5229692"/>
              <a:ext cx="382812" cy="367841"/>
            </a:xfrm>
            <a:custGeom>
              <a:avLst/>
              <a:gdLst>
                <a:gd name="T0" fmla="*/ 649 w 716"/>
                <a:gd name="T1" fmla="*/ 49 h 687"/>
                <a:gd name="T2" fmla="*/ 3 w 716"/>
                <a:gd name="T3" fmla="*/ 0 h 687"/>
                <a:gd name="T4" fmla="*/ 6 w 716"/>
                <a:gd name="T5" fmla="*/ 79 h 687"/>
                <a:gd name="T6" fmla="*/ 2 w 716"/>
                <a:gd name="T7" fmla="*/ 162 h 687"/>
                <a:gd name="T8" fmla="*/ 0 w 716"/>
                <a:gd name="T9" fmla="*/ 213 h 687"/>
                <a:gd name="T10" fmla="*/ 5 w 716"/>
                <a:gd name="T11" fmla="*/ 311 h 687"/>
                <a:gd name="T12" fmla="*/ 23 w 716"/>
                <a:gd name="T13" fmla="*/ 404 h 687"/>
                <a:gd name="T14" fmla="*/ 54 w 716"/>
                <a:gd name="T15" fmla="*/ 489 h 687"/>
                <a:gd name="T16" fmla="*/ 99 w 716"/>
                <a:gd name="T17" fmla="*/ 561 h 687"/>
                <a:gd name="T18" fmla="*/ 159 w 716"/>
                <a:gd name="T19" fmla="*/ 621 h 687"/>
                <a:gd name="T20" fmla="*/ 233 w 716"/>
                <a:gd name="T21" fmla="*/ 662 h 687"/>
                <a:gd name="T22" fmla="*/ 321 w 716"/>
                <a:gd name="T23" fmla="*/ 686 h 687"/>
                <a:gd name="T24" fmla="*/ 373 w 716"/>
                <a:gd name="T25" fmla="*/ 687 h 687"/>
                <a:gd name="T26" fmla="*/ 416 w 716"/>
                <a:gd name="T27" fmla="*/ 686 h 687"/>
                <a:gd name="T28" fmla="*/ 499 w 716"/>
                <a:gd name="T29" fmla="*/ 664 h 687"/>
                <a:gd name="T30" fmla="*/ 572 w 716"/>
                <a:gd name="T31" fmla="*/ 622 h 687"/>
                <a:gd name="T32" fmla="*/ 633 w 716"/>
                <a:gd name="T33" fmla="*/ 564 h 687"/>
                <a:gd name="T34" fmla="*/ 680 w 716"/>
                <a:gd name="T35" fmla="*/ 490 h 687"/>
                <a:gd name="T36" fmla="*/ 709 w 716"/>
                <a:gd name="T37" fmla="*/ 403 h 687"/>
                <a:gd name="T38" fmla="*/ 716 w 716"/>
                <a:gd name="T39" fmla="*/ 305 h 687"/>
                <a:gd name="T40" fmla="*/ 705 w 716"/>
                <a:gd name="T41" fmla="*/ 224 h 687"/>
                <a:gd name="T42" fmla="*/ 689 w 716"/>
                <a:gd name="T43" fmla="*/ 167 h 687"/>
                <a:gd name="T44" fmla="*/ 679 w 716"/>
                <a:gd name="T45" fmla="*/ 139 h 687"/>
                <a:gd name="T46" fmla="*/ 662 w 716"/>
                <a:gd name="T47" fmla="*/ 92 h 687"/>
                <a:gd name="T48" fmla="*/ 649 w 716"/>
                <a:gd name="T49" fmla="*/ 4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6" h="687">
                  <a:moveTo>
                    <a:pt x="649" y="49"/>
                  </a:moveTo>
                  <a:lnTo>
                    <a:pt x="3" y="0"/>
                  </a:lnTo>
                  <a:lnTo>
                    <a:pt x="6" y="79"/>
                  </a:lnTo>
                  <a:lnTo>
                    <a:pt x="2" y="162"/>
                  </a:lnTo>
                  <a:lnTo>
                    <a:pt x="0" y="213"/>
                  </a:lnTo>
                  <a:lnTo>
                    <a:pt x="5" y="311"/>
                  </a:lnTo>
                  <a:lnTo>
                    <a:pt x="23" y="404"/>
                  </a:lnTo>
                  <a:lnTo>
                    <a:pt x="54" y="489"/>
                  </a:lnTo>
                  <a:lnTo>
                    <a:pt x="99" y="561"/>
                  </a:lnTo>
                  <a:lnTo>
                    <a:pt x="159" y="621"/>
                  </a:lnTo>
                  <a:lnTo>
                    <a:pt x="233" y="662"/>
                  </a:lnTo>
                  <a:lnTo>
                    <a:pt x="321" y="686"/>
                  </a:lnTo>
                  <a:lnTo>
                    <a:pt x="373" y="687"/>
                  </a:lnTo>
                  <a:lnTo>
                    <a:pt x="416" y="686"/>
                  </a:lnTo>
                  <a:lnTo>
                    <a:pt x="499" y="664"/>
                  </a:lnTo>
                  <a:lnTo>
                    <a:pt x="572" y="622"/>
                  </a:lnTo>
                  <a:lnTo>
                    <a:pt x="633" y="564"/>
                  </a:lnTo>
                  <a:lnTo>
                    <a:pt x="680" y="490"/>
                  </a:lnTo>
                  <a:lnTo>
                    <a:pt x="709" y="403"/>
                  </a:lnTo>
                  <a:lnTo>
                    <a:pt x="716" y="305"/>
                  </a:lnTo>
                  <a:lnTo>
                    <a:pt x="705" y="224"/>
                  </a:lnTo>
                  <a:lnTo>
                    <a:pt x="689" y="167"/>
                  </a:lnTo>
                  <a:lnTo>
                    <a:pt x="679" y="139"/>
                  </a:lnTo>
                  <a:lnTo>
                    <a:pt x="662" y="92"/>
                  </a:lnTo>
                  <a:lnTo>
                    <a:pt x="649"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2" name="Freeform 122"/>
            <p:cNvSpPr>
              <a:spLocks/>
            </p:cNvSpPr>
            <p:nvPr/>
          </p:nvSpPr>
          <p:spPr bwMode="auto">
            <a:xfrm rot="3772037">
              <a:off x="4359380" y="5038691"/>
              <a:ext cx="357149" cy="177505"/>
            </a:xfrm>
            <a:custGeom>
              <a:avLst/>
              <a:gdLst>
                <a:gd name="T0" fmla="*/ 222 w 668"/>
                <a:gd name="T1" fmla="*/ 293 h 332"/>
                <a:gd name="T2" fmla="*/ 239 w 668"/>
                <a:gd name="T3" fmla="*/ 267 h 332"/>
                <a:gd name="T4" fmla="*/ 271 w 668"/>
                <a:gd name="T5" fmla="*/ 227 h 332"/>
                <a:gd name="T6" fmla="*/ 304 w 668"/>
                <a:gd name="T7" fmla="*/ 201 h 332"/>
                <a:gd name="T8" fmla="*/ 332 w 668"/>
                <a:gd name="T9" fmla="*/ 187 h 332"/>
                <a:gd name="T10" fmla="*/ 345 w 668"/>
                <a:gd name="T11" fmla="*/ 186 h 332"/>
                <a:gd name="T12" fmla="*/ 361 w 668"/>
                <a:gd name="T13" fmla="*/ 186 h 332"/>
                <a:gd name="T14" fmla="*/ 393 w 668"/>
                <a:gd name="T15" fmla="*/ 196 h 332"/>
                <a:gd name="T16" fmla="*/ 445 w 668"/>
                <a:gd name="T17" fmla="*/ 225 h 332"/>
                <a:gd name="T18" fmla="*/ 480 w 668"/>
                <a:gd name="T19" fmla="*/ 256 h 332"/>
                <a:gd name="T20" fmla="*/ 577 w 668"/>
                <a:gd name="T21" fmla="*/ 226 h 332"/>
                <a:gd name="T22" fmla="*/ 668 w 668"/>
                <a:gd name="T23" fmla="*/ 191 h 332"/>
                <a:gd name="T24" fmla="*/ 630 w 668"/>
                <a:gd name="T25" fmla="*/ 144 h 332"/>
                <a:gd name="T26" fmla="*/ 550 w 668"/>
                <a:gd name="T27" fmla="*/ 72 h 332"/>
                <a:gd name="T28" fmla="*/ 485 w 668"/>
                <a:gd name="T29" fmla="*/ 34 h 332"/>
                <a:gd name="T30" fmla="*/ 441 w 668"/>
                <a:gd name="T31" fmla="*/ 16 h 332"/>
                <a:gd name="T32" fmla="*/ 396 w 668"/>
                <a:gd name="T33" fmla="*/ 4 h 332"/>
                <a:gd name="T34" fmla="*/ 350 w 668"/>
                <a:gd name="T35" fmla="*/ 0 h 332"/>
                <a:gd name="T36" fmla="*/ 328 w 668"/>
                <a:gd name="T37" fmla="*/ 2 h 332"/>
                <a:gd name="T38" fmla="*/ 304 w 668"/>
                <a:gd name="T39" fmla="*/ 4 h 332"/>
                <a:gd name="T40" fmla="*/ 253 w 668"/>
                <a:gd name="T41" fmla="*/ 19 h 332"/>
                <a:gd name="T42" fmla="*/ 206 w 668"/>
                <a:gd name="T43" fmla="*/ 43 h 332"/>
                <a:gd name="T44" fmla="*/ 161 w 668"/>
                <a:gd name="T45" fmla="*/ 77 h 332"/>
                <a:gd name="T46" fmla="*/ 120 w 668"/>
                <a:gd name="T47" fmla="*/ 121 h 332"/>
                <a:gd name="T48" fmla="*/ 81 w 668"/>
                <a:gd name="T49" fmla="*/ 173 h 332"/>
                <a:gd name="T50" fmla="*/ 46 w 668"/>
                <a:gd name="T51" fmla="*/ 231 h 332"/>
                <a:gd name="T52" fmla="*/ 15 w 668"/>
                <a:gd name="T53" fmla="*/ 297 h 332"/>
                <a:gd name="T54" fmla="*/ 0 w 668"/>
                <a:gd name="T55" fmla="*/ 332 h 332"/>
                <a:gd name="T56" fmla="*/ 108 w 668"/>
                <a:gd name="T57" fmla="*/ 326 h 332"/>
                <a:gd name="T58" fmla="*/ 212 w 668"/>
                <a:gd name="T59" fmla="*/ 313 h 332"/>
                <a:gd name="T60" fmla="*/ 217 w 668"/>
                <a:gd name="T61" fmla="*/ 304 h 332"/>
                <a:gd name="T62" fmla="*/ 222 w 668"/>
                <a:gd name="T63" fmla="*/ 293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8" h="332">
                  <a:moveTo>
                    <a:pt x="222" y="293"/>
                  </a:moveTo>
                  <a:lnTo>
                    <a:pt x="239" y="267"/>
                  </a:lnTo>
                  <a:lnTo>
                    <a:pt x="271" y="227"/>
                  </a:lnTo>
                  <a:lnTo>
                    <a:pt x="304" y="201"/>
                  </a:lnTo>
                  <a:lnTo>
                    <a:pt x="332" y="187"/>
                  </a:lnTo>
                  <a:lnTo>
                    <a:pt x="345" y="186"/>
                  </a:lnTo>
                  <a:lnTo>
                    <a:pt x="361" y="186"/>
                  </a:lnTo>
                  <a:lnTo>
                    <a:pt x="393" y="196"/>
                  </a:lnTo>
                  <a:lnTo>
                    <a:pt x="445" y="225"/>
                  </a:lnTo>
                  <a:lnTo>
                    <a:pt x="480" y="256"/>
                  </a:lnTo>
                  <a:lnTo>
                    <a:pt x="577" y="226"/>
                  </a:lnTo>
                  <a:lnTo>
                    <a:pt x="668" y="191"/>
                  </a:lnTo>
                  <a:lnTo>
                    <a:pt x="630" y="144"/>
                  </a:lnTo>
                  <a:lnTo>
                    <a:pt x="550" y="72"/>
                  </a:lnTo>
                  <a:lnTo>
                    <a:pt x="485" y="34"/>
                  </a:lnTo>
                  <a:lnTo>
                    <a:pt x="441" y="16"/>
                  </a:lnTo>
                  <a:lnTo>
                    <a:pt x="396" y="4"/>
                  </a:lnTo>
                  <a:lnTo>
                    <a:pt x="350" y="0"/>
                  </a:lnTo>
                  <a:lnTo>
                    <a:pt x="328" y="2"/>
                  </a:lnTo>
                  <a:lnTo>
                    <a:pt x="304" y="4"/>
                  </a:lnTo>
                  <a:lnTo>
                    <a:pt x="253" y="19"/>
                  </a:lnTo>
                  <a:lnTo>
                    <a:pt x="206" y="43"/>
                  </a:lnTo>
                  <a:lnTo>
                    <a:pt x="161" y="77"/>
                  </a:lnTo>
                  <a:lnTo>
                    <a:pt x="120" y="121"/>
                  </a:lnTo>
                  <a:lnTo>
                    <a:pt x="81" y="173"/>
                  </a:lnTo>
                  <a:lnTo>
                    <a:pt x="46" y="231"/>
                  </a:lnTo>
                  <a:lnTo>
                    <a:pt x="15" y="297"/>
                  </a:lnTo>
                  <a:lnTo>
                    <a:pt x="0" y="332"/>
                  </a:lnTo>
                  <a:lnTo>
                    <a:pt x="108" y="326"/>
                  </a:lnTo>
                  <a:lnTo>
                    <a:pt x="212" y="313"/>
                  </a:lnTo>
                  <a:lnTo>
                    <a:pt x="217" y="304"/>
                  </a:lnTo>
                  <a:lnTo>
                    <a:pt x="22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3" name="Freeform 123"/>
            <p:cNvSpPr>
              <a:spLocks/>
            </p:cNvSpPr>
            <p:nvPr/>
          </p:nvSpPr>
          <p:spPr bwMode="auto">
            <a:xfrm rot="3772037">
              <a:off x="4441049" y="5265646"/>
              <a:ext cx="145425" cy="149703"/>
            </a:xfrm>
            <a:custGeom>
              <a:avLst/>
              <a:gdLst>
                <a:gd name="T0" fmla="*/ 104 w 274"/>
                <a:gd name="T1" fmla="*/ 281 h 281"/>
                <a:gd name="T2" fmla="*/ 192 w 274"/>
                <a:gd name="T3" fmla="*/ 244 h 281"/>
                <a:gd name="T4" fmla="*/ 274 w 274"/>
                <a:gd name="T5" fmla="*/ 202 h 281"/>
                <a:gd name="T6" fmla="*/ 253 w 274"/>
                <a:gd name="T7" fmla="*/ 145 h 281"/>
                <a:gd name="T8" fmla="*/ 206 w 274"/>
                <a:gd name="T9" fmla="*/ 44 h 281"/>
                <a:gd name="T10" fmla="*/ 179 w 274"/>
                <a:gd name="T11" fmla="*/ 0 h 281"/>
                <a:gd name="T12" fmla="*/ 92 w 274"/>
                <a:gd name="T13" fmla="*/ 35 h 281"/>
                <a:gd name="T14" fmla="*/ 0 w 274"/>
                <a:gd name="T15" fmla="*/ 66 h 281"/>
                <a:gd name="T16" fmla="*/ 30 w 274"/>
                <a:gd name="T17" fmla="*/ 109 h 281"/>
                <a:gd name="T18" fmla="*/ 82 w 274"/>
                <a:gd name="T19" fmla="*/ 216 h 281"/>
                <a:gd name="T20" fmla="*/ 104 w 274"/>
                <a:gd name="T21"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4" h="281">
                  <a:moveTo>
                    <a:pt x="104" y="281"/>
                  </a:moveTo>
                  <a:lnTo>
                    <a:pt x="192" y="244"/>
                  </a:lnTo>
                  <a:lnTo>
                    <a:pt x="274" y="202"/>
                  </a:lnTo>
                  <a:lnTo>
                    <a:pt x="253" y="145"/>
                  </a:lnTo>
                  <a:lnTo>
                    <a:pt x="206" y="44"/>
                  </a:lnTo>
                  <a:lnTo>
                    <a:pt x="179" y="0"/>
                  </a:lnTo>
                  <a:lnTo>
                    <a:pt x="92" y="35"/>
                  </a:lnTo>
                  <a:lnTo>
                    <a:pt x="0" y="66"/>
                  </a:lnTo>
                  <a:lnTo>
                    <a:pt x="30" y="109"/>
                  </a:lnTo>
                  <a:lnTo>
                    <a:pt x="82" y="216"/>
                  </a:lnTo>
                  <a:lnTo>
                    <a:pt x="104" y="2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4" name="Freeform 124"/>
            <p:cNvSpPr>
              <a:spLocks/>
            </p:cNvSpPr>
            <p:nvPr/>
          </p:nvSpPr>
          <p:spPr bwMode="auto">
            <a:xfrm rot="3772037">
              <a:off x="4236622" y="5010327"/>
              <a:ext cx="128317" cy="143288"/>
            </a:xfrm>
            <a:custGeom>
              <a:avLst/>
              <a:gdLst>
                <a:gd name="T0" fmla="*/ 240 w 240"/>
                <a:gd name="T1" fmla="*/ 0 h 269"/>
                <a:gd name="T2" fmla="*/ 141 w 240"/>
                <a:gd name="T3" fmla="*/ 11 h 269"/>
                <a:gd name="T4" fmla="*/ 40 w 240"/>
                <a:gd name="T5" fmla="*/ 13 h 269"/>
                <a:gd name="T6" fmla="*/ 24 w 240"/>
                <a:gd name="T7" fmla="*/ 74 h 269"/>
                <a:gd name="T8" fmla="*/ 4 w 240"/>
                <a:gd name="T9" fmla="*/ 202 h 269"/>
                <a:gd name="T10" fmla="*/ 0 w 240"/>
                <a:gd name="T11" fmla="*/ 269 h 269"/>
                <a:gd name="T12" fmla="*/ 93 w 240"/>
                <a:gd name="T13" fmla="*/ 267 h 269"/>
                <a:gd name="T14" fmla="*/ 185 w 240"/>
                <a:gd name="T15" fmla="*/ 259 h 269"/>
                <a:gd name="T16" fmla="*/ 192 w 240"/>
                <a:gd name="T17" fmla="*/ 189 h 269"/>
                <a:gd name="T18" fmla="*/ 219 w 240"/>
                <a:gd name="T19" fmla="*/ 59 h 269"/>
                <a:gd name="T20" fmla="*/ 240 w 240"/>
                <a:gd name="T2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9">
                  <a:moveTo>
                    <a:pt x="240" y="0"/>
                  </a:moveTo>
                  <a:lnTo>
                    <a:pt x="141" y="11"/>
                  </a:lnTo>
                  <a:lnTo>
                    <a:pt x="40" y="13"/>
                  </a:lnTo>
                  <a:lnTo>
                    <a:pt x="24" y="74"/>
                  </a:lnTo>
                  <a:lnTo>
                    <a:pt x="4" y="202"/>
                  </a:lnTo>
                  <a:lnTo>
                    <a:pt x="0" y="269"/>
                  </a:lnTo>
                  <a:lnTo>
                    <a:pt x="93" y="267"/>
                  </a:lnTo>
                  <a:lnTo>
                    <a:pt x="185" y="259"/>
                  </a:lnTo>
                  <a:lnTo>
                    <a:pt x="192" y="189"/>
                  </a:lnTo>
                  <a:lnTo>
                    <a:pt x="219" y="59"/>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5" name="Freeform 125"/>
            <p:cNvSpPr>
              <a:spLocks/>
            </p:cNvSpPr>
            <p:nvPr/>
          </p:nvSpPr>
          <p:spPr bwMode="auto">
            <a:xfrm rot="3772037">
              <a:off x="4355165" y="5372123"/>
              <a:ext cx="106931" cy="145425"/>
            </a:xfrm>
            <a:custGeom>
              <a:avLst/>
              <a:gdLst>
                <a:gd name="T0" fmla="*/ 23 w 202"/>
                <a:gd name="T1" fmla="*/ 270 h 270"/>
                <a:gd name="T2" fmla="*/ 70 w 202"/>
                <a:gd name="T3" fmla="*/ 250 h 270"/>
                <a:gd name="T4" fmla="*/ 160 w 202"/>
                <a:gd name="T5" fmla="*/ 203 h 270"/>
                <a:gd name="T6" fmla="*/ 202 w 202"/>
                <a:gd name="T7" fmla="*/ 178 h 270"/>
                <a:gd name="T8" fmla="*/ 197 w 202"/>
                <a:gd name="T9" fmla="*/ 132 h 270"/>
                <a:gd name="T10" fmla="*/ 182 w 202"/>
                <a:gd name="T11" fmla="*/ 42 h 270"/>
                <a:gd name="T12" fmla="*/ 172 w 202"/>
                <a:gd name="T13" fmla="*/ 0 h 270"/>
                <a:gd name="T14" fmla="*/ 89 w 202"/>
                <a:gd name="T15" fmla="*/ 41 h 270"/>
                <a:gd name="T16" fmla="*/ 0 w 202"/>
                <a:gd name="T17" fmla="*/ 79 h 270"/>
                <a:gd name="T18" fmla="*/ 9 w 202"/>
                <a:gd name="T19" fmla="*/ 123 h 270"/>
                <a:gd name="T20" fmla="*/ 20 w 202"/>
                <a:gd name="T21" fmla="*/ 220 h 270"/>
                <a:gd name="T22" fmla="*/ 23 w 202"/>
                <a:gd name="T2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270">
                  <a:moveTo>
                    <a:pt x="23" y="270"/>
                  </a:moveTo>
                  <a:lnTo>
                    <a:pt x="70" y="250"/>
                  </a:lnTo>
                  <a:lnTo>
                    <a:pt x="160" y="203"/>
                  </a:lnTo>
                  <a:lnTo>
                    <a:pt x="202" y="178"/>
                  </a:lnTo>
                  <a:lnTo>
                    <a:pt x="197" y="132"/>
                  </a:lnTo>
                  <a:lnTo>
                    <a:pt x="182" y="42"/>
                  </a:lnTo>
                  <a:lnTo>
                    <a:pt x="172" y="0"/>
                  </a:lnTo>
                  <a:lnTo>
                    <a:pt x="89" y="41"/>
                  </a:lnTo>
                  <a:lnTo>
                    <a:pt x="0" y="79"/>
                  </a:lnTo>
                  <a:lnTo>
                    <a:pt x="9" y="123"/>
                  </a:lnTo>
                  <a:lnTo>
                    <a:pt x="20" y="220"/>
                  </a:lnTo>
                  <a:lnTo>
                    <a:pt x="23"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6" name="Freeform 126"/>
            <p:cNvSpPr>
              <a:spLocks/>
            </p:cNvSpPr>
            <p:nvPr/>
          </p:nvSpPr>
          <p:spPr bwMode="auto">
            <a:xfrm rot="3772037">
              <a:off x="4096996" y="5091203"/>
              <a:ext cx="113347" cy="115485"/>
            </a:xfrm>
            <a:custGeom>
              <a:avLst/>
              <a:gdLst>
                <a:gd name="T0" fmla="*/ 185 w 211"/>
                <a:gd name="T1" fmla="*/ 0 h 217"/>
                <a:gd name="T2" fmla="*/ 93 w 211"/>
                <a:gd name="T3" fmla="*/ 8 h 217"/>
                <a:gd name="T4" fmla="*/ 0 w 211"/>
                <a:gd name="T5" fmla="*/ 10 h 217"/>
                <a:gd name="T6" fmla="*/ 1 w 211"/>
                <a:gd name="T7" fmla="*/ 61 h 217"/>
                <a:gd name="T8" fmla="*/ 13 w 211"/>
                <a:gd name="T9" fmla="*/ 164 h 217"/>
                <a:gd name="T10" fmla="*/ 23 w 211"/>
                <a:gd name="T11" fmla="*/ 217 h 217"/>
                <a:gd name="T12" fmla="*/ 118 w 211"/>
                <a:gd name="T13" fmla="*/ 213 h 217"/>
                <a:gd name="T14" fmla="*/ 211 w 211"/>
                <a:gd name="T15" fmla="*/ 204 h 217"/>
                <a:gd name="T16" fmla="*/ 199 w 211"/>
                <a:gd name="T17" fmla="*/ 153 h 217"/>
                <a:gd name="T18" fmla="*/ 186 w 211"/>
                <a:gd name="T19" fmla="*/ 51 h 217"/>
                <a:gd name="T20" fmla="*/ 185 w 211"/>
                <a:gd name="T2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17">
                  <a:moveTo>
                    <a:pt x="185" y="0"/>
                  </a:moveTo>
                  <a:lnTo>
                    <a:pt x="93" y="8"/>
                  </a:lnTo>
                  <a:lnTo>
                    <a:pt x="0" y="10"/>
                  </a:lnTo>
                  <a:lnTo>
                    <a:pt x="1" y="61"/>
                  </a:lnTo>
                  <a:lnTo>
                    <a:pt x="13" y="164"/>
                  </a:lnTo>
                  <a:lnTo>
                    <a:pt x="23" y="217"/>
                  </a:lnTo>
                  <a:lnTo>
                    <a:pt x="118" y="213"/>
                  </a:lnTo>
                  <a:lnTo>
                    <a:pt x="211" y="204"/>
                  </a:lnTo>
                  <a:lnTo>
                    <a:pt x="199" y="153"/>
                  </a:lnTo>
                  <a:lnTo>
                    <a:pt x="186" y="51"/>
                  </a:lnTo>
                  <a:lnTo>
                    <a:pt x="1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7" name="Freeform 127"/>
            <p:cNvSpPr>
              <a:spLocks/>
            </p:cNvSpPr>
            <p:nvPr/>
          </p:nvSpPr>
          <p:spPr bwMode="auto">
            <a:xfrm rot="3772037">
              <a:off x="3969209" y="5191203"/>
              <a:ext cx="143288" cy="117624"/>
            </a:xfrm>
            <a:custGeom>
              <a:avLst/>
              <a:gdLst>
                <a:gd name="T0" fmla="*/ 268 w 268"/>
                <a:gd name="T1" fmla="*/ 195 h 217"/>
                <a:gd name="T2" fmla="*/ 246 w 268"/>
                <a:gd name="T3" fmla="*/ 142 h 217"/>
                <a:gd name="T4" fmla="*/ 220 w 268"/>
                <a:gd name="T5" fmla="*/ 85 h 217"/>
                <a:gd name="T6" fmla="*/ 204 w 268"/>
                <a:gd name="T7" fmla="*/ 42 h 217"/>
                <a:gd name="T8" fmla="*/ 189 w 268"/>
                <a:gd name="T9" fmla="*/ 0 h 217"/>
                <a:gd name="T10" fmla="*/ 96 w 268"/>
                <a:gd name="T11" fmla="*/ 9 h 217"/>
                <a:gd name="T12" fmla="*/ 0 w 268"/>
                <a:gd name="T13" fmla="*/ 13 h 217"/>
                <a:gd name="T14" fmla="*/ 22 w 268"/>
                <a:gd name="T15" fmla="*/ 88 h 217"/>
                <a:gd name="T16" fmla="*/ 52 w 268"/>
                <a:gd name="T17" fmla="*/ 160 h 217"/>
                <a:gd name="T18" fmla="*/ 65 w 268"/>
                <a:gd name="T19" fmla="*/ 189 h 217"/>
                <a:gd name="T20" fmla="*/ 78 w 268"/>
                <a:gd name="T21" fmla="*/ 217 h 217"/>
                <a:gd name="T22" fmla="*/ 174 w 268"/>
                <a:gd name="T23" fmla="*/ 210 h 217"/>
                <a:gd name="T24" fmla="*/ 268 w 268"/>
                <a:gd name="T25"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17">
                  <a:moveTo>
                    <a:pt x="268" y="195"/>
                  </a:moveTo>
                  <a:lnTo>
                    <a:pt x="246" y="142"/>
                  </a:lnTo>
                  <a:lnTo>
                    <a:pt x="220" y="85"/>
                  </a:lnTo>
                  <a:lnTo>
                    <a:pt x="204" y="42"/>
                  </a:lnTo>
                  <a:lnTo>
                    <a:pt x="189" y="0"/>
                  </a:lnTo>
                  <a:lnTo>
                    <a:pt x="96" y="9"/>
                  </a:lnTo>
                  <a:lnTo>
                    <a:pt x="0" y="13"/>
                  </a:lnTo>
                  <a:lnTo>
                    <a:pt x="22" y="88"/>
                  </a:lnTo>
                  <a:lnTo>
                    <a:pt x="52" y="160"/>
                  </a:lnTo>
                  <a:lnTo>
                    <a:pt x="65" y="189"/>
                  </a:lnTo>
                  <a:lnTo>
                    <a:pt x="78" y="217"/>
                  </a:lnTo>
                  <a:lnTo>
                    <a:pt x="174" y="210"/>
                  </a:lnTo>
                  <a:lnTo>
                    <a:pt x="268"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8" name="Freeform 128"/>
            <p:cNvSpPr>
              <a:spLocks/>
            </p:cNvSpPr>
            <p:nvPr/>
          </p:nvSpPr>
          <p:spPr bwMode="auto">
            <a:xfrm rot="3772037">
              <a:off x="4223023" y="5430842"/>
              <a:ext cx="113347" cy="162534"/>
            </a:xfrm>
            <a:custGeom>
              <a:avLst/>
              <a:gdLst>
                <a:gd name="T0" fmla="*/ 25 w 211"/>
                <a:gd name="T1" fmla="*/ 91 h 302"/>
                <a:gd name="T2" fmla="*/ 21 w 211"/>
                <a:gd name="T3" fmla="*/ 164 h 302"/>
                <a:gd name="T4" fmla="*/ 12 w 211"/>
                <a:gd name="T5" fmla="*/ 240 h 302"/>
                <a:gd name="T6" fmla="*/ 5 w 211"/>
                <a:gd name="T7" fmla="*/ 271 h 302"/>
                <a:gd name="T8" fmla="*/ 0 w 211"/>
                <a:gd name="T9" fmla="*/ 302 h 302"/>
                <a:gd name="T10" fmla="*/ 53 w 211"/>
                <a:gd name="T11" fmla="*/ 280 h 302"/>
                <a:gd name="T12" fmla="*/ 154 w 211"/>
                <a:gd name="T13" fmla="*/ 230 h 302"/>
                <a:gd name="T14" fmla="*/ 201 w 211"/>
                <a:gd name="T15" fmla="*/ 201 h 302"/>
                <a:gd name="T16" fmla="*/ 206 w 211"/>
                <a:gd name="T17" fmla="*/ 149 h 302"/>
                <a:gd name="T18" fmla="*/ 211 w 211"/>
                <a:gd name="T19" fmla="*/ 49 h 302"/>
                <a:gd name="T20" fmla="*/ 210 w 211"/>
                <a:gd name="T21" fmla="*/ 0 h 302"/>
                <a:gd name="T22" fmla="*/ 166 w 211"/>
                <a:gd name="T23" fmla="*/ 25 h 302"/>
                <a:gd name="T24" fmla="*/ 74 w 211"/>
                <a:gd name="T25" fmla="*/ 70 h 302"/>
                <a:gd name="T26" fmla="*/ 25 w 211"/>
                <a:gd name="T27" fmla="*/ 9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25" y="91"/>
                  </a:moveTo>
                  <a:lnTo>
                    <a:pt x="21" y="164"/>
                  </a:lnTo>
                  <a:lnTo>
                    <a:pt x="12" y="240"/>
                  </a:lnTo>
                  <a:lnTo>
                    <a:pt x="5" y="271"/>
                  </a:lnTo>
                  <a:lnTo>
                    <a:pt x="0" y="302"/>
                  </a:lnTo>
                  <a:lnTo>
                    <a:pt x="53" y="280"/>
                  </a:lnTo>
                  <a:lnTo>
                    <a:pt x="154" y="230"/>
                  </a:lnTo>
                  <a:lnTo>
                    <a:pt x="201" y="201"/>
                  </a:lnTo>
                  <a:lnTo>
                    <a:pt x="206" y="149"/>
                  </a:lnTo>
                  <a:lnTo>
                    <a:pt x="211" y="49"/>
                  </a:lnTo>
                  <a:lnTo>
                    <a:pt x="210" y="0"/>
                  </a:lnTo>
                  <a:lnTo>
                    <a:pt x="166" y="25"/>
                  </a:lnTo>
                  <a:lnTo>
                    <a:pt x="74" y="70"/>
                  </a:lnTo>
                  <a:lnTo>
                    <a:pt x="25"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59" name="Freeform 136"/>
            <p:cNvSpPr>
              <a:spLocks/>
            </p:cNvSpPr>
            <p:nvPr/>
          </p:nvSpPr>
          <p:spPr bwMode="auto">
            <a:xfrm rot="3772037">
              <a:off x="4178633" y="5043343"/>
              <a:ext cx="224555" cy="498297"/>
            </a:xfrm>
            <a:custGeom>
              <a:avLst/>
              <a:gdLst>
                <a:gd name="T0" fmla="*/ 157 w 418"/>
                <a:gd name="T1" fmla="*/ 0 h 932"/>
                <a:gd name="T2" fmla="*/ 152 w 418"/>
                <a:gd name="T3" fmla="*/ 3 h 932"/>
                <a:gd name="T4" fmla="*/ 118 w 418"/>
                <a:gd name="T5" fmla="*/ 38 h 932"/>
                <a:gd name="T6" fmla="*/ 94 w 418"/>
                <a:gd name="T7" fmla="*/ 76 h 932"/>
                <a:gd name="T8" fmla="*/ 75 w 418"/>
                <a:gd name="T9" fmla="*/ 107 h 932"/>
                <a:gd name="T10" fmla="*/ 44 w 418"/>
                <a:gd name="T11" fmla="*/ 179 h 932"/>
                <a:gd name="T12" fmla="*/ 21 w 418"/>
                <a:gd name="T13" fmla="*/ 261 h 932"/>
                <a:gd name="T14" fmla="*/ 7 w 418"/>
                <a:gd name="T15" fmla="*/ 352 h 932"/>
                <a:gd name="T16" fmla="*/ 0 w 418"/>
                <a:gd name="T17" fmla="*/ 446 h 932"/>
                <a:gd name="T18" fmla="*/ 5 w 418"/>
                <a:gd name="T19" fmla="*/ 545 h 932"/>
                <a:gd name="T20" fmla="*/ 22 w 418"/>
                <a:gd name="T21" fmla="*/ 646 h 932"/>
                <a:gd name="T22" fmla="*/ 52 w 418"/>
                <a:gd name="T23" fmla="*/ 744 h 932"/>
                <a:gd name="T24" fmla="*/ 73 w 418"/>
                <a:gd name="T25" fmla="*/ 794 h 932"/>
                <a:gd name="T26" fmla="*/ 105 w 418"/>
                <a:gd name="T27" fmla="*/ 865 h 932"/>
                <a:gd name="T28" fmla="*/ 132 w 418"/>
                <a:gd name="T29" fmla="*/ 932 h 932"/>
                <a:gd name="T30" fmla="*/ 162 w 418"/>
                <a:gd name="T31" fmla="*/ 927 h 932"/>
                <a:gd name="T32" fmla="*/ 302 w 418"/>
                <a:gd name="T33" fmla="*/ 892 h 932"/>
                <a:gd name="T34" fmla="*/ 359 w 418"/>
                <a:gd name="T35" fmla="*/ 871 h 932"/>
                <a:gd name="T36" fmla="*/ 380 w 418"/>
                <a:gd name="T37" fmla="*/ 860 h 932"/>
                <a:gd name="T38" fmla="*/ 384 w 418"/>
                <a:gd name="T39" fmla="*/ 853 h 932"/>
                <a:gd name="T40" fmla="*/ 393 w 418"/>
                <a:gd name="T41" fmla="*/ 801 h 932"/>
                <a:gd name="T42" fmla="*/ 402 w 418"/>
                <a:gd name="T43" fmla="*/ 750 h 932"/>
                <a:gd name="T44" fmla="*/ 410 w 418"/>
                <a:gd name="T45" fmla="*/ 690 h 932"/>
                <a:gd name="T46" fmla="*/ 418 w 418"/>
                <a:gd name="T47" fmla="*/ 577 h 932"/>
                <a:gd name="T48" fmla="*/ 414 w 418"/>
                <a:gd name="T49" fmla="*/ 474 h 932"/>
                <a:gd name="T50" fmla="*/ 401 w 418"/>
                <a:gd name="T51" fmla="*/ 379 h 932"/>
                <a:gd name="T52" fmla="*/ 380 w 418"/>
                <a:gd name="T53" fmla="*/ 293 h 932"/>
                <a:gd name="T54" fmla="*/ 353 w 418"/>
                <a:gd name="T55" fmla="*/ 217 h 932"/>
                <a:gd name="T56" fmla="*/ 320 w 418"/>
                <a:gd name="T57" fmla="*/ 152 h 932"/>
                <a:gd name="T58" fmla="*/ 285 w 418"/>
                <a:gd name="T59" fmla="*/ 98 h 932"/>
                <a:gd name="T60" fmla="*/ 267 w 418"/>
                <a:gd name="T61" fmla="*/ 76 h 932"/>
                <a:gd name="T62" fmla="*/ 250 w 418"/>
                <a:gd name="T63" fmla="*/ 56 h 932"/>
                <a:gd name="T64" fmla="*/ 219 w 418"/>
                <a:gd name="T65" fmla="*/ 29 h 932"/>
                <a:gd name="T66" fmla="*/ 190 w 418"/>
                <a:gd name="T67" fmla="*/ 11 h 932"/>
                <a:gd name="T68" fmla="*/ 166 w 418"/>
                <a:gd name="T69" fmla="*/ 2 h 932"/>
                <a:gd name="T70" fmla="*/ 157 w 418"/>
                <a:gd name="T7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8" h="932">
                  <a:moveTo>
                    <a:pt x="157" y="0"/>
                  </a:moveTo>
                  <a:lnTo>
                    <a:pt x="152" y="3"/>
                  </a:lnTo>
                  <a:lnTo>
                    <a:pt x="118" y="38"/>
                  </a:lnTo>
                  <a:lnTo>
                    <a:pt x="94" y="76"/>
                  </a:lnTo>
                  <a:lnTo>
                    <a:pt x="75" y="107"/>
                  </a:lnTo>
                  <a:lnTo>
                    <a:pt x="44" y="179"/>
                  </a:lnTo>
                  <a:lnTo>
                    <a:pt x="21" y="261"/>
                  </a:lnTo>
                  <a:lnTo>
                    <a:pt x="7" y="352"/>
                  </a:lnTo>
                  <a:lnTo>
                    <a:pt x="0" y="446"/>
                  </a:lnTo>
                  <a:lnTo>
                    <a:pt x="5" y="545"/>
                  </a:lnTo>
                  <a:lnTo>
                    <a:pt x="22" y="646"/>
                  </a:lnTo>
                  <a:lnTo>
                    <a:pt x="52" y="744"/>
                  </a:lnTo>
                  <a:lnTo>
                    <a:pt x="73" y="794"/>
                  </a:lnTo>
                  <a:lnTo>
                    <a:pt x="105" y="865"/>
                  </a:lnTo>
                  <a:lnTo>
                    <a:pt x="132" y="932"/>
                  </a:lnTo>
                  <a:lnTo>
                    <a:pt x="162" y="927"/>
                  </a:lnTo>
                  <a:lnTo>
                    <a:pt x="302" y="892"/>
                  </a:lnTo>
                  <a:lnTo>
                    <a:pt x="359" y="871"/>
                  </a:lnTo>
                  <a:lnTo>
                    <a:pt x="380" y="860"/>
                  </a:lnTo>
                  <a:lnTo>
                    <a:pt x="384" y="853"/>
                  </a:lnTo>
                  <a:lnTo>
                    <a:pt x="393" y="801"/>
                  </a:lnTo>
                  <a:lnTo>
                    <a:pt x="402" y="750"/>
                  </a:lnTo>
                  <a:lnTo>
                    <a:pt x="410" y="690"/>
                  </a:lnTo>
                  <a:lnTo>
                    <a:pt x="418" y="577"/>
                  </a:lnTo>
                  <a:lnTo>
                    <a:pt x="414" y="474"/>
                  </a:lnTo>
                  <a:lnTo>
                    <a:pt x="401" y="379"/>
                  </a:lnTo>
                  <a:lnTo>
                    <a:pt x="380" y="293"/>
                  </a:lnTo>
                  <a:lnTo>
                    <a:pt x="353" y="217"/>
                  </a:lnTo>
                  <a:lnTo>
                    <a:pt x="320" y="152"/>
                  </a:lnTo>
                  <a:lnTo>
                    <a:pt x="285" y="98"/>
                  </a:lnTo>
                  <a:lnTo>
                    <a:pt x="267" y="76"/>
                  </a:lnTo>
                  <a:lnTo>
                    <a:pt x="250" y="56"/>
                  </a:lnTo>
                  <a:lnTo>
                    <a:pt x="219" y="29"/>
                  </a:lnTo>
                  <a:lnTo>
                    <a:pt x="190" y="11"/>
                  </a:lnTo>
                  <a:lnTo>
                    <a:pt x="166" y="2"/>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0" name="Freeform 139"/>
            <p:cNvSpPr>
              <a:spLocks/>
            </p:cNvSpPr>
            <p:nvPr/>
          </p:nvSpPr>
          <p:spPr bwMode="auto">
            <a:xfrm rot="3772037">
              <a:off x="3505663" y="5410478"/>
              <a:ext cx="382812" cy="367841"/>
            </a:xfrm>
            <a:custGeom>
              <a:avLst/>
              <a:gdLst>
                <a:gd name="T0" fmla="*/ 713 w 717"/>
                <a:gd name="T1" fmla="*/ 0 h 687"/>
                <a:gd name="T2" fmla="*/ 68 w 717"/>
                <a:gd name="T3" fmla="*/ 49 h 687"/>
                <a:gd name="T4" fmla="*/ 55 w 717"/>
                <a:gd name="T5" fmla="*/ 92 h 687"/>
                <a:gd name="T6" fmla="*/ 38 w 717"/>
                <a:gd name="T7" fmla="*/ 138 h 687"/>
                <a:gd name="T8" fmla="*/ 28 w 717"/>
                <a:gd name="T9" fmla="*/ 168 h 687"/>
                <a:gd name="T10" fmla="*/ 12 w 717"/>
                <a:gd name="T11" fmla="*/ 224 h 687"/>
                <a:gd name="T12" fmla="*/ 0 w 717"/>
                <a:gd name="T13" fmla="*/ 304 h 687"/>
                <a:gd name="T14" fmla="*/ 8 w 717"/>
                <a:gd name="T15" fmla="*/ 403 h 687"/>
                <a:gd name="T16" fmla="*/ 37 w 717"/>
                <a:gd name="T17" fmla="*/ 490 h 687"/>
                <a:gd name="T18" fmla="*/ 83 w 717"/>
                <a:gd name="T19" fmla="*/ 563 h 687"/>
                <a:gd name="T20" fmla="*/ 144 w 717"/>
                <a:gd name="T21" fmla="*/ 622 h 687"/>
                <a:gd name="T22" fmla="*/ 218 w 717"/>
                <a:gd name="T23" fmla="*/ 663 h 687"/>
                <a:gd name="T24" fmla="*/ 301 w 717"/>
                <a:gd name="T25" fmla="*/ 685 h 687"/>
                <a:gd name="T26" fmla="*/ 345 w 717"/>
                <a:gd name="T27" fmla="*/ 687 h 687"/>
                <a:gd name="T28" fmla="*/ 396 w 717"/>
                <a:gd name="T29" fmla="*/ 685 h 687"/>
                <a:gd name="T30" fmla="*/ 485 w 717"/>
                <a:gd name="T31" fmla="*/ 663 h 687"/>
                <a:gd name="T32" fmla="*/ 559 w 717"/>
                <a:gd name="T33" fmla="*/ 620 h 687"/>
                <a:gd name="T34" fmla="*/ 617 w 717"/>
                <a:gd name="T35" fmla="*/ 562 h 687"/>
                <a:gd name="T36" fmla="*/ 663 w 717"/>
                <a:gd name="T37" fmla="*/ 488 h 687"/>
                <a:gd name="T38" fmla="*/ 694 w 717"/>
                <a:gd name="T39" fmla="*/ 404 h 687"/>
                <a:gd name="T40" fmla="*/ 712 w 717"/>
                <a:gd name="T41" fmla="*/ 311 h 687"/>
                <a:gd name="T42" fmla="*/ 717 w 717"/>
                <a:gd name="T43" fmla="*/ 212 h 687"/>
                <a:gd name="T44" fmla="*/ 715 w 717"/>
                <a:gd name="T45" fmla="*/ 162 h 687"/>
                <a:gd name="T46" fmla="*/ 711 w 717"/>
                <a:gd name="T47" fmla="*/ 79 h 687"/>
                <a:gd name="T48" fmla="*/ 713 w 717"/>
                <a:gd name="T4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7" h="687">
                  <a:moveTo>
                    <a:pt x="713" y="0"/>
                  </a:moveTo>
                  <a:lnTo>
                    <a:pt x="68" y="49"/>
                  </a:lnTo>
                  <a:lnTo>
                    <a:pt x="55" y="92"/>
                  </a:lnTo>
                  <a:lnTo>
                    <a:pt x="38" y="138"/>
                  </a:lnTo>
                  <a:lnTo>
                    <a:pt x="28" y="168"/>
                  </a:lnTo>
                  <a:lnTo>
                    <a:pt x="12" y="224"/>
                  </a:lnTo>
                  <a:lnTo>
                    <a:pt x="0" y="304"/>
                  </a:lnTo>
                  <a:lnTo>
                    <a:pt x="8" y="403"/>
                  </a:lnTo>
                  <a:lnTo>
                    <a:pt x="37" y="490"/>
                  </a:lnTo>
                  <a:lnTo>
                    <a:pt x="83" y="563"/>
                  </a:lnTo>
                  <a:lnTo>
                    <a:pt x="144" y="622"/>
                  </a:lnTo>
                  <a:lnTo>
                    <a:pt x="218" y="663"/>
                  </a:lnTo>
                  <a:lnTo>
                    <a:pt x="301" y="685"/>
                  </a:lnTo>
                  <a:lnTo>
                    <a:pt x="345" y="687"/>
                  </a:lnTo>
                  <a:lnTo>
                    <a:pt x="396" y="685"/>
                  </a:lnTo>
                  <a:lnTo>
                    <a:pt x="485" y="663"/>
                  </a:lnTo>
                  <a:lnTo>
                    <a:pt x="559" y="620"/>
                  </a:lnTo>
                  <a:lnTo>
                    <a:pt x="617" y="562"/>
                  </a:lnTo>
                  <a:lnTo>
                    <a:pt x="663" y="488"/>
                  </a:lnTo>
                  <a:lnTo>
                    <a:pt x="694" y="404"/>
                  </a:lnTo>
                  <a:lnTo>
                    <a:pt x="712" y="311"/>
                  </a:lnTo>
                  <a:lnTo>
                    <a:pt x="717" y="212"/>
                  </a:lnTo>
                  <a:lnTo>
                    <a:pt x="715" y="162"/>
                  </a:lnTo>
                  <a:lnTo>
                    <a:pt x="711" y="79"/>
                  </a:lnTo>
                  <a:lnTo>
                    <a:pt x="7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61" name="Group 160"/>
          <p:cNvGrpSpPr/>
          <p:nvPr/>
        </p:nvGrpSpPr>
        <p:grpSpPr>
          <a:xfrm>
            <a:off x="6036570" y="1857225"/>
            <a:ext cx="1894456" cy="898490"/>
            <a:chOff x="2100766" y="4587818"/>
            <a:chExt cx="2525941" cy="1197987"/>
          </a:xfrm>
          <a:solidFill>
            <a:srgbClr val="EB1E42"/>
          </a:solidFill>
        </p:grpSpPr>
        <p:sp>
          <p:nvSpPr>
            <p:cNvPr id="162" name="Freeform 129"/>
            <p:cNvSpPr>
              <a:spLocks/>
            </p:cNvSpPr>
            <p:nvPr/>
          </p:nvSpPr>
          <p:spPr bwMode="auto">
            <a:xfrm rot="2747858">
              <a:off x="2817620" y="4677640"/>
              <a:ext cx="357149" cy="177505"/>
            </a:xfrm>
            <a:custGeom>
              <a:avLst/>
              <a:gdLst>
                <a:gd name="T0" fmla="*/ 324 w 667"/>
                <a:gd name="T1" fmla="*/ 184 h 332"/>
                <a:gd name="T2" fmla="*/ 336 w 667"/>
                <a:gd name="T3" fmla="*/ 186 h 332"/>
                <a:gd name="T4" fmla="*/ 365 w 667"/>
                <a:gd name="T5" fmla="*/ 199 h 332"/>
                <a:gd name="T6" fmla="*/ 396 w 667"/>
                <a:gd name="T7" fmla="*/ 227 h 332"/>
                <a:gd name="T8" fmla="*/ 430 w 667"/>
                <a:gd name="T9" fmla="*/ 267 h 332"/>
                <a:gd name="T10" fmla="*/ 447 w 667"/>
                <a:gd name="T11" fmla="*/ 293 h 332"/>
                <a:gd name="T12" fmla="*/ 452 w 667"/>
                <a:gd name="T13" fmla="*/ 303 h 332"/>
                <a:gd name="T14" fmla="*/ 457 w 667"/>
                <a:gd name="T15" fmla="*/ 312 h 332"/>
                <a:gd name="T16" fmla="*/ 560 w 667"/>
                <a:gd name="T17" fmla="*/ 325 h 332"/>
                <a:gd name="T18" fmla="*/ 667 w 667"/>
                <a:gd name="T19" fmla="*/ 332 h 332"/>
                <a:gd name="T20" fmla="*/ 653 w 667"/>
                <a:gd name="T21" fmla="*/ 297 h 332"/>
                <a:gd name="T22" fmla="*/ 622 w 667"/>
                <a:gd name="T23" fmla="*/ 231 h 332"/>
                <a:gd name="T24" fmla="*/ 587 w 667"/>
                <a:gd name="T25" fmla="*/ 172 h 332"/>
                <a:gd name="T26" fmla="*/ 548 w 667"/>
                <a:gd name="T27" fmla="*/ 120 h 332"/>
                <a:gd name="T28" fmla="*/ 507 w 667"/>
                <a:gd name="T29" fmla="*/ 76 h 332"/>
                <a:gd name="T30" fmla="*/ 461 w 667"/>
                <a:gd name="T31" fmla="*/ 43 h 332"/>
                <a:gd name="T32" fmla="*/ 415 w 667"/>
                <a:gd name="T33" fmla="*/ 17 h 332"/>
                <a:gd name="T34" fmla="*/ 365 w 667"/>
                <a:gd name="T35" fmla="*/ 2 h 332"/>
                <a:gd name="T36" fmla="*/ 339 w 667"/>
                <a:gd name="T37" fmla="*/ 0 h 332"/>
                <a:gd name="T38" fmla="*/ 317 w 667"/>
                <a:gd name="T39" fmla="*/ 0 h 332"/>
                <a:gd name="T40" fmla="*/ 272 w 667"/>
                <a:gd name="T41" fmla="*/ 4 h 332"/>
                <a:gd name="T42" fmla="*/ 228 w 667"/>
                <a:gd name="T43" fmla="*/ 15 h 332"/>
                <a:gd name="T44" fmla="*/ 184 w 667"/>
                <a:gd name="T45" fmla="*/ 34 h 332"/>
                <a:gd name="T46" fmla="*/ 119 w 667"/>
                <a:gd name="T47" fmla="*/ 71 h 332"/>
                <a:gd name="T48" fmla="*/ 37 w 667"/>
                <a:gd name="T49" fmla="*/ 144 h 332"/>
                <a:gd name="T50" fmla="*/ 0 w 667"/>
                <a:gd name="T51" fmla="*/ 189 h 332"/>
                <a:gd name="T52" fmla="*/ 92 w 667"/>
                <a:gd name="T53" fmla="*/ 225 h 332"/>
                <a:gd name="T54" fmla="*/ 188 w 667"/>
                <a:gd name="T55" fmla="*/ 255 h 332"/>
                <a:gd name="T56" fmla="*/ 223 w 667"/>
                <a:gd name="T57" fmla="*/ 224 h 332"/>
                <a:gd name="T58" fmla="*/ 275 w 667"/>
                <a:gd name="T59" fmla="*/ 196 h 332"/>
                <a:gd name="T60" fmla="*/ 308 w 667"/>
                <a:gd name="T61" fmla="*/ 185 h 332"/>
                <a:gd name="T62" fmla="*/ 324 w 667"/>
                <a:gd name="T63" fmla="*/ 184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7" h="332">
                  <a:moveTo>
                    <a:pt x="324" y="184"/>
                  </a:moveTo>
                  <a:lnTo>
                    <a:pt x="336" y="186"/>
                  </a:lnTo>
                  <a:lnTo>
                    <a:pt x="365" y="199"/>
                  </a:lnTo>
                  <a:lnTo>
                    <a:pt x="396" y="227"/>
                  </a:lnTo>
                  <a:lnTo>
                    <a:pt x="430" y="267"/>
                  </a:lnTo>
                  <a:lnTo>
                    <a:pt x="447" y="293"/>
                  </a:lnTo>
                  <a:lnTo>
                    <a:pt x="452" y="303"/>
                  </a:lnTo>
                  <a:lnTo>
                    <a:pt x="457" y="312"/>
                  </a:lnTo>
                  <a:lnTo>
                    <a:pt x="560" y="325"/>
                  </a:lnTo>
                  <a:lnTo>
                    <a:pt x="667" y="332"/>
                  </a:lnTo>
                  <a:lnTo>
                    <a:pt x="653" y="297"/>
                  </a:lnTo>
                  <a:lnTo>
                    <a:pt x="622" y="231"/>
                  </a:lnTo>
                  <a:lnTo>
                    <a:pt x="587" y="172"/>
                  </a:lnTo>
                  <a:lnTo>
                    <a:pt x="548" y="120"/>
                  </a:lnTo>
                  <a:lnTo>
                    <a:pt x="507" y="76"/>
                  </a:lnTo>
                  <a:lnTo>
                    <a:pt x="461" y="43"/>
                  </a:lnTo>
                  <a:lnTo>
                    <a:pt x="415" y="17"/>
                  </a:lnTo>
                  <a:lnTo>
                    <a:pt x="365" y="2"/>
                  </a:lnTo>
                  <a:lnTo>
                    <a:pt x="339" y="0"/>
                  </a:lnTo>
                  <a:lnTo>
                    <a:pt x="317" y="0"/>
                  </a:lnTo>
                  <a:lnTo>
                    <a:pt x="272" y="4"/>
                  </a:lnTo>
                  <a:lnTo>
                    <a:pt x="228" y="15"/>
                  </a:lnTo>
                  <a:lnTo>
                    <a:pt x="184" y="34"/>
                  </a:lnTo>
                  <a:lnTo>
                    <a:pt x="119" y="71"/>
                  </a:lnTo>
                  <a:lnTo>
                    <a:pt x="37" y="144"/>
                  </a:lnTo>
                  <a:lnTo>
                    <a:pt x="0" y="189"/>
                  </a:lnTo>
                  <a:lnTo>
                    <a:pt x="92" y="225"/>
                  </a:lnTo>
                  <a:lnTo>
                    <a:pt x="188" y="255"/>
                  </a:lnTo>
                  <a:lnTo>
                    <a:pt x="223" y="224"/>
                  </a:lnTo>
                  <a:lnTo>
                    <a:pt x="275" y="196"/>
                  </a:lnTo>
                  <a:lnTo>
                    <a:pt x="308" y="185"/>
                  </a:lnTo>
                  <a:lnTo>
                    <a:pt x="324" y="1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3" name="Freeform 130"/>
            <p:cNvSpPr>
              <a:spLocks/>
            </p:cNvSpPr>
            <p:nvPr/>
          </p:nvSpPr>
          <p:spPr bwMode="auto">
            <a:xfrm rot="2747858">
              <a:off x="2899538" y="4933236"/>
              <a:ext cx="126179" cy="143288"/>
            </a:xfrm>
            <a:custGeom>
              <a:avLst/>
              <a:gdLst>
                <a:gd name="T0" fmla="*/ 0 w 240"/>
                <a:gd name="T1" fmla="*/ 0 h 268"/>
                <a:gd name="T2" fmla="*/ 21 w 240"/>
                <a:gd name="T3" fmla="*/ 58 h 268"/>
                <a:gd name="T4" fmla="*/ 49 w 240"/>
                <a:gd name="T5" fmla="*/ 188 h 268"/>
                <a:gd name="T6" fmla="*/ 55 w 240"/>
                <a:gd name="T7" fmla="*/ 259 h 268"/>
                <a:gd name="T8" fmla="*/ 147 w 240"/>
                <a:gd name="T9" fmla="*/ 267 h 268"/>
                <a:gd name="T10" fmla="*/ 240 w 240"/>
                <a:gd name="T11" fmla="*/ 268 h 268"/>
                <a:gd name="T12" fmla="*/ 236 w 240"/>
                <a:gd name="T13" fmla="*/ 201 h 268"/>
                <a:gd name="T14" fmla="*/ 215 w 240"/>
                <a:gd name="T15" fmla="*/ 74 h 268"/>
                <a:gd name="T16" fmla="*/ 200 w 240"/>
                <a:gd name="T17" fmla="*/ 13 h 268"/>
                <a:gd name="T18" fmla="*/ 99 w 240"/>
                <a:gd name="T19" fmla="*/ 9 h 268"/>
                <a:gd name="T20" fmla="*/ 0 w 240"/>
                <a:gd name="T21" fmla="*/ 0 h 2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8">
                  <a:moveTo>
                    <a:pt x="0" y="0"/>
                  </a:moveTo>
                  <a:lnTo>
                    <a:pt x="21" y="58"/>
                  </a:lnTo>
                  <a:lnTo>
                    <a:pt x="49" y="188"/>
                  </a:lnTo>
                  <a:lnTo>
                    <a:pt x="55" y="259"/>
                  </a:lnTo>
                  <a:lnTo>
                    <a:pt x="147" y="267"/>
                  </a:lnTo>
                  <a:lnTo>
                    <a:pt x="240" y="268"/>
                  </a:lnTo>
                  <a:lnTo>
                    <a:pt x="236" y="201"/>
                  </a:lnTo>
                  <a:lnTo>
                    <a:pt x="215" y="74"/>
                  </a:lnTo>
                  <a:lnTo>
                    <a:pt x="200" y="13"/>
                  </a:lnTo>
                  <a:lnTo>
                    <a:pt x="99" y="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4" name="Freeform 131"/>
            <p:cNvSpPr>
              <a:spLocks/>
            </p:cNvSpPr>
            <p:nvPr/>
          </p:nvSpPr>
          <p:spPr bwMode="auto">
            <a:xfrm rot="2747858">
              <a:off x="2713891" y="4646277"/>
              <a:ext cx="145425" cy="149703"/>
            </a:xfrm>
            <a:custGeom>
              <a:avLst/>
              <a:gdLst>
                <a:gd name="T0" fmla="*/ 273 w 273"/>
                <a:gd name="T1" fmla="*/ 67 h 283"/>
                <a:gd name="T2" fmla="*/ 180 w 273"/>
                <a:gd name="T3" fmla="*/ 36 h 283"/>
                <a:gd name="T4" fmla="*/ 94 w 273"/>
                <a:gd name="T5" fmla="*/ 0 h 283"/>
                <a:gd name="T6" fmla="*/ 66 w 273"/>
                <a:gd name="T7" fmla="*/ 45 h 283"/>
                <a:gd name="T8" fmla="*/ 20 w 273"/>
                <a:gd name="T9" fmla="*/ 147 h 283"/>
                <a:gd name="T10" fmla="*/ 0 w 273"/>
                <a:gd name="T11" fmla="*/ 202 h 283"/>
                <a:gd name="T12" fmla="*/ 82 w 273"/>
                <a:gd name="T13" fmla="*/ 245 h 283"/>
                <a:gd name="T14" fmla="*/ 170 w 273"/>
                <a:gd name="T15" fmla="*/ 283 h 283"/>
                <a:gd name="T16" fmla="*/ 191 w 273"/>
                <a:gd name="T17" fmla="*/ 218 h 283"/>
                <a:gd name="T18" fmla="*/ 243 w 273"/>
                <a:gd name="T19" fmla="*/ 110 h 283"/>
                <a:gd name="T20" fmla="*/ 273 w 273"/>
                <a:gd name="T21" fmla="*/ 67 h 2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3" h="283">
                  <a:moveTo>
                    <a:pt x="273" y="67"/>
                  </a:moveTo>
                  <a:lnTo>
                    <a:pt x="180" y="36"/>
                  </a:lnTo>
                  <a:lnTo>
                    <a:pt x="94" y="0"/>
                  </a:lnTo>
                  <a:lnTo>
                    <a:pt x="66" y="45"/>
                  </a:lnTo>
                  <a:lnTo>
                    <a:pt x="20" y="147"/>
                  </a:lnTo>
                  <a:lnTo>
                    <a:pt x="0" y="202"/>
                  </a:lnTo>
                  <a:lnTo>
                    <a:pt x="82" y="245"/>
                  </a:lnTo>
                  <a:lnTo>
                    <a:pt x="170" y="283"/>
                  </a:lnTo>
                  <a:lnTo>
                    <a:pt x="191" y="218"/>
                  </a:lnTo>
                  <a:lnTo>
                    <a:pt x="243" y="110"/>
                  </a:lnTo>
                  <a:lnTo>
                    <a:pt x="273" y="6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5" name="Freeform 132"/>
            <p:cNvSpPr>
              <a:spLocks/>
            </p:cNvSpPr>
            <p:nvPr/>
          </p:nvSpPr>
          <p:spPr bwMode="auto">
            <a:xfrm rot="2747858">
              <a:off x="2600317" y="4715395"/>
              <a:ext cx="109070" cy="145425"/>
            </a:xfrm>
            <a:custGeom>
              <a:avLst/>
              <a:gdLst>
                <a:gd name="T0" fmla="*/ 203 w 203"/>
                <a:gd name="T1" fmla="*/ 80 h 272"/>
                <a:gd name="T2" fmla="*/ 114 w 203"/>
                <a:gd name="T3" fmla="*/ 42 h 272"/>
                <a:gd name="T4" fmla="*/ 31 w 203"/>
                <a:gd name="T5" fmla="*/ 0 h 272"/>
                <a:gd name="T6" fmla="*/ 21 w 203"/>
                <a:gd name="T7" fmla="*/ 42 h 272"/>
                <a:gd name="T8" fmla="*/ 5 w 203"/>
                <a:gd name="T9" fmla="*/ 133 h 272"/>
                <a:gd name="T10" fmla="*/ 0 w 203"/>
                <a:gd name="T11" fmla="*/ 180 h 272"/>
                <a:gd name="T12" fmla="*/ 43 w 203"/>
                <a:gd name="T13" fmla="*/ 204 h 272"/>
                <a:gd name="T14" fmla="*/ 132 w 203"/>
                <a:gd name="T15" fmla="*/ 251 h 272"/>
                <a:gd name="T16" fmla="*/ 180 w 203"/>
                <a:gd name="T17" fmla="*/ 272 h 272"/>
                <a:gd name="T18" fmla="*/ 183 w 203"/>
                <a:gd name="T19" fmla="*/ 221 h 272"/>
                <a:gd name="T20" fmla="*/ 194 w 203"/>
                <a:gd name="T21" fmla="*/ 124 h 272"/>
                <a:gd name="T22" fmla="*/ 203 w 203"/>
                <a:gd name="T23" fmla="*/ 80 h 2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72">
                  <a:moveTo>
                    <a:pt x="203" y="80"/>
                  </a:moveTo>
                  <a:lnTo>
                    <a:pt x="114" y="42"/>
                  </a:lnTo>
                  <a:lnTo>
                    <a:pt x="31" y="0"/>
                  </a:lnTo>
                  <a:lnTo>
                    <a:pt x="21" y="42"/>
                  </a:lnTo>
                  <a:lnTo>
                    <a:pt x="5" y="133"/>
                  </a:lnTo>
                  <a:lnTo>
                    <a:pt x="0" y="180"/>
                  </a:lnTo>
                  <a:lnTo>
                    <a:pt x="43" y="204"/>
                  </a:lnTo>
                  <a:lnTo>
                    <a:pt x="132" y="251"/>
                  </a:lnTo>
                  <a:lnTo>
                    <a:pt x="180" y="272"/>
                  </a:lnTo>
                  <a:lnTo>
                    <a:pt x="183" y="221"/>
                  </a:lnTo>
                  <a:lnTo>
                    <a:pt x="194" y="124"/>
                  </a:lnTo>
                  <a:lnTo>
                    <a:pt x="203"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6" name="Freeform 133"/>
            <p:cNvSpPr>
              <a:spLocks/>
            </p:cNvSpPr>
            <p:nvPr/>
          </p:nvSpPr>
          <p:spPr bwMode="auto">
            <a:xfrm rot="2747858">
              <a:off x="2794957" y="5066567"/>
              <a:ext cx="111208" cy="115485"/>
            </a:xfrm>
            <a:custGeom>
              <a:avLst/>
              <a:gdLst>
                <a:gd name="T0" fmla="*/ 0 w 210"/>
                <a:gd name="T1" fmla="*/ 203 h 215"/>
                <a:gd name="T2" fmla="*/ 92 w 210"/>
                <a:gd name="T3" fmla="*/ 212 h 215"/>
                <a:gd name="T4" fmla="*/ 187 w 210"/>
                <a:gd name="T5" fmla="*/ 215 h 215"/>
                <a:gd name="T6" fmla="*/ 197 w 210"/>
                <a:gd name="T7" fmla="*/ 163 h 215"/>
                <a:gd name="T8" fmla="*/ 209 w 210"/>
                <a:gd name="T9" fmla="*/ 59 h 215"/>
                <a:gd name="T10" fmla="*/ 210 w 210"/>
                <a:gd name="T11" fmla="*/ 9 h 215"/>
                <a:gd name="T12" fmla="*/ 117 w 210"/>
                <a:gd name="T13" fmla="*/ 6 h 215"/>
                <a:gd name="T14" fmla="*/ 26 w 210"/>
                <a:gd name="T15" fmla="*/ 0 h 215"/>
                <a:gd name="T16" fmla="*/ 25 w 210"/>
                <a:gd name="T17" fmla="*/ 50 h 215"/>
                <a:gd name="T18" fmla="*/ 12 w 210"/>
                <a:gd name="T19" fmla="*/ 153 h 215"/>
                <a:gd name="T20" fmla="*/ 0 w 210"/>
                <a:gd name="T21" fmla="*/ 203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0" h="215">
                  <a:moveTo>
                    <a:pt x="0" y="203"/>
                  </a:moveTo>
                  <a:lnTo>
                    <a:pt x="92" y="212"/>
                  </a:lnTo>
                  <a:lnTo>
                    <a:pt x="187" y="215"/>
                  </a:lnTo>
                  <a:lnTo>
                    <a:pt x="197" y="163"/>
                  </a:lnTo>
                  <a:lnTo>
                    <a:pt x="209" y="59"/>
                  </a:lnTo>
                  <a:lnTo>
                    <a:pt x="210" y="9"/>
                  </a:lnTo>
                  <a:lnTo>
                    <a:pt x="117" y="6"/>
                  </a:lnTo>
                  <a:lnTo>
                    <a:pt x="26" y="0"/>
                  </a:lnTo>
                  <a:lnTo>
                    <a:pt x="25" y="50"/>
                  </a:lnTo>
                  <a:lnTo>
                    <a:pt x="12" y="153"/>
                  </a:lnTo>
                  <a:lnTo>
                    <a:pt x="0" y="2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7" name="Freeform 134"/>
            <p:cNvSpPr>
              <a:spLocks/>
            </p:cNvSpPr>
            <p:nvPr/>
          </p:nvSpPr>
          <p:spPr bwMode="auto">
            <a:xfrm rot="2747858">
              <a:off x="2491668" y="4808512"/>
              <a:ext cx="113347" cy="160396"/>
            </a:xfrm>
            <a:custGeom>
              <a:avLst/>
              <a:gdLst>
                <a:gd name="T0" fmla="*/ 199 w 211"/>
                <a:gd name="T1" fmla="*/ 239 h 302"/>
                <a:gd name="T2" fmla="*/ 189 w 211"/>
                <a:gd name="T3" fmla="*/ 163 h 302"/>
                <a:gd name="T4" fmla="*/ 185 w 211"/>
                <a:gd name="T5" fmla="*/ 90 h 302"/>
                <a:gd name="T6" fmla="*/ 137 w 211"/>
                <a:gd name="T7" fmla="*/ 70 h 302"/>
                <a:gd name="T8" fmla="*/ 44 w 211"/>
                <a:gd name="T9" fmla="*/ 24 h 302"/>
                <a:gd name="T10" fmla="*/ 1 w 211"/>
                <a:gd name="T11" fmla="*/ 0 h 302"/>
                <a:gd name="T12" fmla="*/ 0 w 211"/>
                <a:gd name="T13" fmla="*/ 48 h 302"/>
                <a:gd name="T14" fmla="*/ 3 w 211"/>
                <a:gd name="T15" fmla="*/ 149 h 302"/>
                <a:gd name="T16" fmla="*/ 9 w 211"/>
                <a:gd name="T17" fmla="*/ 200 h 302"/>
                <a:gd name="T18" fmla="*/ 55 w 211"/>
                <a:gd name="T19" fmla="*/ 229 h 302"/>
                <a:gd name="T20" fmla="*/ 158 w 211"/>
                <a:gd name="T21" fmla="*/ 280 h 302"/>
                <a:gd name="T22" fmla="*/ 211 w 211"/>
                <a:gd name="T23" fmla="*/ 302 h 302"/>
                <a:gd name="T24" fmla="*/ 204 w 211"/>
                <a:gd name="T25" fmla="*/ 270 h 302"/>
                <a:gd name="T26" fmla="*/ 199 w 211"/>
                <a:gd name="T27" fmla="*/ 239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199" y="239"/>
                  </a:moveTo>
                  <a:lnTo>
                    <a:pt x="189" y="163"/>
                  </a:lnTo>
                  <a:lnTo>
                    <a:pt x="185" y="90"/>
                  </a:lnTo>
                  <a:lnTo>
                    <a:pt x="137" y="70"/>
                  </a:lnTo>
                  <a:lnTo>
                    <a:pt x="44" y="24"/>
                  </a:lnTo>
                  <a:lnTo>
                    <a:pt x="1" y="0"/>
                  </a:lnTo>
                  <a:lnTo>
                    <a:pt x="0" y="48"/>
                  </a:lnTo>
                  <a:lnTo>
                    <a:pt x="3" y="149"/>
                  </a:lnTo>
                  <a:lnTo>
                    <a:pt x="9" y="200"/>
                  </a:lnTo>
                  <a:lnTo>
                    <a:pt x="55" y="229"/>
                  </a:lnTo>
                  <a:lnTo>
                    <a:pt x="158" y="280"/>
                  </a:lnTo>
                  <a:lnTo>
                    <a:pt x="211" y="302"/>
                  </a:lnTo>
                  <a:lnTo>
                    <a:pt x="204" y="270"/>
                  </a:lnTo>
                  <a:lnTo>
                    <a:pt x="199" y="2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8" name="Freeform 135"/>
            <p:cNvSpPr>
              <a:spLocks/>
            </p:cNvSpPr>
            <p:nvPr/>
          </p:nvSpPr>
          <p:spPr bwMode="auto">
            <a:xfrm rot="2747858">
              <a:off x="2650386" y="5141895"/>
              <a:ext cx="141148" cy="115485"/>
            </a:xfrm>
            <a:custGeom>
              <a:avLst/>
              <a:gdLst>
                <a:gd name="T0" fmla="*/ 46 w 267"/>
                <a:gd name="T1" fmla="*/ 84 h 216"/>
                <a:gd name="T2" fmla="*/ 22 w 267"/>
                <a:gd name="T3" fmla="*/ 143 h 216"/>
                <a:gd name="T4" fmla="*/ 0 w 267"/>
                <a:gd name="T5" fmla="*/ 196 h 216"/>
                <a:gd name="T6" fmla="*/ 93 w 267"/>
                <a:gd name="T7" fmla="*/ 210 h 216"/>
                <a:gd name="T8" fmla="*/ 190 w 267"/>
                <a:gd name="T9" fmla="*/ 216 h 216"/>
                <a:gd name="T10" fmla="*/ 202 w 267"/>
                <a:gd name="T11" fmla="*/ 189 h 216"/>
                <a:gd name="T12" fmla="*/ 215 w 267"/>
                <a:gd name="T13" fmla="*/ 161 h 216"/>
                <a:gd name="T14" fmla="*/ 245 w 267"/>
                <a:gd name="T15" fmla="*/ 87 h 216"/>
                <a:gd name="T16" fmla="*/ 267 w 267"/>
                <a:gd name="T17" fmla="*/ 13 h 216"/>
                <a:gd name="T18" fmla="*/ 172 w 267"/>
                <a:gd name="T19" fmla="*/ 9 h 216"/>
                <a:gd name="T20" fmla="*/ 79 w 267"/>
                <a:gd name="T21" fmla="*/ 0 h 216"/>
                <a:gd name="T22" fmla="*/ 64 w 267"/>
                <a:gd name="T23" fmla="*/ 43 h 216"/>
                <a:gd name="T24" fmla="*/ 46 w 267"/>
                <a:gd name="T25" fmla="*/ 84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7" h="216">
                  <a:moveTo>
                    <a:pt x="46" y="84"/>
                  </a:moveTo>
                  <a:lnTo>
                    <a:pt x="22" y="143"/>
                  </a:lnTo>
                  <a:lnTo>
                    <a:pt x="0" y="196"/>
                  </a:lnTo>
                  <a:lnTo>
                    <a:pt x="93" y="210"/>
                  </a:lnTo>
                  <a:lnTo>
                    <a:pt x="190" y="216"/>
                  </a:lnTo>
                  <a:lnTo>
                    <a:pt x="202" y="189"/>
                  </a:lnTo>
                  <a:lnTo>
                    <a:pt x="215" y="161"/>
                  </a:lnTo>
                  <a:lnTo>
                    <a:pt x="245" y="87"/>
                  </a:lnTo>
                  <a:lnTo>
                    <a:pt x="267" y="13"/>
                  </a:lnTo>
                  <a:lnTo>
                    <a:pt x="172" y="9"/>
                  </a:lnTo>
                  <a:lnTo>
                    <a:pt x="79" y="0"/>
                  </a:lnTo>
                  <a:lnTo>
                    <a:pt x="64" y="43"/>
                  </a:lnTo>
                  <a:lnTo>
                    <a:pt x="46" y="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69" name="Freeform 137"/>
            <p:cNvSpPr>
              <a:spLocks/>
            </p:cNvSpPr>
            <p:nvPr/>
          </p:nvSpPr>
          <p:spPr bwMode="auto">
            <a:xfrm rot="2747858">
              <a:off x="2648770" y="4700734"/>
              <a:ext cx="222415" cy="498297"/>
            </a:xfrm>
            <a:custGeom>
              <a:avLst/>
              <a:gdLst>
                <a:gd name="T0" fmla="*/ 254 w 416"/>
                <a:gd name="T1" fmla="*/ 0 h 932"/>
                <a:gd name="T2" fmla="*/ 239 w 416"/>
                <a:gd name="T3" fmla="*/ 2 h 932"/>
                <a:gd name="T4" fmla="*/ 183 w 416"/>
                <a:gd name="T5" fmla="*/ 39 h 932"/>
                <a:gd name="T6" fmla="*/ 151 w 416"/>
                <a:gd name="T7" fmla="*/ 74 h 932"/>
                <a:gd name="T8" fmla="*/ 133 w 416"/>
                <a:gd name="T9" fmla="*/ 97 h 932"/>
                <a:gd name="T10" fmla="*/ 98 w 416"/>
                <a:gd name="T11" fmla="*/ 151 h 932"/>
                <a:gd name="T12" fmla="*/ 65 w 416"/>
                <a:gd name="T13" fmla="*/ 216 h 932"/>
                <a:gd name="T14" fmla="*/ 38 w 416"/>
                <a:gd name="T15" fmla="*/ 293 h 932"/>
                <a:gd name="T16" fmla="*/ 17 w 416"/>
                <a:gd name="T17" fmla="*/ 378 h 932"/>
                <a:gd name="T18" fmla="*/ 4 w 416"/>
                <a:gd name="T19" fmla="*/ 473 h 932"/>
                <a:gd name="T20" fmla="*/ 0 w 416"/>
                <a:gd name="T21" fmla="*/ 577 h 932"/>
                <a:gd name="T22" fmla="*/ 7 w 416"/>
                <a:gd name="T23" fmla="*/ 689 h 932"/>
                <a:gd name="T24" fmla="*/ 16 w 416"/>
                <a:gd name="T25" fmla="*/ 749 h 932"/>
                <a:gd name="T26" fmla="*/ 25 w 416"/>
                <a:gd name="T27" fmla="*/ 801 h 932"/>
                <a:gd name="T28" fmla="*/ 34 w 416"/>
                <a:gd name="T29" fmla="*/ 853 h 932"/>
                <a:gd name="T30" fmla="*/ 37 w 416"/>
                <a:gd name="T31" fmla="*/ 858 h 932"/>
                <a:gd name="T32" fmla="*/ 59 w 416"/>
                <a:gd name="T33" fmla="*/ 871 h 932"/>
                <a:gd name="T34" fmla="*/ 114 w 416"/>
                <a:gd name="T35" fmla="*/ 890 h 932"/>
                <a:gd name="T36" fmla="*/ 254 w 416"/>
                <a:gd name="T37" fmla="*/ 927 h 932"/>
                <a:gd name="T38" fmla="*/ 285 w 416"/>
                <a:gd name="T39" fmla="*/ 932 h 932"/>
                <a:gd name="T40" fmla="*/ 313 w 416"/>
                <a:gd name="T41" fmla="*/ 864 h 932"/>
                <a:gd name="T42" fmla="*/ 345 w 416"/>
                <a:gd name="T43" fmla="*/ 793 h 932"/>
                <a:gd name="T44" fmla="*/ 365 w 416"/>
                <a:gd name="T45" fmla="*/ 744 h 932"/>
                <a:gd name="T46" fmla="*/ 394 w 416"/>
                <a:gd name="T47" fmla="*/ 644 h 932"/>
                <a:gd name="T48" fmla="*/ 411 w 416"/>
                <a:gd name="T49" fmla="*/ 544 h 932"/>
                <a:gd name="T50" fmla="*/ 416 w 416"/>
                <a:gd name="T51" fmla="*/ 446 h 932"/>
                <a:gd name="T52" fmla="*/ 411 w 416"/>
                <a:gd name="T53" fmla="*/ 350 h 932"/>
                <a:gd name="T54" fmla="*/ 396 w 416"/>
                <a:gd name="T55" fmla="*/ 260 h 932"/>
                <a:gd name="T56" fmla="*/ 374 w 416"/>
                <a:gd name="T57" fmla="*/ 179 h 932"/>
                <a:gd name="T58" fmla="*/ 343 w 416"/>
                <a:gd name="T59" fmla="*/ 106 h 932"/>
                <a:gd name="T60" fmla="*/ 324 w 416"/>
                <a:gd name="T61" fmla="*/ 75 h 932"/>
                <a:gd name="T62" fmla="*/ 300 w 416"/>
                <a:gd name="T63" fmla="*/ 37 h 932"/>
                <a:gd name="T64" fmla="*/ 263 w 416"/>
                <a:gd name="T65" fmla="*/ 2 h 932"/>
                <a:gd name="T66" fmla="*/ 254 w 416"/>
                <a:gd name="T67"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16" h="932">
                  <a:moveTo>
                    <a:pt x="254" y="0"/>
                  </a:moveTo>
                  <a:lnTo>
                    <a:pt x="239" y="2"/>
                  </a:lnTo>
                  <a:lnTo>
                    <a:pt x="183" y="39"/>
                  </a:lnTo>
                  <a:lnTo>
                    <a:pt x="151" y="74"/>
                  </a:lnTo>
                  <a:lnTo>
                    <a:pt x="133" y="97"/>
                  </a:lnTo>
                  <a:lnTo>
                    <a:pt x="98" y="151"/>
                  </a:lnTo>
                  <a:lnTo>
                    <a:pt x="65" y="216"/>
                  </a:lnTo>
                  <a:lnTo>
                    <a:pt x="38" y="293"/>
                  </a:lnTo>
                  <a:lnTo>
                    <a:pt x="17" y="378"/>
                  </a:lnTo>
                  <a:lnTo>
                    <a:pt x="4" y="473"/>
                  </a:lnTo>
                  <a:lnTo>
                    <a:pt x="0" y="577"/>
                  </a:lnTo>
                  <a:lnTo>
                    <a:pt x="7" y="689"/>
                  </a:lnTo>
                  <a:lnTo>
                    <a:pt x="16" y="749"/>
                  </a:lnTo>
                  <a:lnTo>
                    <a:pt x="25" y="801"/>
                  </a:lnTo>
                  <a:lnTo>
                    <a:pt x="34" y="853"/>
                  </a:lnTo>
                  <a:lnTo>
                    <a:pt x="37" y="858"/>
                  </a:lnTo>
                  <a:lnTo>
                    <a:pt x="59" y="871"/>
                  </a:lnTo>
                  <a:lnTo>
                    <a:pt x="114" y="890"/>
                  </a:lnTo>
                  <a:lnTo>
                    <a:pt x="254" y="927"/>
                  </a:lnTo>
                  <a:lnTo>
                    <a:pt x="285" y="932"/>
                  </a:lnTo>
                  <a:lnTo>
                    <a:pt x="313" y="864"/>
                  </a:lnTo>
                  <a:lnTo>
                    <a:pt x="345" y="793"/>
                  </a:lnTo>
                  <a:lnTo>
                    <a:pt x="365" y="744"/>
                  </a:lnTo>
                  <a:lnTo>
                    <a:pt x="394" y="644"/>
                  </a:lnTo>
                  <a:lnTo>
                    <a:pt x="411" y="544"/>
                  </a:lnTo>
                  <a:lnTo>
                    <a:pt x="416" y="446"/>
                  </a:lnTo>
                  <a:lnTo>
                    <a:pt x="411" y="350"/>
                  </a:lnTo>
                  <a:lnTo>
                    <a:pt x="396" y="260"/>
                  </a:lnTo>
                  <a:lnTo>
                    <a:pt x="374" y="179"/>
                  </a:lnTo>
                  <a:lnTo>
                    <a:pt x="343" y="106"/>
                  </a:lnTo>
                  <a:lnTo>
                    <a:pt x="324" y="75"/>
                  </a:lnTo>
                  <a:lnTo>
                    <a:pt x="300" y="37"/>
                  </a:lnTo>
                  <a:lnTo>
                    <a:pt x="263" y="2"/>
                  </a:lnTo>
                  <a:lnTo>
                    <a:pt x="25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0" name="Freeform 138"/>
            <p:cNvSpPr>
              <a:spLocks/>
            </p:cNvSpPr>
            <p:nvPr/>
          </p:nvSpPr>
          <p:spPr bwMode="auto">
            <a:xfrm rot="2747858">
              <a:off x="2093281" y="5229692"/>
              <a:ext cx="382812" cy="367841"/>
            </a:xfrm>
            <a:custGeom>
              <a:avLst/>
              <a:gdLst>
                <a:gd name="T0" fmla="*/ 649 w 716"/>
                <a:gd name="T1" fmla="*/ 49 h 687"/>
                <a:gd name="T2" fmla="*/ 3 w 716"/>
                <a:gd name="T3" fmla="*/ 0 h 687"/>
                <a:gd name="T4" fmla="*/ 6 w 716"/>
                <a:gd name="T5" fmla="*/ 79 h 687"/>
                <a:gd name="T6" fmla="*/ 2 w 716"/>
                <a:gd name="T7" fmla="*/ 162 h 687"/>
                <a:gd name="T8" fmla="*/ 0 w 716"/>
                <a:gd name="T9" fmla="*/ 213 h 687"/>
                <a:gd name="T10" fmla="*/ 5 w 716"/>
                <a:gd name="T11" fmla="*/ 311 h 687"/>
                <a:gd name="T12" fmla="*/ 23 w 716"/>
                <a:gd name="T13" fmla="*/ 404 h 687"/>
                <a:gd name="T14" fmla="*/ 54 w 716"/>
                <a:gd name="T15" fmla="*/ 489 h 687"/>
                <a:gd name="T16" fmla="*/ 99 w 716"/>
                <a:gd name="T17" fmla="*/ 561 h 687"/>
                <a:gd name="T18" fmla="*/ 159 w 716"/>
                <a:gd name="T19" fmla="*/ 621 h 687"/>
                <a:gd name="T20" fmla="*/ 233 w 716"/>
                <a:gd name="T21" fmla="*/ 662 h 687"/>
                <a:gd name="T22" fmla="*/ 321 w 716"/>
                <a:gd name="T23" fmla="*/ 686 h 687"/>
                <a:gd name="T24" fmla="*/ 373 w 716"/>
                <a:gd name="T25" fmla="*/ 687 h 687"/>
                <a:gd name="T26" fmla="*/ 416 w 716"/>
                <a:gd name="T27" fmla="*/ 686 h 687"/>
                <a:gd name="T28" fmla="*/ 499 w 716"/>
                <a:gd name="T29" fmla="*/ 664 h 687"/>
                <a:gd name="T30" fmla="*/ 572 w 716"/>
                <a:gd name="T31" fmla="*/ 622 h 687"/>
                <a:gd name="T32" fmla="*/ 633 w 716"/>
                <a:gd name="T33" fmla="*/ 564 h 687"/>
                <a:gd name="T34" fmla="*/ 680 w 716"/>
                <a:gd name="T35" fmla="*/ 490 h 687"/>
                <a:gd name="T36" fmla="*/ 709 w 716"/>
                <a:gd name="T37" fmla="*/ 403 h 687"/>
                <a:gd name="T38" fmla="*/ 716 w 716"/>
                <a:gd name="T39" fmla="*/ 305 h 687"/>
                <a:gd name="T40" fmla="*/ 705 w 716"/>
                <a:gd name="T41" fmla="*/ 224 h 687"/>
                <a:gd name="T42" fmla="*/ 689 w 716"/>
                <a:gd name="T43" fmla="*/ 167 h 687"/>
                <a:gd name="T44" fmla="*/ 679 w 716"/>
                <a:gd name="T45" fmla="*/ 139 h 687"/>
                <a:gd name="T46" fmla="*/ 662 w 716"/>
                <a:gd name="T47" fmla="*/ 92 h 687"/>
                <a:gd name="T48" fmla="*/ 649 w 716"/>
                <a:gd name="T49" fmla="*/ 49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6" h="687">
                  <a:moveTo>
                    <a:pt x="649" y="49"/>
                  </a:moveTo>
                  <a:lnTo>
                    <a:pt x="3" y="0"/>
                  </a:lnTo>
                  <a:lnTo>
                    <a:pt x="6" y="79"/>
                  </a:lnTo>
                  <a:lnTo>
                    <a:pt x="2" y="162"/>
                  </a:lnTo>
                  <a:lnTo>
                    <a:pt x="0" y="213"/>
                  </a:lnTo>
                  <a:lnTo>
                    <a:pt x="5" y="311"/>
                  </a:lnTo>
                  <a:lnTo>
                    <a:pt x="23" y="404"/>
                  </a:lnTo>
                  <a:lnTo>
                    <a:pt x="54" y="489"/>
                  </a:lnTo>
                  <a:lnTo>
                    <a:pt x="99" y="561"/>
                  </a:lnTo>
                  <a:lnTo>
                    <a:pt x="159" y="621"/>
                  </a:lnTo>
                  <a:lnTo>
                    <a:pt x="233" y="662"/>
                  </a:lnTo>
                  <a:lnTo>
                    <a:pt x="321" y="686"/>
                  </a:lnTo>
                  <a:lnTo>
                    <a:pt x="373" y="687"/>
                  </a:lnTo>
                  <a:lnTo>
                    <a:pt x="416" y="686"/>
                  </a:lnTo>
                  <a:lnTo>
                    <a:pt x="499" y="664"/>
                  </a:lnTo>
                  <a:lnTo>
                    <a:pt x="572" y="622"/>
                  </a:lnTo>
                  <a:lnTo>
                    <a:pt x="633" y="564"/>
                  </a:lnTo>
                  <a:lnTo>
                    <a:pt x="680" y="490"/>
                  </a:lnTo>
                  <a:lnTo>
                    <a:pt x="709" y="403"/>
                  </a:lnTo>
                  <a:lnTo>
                    <a:pt x="716" y="305"/>
                  </a:lnTo>
                  <a:lnTo>
                    <a:pt x="705" y="224"/>
                  </a:lnTo>
                  <a:lnTo>
                    <a:pt x="689" y="167"/>
                  </a:lnTo>
                  <a:lnTo>
                    <a:pt x="679" y="139"/>
                  </a:lnTo>
                  <a:lnTo>
                    <a:pt x="662" y="92"/>
                  </a:lnTo>
                  <a:lnTo>
                    <a:pt x="649" y="4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1" name="Freeform 122"/>
            <p:cNvSpPr>
              <a:spLocks/>
            </p:cNvSpPr>
            <p:nvPr/>
          </p:nvSpPr>
          <p:spPr bwMode="auto">
            <a:xfrm rot="3772037">
              <a:off x="4359380" y="5038691"/>
              <a:ext cx="357149" cy="177505"/>
            </a:xfrm>
            <a:custGeom>
              <a:avLst/>
              <a:gdLst>
                <a:gd name="T0" fmla="*/ 222 w 668"/>
                <a:gd name="T1" fmla="*/ 293 h 332"/>
                <a:gd name="T2" fmla="*/ 239 w 668"/>
                <a:gd name="T3" fmla="*/ 267 h 332"/>
                <a:gd name="T4" fmla="*/ 271 w 668"/>
                <a:gd name="T5" fmla="*/ 227 h 332"/>
                <a:gd name="T6" fmla="*/ 304 w 668"/>
                <a:gd name="T7" fmla="*/ 201 h 332"/>
                <a:gd name="T8" fmla="*/ 332 w 668"/>
                <a:gd name="T9" fmla="*/ 187 h 332"/>
                <a:gd name="T10" fmla="*/ 345 w 668"/>
                <a:gd name="T11" fmla="*/ 186 h 332"/>
                <a:gd name="T12" fmla="*/ 361 w 668"/>
                <a:gd name="T13" fmla="*/ 186 h 332"/>
                <a:gd name="T14" fmla="*/ 393 w 668"/>
                <a:gd name="T15" fmla="*/ 196 h 332"/>
                <a:gd name="T16" fmla="*/ 445 w 668"/>
                <a:gd name="T17" fmla="*/ 225 h 332"/>
                <a:gd name="T18" fmla="*/ 480 w 668"/>
                <a:gd name="T19" fmla="*/ 256 h 332"/>
                <a:gd name="T20" fmla="*/ 577 w 668"/>
                <a:gd name="T21" fmla="*/ 226 h 332"/>
                <a:gd name="T22" fmla="*/ 668 w 668"/>
                <a:gd name="T23" fmla="*/ 191 h 332"/>
                <a:gd name="T24" fmla="*/ 630 w 668"/>
                <a:gd name="T25" fmla="*/ 144 h 332"/>
                <a:gd name="T26" fmla="*/ 550 w 668"/>
                <a:gd name="T27" fmla="*/ 72 h 332"/>
                <a:gd name="T28" fmla="*/ 485 w 668"/>
                <a:gd name="T29" fmla="*/ 34 h 332"/>
                <a:gd name="T30" fmla="*/ 441 w 668"/>
                <a:gd name="T31" fmla="*/ 16 h 332"/>
                <a:gd name="T32" fmla="*/ 396 w 668"/>
                <a:gd name="T33" fmla="*/ 4 h 332"/>
                <a:gd name="T34" fmla="*/ 350 w 668"/>
                <a:gd name="T35" fmla="*/ 0 h 332"/>
                <a:gd name="T36" fmla="*/ 328 w 668"/>
                <a:gd name="T37" fmla="*/ 2 h 332"/>
                <a:gd name="T38" fmla="*/ 304 w 668"/>
                <a:gd name="T39" fmla="*/ 4 h 332"/>
                <a:gd name="T40" fmla="*/ 253 w 668"/>
                <a:gd name="T41" fmla="*/ 19 h 332"/>
                <a:gd name="T42" fmla="*/ 206 w 668"/>
                <a:gd name="T43" fmla="*/ 43 h 332"/>
                <a:gd name="T44" fmla="*/ 161 w 668"/>
                <a:gd name="T45" fmla="*/ 77 h 332"/>
                <a:gd name="T46" fmla="*/ 120 w 668"/>
                <a:gd name="T47" fmla="*/ 121 h 332"/>
                <a:gd name="T48" fmla="*/ 81 w 668"/>
                <a:gd name="T49" fmla="*/ 173 h 332"/>
                <a:gd name="T50" fmla="*/ 46 w 668"/>
                <a:gd name="T51" fmla="*/ 231 h 332"/>
                <a:gd name="T52" fmla="*/ 15 w 668"/>
                <a:gd name="T53" fmla="*/ 297 h 332"/>
                <a:gd name="T54" fmla="*/ 0 w 668"/>
                <a:gd name="T55" fmla="*/ 332 h 332"/>
                <a:gd name="T56" fmla="*/ 108 w 668"/>
                <a:gd name="T57" fmla="*/ 326 h 332"/>
                <a:gd name="T58" fmla="*/ 212 w 668"/>
                <a:gd name="T59" fmla="*/ 313 h 332"/>
                <a:gd name="T60" fmla="*/ 217 w 668"/>
                <a:gd name="T61" fmla="*/ 304 h 332"/>
                <a:gd name="T62" fmla="*/ 222 w 668"/>
                <a:gd name="T63" fmla="*/ 293 h 3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68" h="332">
                  <a:moveTo>
                    <a:pt x="222" y="293"/>
                  </a:moveTo>
                  <a:lnTo>
                    <a:pt x="239" y="267"/>
                  </a:lnTo>
                  <a:lnTo>
                    <a:pt x="271" y="227"/>
                  </a:lnTo>
                  <a:lnTo>
                    <a:pt x="304" y="201"/>
                  </a:lnTo>
                  <a:lnTo>
                    <a:pt x="332" y="187"/>
                  </a:lnTo>
                  <a:lnTo>
                    <a:pt x="345" y="186"/>
                  </a:lnTo>
                  <a:lnTo>
                    <a:pt x="361" y="186"/>
                  </a:lnTo>
                  <a:lnTo>
                    <a:pt x="393" y="196"/>
                  </a:lnTo>
                  <a:lnTo>
                    <a:pt x="445" y="225"/>
                  </a:lnTo>
                  <a:lnTo>
                    <a:pt x="480" y="256"/>
                  </a:lnTo>
                  <a:lnTo>
                    <a:pt x="577" y="226"/>
                  </a:lnTo>
                  <a:lnTo>
                    <a:pt x="668" y="191"/>
                  </a:lnTo>
                  <a:lnTo>
                    <a:pt x="630" y="144"/>
                  </a:lnTo>
                  <a:lnTo>
                    <a:pt x="550" y="72"/>
                  </a:lnTo>
                  <a:lnTo>
                    <a:pt x="485" y="34"/>
                  </a:lnTo>
                  <a:lnTo>
                    <a:pt x="441" y="16"/>
                  </a:lnTo>
                  <a:lnTo>
                    <a:pt x="396" y="4"/>
                  </a:lnTo>
                  <a:lnTo>
                    <a:pt x="350" y="0"/>
                  </a:lnTo>
                  <a:lnTo>
                    <a:pt x="328" y="2"/>
                  </a:lnTo>
                  <a:lnTo>
                    <a:pt x="304" y="4"/>
                  </a:lnTo>
                  <a:lnTo>
                    <a:pt x="253" y="19"/>
                  </a:lnTo>
                  <a:lnTo>
                    <a:pt x="206" y="43"/>
                  </a:lnTo>
                  <a:lnTo>
                    <a:pt x="161" y="77"/>
                  </a:lnTo>
                  <a:lnTo>
                    <a:pt x="120" y="121"/>
                  </a:lnTo>
                  <a:lnTo>
                    <a:pt x="81" y="173"/>
                  </a:lnTo>
                  <a:lnTo>
                    <a:pt x="46" y="231"/>
                  </a:lnTo>
                  <a:lnTo>
                    <a:pt x="15" y="297"/>
                  </a:lnTo>
                  <a:lnTo>
                    <a:pt x="0" y="332"/>
                  </a:lnTo>
                  <a:lnTo>
                    <a:pt x="108" y="326"/>
                  </a:lnTo>
                  <a:lnTo>
                    <a:pt x="212" y="313"/>
                  </a:lnTo>
                  <a:lnTo>
                    <a:pt x="217" y="304"/>
                  </a:lnTo>
                  <a:lnTo>
                    <a:pt x="222" y="29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2" name="Freeform 123"/>
            <p:cNvSpPr>
              <a:spLocks/>
            </p:cNvSpPr>
            <p:nvPr/>
          </p:nvSpPr>
          <p:spPr bwMode="auto">
            <a:xfrm rot="3772037">
              <a:off x="4441049" y="5265646"/>
              <a:ext cx="145425" cy="149703"/>
            </a:xfrm>
            <a:custGeom>
              <a:avLst/>
              <a:gdLst>
                <a:gd name="T0" fmla="*/ 104 w 274"/>
                <a:gd name="T1" fmla="*/ 281 h 281"/>
                <a:gd name="T2" fmla="*/ 192 w 274"/>
                <a:gd name="T3" fmla="*/ 244 h 281"/>
                <a:gd name="T4" fmla="*/ 274 w 274"/>
                <a:gd name="T5" fmla="*/ 202 h 281"/>
                <a:gd name="T6" fmla="*/ 253 w 274"/>
                <a:gd name="T7" fmla="*/ 145 h 281"/>
                <a:gd name="T8" fmla="*/ 206 w 274"/>
                <a:gd name="T9" fmla="*/ 44 h 281"/>
                <a:gd name="T10" fmla="*/ 179 w 274"/>
                <a:gd name="T11" fmla="*/ 0 h 281"/>
                <a:gd name="T12" fmla="*/ 92 w 274"/>
                <a:gd name="T13" fmla="*/ 35 h 281"/>
                <a:gd name="T14" fmla="*/ 0 w 274"/>
                <a:gd name="T15" fmla="*/ 66 h 281"/>
                <a:gd name="T16" fmla="*/ 30 w 274"/>
                <a:gd name="T17" fmla="*/ 109 h 281"/>
                <a:gd name="T18" fmla="*/ 82 w 274"/>
                <a:gd name="T19" fmla="*/ 216 h 281"/>
                <a:gd name="T20" fmla="*/ 104 w 274"/>
                <a:gd name="T21" fmla="*/ 281 h 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74" h="281">
                  <a:moveTo>
                    <a:pt x="104" y="281"/>
                  </a:moveTo>
                  <a:lnTo>
                    <a:pt x="192" y="244"/>
                  </a:lnTo>
                  <a:lnTo>
                    <a:pt x="274" y="202"/>
                  </a:lnTo>
                  <a:lnTo>
                    <a:pt x="253" y="145"/>
                  </a:lnTo>
                  <a:lnTo>
                    <a:pt x="206" y="44"/>
                  </a:lnTo>
                  <a:lnTo>
                    <a:pt x="179" y="0"/>
                  </a:lnTo>
                  <a:lnTo>
                    <a:pt x="92" y="35"/>
                  </a:lnTo>
                  <a:lnTo>
                    <a:pt x="0" y="66"/>
                  </a:lnTo>
                  <a:lnTo>
                    <a:pt x="30" y="109"/>
                  </a:lnTo>
                  <a:lnTo>
                    <a:pt x="82" y="216"/>
                  </a:lnTo>
                  <a:lnTo>
                    <a:pt x="104" y="28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3" name="Freeform 124"/>
            <p:cNvSpPr>
              <a:spLocks/>
            </p:cNvSpPr>
            <p:nvPr/>
          </p:nvSpPr>
          <p:spPr bwMode="auto">
            <a:xfrm rot="3772037">
              <a:off x="4236622" y="5010327"/>
              <a:ext cx="128317" cy="143288"/>
            </a:xfrm>
            <a:custGeom>
              <a:avLst/>
              <a:gdLst>
                <a:gd name="T0" fmla="*/ 240 w 240"/>
                <a:gd name="T1" fmla="*/ 0 h 269"/>
                <a:gd name="T2" fmla="*/ 141 w 240"/>
                <a:gd name="T3" fmla="*/ 11 h 269"/>
                <a:gd name="T4" fmla="*/ 40 w 240"/>
                <a:gd name="T5" fmla="*/ 13 h 269"/>
                <a:gd name="T6" fmla="*/ 24 w 240"/>
                <a:gd name="T7" fmla="*/ 74 h 269"/>
                <a:gd name="T8" fmla="*/ 4 w 240"/>
                <a:gd name="T9" fmla="*/ 202 h 269"/>
                <a:gd name="T10" fmla="*/ 0 w 240"/>
                <a:gd name="T11" fmla="*/ 269 h 269"/>
                <a:gd name="T12" fmla="*/ 93 w 240"/>
                <a:gd name="T13" fmla="*/ 267 h 269"/>
                <a:gd name="T14" fmla="*/ 185 w 240"/>
                <a:gd name="T15" fmla="*/ 259 h 269"/>
                <a:gd name="T16" fmla="*/ 192 w 240"/>
                <a:gd name="T17" fmla="*/ 189 h 269"/>
                <a:gd name="T18" fmla="*/ 219 w 240"/>
                <a:gd name="T19" fmla="*/ 59 h 269"/>
                <a:gd name="T20" fmla="*/ 240 w 240"/>
                <a:gd name="T21" fmla="*/ 0 h 2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40" h="269">
                  <a:moveTo>
                    <a:pt x="240" y="0"/>
                  </a:moveTo>
                  <a:lnTo>
                    <a:pt x="141" y="11"/>
                  </a:lnTo>
                  <a:lnTo>
                    <a:pt x="40" y="13"/>
                  </a:lnTo>
                  <a:lnTo>
                    <a:pt x="24" y="74"/>
                  </a:lnTo>
                  <a:lnTo>
                    <a:pt x="4" y="202"/>
                  </a:lnTo>
                  <a:lnTo>
                    <a:pt x="0" y="269"/>
                  </a:lnTo>
                  <a:lnTo>
                    <a:pt x="93" y="267"/>
                  </a:lnTo>
                  <a:lnTo>
                    <a:pt x="185" y="259"/>
                  </a:lnTo>
                  <a:lnTo>
                    <a:pt x="192" y="189"/>
                  </a:lnTo>
                  <a:lnTo>
                    <a:pt x="219" y="59"/>
                  </a:lnTo>
                  <a:lnTo>
                    <a:pt x="24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4" name="Freeform 125"/>
            <p:cNvSpPr>
              <a:spLocks/>
            </p:cNvSpPr>
            <p:nvPr/>
          </p:nvSpPr>
          <p:spPr bwMode="auto">
            <a:xfrm rot="3772037">
              <a:off x="4355165" y="5372123"/>
              <a:ext cx="106931" cy="145425"/>
            </a:xfrm>
            <a:custGeom>
              <a:avLst/>
              <a:gdLst>
                <a:gd name="T0" fmla="*/ 23 w 202"/>
                <a:gd name="T1" fmla="*/ 270 h 270"/>
                <a:gd name="T2" fmla="*/ 70 w 202"/>
                <a:gd name="T3" fmla="*/ 250 h 270"/>
                <a:gd name="T4" fmla="*/ 160 w 202"/>
                <a:gd name="T5" fmla="*/ 203 h 270"/>
                <a:gd name="T6" fmla="*/ 202 w 202"/>
                <a:gd name="T7" fmla="*/ 178 h 270"/>
                <a:gd name="T8" fmla="*/ 197 w 202"/>
                <a:gd name="T9" fmla="*/ 132 h 270"/>
                <a:gd name="T10" fmla="*/ 182 w 202"/>
                <a:gd name="T11" fmla="*/ 42 h 270"/>
                <a:gd name="T12" fmla="*/ 172 w 202"/>
                <a:gd name="T13" fmla="*/ 0 h 270"/>
                <a:gd name="T14" fmla="*/ 89 w 202"/>
                <a:gd name="T15" fmla="*/ 41 h 270"/>
                <a:gd name="T16" fmla="*/ 0 w 202"/>
                <a:gd name="T17" fmla="*/ 79 h 270"/>
                <a:gd name="T18" fmla="*/ 9 w 202"/>
                <a:gd name="T19" fmla="*/ 123 h 270"/>
                <a:gd name="T20" fmla="*/ 20 w 202"/>
                <a:gd name="T21" fmla="*/ 220 h 270"/>
                <a:gd name="T22" fmla="*/ 23 w 202"/>
                <a:gd name="T23" fmla="*/ 270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2" h="270">
                  <a:moveTo>
                    <a:pt x="23" y="270"/>
                  </a:moveTo>
                  <a:lnTo>
                    <a:pt x="70" y="250"/>
                  </a:lnTo>
                  <a:lnTo>
                    <a:pt x="160" y="203"/>
                  </a:lnTo>
                  <a:lnTo>
                    <a:pt x="202" y="178"/>
                  </a:lnTo>
                  <a:lnTo>
                    <a:pt x="197" y="132"/>
                  </a:lnTo>
                  <a:lnTo>
                    <a:pt x="182" y="42"/>
                  </a:lnTo>
                  <a:lnTo>
                    <a:pt x="172" y="0"/>
                  </a:lnTo>
                  <a:lnTo>
                    <a:pt x="89" y="41"/>
                  </a:lnTo>
                  <a:lnTo>
                    <a:pt x="0" y="79"/>
                  </a:lnTo>
                  <a:lnTo>
                    <a:pt x="9" y="123"/>
                  </a:lnTo>
                  <a:lnTo>
                    <a:pt x="20" y="220"/>
                  </a:lnTo>
                  <a:lnTo>
                    <a:pt x="23" y="2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5" name="Freeform 126"/>
            <p:cNvSpPr>
              <a:spLocks/>
            </p:cNvSpPr>
            <p:nvPr/>
          </p:nvSpPr>
          <p:spPr bwMode="auto">
            <a:xfrm rot="3772037">
              <a:off x="4096996" y="5091203"/>
              <a:ext cx="113347" cy="115485"/>
            </a:xfrm>
            <a:custGeom>
              <a:avLst/>
              <a:gdLst>
                <a:gd name="T0" fmla="*/ 185 w 211"/>
                <a:gd name="T1" fmla="*/ 0 h 217"/>
                <a:gd name="T2" fmla="*/ 93 w 211"/>
                <a:gd name="T3" fmla="*/ 8 h 217"/>
                <a:gd name="T4" fmla="*/ 0 w 211"/>
                <a:gd name="T5" fmla="*/ 10 h 217"/>
                <a:gd name="T6" fmla="*/ 1 w 211"/>
                <a:gd name="T7" fmla="*/ 61 h 217"/>
                <a:gd name="T8" fmla="*/ 13 w 211"/>
                <a:gd name="T9" fmla="*/ 164 h 217"/>
                <a:gd name="T10" fmla="*/ 23 w 211"/>
                <a:gd name="T11" fmla="*/ 217 h 217"/>
                <a:gd name="T12" fmla="*/ 118 w 211"/>
                <a:gd name="T13" fmla="*/ 213 h 217"/>
                <a:gd name="T14" fmla="*/ 211 w 211"/>
                <a:gd name="T15" fmla="*/ 204 h 217"/>
                <a:gd name="T16" fmla="*/ 199 w 211"/>
                <a:gd name="T17" fmla="*/ 153 h 217"/>
                <a:gd name="T18" fmla="*/ 186 w 211"/>
                <a:gd name="T19" fmla="*/ 51 h 217"/>
                <a:gd name="T20" fmla="*/ 185 w 211"/>
                <a:gd name="T2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11" h="217">
                  <a:moveTo>
                    <a:pt x="185" y="0"/>
                  </a:moveTo>
                  <a:lnTo>
                    <a:pt x="93" y="8"/>
                  </a:lnTo>
                  <a:lnTo>
                    <a:pt x="0" y="10"/>
                  </a:lnTo>
                  <a:lnTo>
                    <a:pt x="1" y="61"/>
                  </a:lnTo>
                  <a:lnTo>
                    <a:pt x="13" y="164"/>
                  </a:lnTo>
                  <a:lnTo>
                    <a:pt x="23" y="217"/>
                  </a:lnTo>
                  <a:lnTo>
                    <a:pt x="118" y="213"/>
                  </a:lnTo>
                  <a:lnTo>
                    <a:pt x="211" y="204"/>
                  </a:lnTo>
                  <a:lnTo>
                    <a:pt x="199" y="153"/>
                  </a:lnTo>
                  <a:lnTo>
                    <a:pt x="186" y="51"/>
                  </a:lnTo>
                  <a:lnTo>
                    <a:pt x="185"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6" name="Freeform 127"/>
            <p:cNvSpPr>
              <a:spLocks/>
            </p:cNvSpPr>
            <p:nvPr/>
          </p:nvSpPr>
          <p:spPr bwMode="auto">
            <a:xfrm rot="3772037">
              <a:off x="3969209" y="5191203"/>
              <a:ext cx="143288" cy="117624"/>
            </a:xfrm>
            <a:custGeom>
              <a:avLst/>
              <a:gdLst>
                <a:gd name="T0" fmla="*/ 268 w 268"/>
                <a:gd name="T1" fmla="*/ 195 h 217"/>
                <a:gd name="T2" fmla="*/ 246 w 268"/>
                <a:gd name="T3" fmla="*/ 142 h 217"/>
                <a:gd name="T4" fmla="*/ 220 w 268"/>
                <a:gd name="T5" fmla="*/ 85 h 217"/>
                <a:gd name="T6" fmla="*/ 204 w 268"/>
                <a:gd name="T7" fmla="*/ 42 h 217"/>
                <a:gd name="T8" fmla="*/ 189 w 268"/>
                <a:gd name="T9" fmla="*/ 0 h 217"/>
                <a:gd name="T10" fmla="*/ 96 w 268"/>
                <a:gd name="T11" fmla="*/ 9 h 217"/>
                <a:gd name="T12" fmla="*/ 0 w 268"/>
                <a:gd name="T13" fmla="*/ 13 h 217"/>
                <a:gd name="T14" fmla="*/ 22 w 268"/>
                <a:gd name="T15" fmla="*/ 88 h 217"/>
                <a:gd name="T16" fmla="*/ 52 w 268"/>
                <a:gd name="T17" fmla="*/ 160 h 217"/>
                <a:gd name="T18" fmla="*/ 65 w 268"/>
                <a:gd name="T19" fmla="*/ 189 h 217"/>
                <a:gd name="T20" fmla="*/ 78 w 268"/>
                <a:gd name="T21" fmla="*/ 217 h 217"/>
                <a:gd name="T22" fmla="*/ 174 w 268"/>
                <a:gd name="T23" fmla="*/ 210 h 217"/>
                <a:gd name="T24" fmla="*/ 268 w 268"/>
                <a:gd name="T25" fmla="*/ 19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68" h="217">
                  <a:moveTo>
                    <a:pt x="268" y="195"/>
                  </a:moveTo>
                  <a:lnTo>
                    <a:pt x="246" y="142"/>
                  </a:lnTo>
                  <a:lnTo>
                    <a:pt x="220" y="85"/>
                  </a:lnTo>
                  <a:lnTo>
                    <a:pt x="204" y="42"/>
                  </a:lnTo>
                  <a:lnTo>
                    <a:pt x="189" y="0"/>
                  </a:lnTo>
                  <a:lnTo>
                    <a:pt x="96" y="9"/>
                  </a:lnTo>
                  <a:lnTo>
                    <a:pt x="0" y="13"/>
                  </a:lnTo>
                  <a:lnTo>
                    <a:pt x="22" y="88"/>
                  </a:lnTo>
                  <a:lnTo>
                    <a:pt x="52" y="160"/>
                  </a:lnTo>
                  <a:lnTo>
                    <a:pt x="65" y="189"/>
                  </a:lnTo>
                  <a:lnTo>
                    <a:pt x="78" y="217"/>
                  </a:lnTo>
                  <a:lnTo>
                    <a:pt x="174" y="210"/>
                  </a:lnTo>
                  <a:lnTo>
                    <a:pt x="268" y="19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7" name="Freeform 128"/>
            <p:cNvSpPr>
              <a:spLocks/>
            </p:cNvSpPr>
            <p:nvPr/>
          </p:nvSpPr>
          <p:spPr bwMode="auto">
            <a:xfrm rot="3772037">
              <a:off x="4223023" y="5430842"/>
              <a:ext cx="113347" cy="162534"/>
            </a:xfrm>
            <a:custGeom>
              <a:avLst/>
              <a:gdLst>
                <a:gd name="T0" fmla="*/ 25 w 211"/>
                <a:gd name="T1" fmla="*/ 91 h 302"/>
                <a:gd name="T2" fmla="*/ 21 w 211"/>
                <a:gd name="T3" fmla="*/ 164 h 302"/>
                <a:gd name="T4" fmla="*/ 12 w 211"/>
                <a:gd name="T5" fmla="*/ 240 h 302"/>
                <a:gd name="T6" fmla="*/ 5 w 211"/>
                <a:gd name="T7" fmla="*/ 271 h 302"/>
                <a:gd name="T8" fmla="*/ 0 w 211"/>
                <a:gd name="T9" fmla="*/ 302 h 302"/>
                <a:gd name="T10" fmla="*/ 53 w 211"/>
                <a:gd name="T11" fmla="*/ 280 h 302"/>
                <a:gd name="T12" fmla="*/ 154 w 211"/>
                <a:gd name="T13" fmla="*/ 230 h 302"/>
                <a:gd name="T14" fmla="*/ 201 w 211"/>
                <a:gd name="T15" fmla="*/ 201 h 302"/>
                <a:gd name="T16" fmla="*/ 206 w 211"/>
                <a:gd name="T17" fmla="*/ 149 h 302"/>
                <a:gd name="T18" fmla="*/ 211 w 211"/>
                <a:gd name="T19" fmla="*/ 49 h 302"/>
                <a:gd name="T20" fmla="*/ 210 w 211"/>
                <a:gd name="T21" fmla="*/ 0 h 302"/>
                <a:gd name="T22" fmla="*/ 166 w 211"/>
                <a:gd name="T23" fmla="*/ 25 h 302"/>
                <a:gd name="T24" fmla="*/ 74 w 211"/>
                <a:gd name="T25" fmla="*/ 70 h 302"/>
                <a:gd name="T26" fmla="*/ 25 w 211"/>
                <a:gd name="T27" fmla="*/ 91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1" h="302">
                  <a:moveTo>
                    <a:pt x="25" y="91"/>
                  </a:moveTo>
                  <a:lnTo>
                    <a:pt x="21" y="164"/>
                  </a:lnTo>
                  <a:lnTo>
                    <a:pt x="12" y="240"/>
                  </a:lnTo>
                  <a:lnTo>
                    <a:pt x="5" y="271"/>
                  </a:lnTo>
                  <a:lnTo>
                    <a:pt x="0" y="302"/>
                  </a:lnTo>
                  <a:lnTo>
                    <a:pt x="53" y="280"/>
                  </a:lnTo>
                  <a:lnTo>
                    <a:pt x="154" y="230"/>
                  </a:lnTo>
                  <a:lnTo>
                    <a:pt x="201" y="201"/>
                  </a:lnTo>
                  <a:lnTo>
                    <a:pt x="206" y="149"/>
                  </a:lnTo>
                  <a:lnTo>
                    <a:pt x="211" y="49"/>
                  </a:lnTo>
                  <a:lnTo>
                    <a:pt x="210" y="0"/>
                  </a:lnTo>
                  <a:lnTo>
                    <a:pt x="166" y="25"/>
                  </a:lnTo>
                  <a:lnTo>
                    <a:pt x="74" y="70"/>
                  </a:lnTo>
                  <a:lnTo>
                    <a:pt x="25" y="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8" name="Freeform 136"/>
            <p:cNvSpPr>
              <a:spLocks/>
            </p:cNvSpPr>
            <p:nvPr/>
          </p:nvSpPr>
          <p:spPr bwMode="auto">
            <a:xfrm rot="3772037">
              <a:off x="4178633" y="5043343"/>
              <a:ext cx="224555" cy="498297"/>
            </a:xfrm>
            <a:custGeom>
              <a:avLst/>
              <a:gdLst>
                <a:gd name="T0" fmla="*/ 157 w 418"/>
                <a:gd name="T1" fmla="*/ 0 h 932"/>
                <a:gd name="T2" fmla="*/ 152 w 418"/>
                <a:gd name="T3" fmla="*/ 3 h 932"/>
                <a:gd name="T4" fmla="*/ 118 w 418"/>
                <a:gd name="T5" fmla="*/ 38 h 932"/>
                <a:gd name="T6" fmla="*/ 94 w 418"/>
                <a:gd name="T7" fmla="*/ 76 h 932"/>
                <a:gd name="T8" fmla="*/ 75 w 418"/>
                <a:gd name="T9" fmla="*/ 107 h 932"/>
                <a:gd name="T10" fmla="*/ 44 w 418"/>
                <a:gd name="T11" fmla="*/ 179 h 932"/>
                <a:gd name="T12" fmla="*/ 21 w 418"/>
                <a:gd name="T13" fmla="*/ 261 h 932"/>
                <a:gd name="T14" fmla="*/ 7 w 418"/>
                <a:gd name="T15" fmla="*/ 352 h 932"/>
                <a:gd name="T16" fmla="*/ 0 w 418"/>
                <a:gd name="T17" fmla="*/ 446 h 932"/>
                <a:gd name="T18" fmla="*/ 5 w 418"/>
                <a:gd name="T19" fmla="*/ 545 h 932"/>
                <a:gd name="T20" fmla="*/ 22 w 418"/>
                <a:gd name="T21" fmla="*/ 646 h 932"/>
                <a:gd name="T22" fmla="*/ 52 w 418"/>
                <a:gd name="T23" fmla="*/ 744 h 932"/>
                <a:gd name="T24" fmla="*/ 73 w 418"/>
                <a:gd name="T25" fmla="*/ 794 h 932"/>
                <a:gd name="T26" fmla="*/ 105 w 418"/>
                <a:gd name="T27" fmla="*/ 865 h 932"/>
                <a:gd name="T28" fmla="*/ 132 w 418"/>
                <a:gd name="T29" fmla="*/ 932 h 932"/>
                <a:gd name="T30" fmla="*/ 162 w 418"/>
                <a:gd name="T31" fmla="*/ 927 h 932"/>
                <a:gd name="T32" fmla="*/ 302 w 418"/>
                <a:gd name="T33" fmla="*/ 892 h 932"/>
                <a:gd name="T34" fmla="*/ 359 w 418"/>
                <a:gd name="T35" fmla="*/ 871 h 932"/>
                <a:gd name="T36" fmla="*/ 380 w 418"/>
                <a:gd name="T37" fmla="*/ 860 h 932"/>
                <a:gd name="T38" fmla="*/ 384 w 418"/>
                <a:gd name="T39" fmla="*/ 853 h 932"/>
                <a:gd name="T40" fmla="*/ 393 w 418"/>
                <a:gd name="T41" fmla="*/ 801 h 932"/>
                <a:gd name="T42" fmla="*/ 402 w 418"/>
                <a:gd name="T43" fmla="*/ 750 h 932"/>
                <a:gd name="T44" fmla="*/ 410 w 418"/>
                <a:gd name="T45" fmla="*/ 690 h 932"/>
                <a:gd name="T46" fmla="*/ 418 w 418"/>
                <a:gd name="T47" fmla="*/ 577 h 932"/>
                <a:gd name="T48" fmla="*/ 414 w 418"/>
                <a:gd name="T49" fmla="*/ 474 h 932"/>
                <a:gd name="T50" fmla="*/ 401 w 418"/>
                <a:gd name="T51" fmla="*/ 379 h 932"/>
                <a:gd name="T52" fmla="*/ 380 w 418"/>
                <a:gd name="T53" fmla="*/ 293 h 932"/>
                <a:gd name="T54" fmla="*/ 353 w 418"/>
                <a:gd name="T55" fmla="*/ 217 h 932"/>
                <a:gd name="T56" fmla="*/ 320 w 418"/>
                <a:gd name="T57" fmla="*/ 152 h 932"/>
                <a:gd name="T58" fmla="*/ 285 w 418"/>
                <a:gd name="T59" fmla="*/ 98 h 932"/>
                <a:gd name="T60" fmla="*/ 267 w 418"/>
                <a:gd name="T61" fmla="*/ 76 h 932"/>
                <a:gd name="T62" fmla="*/ 250 w 418"/>
                <a:gd name="T63" fmla="*/ 56 h 932"/>
                <a:gd name="T64" fmla="*/ 219 w 418"/>
                <a:gd name="T65" fmla="*/ 29 h 932"/>
                <a:gd name="T66" fmla="*/ 190 w 418"/>
                <a:gd name="T67" fmla="*/ 11 h 932"/>
                <a:gd name="T68" fmla="*/ 166 w 418"/>
                <a:gd name="T69" fmla="*/ 2 h 932"/>
                <a:gd name="T70" fmla="*/ 157 w 418"/>
                <a:gd name="T71" fmla="*/ 0 h 9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18" h="932">
                  <a:moveTo>
                    <a:pt x="157" y="0"/>
                  </a:moveTo>
                  <a:lnTo>
                    <a:pt x="152" y="3"/>
                  </a:lnTo>
                  <a:lnTo>
                    <a:pt x="118" y="38"/>
                  </a:lnTo>
                  <a:lnTo>
                    <a:pt x="94" y="76"/>
                  </a:lnTo>
                  <a:lnTo>
                    <a:pt x="75" y="107"/>
                  </a:lnTo>
                  <a:lnTo>
                    <a:pt x="44" y="179"/>
                  </a:lnTo>
                  <a:lnTo>
                    <a:pt x="21" y="261"/>
                  </a:lnTo>
                  <a:lnTo>
                    <a:pt x="7" y="352"/>
                  </a:lnTo>
                  <a:lnTo>
                    <a:pt x="0" y="446"/>
                  </a:lnTo>
                  <a:lnTo>
                    <a:pt x="5" y="545"/>
                  </a:lnTo>
                  <a:lnTo>
                    <a:pt x="22" y="646"/>
                  </a:lnTo>
                  <a:lnTo>
                    <a:pt x="52" y="744"/>
                  </a:lnTo>
                  <a:lnTo>
                    <a:pt x="73" y="794"/>
                  </a:lnTo>
                  <a:lnTo>
                    <a:pt x="105" y="865"/>
                  </a:lnTo>
                  <a:lnTo>
                    <a:pt x="132" y="932"/>
                  </a:lnTo>
                  <a:lnTo>
                    <a:pt x="162" y="927"/>
                  </a:lnTo>
                  <a:lnTo>
                    <a:pt x="302" y="892"/>
                  </a:lnTo>
                  <a:lnTo>
                    <a:pt x="359" y="871"/>
                  </a:lnTo>
                  <a:lnTo>
                    <a:pt x="380" y="860"/>
                  </a:lnTo>
                  <a:lnTo>
                    <a:pt x="384" y="853"/>
                  </a:lnTo>
                  <a:lnTo>
                    <a:pt x="393" y="801"/>
                  </a:lnTo>
                  <a:lnTo>
                    <a:pt x="402" y="750"/>
                  </a:lnTo>
                  <a:lnTo>
                    <a:pt x="410" y="690"/>
                  </a:lnTo>
                  <a:lnTo>
                    <a:pt x="418" y="577"/>
                  </a:lnTo>
                  <a:lnTo>
                    <a:pt x="414" y="474"/>
                  </a:lnTo>
                  <a:lnTo>
                    <a:pt x="401" y="379"/>
                  </a:lnTo>
                  <a:lnTo>
                    <a:pt x="380" y="293"/>
                  </a:lnTo>
                  <a:lnTo>
                    <a:pt x="353" y="217"/>
                  </a:lnTo>
                  <a:lnTo>
                    <a:pt x="320" y="152"/>
                  </a:lnTo>
                  <a:lnTo>
                    <a:pt x="285" y="98"/>
                  </a:lnTo>
                  <a:lnTo>
                    <a:pt x="267" y="76"/>
                  </a:lnTo>
                  <a:lnTo>
                    <a:pt x="250" y="56"/>
                  </a:lnTo>
                  <a:lnTo>
                    <a:pt x="219" y="29"/>
                  </a:lnTo>
                  <a:lnTo>
                    <a:pt x="190" y="11"/>
                  </a:lnTo>
                  <a:lnTo>
                    <a:pt x="166" y="2"/>
                  </a:lnTo>
                  <a:lnTo>
                    <a:pt x="15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sp>
          <p:nvSpPr>
            <p:cNvPr id="179" name="Freeform 139"/>
            <p:cNvSpPr>
              <a:spLocks/>
            </p:cNvSpPr>
            <p:nvPr/>
          </p:nvSpPr>
          <p:spPr bwMode="auto">
            <a:xfrm rot="3772037">
              <a:off x="3505663" y="5410478"/>
              <a:ext cx="382812" cy="367841"/>
            </a:xfrm>
            <a:custGeom>
              <a:avLst/>
              <a:gdLst>
                <a:gd name="T0" fmla="*/ 713 w 717"/>
                <a:gd name="T1" fmla="*/ 0 h 687"/>
                <a:gd name="T2" fmla="*/ 68 w 717"/>
                <a:gd name="T3" fmla="*/ 49 h 687"/>
                <a:gd name="T4" fmla="*/ 55 w 717"/>
                <a:gd name="T5" fmla="*/ 92 h 687"/>
                <a:gd name="T6" fmla="*/ 38 w 717"/>
                <a:gd name="T7" fmla="*/ 138 h 687"/>
                <a:gd name="T8" fmla="*/ 28 w 717"/>
                <a:gd name="T9" fmla="*/ 168 h 687"/>
                <a:gd name="T10" fmla="*/ 12 w 717"/>
                <a:gd name="T11" fmla="*/ 224 h 687"/>
                <a:gd name="T12" fmla="*/ 0 w 717"/>
                <a:gd name="T13" fmla="*/ 304 h 687"/>
                <a:gd name="T14" fmla="*/ 8 w 717"/>
                <a:gd name="T15" fmla="*/ 403 h 687"/>
                <a:gd name="T16" fmla="*/ 37 w 717"/>
                <a:gd name="T17" fmla="*/ 490 h 687"/>
                <a:gd name="T18" fmla="*/ 83 w 717"/>
                <a:gd name="T19" fmla="*/ 563 h 687"/>
                <a:gd name="T20" fmla="*/ 144 w 717"/>
                <a:gd name="T21" fmla="*/ 622 h 687"/>
                <a:gd name="T22" fmla="*/ 218 w 717"/>
                <a:gd name="T23" fmla="*/ 663 h 687"/>
                <a:gd name="T24" fmla="*/ 301 w 717"/>
                <a:gd name="T25" fmla="*/ 685 h 687"/>
                <a:gd name="T26" fmla="*/ 345 w 717"/>
                <a:gd name="T27" fmla="*/ 687 h 687"/>
                <a:gd name="T28" fmla="*/ 396 w 717"/>
                <a:gd name="T29" fmla="*/ 685 h 687"/>
                <a:gd name="T30" fmla="*/ 485 w 717"/>
                <a:gd name="T31" fmla="*/ 663 h 687"/>
                <a:gd name="T32" fmla="*/ 559 w 717"/>
                <a:gd name="T33" fmla="*/ 620 h 687"/>
                <a:gd name="T34" fmla="*/ 617 w 717"/>
                <a:gd name="T35" fmla="*/ 562 h 687"/>
                <a:gd name="T36" fmla="*/ 663 w 717"/>
                <a:gd name="T37" fmla="*/ 488 h 687"/>
                <a:gd name="T38" fmla="*/ 694 w 717"/>
                <a:gd name="T39" fmla="*/ 404 h 687"/>
                <a:gd name="T40" fmla="*/ 712 w 717"/>
                <a:gd name="T41" fmla="*/ 311 h 687"/>
                <a:gd name="T42" fmla="*/ 717 w 717"/>
                <a:gd name="T43" fmla="*/ 212 h 687"/>
                <a:gd name="T44" fmla="*/ 715 w 717"/>
                <a:gd name="T45" fmla="*/ 162 h 687"/>
                <a:gd name="T46" fmla="*/ 711 w 717"/>
                <a:gd name="T47" fmla="*/ 79 h 687"/>
                <a:gd name="T48" fmla="*/ 713 w 717"/>
                <a:gd name="T49"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7" h="687">
                  <a:moveTo>
                    <a:pt x="713" y="0"/>
                  </a:moveTo>
                  <a:lnTo>
                    <a:pt x="68" y="49"/>
                  </a:lnTo>
                  <a:lnTo>
                    <a:pt x="55" y="92"/>
                  </a:lnTo>
                  <a:lnTo>
                    <a:pt x="38" y="138"/>
                  </a:lnTo>
                  <a:lnTo>
                    <a:pt x="28" y="168"/>
                  </a:lnTo>
                  <a:lnTo>
                    <a:pt x="12" y="224"/>
                  </a:lnTo>
                  <a:lnTo>
                    <a:pt x="0" y="304"/>
                  </a:lnTo>
                  <a:lnTo>
                    <a:pt x="8" y="403"/>
                  </a:lnTo>
                  <a:lnTo>
                    <a:pt x="37" y="490"/>
                  </a:lnTo>
                  <a:lnTo>
                    <a:pt x="83" y="563"/>
                  </a:lnTo>
                  <a:lnTo>
                    <a:pt x="144" y="622"/>
                  </a:lnTo>
                  <a:lnTo>
                    <a:pt x="218" y="663"/>
                  </a:lnTo>
                  <a:lnTo>
                    <a:pt x="301" y="685"/>
                  </a:lnTo>
                  <a:lnTo>
                    <a:pt x="345" y="687"/>
                  </a:lnTo>
                  <a:lnTo>
                    <a:pt x="396" y="685"/>
                  </a:lnTo>
                  <a:lnTo>
                    <a:pt x="485" y="663"/>
                  </a:lnTo>
                  <a:lnTo>
                    <a:pt x="559" y="620"/>
                  </a:lnTo>
                  <a:lnTo>
                    <a:pt x="617" y="562"/>
                  </a:lnTo>
                  <a:lnTo>
                    <a:pt x="663" y="488"/>
                  </a:lnTo>
                  <a:lnTo>
                    <a:pt x="694" y="404"/>
                  </a:lnTo>
                  <a:lnTo>
                    <a:pt x="712" y="311"/>
                  </a:lnTo>
                  <a:lnTo>
                    <a:pt x="717" y="212"/>
                  </a:lnTo>
                  <a:lnTo>
                    <a:pt x="715" y="162"/>
                  </a:lnTo>
                  <a:lnTo>
                    <a:pt x="711" y="79"/>
                  </a:lnTo>
                  <a:lnTo>
                    <a:pt x="71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a:p>
          </p:txBody>
        </p:sp>
      </p:grpSp>
      <p:grpSp>
        <p:nvGrpSpPr>
          <p:cNvPr id="180" name="Group 179"/>
          <p:cNvGrpSpPr/>
          <p:nvPr/>
        </p:nvGrpSpPr>
        <p:grpSpPr>
          <a:xfrm rot="5400000">
            <a:off x="6230314" y="1127934"/>
            <a:ext cx="499538" cy="887714"/>
            <a:chOff x="838200" y="1797154"/>
            <a:chExt cx="876300" cy="532463"/>
          </a:xfrm>
        </p:grpSpPr>
        <p:cxnSp>
          <p:nvCxnSpPr>
            <p:cNvPr id="181" name="Straight Connector 180"/>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83" name="Group 182"/>
          <p:cNvGrpSpPr/>
          <p:nvPr/>
        </p:nvGrpSpPr>
        <p:grpSpPr>
          <a:xfrm>
            <a:off x="4574649" y="422998"/>
            <a:ext cx="2211964" cy="929330"/>
            <a:chOff x="553361" y="1660971"/>
            <a:chExt cx="2520720" cy="1059049"/>
          </a:xfrm>
        </p:grpSpPr>
        <p:sp>
          <p:nvSpPr>
            <p:cNvPr id="184" name="TextBox 183"/>
            <p:cNvSpPr txBox="1"/>
            <p:nvPr/>
          </p:nvSpPr>
          <p:spPr>
            <a:xfrm>
              <a:off x="553361" y="1660971"/>
              <a:ext cx="1737422" cy="447190"/>
            </a:xfrm>
            <a:prstGeom prst="rect">
              <a:avLst/>
            </a:prstGeom>
            <a:noFill/>
          </p:spPr>
          <p:txBody>
            <a:bodyPr wrap="none" lIns="0" rtlCol="0" anchor="ctr">
              <a:spAutoFit/>
            </a:bodyPr>
            <a:lstStyle/>
            <a:p>
              <a:r>
                <a:rPr lang="en-US" sz="1950" b="1" dirty="0" smtClean="0">
                  <a:solidFill>
                    <a:srgbClr val="FFDB55"/>
                  </a:solidFill>
                </a:rPr>
                <a:t>Lecturer - MU</a:t>
              </a:r>
              <a:endParaRPr lang="en-US" sz="1950" b="1" dirty="0">
                <a:solidFill>
                  <a:srgbClr val="FFDB55"/>
                </a:solidFill>
              </a:endParaRPr>
            </a:p>
          </p:txBody>
        </p:sp>
        <p:sp>
          <p:nvSpPr>
            <p:cNvPr id="185" name="TextBox 184"/>
            <p:cNvSpPr txBox="1"/>
            <p:nvPr/>
          </p:nvSpPr>
          <p:spPr>
            <a:xfrm>
              <a:off x="559193" y="2141304"/>
              <a:ext cx="2514888" cy="578716"/>
            </a:xfrm>
            <a:prstGeom prst="rect">
              <a:avLst/>
            </a:prstGeom>
            <a:noFill/>
          </p:spPr>
          <p:txBody>
            <a:bodyPr wrap="square" lIns="0" rIns="0" rtlCol="0" anchor="ctr">
              <a:spAutoFit/>
            </a:bodyPr>
            <a:lstStyle/>
            <a:p>
              <a:pPr algn="just"/>
              <a:r>
                <a:rPr lang="en-US" sz="900" dirty="0" smtClean="0">
                  <a:solidFill>
                    <a:schemeClr val="bg1">
                      <a:lumMod val="85000"/>
                    </a:schemeClr>
                  </a:solidFill>
                </a:rPr>
                <a:t>Coordinator of Turn to Teaching Project – developing a project to diversify teacher education</a:t>
              </a:r>
              <a:endParaRPr lang="en-US" sz="900" dirty="0">
                <a:solidFill>
                  <a:schemeClr val="bg1">
                    <a:lumMod val="85000"/>
                  </a:schemeClr>
                </a:solidFill>
              </a:endParaRPr>
            </a:p>
          </p:txBody>
        </p:sp>
      </p:grpSp>
      <p:grpSp>
        <p:nvGrpSpPr>
          <p:cNvPr id="186" name="Group 185"/>
          <p:cNvGrpSpPr/>
          <p:nvPr/>
        </p:nvGrpSpPr>
        <p:grpSpPr>
          <a:xfrm rot="16200000">
            <a:off x="5968378" y="3643822"/>
            <a:ext cx="959208" cy="750790"/>
            <a:chOff x="838200" y="1797154"/>
            <a:chExt cx="876300" cy="532463"/>
          </a:xfrm>
        </p:grpSpPr>
        <p:cxnSp>
          <p:nvCxnSpPr>
            <p:cNvPr id="187" name="Straight Connector 186"/>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89" name="Group 188"/>
          <p:cNvGrpSpPr/>
          <p:nvPr/>
        </p:nvGrpSpPr>
        <p:grpSpPr>
          <a:xfrm>
            <a:off x="6787103" y="4188958"/>
            <a:ext cx="2174883" cy="701652"/>
            <a:chOff x="553361" y="1660971"/>
            <a:chExt cx="2478465" cy="1059048"/>
          </a:xfrm>
        </p:grpSpPr>
        <p:sp>
          <p:nvSpPr>
            <p:cNvPr id="190" name="TextBox 189"/>
            <p:cNvSpPr txBox="1"/>
            <p:nvPr/>
          </p:nvSpPr>
          <p:spPr>
            <a:xfrm>
              <a:off x="553361" y="1660971"/>
              <a:ext cx="1142821" cy="447190"/>
            </a:xfrm>
            <a:prstGeom prst="rect">
              <a:avLst/>
            </a:prstGeom>
            <a:noFill/>
          </p:spPr>
          <p:txBody>
            <a:bodyPr wrap="none" lIns="0" rtlCol="0" anchor="ctr">
              <a:spAutoFit/>
            </a:bodyPr>
            <a:lstStyle/>
            <a:p>
              <a:r>
                <a:rPr lang="en-US" sz="1950" b="1" dirty="0" smtClean="0">
                  <a:solidFill>
                    <a:srgbClr val="A2B969"/>
                  </a:solidFill>
                </a:rPr>
                <a:t>Post Doc</a:t>
              </a:r>
              <a:endParaRPr lang="en-US" sz="1950" b="1" dirty="0">
                <a:solidFill>
                  <a:srgbClr val="A2B969"/>
                </a:solidFill>
              </a:endParaRPr>
            </a:p>
          </p:txBody>
        </p:sp>
        <p:sp>
          <p:nvSpPr>
            <p:cNvPr id="191" name="TextBox 190"/>
            <p:cNvSpPr txBox="1"/>
            <p:nvPr/>
          </p:nvSpPr>
          <p:spPr>
            <a:xfrm>
              <a:off x="559193" y="2141302"/>
              <a:ext cx="2472633" cy="578717"/>
            </a:xfrm>
            <a:prstGeom prst="rect">
              <a:avLst/>
            </a:prstGeom>
            <a:noFill/>
          </p:spPr>
          <p:txBody>
            <a:bodyPr wrap="square" lIns="0" rIns="0" rtlCol="0" anchor="ctr">
              <a:spAutoFit/>
            </a:bodyPr>
            <a:lstStyle/>
            <a:p>
              <a:pPr algn="just"/>
              <a:r>
                <a:rPr lang="en-US" sz="900" dirty="0" smtClean="0">
                  <a:solidFill>
                    <a:schemeClr val="bg1">
                      <a:lumMod val="85000"/>
                    </a:schemeClr>
                  </a:solidFill>
                </a:rPr>
                <a:t>Royal College of Surgeons – Health research – prediction models – great experience but not my topic</a:t>
              </a:r>
              <a:endParaRPr lang="en-US" sz="900" dirty="0">
                <a:solidFill>
                  <a:schemeClr val="bg1">
                    <a:lumMod val="85000"/>
                  </a:schemeClr>
                </a:solidFill>
              </a:endParaRPr>
            </a:p>
          </p:txBody>
        </p:sp>
      </p:grpSp>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2" name="Group 191"/>
          <p:cNvGrpSpPr/>
          <p:nvPr/>
        </p:nvGrpSpPr>
        <p:grpSpPr>
          <a:xfrm rot="16200000">
            <a:off x="5210722" y="4517109"/>
            <a:ext cx="2265885" cy="750790"/>
            <a:chOff x="838200" y="1797154"/>
            <a:chExt cx="876300" cy="532463"/>
          </a:xfrm>
        </p:grpSpPr>
        <p:cxnSp>
          <p:nvCxnSpPr>
            <p:cNvPr id="193" name="Straight Connector 192"/>
            <p:cNvCxnSpPr/>
            <p:nvPr/>
          </p:nvCxnSpPr>
          <p:spPr>
            <a:xfrm>
              <a:off x="838200" y="1797154"/>
              <a:ext cx="876300" cy="0"/>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a:off x="838200" y="1797154"/>
              <a:ext cx="0" cy="532463"/>
            </a:xfrm>
            <a:prstGeom prst="line">
              <a:avLst/>
            </a:prstGeom>
            <a:ln w="3175">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195" name="Group 194"/>
          <p:cNvGrpSpPr/>
          <p:nvPr/>
        </p:nvGrpSpPr>
        <p:grpSpPr>
          <a:xfrm>
            <a:off x="6422289" y="5296775"/>
            <a:ext cx="2174883" cy="669239"/>
            <a:chOff x="553361" y="1660971"/>
            <a:chExt cx="2478465" cy="762655"/>
          </a:xfrm>
        </p:grpSpPr>
        <p:sp>
          <p:nvSpPr>
            <p:cNvPr id="196" name="TextBox 195"/>
            <p:cNvSpPr txBox="1"/>
            <p:nvPr/>
          </p:nvSpPr>
          <p:spPr>
            <a:xfrm>
              <a:off x="553361" y="1660971"/>
              <a:ext cx="1912053" cy="447190"/>
            </a:xfrm>
            <a:prstGeom prst="rect">
              <a:avLst/>
            </a:prstGeom>
            <a:noFill/>
          </p:spPr>
          <p:txBody>
            <a:bodyPr wrap="none" lIns="0" rtlCol="0" anchor="ctr">
              <a:spAutoFit/>
            </a:bodyPr>
            <a:lstStyle/>
            <a:p>
              <a:r>
                <a:rPr lang="en-US" sz="1950" b="1" dirty="0" smtClean="0">
                  <a:solidFill>
                    <a:srgbClr val="FFFF00"/>
                  </a:solidFill>
                </a:rPr>
                <a:t>Lecturer in DBS</a:t>
              </a:r>
              <a:endParaRPr lang="en-US" sz="1950" b="1" dirty="0">
                <a:solidFill>
                  <a:srgbClr val="FFFF00"/>
                </a:solidFill>
              </a:endParaRPr>
            </a:p>
          </p:txBody>
        </p:sp>
        <p:sp>
          <p:nvSpPr>
            <p:cNvPr id="197" name="TextBox 196"/>
            <p:cNvSpPr txBox="1"/>
            <p:nvPr/>
          </p:nvSpPr>
          <p:spPr>
            <a:xfrm>
              <a:off x="559193" y="2160573"/>
              <a:ext cx="2472633" cy="263053"/>
            </a:xfrm>
            <a:prstGeom prst="rect">
              <a:avLst/>
            </a:prstGeom>
            <a:noFill/>
          </p:spPr>
          <p:txBody>
            <a:bodyPr wrap="square" lIns="0" rIns="0" rtlCol="0" anchor="ctr">
              <a:spAutoFit/>
            </a:bodyPr>
            <a:lstStyle/>
            <a:p>
              <a:pPr algn="just"/>
              <a:r>
                <a:rPr lang="en-US" sz="900" dirty="0" smtClean="0">
                  <a:solidFill>
                    <a:schemeClr val="bg1">
                      <a:lumMod val="85000"/>
                    </a:schemeClr>
                  </a:solidFill>
                </a:rPr>
                <a:t>NOT FOR ME!</a:t>
              </a:r>
              <a:endParaRPr lang="en-US" sz="900" dirty="0">
                <a:solidFill>
                  <a:schemeClr val="bg1">
                    <a:lumMod val="85000"/>
                  </a:schemeClr>
                </a:solidFill>
              </a:endParaRPr>
            </a:p>
          </p:txBody>
        </p:sp>
      </p:grpSp>
    </p:spTree>
    <p:extLst>
      <p:ext uri="{BB962C8B-B14F-4D97-AF65-F5344CB8AC3E}">
        <p14:creationId xmlns:p14="http://schemas.microsoft.com/office/powerpoint/2010/main" val="361576582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My Research Areas</a:t>
            </a:r>
            <a:endParaRPr lang="en-US" dirty="0"/>
          </a:p>
        </p:txBody>
      </p:sp>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2" name="Rectangle 191"/>
          <p:cNvSpPr/>
          <p:nvPr/>
        </p:nvSpPr>
        <p:spPr>
          <a:xfrm>
            <a:off x="1487760" y="1261512"/>
            <a:ext cx="6277413"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93" name="Rectangle 192"/>
          <p:cNvSpPr/>
          <p:nvPr/>
        </p:nvSpPr>
        <p:spPr>
          <a:xfrm>
            <a:off x="1487760" y="2472803"/>
            <a:ext cx="6277413"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94" name="Rectangle 193"/>
          <p:cNvSpPr/>
          <p:nvPr/>
        </p:nvSpPr>
        <p:spPr>
          <a:xfrm>
            <a:off x="1487760" y="3684093"/>
            <a:ext cx="6277413"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195" name="Rectangle 194"/>
          <p:cNvSpPr/>
          <p:nvPr/>
        </p:nvSpPr>
        <p:spPr>
          <a:xfrm>
            <a:off x="1487760" y="4895384"/>
            <a:ext cx="6277413" cy="953155"/>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96" name="Group 195"/>
          <p:cNvGrpSpPr/>
          <p:nvPr/>
        </p:nvGrpSpPr>
        <p:grpSpPr>
          <a:xfrm>
            <a:off x="1378828" y="1166211"/>
            <a:ext cx="6290816" cy="953155"/>
            <a:chOff x="3925455" y="1191491"/>
            <a:chExt cx="6400799" cy="969818"/>
          </a:xfrm>
        </p:grpSpPr>
        <p:sp>
          <p:nvSpPr>
            <p:cNvPr id="197" name="Rectangle 196"/>
            <p:cNvSpPr/>
            <p:nvPr/>
          </p:nvSpPr>
          <p:spPr>
            <a:xfrm>
              <a:off x="4895271" y="1191491"/>
              <a:ext cx="543098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198" name="Group 197"/>
            <p:cNvGrpSpPr/>
            <p:nvPr/>
          </p:nvGrpSpPr>
          <p:grpSpPr>
            <a:xfrm>
              <a:off x="3925455" y="1191491"/>
              <a:ext cx="1178646" cy="969818"/>
              <a:chOff x="3925455" y="1191491"/>
              <a:chExt cx="1178646" cy="969818"/>
            </a:xfrm>
          </p:grpSpPr>
          <p:sp>
            <p:nvSpPr>
              <p:cNvPr id="199" name="Rectangle 198"/>
              <p:cNvSpPr/>
              <p:nvPr/>
            </p:nvSpPr>
            <p:spPr>
              <a:xfrm>
                <a:off x="3925455" y="1191491"/>
                <a:ext cx="969818" cy="9698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a:effectLst>
                      <a:outerShdw blurRad="38100" dist="38100" dir="2700000" algn="tl">
                        <a:srgbClr val="000000">
                          <a:alpha val="43137"/>
                        </a:srgbClr>
                      </a:outerShdw>
                    </a:effectLst>
                  </a:rPr>
                  <a:t>01</a:t>
                </a:r>
              </a:p>
            </p:txBody>
          </p:sp>
          <p:sp>
            <p:nvSpPr>
              <p:cNvPr id="200" name="Isosceles Triangle 199"/>
              <p:cNvSpPr/>
              <p:nvPr/>
            </p:nvSpPr>
            <p:spPr>
              <a:xfrm rot="5400000">
                <a:off x="4803124" y="1537059"/>
                <a:ext cx="323272" cy="278683"/>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grpSp>
        <p:nvGrpSpPr>
          <p:cNvPr id="201" name="Group 200"/>
          <p:cNvGrpSpPr/>
          <p:nvPr/>
        </p:nvGrpSpPr>
        <p:grpSpPr>
          <a:xfrm>
            <a:off x="1378828" y="2377426"/>
            <a:ext cx="6290816" cy="953155"/>
            <a:chOff x="3925455" y="1191491"/>
            <a:chExt cx="6400799" cy="969818"/>
          </a:xfrm>
        </p:grpSpPr>
        <p:sp>
          <p:nvSpPr>
            <p:cNvPr id="202" name="Rectangle 201"/>
            <p:cNvSpPr/>
            <p:nvPr/>
          </p:nvSpPr>
          <p:spPr>
            <a:xfrm>
              <a:off x="4895271" y="1191491"/>
              <a:ext cx="543098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203" name="Group 202"/>
            <p:cNvGrpSpPr/>
            <p:nvPr/>
          </p:nvGrpSpPr>
          <p:grpSpPr>
            <a:xfrm>
              <a:off x="3925455" y="1191491"/>
              <a:ext cx="1178646" cy="969818"/>
              <a:chOff x="3925455" y="1191491"/>
              <a:chExt cx="1178646" cy="969818"/>
            </a:xfrm>
          </p:grpSpPr>
          <p:sp>
            <p:nvSpPr>
              <p:cNvPr id="204" name="Rectangle 203"/>
              <p:cNvSpPr/>
              <p:nvPr/>
            </p:nvSpPr>
            <p:spPr>
              <a:xfrm>
                <a:off x="3925455" y="1191491"/>
                <a:ext cx="969818" cy="96981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a:effectLst>
                      <a:outerShdw blurRad="38100" dist="38100" dir="2700000" algn="tl">
                        <a:srgbClr val="000000">
                          <a:alpha val="43137"/>
                        </a:srgbClr>
                      </a:outerShdw>
                    </a:effectLst>
                  </a:rPr>
                  <a:t>02</a:t>
                </a:r>
              </a:p>
            </p:txBody>
          </p:sp>
          <p:sp>
            <p:nvSpPr>
              <p:cNvPr id="205" name="Isosceles Triangle 204"/>
              <p:cNvSpPr/>
              <p:nvPr/>
            </p:nvSpPr>
            <p:spPr>
              <a:xfrm rot="5400000">
                <a:off x="4803124" y="1537059"/>
                <a:ext cx="323272" cy="278683"/>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grpSp>
        <p:nvGrpSpPr>
          <p:cNvPr id="206" name="Group 205"/>
          <p:cNvGrpSpPr/>
          <p:nvPr/>
        </p:nvGrpSpPr>
        <p:grpSpPr>
          <a:xfrm>
            <a:off x="1378828" y="3588642"/>
            <a:ext cx="6290816" cy="953155"/>
            <a:chOff x="3925455" y="1191491"/>
            <a:chExt cx="6400799" cy="969818"/>
          </a:xfrm>
        </p:grpSpPr>
        <p:sp>
          <p:nvSpPr>
            <p:cNvPr id="207" name="Rectangle 206"/>
            <p:cNvSpPr/>
            <p:nvPr/>
          </p:nvSpPr>
          <p:spPr>
            <a:xfrm>
              <a:off x="4895271" y="1191491"/>
              <a:ext cx="543098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208" name="Group 207"/>
            <p:cNvGrpSpPr/>
            <p:nvPr/>
          </p:nvGrpSpPr>
          <p:grpSpPr>
            <a:xfrm>
              <a:off x="3925455" y="1191491"/>
              <a:ext cx="1178646" cy="969818"/>
              <a:chOff x="3925455" y="1191491"/>
              <a:chExt cx="1178646" cy="969818"/>
            </a:xfrm>
          </p:grpSpPr>
          <p:sp>
            <p:nvSpPr>
              <p:cNvPr id="209" name="Rectangle 208"/>
              <p:cNvSpPr/>
              <p:nvPr/>
            </p:nvSpPr>
            <p:spPr>
              <a:xfrm>
                <a:off x="3925455" y="1191491"/>
                <a:ext cx="969818" cy="96981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a:effectLst>
                      <a:outerShdw blurRad="38100" dist="38100" dir="2700000" algn="tl">
                        <a:srgbClr val="000000">
                          <a:alpha val="43137"/>
                        </a:srgbClr>
                      </a:outerShdw>
                    </a:effectLst>
                  </a:rPr>
                  <a:t>03</a:t>
                </a:r>
              </a:p>
            </p:txBody>
          </p:sp>
          <p:sp>
            <p:nvSpPr>
              <p:cNvPr id="210" name="Isosceles Triangle 209"/>
              <p:cNvSpPr/>
              <p:nvPr/>
            </p:nvSpPr>
            <p:spPr>
              <a:xfrm rot="5400000">
                <a:off x="4803124" y="1537059"/>
                <a:ext cx="323272" cy="278683"/>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grpSp>
        <p:nvGrpSpPr>
          <p:cNvPr id="211" name="Group 210"/>
          <p:cNvGrpSpPr/>
          <p:nvPr/>
        </p:nvGrpSpPr>
        <p:grpSpPr>
          <a:xfrm>
            <a:off x="1378828" y="4799856"/>
            <a:ext cx="6290816" cy="953155"/>
            <a:chOff x="3925455" y="1191491"/>
            <a:chExt cx="6400799" cy="969818"/>
          </a:xfrm>
        </p:grpSpPr>
        <p:sp>
          <p:nvSpPr>
            <p:cNvPr id="212" name="Rectangle 211"/>
            <p:cNvSpPr/>
            <p:nvPr/>
          </p:nvSpPr>
          <p:spPr>
            <a:xfrm>
              <a:off x="4895271" y="1191491"/>
              <a:ext cx="5430983" cy="9698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nvGrpSpPr>
            <p:cNvPr id="213" name="Group 212"/>
            <p:cNvGrpSpPr/>
            <p:nvPr/>
          </p:nvGrpSpPr>
          <p:grpSpPr>
            <a:xfrm>
              <a:off x="3925455" y="1191491"/>
              <a:ext cx="1178646" cy="969818"/>
              <a:chOff x="3925455" y="1191491"/>
              <a:chExt cx="1178646" cy="969818"/>
            </a:xfrm>
          </p:grpSpPr>
          <p:sp>
            <p:nvSpPr>
              <p:cNvPr id="214" name="Rectangle 213"/>
              <p:cNvSpPr/>
              <p:nvPr/>
            </p:nvSpPr>
            <p:spPr>
              <a:xfrm>
                <a:off x="3925455" y="1191491"/>
                <a:ext cx="969818" cy="96981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en-US" sz="3600" b="1">
                    <a:effectLst>
                      <a:outerShdw blurRad="38100" dist="38100" dir="2700000" algn="tl">
                        <a:srgbClr val="000000">
                          <a:alpha val="43137"/>
                        </a:srgbClr>
                      </a:outerShdw>
                    </a:effectLst>
                  </a:rPr>
                  <a:t>04</a:t>
                </a:r>
              </a:p>
            </p:txBody>
          </p:sp>
          <p:sp>
            <p:nvSpPr>
              <p:cNvPr id="215" name="Isosceles Triangle 214"/>
              <p:cNvSpPr/>
              <p:nvPr/>
            </p:nvSpPr>
            <p:spPr>
              <a:xfrm rot="5400000">
                <a:off x="4803124" y="1537059"/>
                <a:ext cx="323272" cy="278683"/>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grpSp>
      </p:grpSp>
      <p:grpSp>
        <p:nvGrpSpPr>
          <p:cNvPr id="216" name="Group 215"/>
          <p:cNvGrpSpPr/>
          <p:nvPr/>
        </p:nvGrpSpPr>
        <p:grpSpPr>
          <a:xfrm>
            <a:off x="2650355" y="1089213"/>
            <a:ext cx="4889138" cy="953552"/>
            <a:chOff x="4481982" y="1058068"/>
            <a:chExt cx="4974615" cy="970223"/>
          </a:xfrm>
        </p:grpSpPr>
        <p:sp>
          <p:nvSpPr>
            <p:cNvPr id="217" name="TextBox 216"/>
            <p:cNvSpPr txBox="1"/>
            <p:nvPr/>
          </p:nvSpPr>
          <p:spPr>
            <a:xfrm>
              <a:off x="4481982" y="1058068"/>
              <a:ext cx="4974615" cy="469736"/>
            </a:xfrm>
            <a:prstGeom prst="rect">
              <a:avLst/>
            </a:prstGeom>
            <a:noFill/>
          </p:spPr>
          <p:txBody>
            <a:bodyPr wrap="square" lIns="0" rtlCol="0" anchor="b">
              <a:spAutoFit/>
            </a:bodyPr>
            <a:lstStyle/>
            <a:p>
              <a:r>
                <a:rPr lang="en-US" sz="2400" b="1" dirty="0" smtClean="0"/>
                <a:t>Human Development &amp; Capabilities</a:t>
              </a:r>
              <a:endParaRPr lang="en-US" sz="2400" b="1" dirty="0"/>
            </a:p>
          </p:txBody>
        </p:sp>
        <p:sp>
          <p:nvSpPr>
            <p:cNvPr id="218" name="TextBox 217"/>
            <p:cNvSpPr txBox="1"/>
            <p:nvPr/>
          </p:nvSpPr>
          <p:spPr>
            <a:xfrm>
              <a:off x="4481982" y="1441121"/>
              <a:ext cx="4146223" cy="587170"/>
            </a:xfrm>
            <a:prstGeom prst="rect">
              <a:avLst/>
            </a:prstGeom>
            <a:noFill/>
          </p:spPr>
          <p:txBody>
            <a:bodyPr wrap="square" lIns="0" rIns="0" rtlCol="0" anchor="t">
              <a:spAutoFit/>
            </a:bodyPr>
            <a:lstStyle/>
            <a:p>
              <a:pPr algn="just"/>
              <a:r>
                <a:rPr lang="en-US" sz="1050" dirty="0" smtClean="0">
                  <a:solidFill>
                    <a:schemeClr val="tx1">
                      <a:lumMod val="65000"/>
                      <a:lumOff val="35000"/>
                    </a:schemeClr>
                  </a:solidFill>
                </a:rPr>
                <a:t>Exploring the impact of widening participation activities on students developing capability set. Exploring the Human Capability approach as an alternative to human capital focused policy rhetoric</a:t>
              </a:r>
              <a:endParaRPr lang="en-US" sz="1050" dirty="0">
                <a:solidFill>
                  <a:schemeClr val="tx1">
                    <a:lumMod val="65000"/>
                    <a:lumOff val="35000"/>
                  </a:schemeClr>
                </a:solidFill>
              </a:endParaRPr>
            </a:p>
          </p:txBody>
        </p:sp>
      </p:grpSp>
      <p:grpSp>
        <p:nvGrpSpPr>
          <p:cNvPr id="219" name="Group 218"/>
          <p:cNvGrpSpPr/>
          <p:nvPr/>
        </p:nvGrpSpPr>
        <p:grpSpPr>
          <a:xfrm>
            <a:off x="2650355" y="2306580"/>
            <a:ext cx="4875627" cy="953552"/>
            <a:chOff x="4481982" y="1058068"/>
            <a:chExt cx="4960868" cy="970223"/>
          </a:xfrm>
        </p:grpSpPr>
        <p:sp>
          <p:nvSpPr>
            <p:cNvPr id="220" name="TextBox 219"/>
            <p:cNvSpPr txBox="1"/>
            <p:nvPr/>
          </p:nvSpPr>
          <p:spPr>
            <a:xfrm>
              <a:off x="4481982" y="1058068"/>
              <a:ext cx="4960868" cy="469736"/>
            </a:xfrm>
            <a:prstGeom prst="rect">
              <a:avLst/>
            </a:prstGeom>
            <a:noFill/>
          </p:spPr>
          <p:txBody>
            <a:bodyPr wrap="square" lIns="0" rtlCol="0" anchor="b">
              <a:spAutoFit/>
            </a:bodyPr>
            <a:lstStyle/>
            <a:p>
              <a:r>
                <a:rPr lang="en-US" sz="2400" b="1" dirty="0" smtClean="0"/>
                <a:t>Alternative Entry Routes to HE</a:t>
              </a:r>
              <a:endParaRPr lang="en-US" sz="2400" b="1" dirty="0"/>
            </a:p>
          </p:txBody>
        </p:sp>
        <p:sp>
          <p:nvSpPr>
            <p:cNvPr id="221" name="TextBox 220"/>
            <p:cNvSpPr txBox="1"/>
            <p:nvPr/>
          </p:nvSpPr>
          <p:spPr>
            <a:xfrm>
              <a:off x="4481982" y="1441121"/>
              <a:ext cx="4146223" cy="587170"/>
            </a:xfrm>
            <a:prstGeom prst="rect">
              <a:avLst/>
            </a:prstGeom>
            <a:noFill/>
          </p:spPr>
          <p:txBody>
            <a:bodyPr wrap="square" lIns="0" rIns="0" rtlCol="0" anchor="t">
              <a:spAutoFit/>
            </a:bodyPr>
            <a:lstStyle/>
            <a:p>
              <a:pPr algn="just"/>
              <a:r>
                <a:rPr lang="en-US" sz="1050" dirty="0" smtClean="0">
                  <a:solidFill>
                    <a:schemeClr val="tx1">
                      <a:lumMod val="65000"/>
                      <a:lumOff val="35000"/>
                    </a:schemeClr>
                  </a:solidFill>
                </a:rPr>
                <a:t>International examination of alternative entry routes to elite HEIs and the role that foundation years can play in the broad widening participation content</a:t>
              </a:r>
              <a:endParaRPr lang="en-US" sz="1050" dirty="0">
                <a:solidFill>
                  <a:schemeClr val="tx1">
                    <a:lumMod val="65000"/>
                    <a:lumOff val="35000"/>
                  </a:schemeClr>
                </a:solidFill>
              </a:endParaRPr>
            </a:p>
          </p:txBody>
        </p:sp>
      </p:grpSp>
      <p:grpSp>
        <p:nvGrpSpPr>
          <p:cNvPr id="222" name="Group 221"/>
          <p:cNvGrpSpPr/>
          <p:nvPr/>
        </p:nvGrpSpPr>
        <p:grpSpPr>
          <a:xfrm>
            <a:off x="2650354" y="3496755"/>
            <a:ext cx="5145859" cy="980744"/>
            <a:chOff x="4481981" y="1030402"/>
            <a:chExt cx="5235824" cy="997891"/>
          </a:xfrm>
        </p:grpSpPr>
        <p:sp>
          <p:nvSpPr>
            <p:cNvPr id="223" name="TextBox 222"/>
            <p:cNvSpPr txBox="1"/>
            <p:nvPr/>
          </p:nvSpPr>
          <p:spPr>
            <a:xfrm>
              <a:off x="4481981" y="1030402"/>
              <a:ext cx="5235824" cy="469736"/>
            </a:xfrm>
            <a:prstGeom prst="rect">
              <a:avLst/>
            </a:prstGeom>
            <a:noFill/>
          </p:spPr>
          <p:txBody>
            <a:bodyPr wrap="square" lIns="0" rtlCol="0" anchor="b">
              <a:spAutoFit/>
            </a:bodyPr>
            <a:lstStyle/>
            <a:p>
              <a:r>
                <a:rPr lang="en-US" sz="2400" b="1" dirty="0" smtClean="0"/>
                <a:t>Educational Inequality &amp; Policy</a:t>
              </a:r>
              <a:endParaRPr lang="en-US" sz="2400" b="1" dirty="0"/>
            </a:p>
          </p:txBody>
        </p:sp>
        <p:sp>
          <p:nvSpPr>
            <p:cNvPr id="224" name="TextBox 223"/>
            <p:cNvSpPr txBox="1"/>
            <p:nvPr/>
          </p:nvSpPr>
          <p:spPr>
            <a:xfrm>
              <a:off x="4481982" y="1441122"/>
              <a:ext cx="4146223" cy="587171"/>
            </a:xfrm>
            <a:prstGeom prst="rect">
              <a:avLst/>
            </a:prstGeom>
            <a:noFill/>
          </p:spPr>
          <p:txBody>
            <a:bodyPr wrap="square" lIns="0" rIns="0" rtlCol="0" anchor="t">
              <a:spAutoFit/>
            </a:bodyPr>
            <a:lstStyle/>
            <a:p>
              <a:pPr algn="just"/>
              <a:r>
                <a:rPr lang="en-US" sz="1050" dirty="0" smtClean="0">
                  <a:solidFill>
                    <a:schemeClr val="tx1">
                      <a:lumMod val="65000"/>
                      <a:lumOff val="35000"/>
                    </a:schemeClr>
                  </a:solidFill>
                </a:rPr>
                <a:t>Working with the Committee for Education and Skills to research and develop policy documents to promote equality and education reform. Advisor to Senator </a:t>
              </a:r>
              <a:r>
                <a:rPr lang="en-US" sz="1050" dirty="0" err="1" smtClean="0">
                  <a:solidFill>
                    <a:schemeClr val="tx1">
                      <a:lumMod val="65000"/>
                      <a:lumOff val="35000"/>
                    </a:schemeClr>
                  </a:solidFill>
                </a:rPr>
                <a:t>Ruane</a:t>
              </a:r>
              <a:r>
                <a:rPr lang="en-US" sz="1050" dirty="0" smtClean="0">
                  <a:solidFill>
                    <a:schemeClr val="tx1">
                      <a:lumMod val="65000"/>
                      <a:lumOff val="35000"/>
                    </a:schemeClr>
                  </a:solidFill>
                </a:rPr>
                <a:t>.</a:t>
              </a:r>
              <a:endParaRPr lang="en-US" sz="1050" dirty="0">
                <a:solidFill>
                  <a:schemeClr val="tx1">
                    <a:lumMod val="65000"/>
                    <a:lumOff val="35000"/>
                  </a:schemeClr>
                </a:solidFill>
              </a:endParaRPr>
            </a:p>
          </p:txBody>
        </p:sp>
      </p:grpSp>
      <p:grpSp>
        <p:nvGrpSpPr>
          <p:cNvPr id="225" name="Group 224"/>
          <p:cNvGrpSpPr/>
          <p:nvPr/>
        </p:nvGrpSpPr>
        <p:grpSpPr>
          <a:xfrm>
            <a:off x="2650355" y="4741312"/>
            <a:ext cx="4074980" cy="791969"/>
            <a:chOff x="4481982" y="1058068"/>
            <a:chExt cx="4146223" cy="805815"/>
          </a:xfrm>
        </p:grpSpPr>
        <p:sp>
          <p:nvSpPr>
            <p:cNvPr id="226" name="TextBox 225"/>
            <p:cNvSpPr txBox="1"/>
            <p:nvPr/>
          </p:nvSpPr>
          <p:spPr>
            <a:xfrm>
              <a:off x="4481982" y="1058068"/>
              <a:ext cx="2937088" cy="469736"/>
            </a:xfrm>
            <a:prstGeom prst="rect">
              <a:avLst/>
            </a:prstGeom>
            <a:noFill/>
          </p:spPr>
          <p:txBody>
            <a:bodyPr wrap="square" lIns="0" rtlCol="0" anchor="b">
              <a:spAutoFit/>
            </a:bodyPr>
            <a:lstStyle/>
            <a:p>
              <a:r>
                <a:rPr lang="en-US" sz="2400" b="1" dirty="0" smtClean="0"/>
                <a:t>Psychology Research</a:t>
              </a:r>
              <a:endParaRPr lang="en-US" sz="2400" b="1" dirty="0"/>
            </a:p>
          </p:txBody>
        </p:sp>
        <p:sp>
          <p:nvSpPr>
            <p:cNvPr id="227" name="TextBox 226"/>
            <p:cNvSpPr txBox="1"/>
            <p:nvPr/>
          </p:nvSpPr>
          <p:spPr>
            <a:xfrm>
              <a:off x="4481982" y="1441121"/>
              <a:ext cx="4146223" cy="422762"/>
            </a:xfrm>
            <a:prstGeom prst="rect">
              <a:avLst/>
            </a:prstGeom>
            <a:noFill/>
          </p:spPr>
          <p:txBody>
            <a:bodyPr wrap="square" lIns="0" rIns="0" rtlCol="0" anchor="t">
              <a:spAutoFit/>
            </a:bodyPr>
            <a:lstStyle/>
            <a:p>
              <a:pPr algn="just"/>
              <a:r>
                <a:rPr lang="en-US" sz="1050" dirty="0" smtClean="0">
                  <a:solidFill>
                    <a:schemeClr val="tx1">
                      <a:lumMod val="65000"/>
                      <a:lumOff val="35000"/>
                    </a:schemeClr>
                  </a:solidFill>
                </a:rPr>
                <a:t>Examining the effectiveness of a project aimed at supporting males at risk of suicide in low SES communities</a:t>
              </a:r>
              <a:endParaRPr lang="en-US" sz="1050" dirty="0">
                <a:solidFill>
                  <a:schemeClr val="tx1">
                    <a:lumMod val="65000"/>
                    <a:lumOff val="35000"/>
                  </a:schemeClr>
                </a:solidFill>
              </a:endParaRPr>
            </a:p>
          </p:txBody>
        </p:sp>
      </p:grpSp>
      <p:pic>
        <p:nvPicPr>
          <p:cNvPr id="231" name="Graphic 90" descr="Lightbulb"/>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6770956" y="4848323"/>
            <a:ext cx="898688" cy="898688"/>
          </a:xfrm>
          <a:prstGeom prst="rect">
            <a:avLst/>
          </a:prstGeom>
        </p:spPr>
      </p:pic>
    </p:spTree>
    <p:extLst>
      <p:ext uri="{BB962C8B-B14F-4D97-AF65-F5344CB8AC3E}">
        <p14:creationId xmlns:p14="http://schemas.microsoft.com/office/powerpoint/2010/main" val="125417914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2" name="Chart 41"/>
          <p:cNvGraphicFramePr/>
          <p:nvPr>
            <p:extLst>
              <p:ext uri="{D42A27DB-BD31-4B8C-83A1-F6EECF244321}">
                <p14:modId xmlns:p14="http://schemas.microsoft.com/office/powerpoint/2010/main" val="919044644"/>
              </p:ext>
            </p:extLst>
          </p:nvPr>
        </p:nvGraphicFramePr>
        <p:xfrm>
          <a:off x="3656212" y="2712162"/>
          <a:ext cx="1804555" cy="163021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3" name="Chart 42"/>
          <p:cNvGraphicFramePr/>
          <p:nvPr>
            <p:extLst>
              <p:ext uri="{D42A27DB-BD31-4B8C-83A1-F6EECF244321}">
                <p14:modId xmlns:p14="http://schemas.microsoft.com/office/powerpoint/2010/main" val="3101659234"/>
              </p:ext>
            </p:extLst>
          </p:nvPr>
        </p:nvGraphicFramePr>
        <p:xfrm>
          <a:off x="647756" y="4475156"/>
          <a:ext cx="1536122" cy="102408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4" name="Chart 43"/>
          <p:cNvGraphicFramePr/>
          <p:nvPr>
            <p:extLst>
              <p:ext uri="{D42A27DB-BD31-4B8C-83A1-F6EECF244321}">
                <p14:modId xmlns:p14="http://schemas.microsoft.com/office/powerpoint/2010/main" val="1283549223"/>
              </p:ext>
            </p:extLst>
          </p:nvPr>
        </p:nvGraphicFramePr>
        <p:xfrm>
          <a:off x="2219093" y="4475156"/>
          <a:ext cx="1536122" cy="1024081"/>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45" name="Chart 44"/>
          <p:cNvGraphicFramePr/>
          <p:nvPr>
            <p:extLst>
              <p:ext uri="{D42A27DB-BD31-4B8C-83A1-F6EECF244321}">
                <p14:modId xmlns:p14="http://schemas.microsoft.com/office/powerpoint/2010/main" val="2142169258"/>
              </p:ext>
            </p:extLst>
          </p:nvPr>
        </p:nvGraphicFramePr>
        <p:xfrm>
          <a:off x="3790429" y="4475156"/>
          <a:ext cx="1536122" cy="10240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46" name="Chart 45"/>
          <p:cNvGraphicFramePr/>
          <p:nvPr>
            <p:extLst>
              <p:ext uri="{D42A27DB-BD31-4B8C-83A1-F6EECF244321}">
                <p14:modId xmlns:p14="http://schemas.microsoft.com/office/powerpoint/2010/main" val="536593255"/>
              </p:ext>
            </p:extLst>
          </p:nvPr>
        </p:nvGraphicFramePr>
        <p:xfrm>
          <a:off x="5361765" y="4475156"/>
          <a:ext cx="1536122" cy="1024081"/>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47" name="Chart 46"/>
          <p:cNvGraphicFramePr/>
          <p:nvPr>
            <p:extLst>
              <p:ext uri="{D42A27DB-BD31-4B8C-83A1-F6EECF244321}">
                <p14:modId xmlns:p14="http://schemas.microsoft.com/office/powerpoint/2010/main" val="1345998745"/>
              </p:ext>
            </p:extLst>
          </p:nvPr>
        </p:nvGraphicFramePr>
        <p:xfrm>
          <a:off x="6933100" y="4475156"/>
          <a:ext cx="1536122" cy="1024081"/>
        </p:xfrm>
        <a:graphic>
          <a:graphicData uri="http://schemas.openxmlformats.org/drawingml/2006/chart">
            <c:chart xmlns:c="http://schemas.openxmlformats.org/drawingml/2006/chart" xmlns:r="http://schemas.openxmlformats.org/officeDocument/2006/relationships" r:id="rId8"/>
          </a:graphicData>
        </a:graphic>
      </p:graphicFrame>
      <p:grpSp>
        <p:nvGrpSpPr>
          <p:cNvPr id="48" name="Group 47"/>
          <p:cNvGrpSpPr/>
          <p:nvPr/>
        </p:nvGrpSpPr>
        <p:grpSpPr>
          <a:xfrm>
            <a:off x="759249" y="5279947"/>
            <a:ext cx="1312349" cy="715581"/>
            <a:chOff x="8274023" y="1098214"/>
            <a:chExt cx="2937088" cy="954107"/>
          </a:xfrm>
        </p:grpSpPr>
        <p:sp>
          <p:nvSpPr>
            <p:cNvPr id="49" name="TextBox 48"/>
            <p:cNvSpPr txBox="1"/>
            <p:nvPr/>
          </p:nvSpPr>
          <p:spPr>
            <a:xfrm>
              <a:off x="8274023" y="1098214"/>
              <a:ext cx="2937088" cy="954107"/>
            </a:xfrm>
            <a:prstGeom prst="rect">
              <a:avLst/>
            </a:prstGeom>
            <a:noFill/>
          </p:spPr>
          <p:txBody>
            <a:bodyPr wrap="square" lIns="0" rIns="0" rtlCol="0" anchor="ctr">
              <a:spAutoFit/>
            </a:bodyPr>
            <a:lstStyle/>
            <a:p>
              <a:pPr algn="ctr"/>
              <a:r>
                <a:rPr lang="en-US" sz="1350" b="1" dirty="0" smtClean="0">
                  <a:solidFill>
                    <a:schemeClr val="bg1"/>
                  </a:solidFill>
                </a:rPr>
                <a:t>Trinity Access </a:t>
              </a:r>
              <a:r>
                <a:rPr lang="en-US" sz="1350" b="1" dirty="0" err="1" smtClean="0">
                  <a:solidFill>
                    <a:schemeClr val="bg1"/>
                  </a:solidFill>
                </a:rPr>
                <a:t>Programme</a:t>
              </a:r>
              <a:r>
                <a:rPr lang="en-US" sz="1350" b="1" dirty="0" smtClean="0">
                  <a:solidFill>
                    <a:schemeClr val="bg1"/>
                  </a:solidFill>
                </a:rPr>
                <a:t> FY (n=50)</a:t>
              </a:r>
              <a:endParaRPr lang="en-US" sz="1350" b="1" dirty="0">
                <a:solidFill>
                  <a:schemeClr val="bg1"/>
                </a:solidFill>
              </a:endParaRPr>
            </a:p>
          </p:txBody>
        </p:sp>
        <p:sp>
          <p:nvSpPr>
            <p:cNvPr id="50" name="TextBox 49"/>
            <p:cNvSpPr txBox="1"/>
            <p:nvPr/>
          </p:nvSpPr>
          <p:spPr>
            <a:xfrm>
              <a:off x="8281818" y="1759932"/>
              <a:ext cx="2929293" cy="284796"/>
            </a:xfrm>
            <a:prstGeom prst="rect">
              <a:avLst/>
            </a:prstGeom>
            <a:noFill/>
          </p:spPr>
          <p:txBody>
            <a:bodyPr wrap="square" lIns="0" rIns="0" rtlCol="0" anchor="t">
              <a:spAutoFit/>
            </a:bodyPr>
            <a:lstStyle/>
            <a:p>
              <a:pPr algn="just"/>
              <a:endParaRPr lang="en-US" sz="788" dirty="0" smtClean="0">
                <a:solidFill>
                  <a:schemeClr val="bg1"/>
                </a:solidFill>
              </a:endParaRPr>
            </a:p>
          </p:txBody>
        </p:sp>
      </p:grpSp>
      <p:grpSp>
        <p:nvGrpSpPr>
          <p:cNvPr id="51" name="Group 50"/>
          <p:cNvGrpSpPr/>
          <p:nvPr/>
        </p:nvGrpSpPr>
        <p:grpSpPr>
          <a:xfrm>
            <a:off x="7048469" y="5383821"/>
            <a:ext cx="1322378" cy="606011"/>
            <a:chOff x="8281818" y="1236714"/>
            <a:chExt cx="2959533" cy="808015"/>
          </a:xfrm>
        </p:grpSpPr>
        <p:sp>
          <p:nvSpPr>
            <p:cNvPr id="52" name="TextBox 51"/>
            <p:cNvSpPr txBox="1"/>
            <p:nvPr/>
          </p:nvSpPr>
          <p:spPr>
            <a:xfrm>
              <a:off x="8304263" y="1236714"/>
              <a:ext cx="2937088" cy="677108"/>
            </a:xfrm>
            <a:prstGeom prst="rect">
              <a:avLst/>
            </a:prstGeom>
            <a:noFill/>
          </p:spPr>
          <p:txBody>
            <a:bodyPr wrap="square" lIns="0" rIns="0" rtlCol="0" anchor="ctr">
              <a:spAutoFit/>
            </a:bodyPr>
            <a:lstStyle/>
            <a:p>
              <a:pPr algn="ctr"/>
              <a:r>
                <a:rPr lang="en-US" sz="1350" b="1" dirty="0" smtClean="0">
                  <a:solidFill>
                    <a:schemeClr val="bg1"/>
                  </a:solidFill>
                </a:rPr>
                <a:t>MU DARE</a:t>
              </a:r>
            </a:p>
            <a:p>
              <a:pPr algn="ctr"/>
              <a:r>
                <a:rPr lang="en-US" sz="1350" b="1" dirty="0" smtClean="0">
                  <a:solidFill>
                    <a:schemeClr val="bg1"/>
                  </a:solidFill>
                </a:rPr>
                <a:t>(n = 10)</a:t>
              </a:r>
              <a:endParaRPr lang="en-US" sz="1350" b="1" dirty="0">
                <a:solidFill>
                  <a:schemeClr val="bg1"/>
                </a:solidFill>
              </a:endParaRPr>
            </a:p>
          </p:txBody>
        </p:sp>
        <p:sp>
          <p:nvSpPr>
            <p:cNvPr id="53" name="TextBox 52"/>
            <p:cNvSpPr txBox="1"/>
            <p:nvPr/>
          </p:nvSpPr>
          <p:spPr>
            <a:xfrm>
              <a:off x="8281818" y="1759933"/>
              <a:ext cx="2929293" cy="284796"/>
            </a:xfrm>
            <a:prstGeom prst="rect">
              <a:avLst/>
            </a:prstGeom>
            <a:noFill/>
          </p:spPr>
          <p:txBody>
            <a:bodyPr wrap="square" lIns="0" rIns="0" rtlCol="0" anchor="t">
              <a:spAutoFit/>
            </a:bodyPr>
            <a:lstStyle/>
            <a:p>
              <a:pPr algn="just"/>
              <a:endParaRPr lang="en-US" sz="788" dirty="0">
                <a:solidFill>
                  <a:schemeClr val="bg1"/>
                </a:solidFill>
              </a:endParaRPr>
            </a:p>
          </p:txBody>
        </p:sp>
      </p:grpSp>
      <p:grpSp>
        <p:nvGrpSpPr>
          <p:cNvPr id="54" name="Group 53"/>
          <p:cNvGrpSpPr/>
          <p:nvPr/>
        </p:nvGrpSpPr>
        <p:grpSpPr>
          <a:xfrm>
            <a:off x="5473553" y="5383821"/>
            <a:ext cx="1312349" cy="606011"/>
            <a:chOff x="8274023" y="1236714"/>
            <a:chExt cx="2937088" cy="808015"/>
          </a:xfrm>
        </p:grpSpPr>
        <p:sp>
          <p:nvSpPr>
            <p:cNvPr id="55" name="TextBox 54"/>
            <p:cNvSpPr txBox="1"/>
            <p:nvPr/>
          </p:nvSpPr>
          <p:spPr>
            <a:xfrm>
              <a:off x="8274023" y="1236714"/>
              <a:ext cx="2937088" cy="677108"/>
            </a:xfrm>
            <a:prstGeom prst="rect">
              <a:avLst/>
            </a:prstGeom>
            <a:noFill/>
          </p:spPr>
          <p:txBody>
            <a:bodyPr wrap="square" lIns="0" rIns="0" rtlCol="0" anchor="ctr">
              <a:spAutoFit/>
            </a:bodyPr>
            <a:lstStyle/>
            <a:p>
              <a:pPr algn="ctr"/>
              <a:r>
                <a:rPr lang="en-US" sz="1350" b="1" dirty="0" smtClean="0">
                  <a:solidFill>
                    <a:schemeClr val="bg1"/>
                  </a:solidFill>
                </a:rPr>
                <a:t>MU HEAR </a:t>
              </a:r>
            </a:p>
            <a:p>
              <a:pPr algn="ctr"/>
              <a:r>
                <a:rPr lang="en-US" sz="1350" b="1" dirty="0" smtClean="0">
                  <a:solidFill>
                    <a:schemeClr val="bg1"/>
                  </a:solidFill>
                </a:rPr>
                <a:t>(n = 40)</a:t>
              </a:r>
              <a:endParaRPr lang="en-US" sz="1350" b="1" dirty="0">
                <a:solidFill>
                  <a:schemeClr val="bg1"/>
                </a:solidFill>
              </a:endParaRPr>
            </a:p>
          </p:txBody>
        </p:sp>
        <p:sp>
          <p:nvSpPr>
            <p:cNvPr id="56" name="TextBox 55"/>
            <p:cNvSpPr txBox="1"/>
            <p:nvPr/>
          </p:nvSpPr>
          <p:spPr>
            <a:xfrm>
              <a:off x="8281818" y="1759933"/>
              <a:ext cx="2929293" cy="284796"/>
            </a:xfrm>
            <a:prstGeom prst="rect">
              <a:avLst/>
            </a:prstGeom>
            <a:noFill/>
          </p:spPr>
          <p:txBody>
            <a:bodyPr wrap="square" lIns="0" rIns="0" rtlCol="0" anchor="t">
              <a:spAutoFit/>
            </a:bodyPr>
            <a:lstStyle/>
            <a:p>
              <a:pPr algn="just"/>
              <a:endParaRPr lang="en-US" sz="788" dirty="0">
                <a:solidFill>
                  <a:schemeClr val="bg1"/>
                </a:solidFill>
              </a:endParaRPr>
            </a:p>
          </p:txBody>
        </p:sp>
      </p:grpSp>
      <p:grpSp>
        <p:nvGrpSpPr>
          <p:cNvPr id="57" name="Group 56"/>
          <p:cNvGrpSpPr/>
          <p:nvPr/>
        </p:nvGrpSpPr>
        <p:grpSpPr>
          <a:xfrm>
            <a:off x="3902118" y="5279946"/>
            <a:ext cx="1312349" cy="715581"/>
            <a:chOff x="8274023" y="1098214"/>
            <a:chExt cx="2937088" cy="954108"/>
          </a:xfrm>
        </p:grpSpPr>
        <p:sp>
          <p:nvSpPr>
            <p:cNvPr id="58" name="TextBox 57"/>
            <p:cNvSpPr txBox="1"/>
            <p:nvPr/>
          </p:nvSpPr>
          <p:spPr>
            <a:xfrm>
              <a:off x="8274023" y="1098214"/>
              <a:ext cx="2937088" cy="954108"/>
            </a:xfrm>
            <a:prstGeom prst="rect">
              <a:avLst/>
            </a:prstGeom>
            <a:noFill/>
          </p:spPr>
          <p:txBody>
            <a:bodyPr wrap="square" lIns="0" rIns="0" rtlCol="0" anchor="ctr">
              <a:spAutoFit/>
            </a:bodyPr>
            <a:lstStyle/>
            <a:p>
              <a:pPr algn="ctr"/>
              <a:r>
                <a:rPr lang="en-US" sz="1350" b="1" dirty="0" smtClean="0">
                  <a:solidFill>
                    <a:schemeClr val="bg1"/>
                  </a:solidFill>
                </a:rPr>
                <a:t>TCD HEAR</a:t>
              </a:r>
            </a:p>
            <a:p>
              <a:pPr algn="ctr"/>
              <a:r>
                <a:rPr lang="en-US" sz="1350" b="1" dirty="0" smtClean="0">
                  <a:solidFill>
                    <a:schemeClr val="bg1"/>
                  </a:solidFill>
                </a:rPr>
                <a:t>(n =200)</a:t>
              </a:r>
              <a:endParaRPr lang="en-US" sz="1350" b="1" dirty="0" smtClean="0">
                <a:solidFill>
                  <a:schemeClr val="bg1"/>
                </a:solidFill>
              </a:endParaRPr>
            </a:p>
            <a:p>
              <a:pPr algn="ctr"/>
              <a:endParaRPr lang="en-US" sz="1350" b="1" dirty="0">
                <a:solidFill>
                  <a:schemeClr val="bg1"/>
                </a:solidFill>
              </a:endParaRPr>
            </a:p>
          </p:txBody>
        </p:sp>
        <p:sp>
          <p:nvSpPr>
            <p:cNvPr id="59" name="TextBox 58"/>
            <p:cNvSpPr txBox="1"/>
            <p:nvPr/>
          </p:nvSpPr>
          <p:spPr>
            <a:xfrm>
              <a:off x="8281818" y="1759933"/>
              <a:ext cx="2929293" cy="284796"/>
            </a:xfrm>
            <a:prstGeom prst="rect">
              <a:avLst/>
            </a:prstGeom>
            <a:noFill/>
          </p:spPr>
          <p:txBody>
            <a:bodyPr wrap="square" lIns="0" rIns="0" rtlCol="0" anchor="t">
              <a:spAutoFit/>
            </a:bodyPr>
            <a:lstStyle/>
            <a:p>
              <a:pPr algn="just"/>
              <a:endParaRPr lang="en-US" sz="788" dirty="0">
                <a:solidFill>
                  <a:schemeClr val="bg1"/>
                </a:solidFill>
              </a:endParaRPr>
            </a:p>
          </p:txBody>
        </p:sp>
      </p:grpSp>
      <p:grpSp>
        <p:nvGrpSpPr>
          <p:cNvPr id="60" name="Group 59"/>
          <p:cNvGrpSpPr/>
          <p:nvPr/>
        </p:nvGrpSpPr>
        <p:grpSpPr>
          <a:xfrm>
            <a:off x="2330684" y="5279947"/>
            <a:ext cx="1312349" cy="715581"/>
            <a:chOff x="8274023" y="1098214"/>
            <a:chExt cx="2937088" cy="954107"/>
          </a:xfrm>
        </p:grpSpPr>
        <p:sp>
          <p:nvSpPr>
            <p:cNvPr id="61" name="TextBox 60"/>
            <p:cNvSpPr txBox="1"/>
            <p:nvPr/>
          </p:nvSpPr>
          <p:spPr>
            <a:xfrm>
              <a:off x="8274023" y="1098214"/>
              <a:ext cx="2937088" cy="954107"/>
            </a:xfrm>
            <a:prstGeom prst="rect">
              <a:avLst/>
            </a:prstGeom>
            <a:noFill/>
          </p:spPr>
          <p:txBody>
            <a:bodyPr wrap="square" lIns="0" rIns="0" rtlCol="0" anchor="ctr">
              <a:spAutoFit/>
            </a:bodyPr>
            <a:lstStyle/>
            <a:p>
              <a:pPr algn="ctr"/>
              <a:r>
                <a:rPr lang="en-US" sz="1350" b="1" dirty="0" smtClean="0">
                  <a:solidFill>
                    <a:schemeClr val="bg1"/>
                  </a:solidFill>
                </a:rPr>
                <a:t>Oxford Lady Margaret Hall FY (n = 20)</a:t>
              </a:r>
              <a:endParaRPr lang="en-US" sz="1350" b="1" dirty="0">
                <a:solidFill>
                  <a:schemeClr val="bg1"/>
                </a:solidFill>
              </a:endParaRPr>
            </a:p>
          </p:txBody>
        </p:sp>
        <p:sp>
          <p:nvSpPr>
            <p:cNvPr id="62" name="TextBox 61"/>
            <p:cNvSpPr txBox="1"/>
            <p:nvPr/>
          </p:nvSpPr>
          <p:spPr>
            <a:xfrm>
              <a:off x="8281818" y="1759932"/>
              <a:ext cx="2929293" cy="284796"/>
            </a:xfrm>
            <a:prstGeom prst="rect">
              <a:avLst/>
            </a:prstGeom>
            <a:noFill/>
          </p:spPr>
          <p:txBody>
            <a:bodyPr wrap="square" lIns="0" rIns="0" rtlCol="0" anchor="t">
              <a:spAutoFit/>
            </a:bodyPr>
            <a:lstStyle/>
            <a:p>
              <a:pPr algn="just"/>
              <a:endParaRPr lang="en-US" sz="788" dirty="0">
                <a:solidFill>
                  <a:schemeClr val="bg1"/>
                </a:solidFill>
              </a:endParaRPr>
            </a:p>
          </p:txBody>
        </p:sp>
      </p:grpSp>
      <p:cxnSp>
        <p:nvCxnSpPr>
          <p:cNvPr id="63" name="Connector: Elbow 28"/>
          <p:cNvCxnSpPr>
            <a:cxnSpLocks/>
            <a:stCxn id="42" idx="3"/>
            <a:endCxn id="47" idx="0"/>
          </p:cNvCxnSpPr>
          <p:nvPr/>
        </p:nvCxnSpPr>
        <p:spPr>
          <a:xfrm>
            <a:off x="5460767" y="3527271"/>
            <a:ext cx="2240394" cy="947885"/>
          </a:xfrm>
          <a:prstGeom prst="bentConnector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4" name="Connector: Elbow 32"/>
          <p:cNvCxnSpPr>
            <a:cxnSpLocks/>
            <a:stCxn id="42" idx="3"/>
            <a:endCxn id="46" idx="0"/>
          </p:cNvCxnSpPr>
          <p:nvPr/>
        </p:nvCxnSpPr>
        <p:spPr>
          <a:xfrm>
            <a:off x="5460767" y="3527271"/>
            <a:ext cx="669059" cy="947885"/>
          </a:xfrm>
          <a:prstGeom prst="bentConnector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a:cxnSpLocks/>
            <a:stCxn id="42" idx="2"/>
            <a:endCxn id="45" idx="0"/>
          </p:cNvCxnSpPr>
          <p:nvPr/>
        </p:nvCxnSpPr>
        <p:spPr>
          <a:xfrm>
            <a:off x="4558489" y="4342380"/>
            <a:ext cx="1" cy="132776"/>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6" name="Connector: Elbow 37"/>
          <p:cNvCxnSpPr>
            <a:cxnSpLocks/>
            <a:stCxn id="42" idx="1"/>
            <a:endCxn id="44" idx="0"/>
          </p:cNvCxnSpPr>
          <p:nvPr/>
        </p:nvCxnSpPr>
        <p:spPr>
          <a:xfrm rot="10800000" flipV="1">
            <a:off x="2987153" y="3527270"/>
            <a:ext cx="669059" cy="947885"/>
          </a:xfrm>
          <a:prstGeom prst="bentConnector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67" name="Connector: Elbow 40"/>
          <p:cNvCxnSpPr>
            <a:cxnSpLocks/>
            <a:stCxn id="43" idx="0"/>
            <a:endCxn id="42" idx="1"/>
          </p:cNvCxnSpPr>
          <p:nvPr/>
        </p:nvCxnSpPr>
        <p:spPr>
          <a:xfrm rot="5400000" flipH="1" flipV="1">
            <a:off x="2062073" y="2881017"/>
            <a:ext cx="947885" cy="2240395"/>
          </a:xfrm>
          <a:prstGeom prst="bentConnector2">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4040551" y="3009529"/>
            <a:ext cx="1035482" cy="1035482"/>
          </a:xfrm>
          <a:prstGeom prst="ellipse">
            <a:avLst/>
          </a:prstGeom>
          <a:solidFill>
            <a:srgbClr val="2B323B"/>
          </a:solidFill>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69" name="Oval 68"/>
          <p:cNvSpPr/>
          <p:nvPr/>
        </p:nvSpPr>
        <p:spPr>
          <a:xfrm>
            <a:off x="1108567" y="4680340"/>
            <a:ext cx="613712" cy="613712"/>
          </a:xfrm>
          <a:prstGeom prst="ellipse">
            <a:avLst/>
          </a:prstGeom>
          <a:solidFill>
            <a:srgbClr val="2B323B"/>
          </a:solidFill>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0" name="Oval 69"/>
          <p:cNvSpPr/>
          <p:nvPr/>
        </p:nvSpPr>
        <p:spPr>
          <a:xfrm>
            <a:off x="2680001" y="4680340"/>
            <a:ext cx="613712" cy="613712"/>
          </a:xfrm>
          <a:prstGeom prst="ellipse">
            <a:avLst/>
          </a:prstGeom>
          <a:solidFill>
            <a:srgbClr val="2B323B"/>
          </a:solidFill>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1" name="Oval 70"/>
          <p:cNvSpPr/>
          <p:nvPr/>
        </p:nvSpPr>
        <p:spPr>
          <a:xfrm>
            <a:off x="4251436" y="4680340"/>
            <a:ext cx="613712" cy="613712"/>
          </a:xfrm>
          <a:prstGeom prst="ellipse">
            <a:avLst/>
          </a:prstGeom>
          <a:solidFill>
            <a:srgbClr val="2B323B"/>
          </a:solidFill>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2" name="Oval 71"/>
          <p:cNvSpPr/>
          <p:nvPr/>
        </p:nvSpPr>
        <p:spPr>
          <a:xfrm>
            <a:off x="5822870" y="4680340"/>
            <a:ext cx="613712" cy="613712"/>
          </a:xfrm>
          <a:prstGeom prst="ellipse">
            <a:avLst/>
          </a:prstGeom>
          <a:solidFill>
            <a:srgbClr val="2B323B"/>
          </a:solidFill>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3" name="Oval 72"/>
          <p:cNvSpPr/>
          <p:nvPr/>
        </p:nvSpPr>
        <p:spPr>
          <a:xfrm>
            <a:off x="7394304" y="4680340"/>
            <a:ext cx="613712" cy="613712"/>
          </a:xfrm>
          <a:prstGeom prst="ellipse">
            <a:avLst/>
          </a:prstGeom>
          <a:solidFill>
            <a:srgbClr val="2B323B"/>
          </a:solidFill>
          <a:effectLst/>
        </p:spPr>
        <p:style>
          <a:lnRef idx="0">
            <a:schemeClr val="accent4"/>
          </a:lnRef>
          <a:fillRef idx="3">
            <a:schemeClr val="accent4"/>
          </a:fillRef>
          <a:effectRef idx="3">
            <a:schemeClr val="accent4"/>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a:p>
        </p:txBody>
      </p:sp>
      <p:sp>
        <p:nvSpPr>
          <p:cNvPr id="79" name="Title 2"/>
          <p:cNvSpPr>
            <a:spLocks noGrp="1"/>
          </p:cNvSpPr>
          <p:nvPr>
            <p:ph type="title"/>
          </p:nvPr>
        </p:nvSpPr>
        <p:spPr>
          <a:xfrm>
            <a:off x="628650" y="106331"/>
            <a:ext cx="7886700" cy="739056"/>
          </a:xfrm>
        </p:spPr>
        <p:txBody>
          <a:bodyPr>
            <a:noAutofit/>
          </a:bodyPr>
          <a:lstStyle/>
          <a:p>
            <a:r>
              <a:rPr lang="en-US" sz="2400" dirty="0" smtClean="0"/>
              <a:t>IRC for Research for Policy and Society International Comparison of Alternative Access Routes</a:t>
            </a:r>
            <a:endParaRPr lang="en-US" sz="2400" dirty="0"/>
          </a:p>
        </p:txBody>
      </p:sp>
      <p:sp>
        <p:nvSpPr>
          <p:cNvPr id="10" name="TextBox 9"/>
          <p:cNvSpPr txBox="1"/>
          <p:nvPr/>
        </p:nvSpPr>
        <p:spPr>
          <a:xfrm>
            <a:off x="310768" y="1202388"/>
            <a:ext cx="8350191" cy="923330"/>
          </a:xfrm>
          <a:prstGeom prst="rect">
            <a:avLst/>
          </a:prstGeom>
          <a:noFill/>
          <a:ln>
            <a:solidFill>
              <a:schemeClr val="accent4"/>
            </a:solidFill>
          </a:ln>
        </p:spPr>
        <p:txBody>
          <a:bodyPr wrap="square" rtlCol="0">
            <a:spAutoFit/>
          </a:bodyPr>
          <a:lstStyle/>
          <a:p>
            <a:r>
              <a:rPr lang="en-US" b="1" dirty="0" smtClean="0">
                <a:solidFill>
                  <a:schemeClr val="bg1"/>
                </a:solidFill>
              </a:rPr>
              <a:t>WHAT: </a:t>
            </a:r>
            <a:r>
              <a:rPr lang="en-US" dirty="0" smtClean="0">
                <a:solidFill>
                  <a:schemeClr val="bg1"/>
                </a:solidFill>
              </a:rPr>
              <a:t>How do alternative routes contribute to the students capability to participate in HE? What factors are predictive in supporting success in HE? How does institutional prestige effect capability of student to participate?</a:t>
            </a:r>
            <a:endParaRPr lang="en-US" dirty="0">
              <a:solidFill>
                <a:schemeClr val="bg1"/>
              </a:solidFill>
            </a:endParaRPr>
          </a:p>
        </p:txBody>
      </p:sp>
      <p:sp>
        <p:nvSpPr>
          <p:cNvPr id="81" name="TextBox 80"/>
          <p:cNvSpPr txBox="1"/>
          <p:nvPr/>
        </p:nvSpPr>
        <p:spPr>
          <a:xfrm>
            <a:off x="301028" y="2381547"/>
            <a:ext cx="8350191" cy="646331"/>
          </a:xfrm>
          <a:prstGeom prst="rect">
            <a:avLst/>
          </a:prstGeom>
          <a:noFill/>
          <a:ln>
            <a:solidFill>
              <a:schemeClr val="accent5"/>
            </a:solidFill>
          </a:ln>
        </p:spPr>
        <p:txBody>
          <a:bodyPr wrap="square" rtlCol="0">
            <a:spAutoFit/>
          </a:bodyPr>
          <a:lstStyle/>
          <a:p>
            <a:r>
              <a:rPr lang="en-US" b="1" dirty="0" smtClean="0">
                <a:solidFill>
                  <a:schemeClr val="bg1"/>
                </a:solidFill>
              </a:rPr>
              <a:t>HOW: </a:t>
            </a:r>
            <a:r>
              <a:rPr lang="en-US" dirty="0" smtClean="0">
                <a:solidFill>
                  <a:schemeClr val="bg1"/>
                </a:solidFill>
              </a:rPr>
              <a:t>Longitudinal tracking of 5 groups over 2 years – QLR and quantitative, Oxford, TCC and </a:t>
            </a:r>
            <a:r>
              <a:rPr lang="en-US" dirty="0" err="1" smtClean="0">
                <a:solidFill>
                  <a:schemeClr val="bg1"/>
                </a:solidFill>
              </a:rPr>
              <a:t>Maynooth</a:t>
            </a:r>
            <a:r>
              <a:rPr lang="en-US" dirty="0" smtClean="0">
                <a:solidFill>
                  <a:schemeClr val="bg1"/>
                </a:solidFill>
              </a:rPr>
              <a:t>  </a:t>
            </a:r>
            <a:endParaRPr lang="en-US" dirty="0">
              <a:solidFill>
                <a:schemeClr val="bg1"/>
              </a:solidFill>
            </a:endParaRPr>
          </a:p>
        </p:txBody>
      </p:sp>
    </p:spTree>
    <p:extLst>
      <p:ext uri="{BB962C8B-B14F-4D97-AF65-F5344CB8AC3E}">
        <p14:creationId xmlns:p14="http://schemas.microsoft.com/office/powerpoint/2010/main" val="245023714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9" name="Title 2"/>
          <p:cNvSpPr>
            <a:spLocks noGrp="1"/>
          </p:cNvSpPr>
          <p:nvPr>
            <p:ph type="title"/>
          </p:nvPr>
        </p:nvSpPr>
        <p:spPr>
          <a:xfrm>
            <a:off x="628650" y="106331"/>
            <a:ext cx="7886700" cy="739056"/>
          </a:xfrm>
        </p:spPr>
        <p:txBody>
          <a:bodyPr>
            <a:normAutofit/>
          </a:bodyPr>
          <a:lstStyle/>
          <a:p>
            <a:r>
              <a:rPr lang="en-US" dirty="0" smtClean="0"/>
              <a:t>Findings to-date</a:t>
            </a:r>
            <a:endParaRPr lang="en-US" dirty="0"/>
          </a:p>
        </p:txBody>
      </p:sp>
      <p:graphicFrame>
        <p:nvGraphicFramePr>
          <p:cNvPr id="39" name="Chart 38"/>
          <p:cNvGraphicFramePr>
            <a:graphicFrameLocks/>
          </p:cNvGraphicFramePr>
          <p:nvPr>
            <p:extLst>
              <p:ext uri="{D42A27DB-BD31-4B8C-83A1-F6EECF244321}">
                <p14:modId xmlns:p14="http://schemas.microsoft.com/office/powerpoint/2010/main" val="2058049162"/>
              </p:ext>
            </p:extLst>
          </p:nvPr>
        </p:nvGraphicFramePr>
        <p:xfrm>
          <a:off x="256721" y="756558"/>
          <a:ext cx="6553144" cy="416107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0" name="Chart 39"/>
          <p:cNvGraphicFramePr>
            <a:graphicFrameLocks/>
          </p:cNvGraphicFramePr>
          <p:nvPr>
            <p:extLst>
              <p:ext uri="{D42A27DB-BD31-4B8C-83A1-F6EECF244321}">
                <p14:modId xmlns:p14="http://schemas.microsoft.com/office/powerpoint/2010/main" val="125700100"/>
              </p:ext>
            </p:extLst>
          </p:nvPr>
        </p:nvGraphicFramePr>
        <p:xfrm>
          <a:off x="162138" y="4163469"/>
          <a:ext cx="8228587" cy="3820928"/>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Box 1"/>
          <p:cNvSpPr txBox="1"/>
          <p:nvPr/>
        </p:nvSpPr>
        <p:spPr>
          <a:xfrm>
            <a:off x="4769608" y="445829"/>
            <a:ext cx="4148072" cy="923330"/>
          </a:xfrm>
          <a:prstGeom prst="rect">
            <a:avLst/>
          </a:prstGeom>
          <a:noFill/>
          <a:ln>
            <a:solidFill>
              <a:schemeClr val="bg1"/>
            </a:solidFill>
          </a:ln>
        </p:spPr>
        <p:txBody>
          <a:bodyPr wrap="square" rtlCol="0">
            <a:spAutoFit/>
          </a:bodyPr>
          <a:lstStyle/>
          <a:p>
            <a:r>
              <a:rPr lang="en-US" dirty="0" smtClean="0">
                <a:solidFill>
                  <a:srgbClr val="FFFFFF"/>
                </a:solidFill>
              </a:rPr>
              <a:t>Significant proportion of people using these schemes come from one-parent families</a:t>
            </a:r>
            <a:endParaRPr lang="en-US" dirty="0">
              <a:solidFill>
                <a:srgbClr val="FFFFFF"/>
              </a:solidFill>
            </a:endParaRPr>
          </a:p>
        </p:txBody>
      </p:sp>
      <p:sp>
        <p:nvSpPr>
          <p:cNvPr id="74" name="TextBox 73"/>
          <p:cNvSpPr txBox="1"/>
          <p:nvPr/>
        </p:nvSpPr>
        <p:spPr>
          <a:xfrm>
            <a:off x="4739207" y="436109"/>
            <a:ext cx="4148072" cy="923330"/>
          </a:xfrm>
          <a:prstGeom prst="rect">
            <a:avLst/>
          </a:prstGeom>
          <a:noFill/>
          <a:ln>
            <a:solidFill>
              <a:schemeClr val="bg1"/>
            </a:solidFill>
          </a:ln>
        </p:spPr>
        <p:txBody>
          <a:bodyPr wrap="square" rtlCol="0">
            <a:spAutoFit/>
          </a:bodyPr>
          <a:lstStyle/>
          <a:p>
            <a:r>
              <a:rPr lang="en-US" dirty="0" smtClean="0">
                <a:solidFill>
                  <a:srgbClr val="FFFFFF"/>
                </a:solidFill>
              </a:rPr>
              <a:t>Higher proportion of students accessing FY come from families with only primary education</a:t>
            </a:r>
            <a:endParaRPr lang="en-US" dirty="0">
              <a:solidFill>
                <a:srgbClr val="FFFFFF"/>
              </a:solidFill>
            </a:endParaRPr>
          </a:p>
        </p:txBody>
      </p:sp>
    </p:spTree>
    <p:extLst>
      <p:ext uri="{BB962C8B-B14F-4D97-AF65-F5344CB8AC3E}">
        <p14:creationId xmlns:p14="http://schemas.microsoft.com/office/powerpoint/2010/main" val="309415480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39"/>
                                        </p:tgtEl>
                                      </p:cBhvr>
                                    </p:animEffect>
                                    <p:set>
                                      <p:cBhvr>
                                        <p:cTn id="13" dur="1" fill="hold">
                                          <p:stCondLst>
                                            <p:cond delay="499"/>
                                          </p:stCondLst>
                                        </p:cTn>
                                        <p:tgtEl>
                                          <p:spTgt spid="39"/>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3" presetClass="exit" presetSubtype="10" fill="hold" grpId="1" nodeType="clickEffect">
                                  <p:stCondLst>
                                    <p:cond delay="0"/>
                                  </p:stCondLst>
                                  <p:childTnLst>
                                    <p:animEffect transition="out" filter="blinds(horizontal)">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7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xit" presetSubtype="10" fill="hold" grpId="1" nodeType="clickEffect">
                                  <p:stCondLst>
                                    <p:cond delay="0"/>
                                  </p:stCondLst>
                                  <p:childTnLst>
                                    <p:animEffect transition="out" filter="blinds(horizontal)">
                                      <p:cBhvr>
                                        <p:cTn id="30" dur="500"/>
                                        <p:tgtEl>
                                          <p:spTgt spid="40"/>
                                        </p:tgtEl>
                                      </p:cBhvr>
                                    </p:animEffect>
                                    <p:set>
                                      <p:cBhvr>
                                        <p:cTn id="31" dur="1" fill="hold">
                                          <p:stCondLst>
                                            <p:cond delay="499"/>
                                          </p:stCondLst>
                                        </p:cTn>
                                        <p:tgtEl>
                                          <p:spTgt spid="40"/>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7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3" nodeType="clickEffect">
                                  <p:stCondLst>
                                    <p:cond delay="0"/>
                                  </p:stCondLst>
                                  <p:childTnLst>
                                    <p:animEffect transition="out" filter="blinds(horizontal)">
                                      <p:cBhvr>
                                        <p:cTn id="37" dur="500"/>
                                        <p:tgtEl>
                                          <p:spTgt spid="74"/>
                                        </p:tgtEl>
                                      </p:cBhvr>
                                    </p:animEffect>
                                    <p:set>
                                      <p:cBhvr>
                                        <p:cTn id="38" dur="1" fill="hold">
                                          <p:stCondLst>
                                            <p:cond delay="499"/>
                                          </p:stCondLst>
                                        </p:cTn>
                                        <p:tgtEl>
                                          <p:spTgt spid="74"/>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xit" presetSubtype="10" fill="hold" grpId="1" nodeType="clickEffect">
                                  <p:stCondLst>
                                    <p:cond delay="0"/>
                                  </p:stCondLst>
                                  <p:childTnLst>
                                    <p:animEffect transition="out" filter="blinds(horizontal)">
                                      <p:cBhvr>
                                        <p:cTn id="42" dur="500"/>
                                        <p:tgtEl>
                                          <p:spTgt spid="74"/>
                                        </p:tgtEl>
                                      </p:cBhvr>
                                    </p:animEffect>
                                    <p:set>
                                      <p:cBhvr>
                                        <p:cTn id="43" dur="1" fill="hold">
                                          <p:stCondLst>
                                            <p:cond delay="499"/>
                                          </p:stCondLst>
                                        </p:cTn>
                                        <p:tgtEl>
                                          <p:spTgt spid="7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9" grpId="0">
        <p:bldAsOne/>
      </p:bldGraphic>
      <p:bldGraphic spid="39" grpId="1">
        <p:bldAsOne/>
      </p:bldGraphic>
      <p:bldGraphic spid="40" grpId="0">
        <p:bldAsOne/>
      </p:bldGraphic>
      <p:bldGraphic spid="40" grpId="1">
        <p:bldAsOne/>
      </p:bldGraphic>
      <p:bldP spid="2" grpId="0" animBg="1"/>
      <p:bldP spid="2" grpId="1" animBg="1"/>
      <p:bldP spid="74" grpId="0" animBg="1"/>
      <p:bldP spid="74" grpId="1" animBg="1"/>
      <p:bldP spid="74" grpId="2" animBg="1"/>
      <p:bldP spid="74" grpId="3"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993688143"/>
              </p:ext>
            </p:extLst>
          </p:nvPr>
        </p:nvGraphicFramePr>
        <p:xfrm>
          <a:off x="644653" y="1646238"/>
          <a:ext cx="7818119" cy="411448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884164" y="841249"/>
            <a:ext cx="2894076" cy="646331"/>
          </a:xfrm>
          <a:prstGeom prst="rect">
            <a:avLst/>
          </a:prstGeom>
          <a:noFill/>
          <a:ln>
            <a:solidFill>
              <a:schemeClr val="accent1"/>
            </a:solidFill>
          </a:ln>
        </p:spPr>
        <p:txBody>
          <a:bodyPr wrap="square" rtlCol="0">
            <a:spAutoFit/>
          </a:bodyPr>
          <a:lstStyle/>
          <a:p>
            <a:r>
              <a:rPr lang="en-IE" dirty="0" smtClean="0">
                <a:solidFill>
                  <a:srgbClr val="FFFFFF"/>
                </a:solidFill>
              </a:rPr>
              <a:t>No higher or lower professions in NUIM</a:t>
            </a:r>
            <a:endParaRPr lang="en-IE" dirty="0">
              <a:solidFill>
                <a:srgbClr val="FFFFFF"/>
              </a:solidFill>
            </a:endParaRPr>
          </a:p>
        </p:txBody>
      </p:sp>
      <p:sp>
        <p:nvSpPr>
          <p:cNvPr id="6" name="Title 2"/>
          <p:cNvSpPr txBox="1">
            <a:spLocks/>
          </p:cNvSpPr>
          <p:nvPr/>
        </p:nvSpPr>
        <p:spPr>
          <a:xfrm>
            <a:off x="601626" y="430571"/>
            <a:ext cx="7886700" cy="739056"/>
          </a:xfrm>
          <a:prstGeom prst="rect">
            <a:avLst/>
          </a:prstGeom>
        </p:spPr>
        <p:txBody>
          <a:bodyPr>
            <a:normAutofit/>
          </a:bodyPr>
          <a:lst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a:lstStyle>
          <a:p>
            <a:r>
              <a:rPr lang="en-US" dirty="0" smtClean="0"/>
              <a:t>Findings to-date</a:t>
            </a:r>
            <a:endParaRPr lang="en-US" dirty="0"/>
          </a:p>
        </p:txBody>
      </p:sp>
      <p:sp>
        <p:nvSpPr>
          <p:cNvPr id="8" name="Rectangle 7"/>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9" name="Chart 8"/>
          <p:cNvGraphicFramePr>
            <a:graphicFrameLocks/>
          </p:cNvGraphicFramePr>
          <p:nvPr>
            <p:extLst>
              <p:ext uri="{D42A27DB-BD31-4B8C-83A1-F6EECF244321}">
                <p14:modId xmlns:p14="http://schemas.microsoft.com/office/powerpoint/2010/main" val="537531145"/>
              </p:ext>
            </p:extLst>
          </p:nvPr>
        </p:nvGraphicFramePr>
        <p:xfrm>
          <a:off x="987146" y="1295975"/>
          <a:ext cx="7262622" cy="4992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46947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 presetClass="exit" presetSubtype="10" fill="hold" grpId="1" nodeType="clickEffect">
                                  <p:stCondLst>
                                    <p:cond delay="0"/>
                                  </p:stCondLst>
                                  <p:childTnLst>
                                    <p:animEffect transition="out" filter="blinds(horizontal)">
                                      <p:cBhvr>
                                        <p:cTn id="12" dur="500"/>
                                        <p:tgtEl>
                                          <p:spTgt spid="4"/>
                                        </p:tgtEl>
                                      </p:cBhvr>
                                    </p:animEffect>
                                    <p:set>
                                      <p:cBhvr>
                                        <p:cTn id="13" dur="1" fill="hold">
                                          <p:stCondLst>
                                            <p:cond delay="499"/>
                                          </p:stCondLst>
                                        </p:cTn>
                                        <p:tgtEl>
                                          <p:spTgt spid="4"/>
                                        </p:tgtEl>
                                        <p:attrNameLst>
                                          <p:attrName>style.visibility</p:attrName>
                                        </p:attrNameLst>
                                      </p:cBhvr>
                                      <p:to>
                                        <p:strVal val="hidden"/>
                                      </p:to>
                                    </p:set>
                                  </p:childTnLst>
                                </p:cTn>
                              </p:par>
                              <p:par>
                                <p:cTn id="14" presetID="3" presetClass="exit" presetSubtype="10" fill="hold" grpId="1" nodeType="withEffect">
                                  <p:stCondLst>
                                    <p:cond delay="0"/>
                                  </p:stCondLst>
                                  <p:childTnLst>
                                    <p:animEffect transition="out" filter="blinds(horizontal)">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 presetClass="exit" presetSubtype="10" fill="hold" grpId="1" nodeType="clickEffect">
                                  <p:stCondLst>
                                    <p:cond delay="0"/>
                                  </p:stCondLst>
                                  <p:childTnLst>
                                    <p:animEffect transition="out" filter="blinds(horizontal)">
                                      <p:cBhvr>
                                        <p:cTn id="24" dur="500"/>
                                        <p:tgtEl>
                                          <p:spTgt spid="9"/>
                                        </p:tgtEl>
                                      </p:cBhvr>
                                    </p:animEffect>
                                    <p:set>
                                      <p:cBhvr>
                                        <p:cTn id="25"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4" grpId="1">
        <p:bldAsOne/>
      </p:bldGraphic>
      <p:bldP spid="5" grpId="0" animBg="1"/>
      <p:bldP spid="5" grpId="1" animBg="1"/>
      <p:bldGraphic spid="9" grpId="0">
        <p:bldAsOne/>
      </p:bldGraphic>
      <p:bldGraphic spid="9" grpId="1">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208817535"/>
              </p:ext>
            </p:extLst>
          </p:nvPr>
        </p:nvGraphicFramePr>
        <p:xfrm>
          <a:off x="1" y="1176164"/>
          <a:ext cx="4269676" cy="47952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4"/>
          <p:cNvSpPr>
            <a:spLocks noGrp="1"/>
          </p:cNvSpPr>
          <p:nvPr>
            <p:ph type="title"/>
          </p:nvPr>
        </p:nvSpPr>
        <p:spPr>
          <a:noFill/>
        </p:spPr>
        <p:style>
          <a:lnRef idx="2">
            <a:schemeClr val="accent3"/>
          </a:lnRef>
          <a:fillRef idx="1">
            <a:schemeClr val="lt1"/>
          </a:fillRef>
          <a:effectRef idx="0">
            <a:schemeClr val="accent3"/>
          </a:effectRef>
          <a:fontRef idx="minor">
            <a:schemeClr val="dk1"/>
          </a:fontRef>
        </p:style>
        <p:txBody>
          <a:bodyPr>
            <a:normAutofit/>
          </a:bodyPr>
          <a:lstStyle/>
          <a:p>
            <a:r>
              <a:rPr lang="en-US" sz="2800" dirty="0" smtClean="0">
                <a:solidFill>
                  <a:srgbClr val="FFFFFF"/>
                </a:solidFill>
              </a:rPr>
              <a:t>Action Research- impact on </a:t>
            </a:r>
            <a:r>
              <a:rPr lang="en-US" sz="2800" dirty="0" err="1" smtClean="0">
                <a:solidFill>
                  <a:srgbClr val="FFFFFF"/>
                </a:solidFill>
              </a:rPr>
              <a:t>programme</a:t>
            </a:r>
            <a:r>
              <a:rPr lang="en-US" sz="2800" dirty="0" smtClean="0">
                <a:solidFill>
                  <a:srgbClr val="FFFFFF"/>
                </a:solidFill>
              </a:rPr>
              <a:t> &amp; policy </a:t>
            </a:r>
            <a:endParaRPr lang="en-US" sz="2800" dirty="0">
              <a:solidFill>
                <a:srgbClr val="FFFFFF"/>
              </a:solidFill>
            </a:endParaRPr>
          </a:p>
        </p:txBody>
      </p:sp>
      <p:sp>
        <p:nvSpPr>
          <p:cNvPr id="6" name="Rectangle 5"/>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7" name="Diagram 6"/>
          <p:cNvGraphicFramePr/>
          <p:nvPr>
            <p:extLst>
              <p:ext uri="{D42A27DB-BD31-4B8C-83A1-F6EECF244321}">
                <p14:modId xmlns:p14="http://schemas.microsoft.com/office/powerpoint/2010/main" val="3784920797"/>
              </p:ext>
            </p:extLst>
          </p:nvPr>
        </p:nvGraphicFramePr>
        <p:xfrm>
          <a:off x="4499376" y="594440"/>
          <a:ext cx="4485862" cy="591230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95184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2BFAE1-45D3-4B3B-81D2-0BF25FA84FB8}"/>
              </a:ext>
            </a:extLst>
          </p:cNvPr>
          <p:cNvSpPr>
            <a:spLocks noGrp="1"/>
          </p:cNvSpPr>
          <p:nvPr>
            <p:ph type="title"/>
          </p:nvPr>
        </p:nvSpPr>
        <p:spPr/>
        <p:txBody>
          <a:bodyPr/>
          <a:lstStyle/>
          <a:p>
            <a:r>
              <a:rPr lang="en-US" dirty="0" smtClean="0"/>
              <a:t>Next Steps</a:t>
            </a:r>
            <a:endParaRPr lang="en-US" dirty="0"/>
          </a:p>
        </p:txBody>
      </p:sp>
      <p:grpSp>
        <p:nvGrpSpPr>
          <p:cNvPr id="3" name="Group 2">
            <a:extLst>
              <a:ext uri="{FF2B5EF4-FFF2-40B4-BE49-F238E27FC236}">
                <a16:creationId xmlns:a16="http://schemas.microsoft.com/office/drawing/2014/main" xmlns="" id="{9C8014D1-2D37-4D97-92B9-0CF68EEFC124}"/>
              </a:ext>
            </a:extLst>
          </p:cNvPr>
          <p:cNvGrpSpPr/>
          <p:nvPr/>
        </p:nvGrpSpPr>
        <p:grpSpPr>
          <a:xfrm>
            <a:off x="2137187" y="1212838"/>
            <a:ext cx="4869626" cy="4619321"/>
            <a:chOff x="2615560" y="1704525"/>
            <a:chExt cx="3912882" cy="3711754"/>
          </a:xfrm>
        </p:grpSpPr>
        <p:sp>
          <p:nvSpPr>
            <p:cNvPr id="81" name="Freeform: Shape 80">
              <a:extLst>
                <a:ext uri="{FF2B5EF4-FFF2-40B4-BE49-F238E27FC236}">
                  <a16:creationId xmlns:a16="http://schemas.microsoft.com/office/drawing/2014/main" xmlns="" id="{309DBC86-1E91-4297-8678-EA122FBF8F6D}"/>
                </a:ext>
              </a:extLst>
            </p:cNvPr>
            <p:cNvSpPr/>
            <p:nvPr/>
          </p:nvSpPr>
          <p:spPr>
            <a:xfrm>
              <a:off x="4608741" y="1737303"/>
              <a:ext cx="1143379" cy="2078827"/>
            </a:xfrm>
            <a:custGeom>
              <a:avLst/>
              <a:gdLst>
                <a:gd name="connsiteX0" fmla="*/ 682464 w 1524505"/>
                <a:gd name="connsiteY0" fmla="*/ 1136 h 2771769"/>
                <a:gd name="connsiteX1" fmla="*/ 1300252 w 1524505"/>
                <a:gd name="connsiteY1" fmla="*/ 285692 h 2771769"/>
                <a:gd name="connsiteX2" fmla="*/ 1370129 w 1524505"/>
                <a:gd name="connsiteY2" fmla="*/ 398427 h 2771769"/>
                <a:gd name="connsiteX3" fmla="*/ 1373028 w 1524505"/>
                <a:gd name="connsiteY3" fmla="*/ 396661 h 2771769"/>
                <a:gd name="connsiteX4" fmla="*/ 467773 w 1524505"/>
                <a:gd name="connsiteY4" fmla="*/ 2771769 h 2771769"/>
                <a:gd name="connsiteX5" fmla="*/ 223454 w 1524505"/>
                <a:gd name="connsiteY5" fmla="*/ 1250782 h 2771769"/>
                <a:gd name="connsiteX6" fmla="*/ 177283 w 1524505"/>
                <a:gd name="connsiteY6" fmla="*/ 1193866 h 2771769"/>
                <a:gd name="connsiteX7" fmla="*/ 148081 w 1524505"/>
                <a:gd name="connsiteY7" fmla="*/ 1162312 h 2771769"/>
                <a:gd name="connsiteX8" fmla="*/ 1253 w 1524505"/>
                <a:gd name="connsiteY8" fmla="*/ 765287 h 2771769"/>
                <a:gd name="connsiteX9" fmla="*/ 682464 w 1524505"/>
                <a:gd name="connsiteY9" fmla="*/ 1136 h 27717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24505" h="2771769">
                  <a:moveTo>
                    <a:pt x="682464" y="1136"/>
                  </a:moveTo>
                  <a:cubicBezTo>
                    <a:pt x="931822" y="-12711"/>
                    <a:pt x="1159298" y="101025"/>
                    <a:pt x="1300252" y="285692"/>
                  </a:cubicBezTo>
                  <a:lnTo>
                    <a:pt x="1370129" y="398427"/>
                  </a:lnTo>
                  <a:lnTo>
                    <a:pt x="1373028" y="396661"/>
                  </a:lnTo>
                  <a:cubicBezTo>
                    <a:pt x="1373028" y="396661"/>
                    <a:pt x="2071780" y="1620392"/>
                    <a:pt x="467773" y="2771769"/>
                  </a:cubicBezTo>
                  <a:cubicBezTo>
                    <a:pt x="467773" y="2771769"/>
                    <a:pt x="1040357" y="2295530"/>
                    <a:pt x="223454" y="1250782"/>
                  </a:cubicBezTo>
                  <a:lnTo>
                    <a:pt x="177283" y="1193866"/>
                  </a:lnTo>
                  <a:lnTo>
                    <a:pt x="148081" y="1162312"/>
                  </a:lnTo>
                  <a:cubicBezTo>
                    <a:pt x="63543" y="1051378"/>
                    <a:pt x="10008" y="914894"/>
                    <a:pt x="1253" y="765287"/>
                  </a:cubicBezTo>
                  <a:cubicBezTo>
                    <a:pt x="-22095" y="366267"/>
                    <a:pt x="283559" y="24466"/>
                    <a:pt x="682464" y="1136"/>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3" name="Figure">
              <a:extLst>
                <a:ext uri="{FF2B5EF4-FFF2-40B4-BE49-F238E27FC236}">
                  <a16:creationId xmlns:a16="http://schemas.microsoft.com/office/drawing/2014/main" xmlns="" id="{F2650D18-681A-49E8-AB23-82C7F3A5B82A}"/>
                </a:ext>
              </a:extLst>
            </p:cNvPr>
            <p:cNvSpPr/>
            <p:nvPr/>
          </p:nvSpPr>
          <p:spPr>
            <a:xfrm>
              <a:off x="4704987" y="1824819"/>
              <a:ext cx="904364" cy="904666"/>
            </a:xfrm>
            <a:custGeom>
              <a:avLst/>
              <a:gdLst/>
              <a:ahLst/>
              <a:cxnLst>
                <a:cxn ang="0">
                  <a:pos x="wd2" y="hd2"/>
                </a:cxn>
                <a:cxn ang="5400000">
                  <a:pos x="wd2" y="hd2"/>
                </a:cxn>
                <a:cxn ang="10800000">
                  <a:pos x="wd2" y="hd2"/>
                </a:cxn>
                <a:cxn ang="16200000">
                  <a:pos x="wd2" y="hd2"/>
                </a:cxn>
              </a:cxnLst>
              <a:rect l="0" t="0" r="r" b="b"/>
              <a:pathLst>
                <a:path w="20984" h="21600" extrusionOk="0">
                  <a:moveTo>
                    <a:pt x="10492" y="21600"/>
                  </a:moveTo>
                  <a:cubicBezTo>
                    <a:pt x="4950" y="21600"/>
                    <a:pt x="342" y="17130"/>
                    <a:pt x="17" y="11427"/>
                  </a:cubicBezTo>
                  <a:cubicBezTo>
                    <a:pt x="-308" y="5473"/>
                    <a:pt x="4118" y="355"/>
                    <a:pt x="9883" y="21"/>
                  </a:cubicBezTo>
                  <a:cubicBezTo>
                    <a:pt x="10086" y="0"/>
                    <a:pt x="10289" y="0"/>
                    <a:pt x="10492" y="0"/>
                  </a:cubicBezTo>
                  <a:cubicBezTo>
                    <a:pt x="16034" y="0"/>
                    <a:pt x="20642" y="4470"/>
                    <a:pt x="20967" y="10173"/>
                  </a:cubicBezTo>
                  <a:cubicBezTo>
                    <a:pt x="21292" y="16127"/>
                    <a:pt x="16866" y="21245"/>
                    <a:pt x="11101" y="21579"/>
                  </a:cubicBezTo>
                  <a:cubicBezTo>
                    <a:pt x="10918" y="21600"/>
                    <a:pt x="10715" y="21600"/>
                    <a:pt x="10492" y="21600"/>
                  </a:cubicBezTo>
                  <a:close/>
                </a:path>
              </a:pathLst>
            </a:custGeom>
            <a:solidFill>
              <a:schemeClr val="bg1"/>
            </a:solidFill>
            <a:ln/>
          </p:spPr>
          <p:style>
            <a:lnRef idx="0">
              <a:schemeClr val="accent4"/>
            </a:lnRef>
            <a:fillRef idx="3">
              <a:schemeClr val="accent4"/>
            </a:fillRef>
            <a:effectRef idx="3">
              <a:schemeClr val="accent4"/>
            </a:effectRef>
            <a:fontRef idx="minor">
              <a:schemeClr val="lt1"/>
            </a:fontRef>
          </p:style>
          <p:txBody>
            <a:bodyPr lIns="28575" tIns="28575" rIns="28575" bIns="28575" anchor="ctr"/>
            <a:lstStyle/>
            <a:p>
              <a:endParaRPr sz="2250">
                <a:solidFill>
                  <a:srgbClr val="FFFFFF"/>
                </a:solidFill>
                <a:effectLst>
                  <a:outerShdw blurRad="38100" dist="12700" dir="5400000" rotWithShape="0">
                    <a:srgbClr val="000000">
                      <a:alpha val="50000"/>
                    </a:srgbClr>
                  </a:outerShdw>
                </a:effectLst>
              </a:endParaRPr>
            </a:p>
          </p:txBody>
        </p:sp>
        <p:sp>
          <p:nvSpPr>
            <p:cNvPr id="79" name="Freeform: Shape 78">
              <a:extLst>
                <a:ext uri="{FF2B5EF4-FFF2-40B4-BE49-F238E27FC236}">
                  <a16:creationId xmlns:a16="http://schemas.microsoft.com/office/drawing/2014/main" xmlns="" id="{16AEA84C-89D5-4454-991B-6E9C09B12F9E}"/>
                </a:ext>
              </a:extLst>
            </p:cNvPr>
            <p:cNvSpPr/>
            <p:nvPr/>
          </p:nvSpPr>
          <p:spPr>
            <a:xfrm>
              <a:off x="2615560" y="3426487"/>
              <a:ext cx="2343017" cy="1287116"/>
            </a:xfrm>
            <a:custGeom>
              <a:avLst/>
              <a:gdLst>
                <a:gd name="connsiteX0" fmla="*/ 778324 w 3124022"/>
                <a:gd name="connsiteY0" fmla="*/ 901 h 1716154"/>
                <a:gd name="connsiteX1" fmla="*/ 862121 w 3124022"/>
                <a:gd name="connsiteY1" fmla="*/ 1228 h 1716154"/>
                <a:gd name="connsiteX2" fmla="*/ 1176017 w 3124022"/>
                <a:gd name="connsiteY2" fmla="*/ 82598 h 1716154"/>
                <a:gd name="connsiteX3" fmla="*/ 1288826 w 3124022"/>
                <a:gd name="connsiteY3" fmla="*/ 152048 h 1716154"/>
                <a:gd name="connsiteX4" fmla="*/ 1289075 w 3124022"/>
                <a:gd name="connsiteY4" fmla="*/ 151636 h 1716154"/>
                <a:gd name="connsiteX5" fmla="*/ 1292031 w 3124022"/>
                <a:gd name="connsiteY5" fmla="*/ 154021 h 1716154"/>
                <a:gd name="connsiteX6" fmla="*/ 1310443 w 3124022"/>
                <a:gd name="connsiteY6" fmla="*/ 165356 h 1716154"/>
                <a:gd name="connsiteX7" fmla="*/ 1341182 w 3124022"/>
                <a:gd name="connsiteY7" fmla="*/ 193679 h 1716154"/>
                <a:gd name="connsiteX8" fmla="*/ 1405487 w 3124022"/>
                <a:gd name="connsiteY8" fmla="*/ 245566 h 1716154"/>
                <a:gd name="connsiteX9" fmla="*/ 3124022 w 3124022"/>
                <a:gd name="connsiteY9" fmla="*/ 516730 h 1716154"/>
                <a:gd name="connsiteX10" fmla="*/ 443274 w 3124022"/>
                <a:gd name="connsiteY10" fmla="*/ 1546870 h 1716154"/>
                <a:gd name="connsiteX11" fmla="*/ 445276 w 3124022"/>
                <a:gd name="connsiteY11" fmla="*/ 1543567 h 1716154"/>
                <a:gd name="connsiteX12" fmla="*/ 323990 w 3124022"/>
                <a:gd name="connsiteY12" fmla="*/ 1468769 h 1716154"/>
                <a:gd name="connsiteX13" fmla="*/ 1228 w 3124022"/>
                <a:gd name="connsiteY13" fmla="*/ 772312 h 1716154"/>
                <a:gd name="connsiteX14" fmla="*/ 778324 w 3124022"/>
                <a:gd name="connsiteY14" fmla="*/ 901 h 17161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124022" h="1716154">
                  <a:moveTo>
                    <a:pt x="778324" y="901"/>
                  </a:moveTo>
                  <a:cubicBezTo>
                    <a:pt x="805949" y="-392"/>
                    <a:pt x="833905" y="-304"/>
                    <a:pt x="862121" y="1228"/>
                  </a:cubicBezTo>
                  <a:cubicBezTo>
                    <a:pt x="974694" y="7357"/>
                    <a:pt x="1080706" y="36011"/>
                    <a:pt x="1176017" y="82598"/>
                  </a:cubicBezTo>
                  <a:lnTo>
                    <a:pt x="1288826" y="152048"/>
                  </a:lnTo>
                  <a:lnTo>
                    <a:pt x="1289075" y="151636"/>
                  </a:lnTo>
                  <a:lnTo>
                    <a:pt x="1292031" y="154021"/>
                  </a:lnTo>
                  <a:lnTo>
                    <a:pt x="1310443" y="165356"/>
                  </a:lnTo>
                  <a:lnTo>
                    <a:pt x="1341182" y="193679"/>
                  </a:lnTo>
                  <a:lnTo>
                    <a:pt x="1405487" y="245566"/>
                  </a:lnTo>
                  <a:cubicBezTo>
                    <a:pt x="2587547" y="1164840"/>
                    <a:pt x="3124022" y="516730"/>
                    <a:pt x="3124022" y="516730"/>
                  </a:cubicBezTo>
                  <a:cubicBezTo>
                    <a:pt x="1827955" y="2333109"/>
                    <a:pt x="443274" y="1546870"/>
                    <a:pt x="443274" y="1546870"/>
                  </a:cubicBezTo>
                  <a:lnTo>
                    <a:pt x="445276" y="1543567"/>
                  </a:lnTo>
                  <a:lnTo>
                    <a:pt x="323990" y="1468769"/>
                  </a:lnTo>
                  <a:cubicBezTo>
                    <a:pt x="115046" y="1310097"/>
                    <a:pt x="-14094" y="1053744"/>
                    <a:pt x="1228" y="772312"/>
                  </a:cubicBezTo>
                  <a:cubicBezTo>
                    <a:pt x="24210" y="350164"/>
                    <a:pt x="363955" y="20287"/>
                    <a:pt x="778324" y="901"/>
                  </a:cubicBezTo>
                  <a:close/>
                </a:path>
              </a:pathLst>
            </a:custGeom>
            <a:solidFill>
              <a:schemeClr val="accent6"/>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4" name="Figure">
              <a:extLst>
                <a:ext uri="{FF2B5EF4-FFF2-40B4-BE49-F238E27FC236}">
                  <a16:creationId xmlns:a16="http://schemas.microsoft.com/office/drawing/2014/main" xmlns="" id="{56CDAE14-704C-4EEC-A12D-AF4BAE76D96F}"/>
                </a:ext>
              </a:extLst>
            </p:cNvPr>
            <p:cNvSpPr/>
            <p:nvPr/>
          </p:nvSpPr>
          <p:spPr>
            <a:xfrm>
              <a:off x="2711788" y="3522716"/>
              <a:ext cx="1045247" cy="1045527"/>
            </a:xfrm>
            <a:custGeom>
              <a:avLst/>
              <a:gdLst/>
              <a:ahLst/>
              <a:cxnLst>
                <a:cxn ang="0">
                  <a:pos x="wd2" y="hd2"/>
                </a:cxn>
                <a:cxn ang="5400000">
                  <a:pos x="wd2" y="hd2"/>
                </a:cxn>
                <a:cxn ang="10800000">
                  <a:pos x="wd2" y="hd2"/>
                </a:cxn>
                <a:cxn ang="16200000">
                  <a:pos x="wd2" y="hd2"/>
                </a:cxn>
              </a:cxnLst>
              <a:rect l="0" t="0" r="r" b="b"/>
              <a:pathLst>
                <a:path w="21169" h="21600" extrusionOk="0">
                  <a:moveTo>
                    <a:pt x="10594" y="21600"/>
                  </a:moveTo>
                  <a:cubicBezTo>
                    <a:pt x="10400" y="21600"/>
                    <a:pt x="10205" y="21600"/>
                    <a:pt x="10010" y="21582"/>
                  </a:cubicBezTo>
                  <a:cubicBezTo>
                    <a:pt x="4180" y="21257"/>
                    <a:pt x="-303" y="16159"/>
                    <a:pt x="16" y="10213"/>
                  </a:cubicBezTo>
                  <a:cubicBezTo>
                    <a:pt x="317" y="4483"/>
                    <a:pt x="4960" y="0"/>
                    <a:pt x="10577" y="0"/>
                  </a:cubicBezTo>
                  <a:cubicBezTo>
                    <a:pt x="10772" y="0"/>
                    <a:pt x="10967" y="0"/>
                    <a:pt x="11161" y="18"/>
                  </a:cubicBezTo>
                  <a:cubicBezTo>
                    <a:pt x="13979" y="181"/>
                    <a:pt x="16584" y="1446"/>
                    <a:pt x="18462" y="3597"/>
                  </a:cubicBezTo>
                  <a:cubicBezTo>
                    <a:pt x="20340" y="5748"/>
                    <a:pt x="21297" y="8513"/>
                    <a:pt x="21155" y="11387"/>
                  </a:cubicBezTo>
                  <a:cubicBezTo>
                    <a:pt x="20854" y="17117"/>
                    <a:pt x="16212" y="21600"/>
                    <a:pt x="10594" y="21600"/>
                  </a:cubicBezTo>
                  <a:cubicBezTo>
                    <a:pt x="10594" y="21600"/>
                    <a:pt x="10594" y="21600"/>
                    <a:pt x="10594" y="21600"/>
                  </a:cubicBezTo>
                  <a:close/>
                </a:path>
              </a:pathLst>
            </a:custGeom>
            <a:solidFill>
              <a:schemeClr val="bg1"/>
            </a:solidFill>
            <a:ln/>
          </p:spPr>
          <p:style>
            <a:lnRef idx="0">
              <a:schemeClr val="accent4"/>
            </a:lnRef>
            <a:fillRef idx="3">
              <a:schemeClr val="accent4"/>
            </a:fillRef>
            <a:effectRef idx="3">
              <a:schemeClr val="accent4"/>
            </a:effectRef>
            <a:fontRef idx="minor">
              <a:schemeClr val="lt1"/>
            </a:fontRef>
          </p:style>
          <p:txBody>
            <a:bodyPr lIns="28575" tIns="28575" rIns="28575" bIns="28575" anchor="ctr"/>
            <a:lstStyle/>
            <a:p>
              <a:endParaRPr sz="2250">
                <a:solidFill>
                  <a:srgbClr val="FFFFFF"/>
                </a:solidFill>
                <a:effectLst>
                  <a:outerShdw blurRad="38100" dist="12700" dir="5400000" rotWithShape="0">
                    <a:srgbClr val="000000">
                      <a:alpha val="50000"/>
                    </a:srgbClr>
                  </a:outerShdw>
                </a:effectLst>
              </a:endParaRPr>
            </a:p>
          </p:txBody>
        </p:sp>
        <p:sp>
          <p:nvSpPr>
            <p:cNvPr id="78" name="Freeform: Shape 77">
              <a:extLst>
                <a:ext uri="{FF2B5EF4-FFF2-40B4-BE49-F238E27FC236}">
                  <a16:creationId xmlns:a16="http://schemas.microsoft.com/office/drawing/2014/main" xmlns="" id="{02C36527-AE18-458A-B564-37ACB9FB729F}"/>
                </a:ext>
              </a:extLst>
            </p:cNvPr>
            <p:cNvSpPr/>
            <p:nvPr/>
          </p:nvSpPr>
          <p:spPr>
            <a:xfrm>
              <a:off x="4079380" y="3812925"/>
              <a:ext cx="1076630" cy="1603354"/>
            </a:xfrm>
            <a:custGeom>
              <a:avLst/>
              <a:gdLst>
                <a:gd name="connsiteX0" fmla="*/ 1167744 w 1435070"/>
                <a:gd name="connsiteY0" fmla="*/ 0 h 2137805"/>
                <a:gd name="connsiteX1" fmla="*/ 928589 w 1435070"/>
                <a:gd name="connsiteY1" fmla="*/ 2040308 h 2137805"/>
                <a:gd name="connsiteX2" fmla="*/ 921971 w 1435070"/>
                <a:gd name="connsiteY2" fmla="*/ 2029316 h 2137805"/>
                <a:gd name="connsiteX3" fmla="*/ 832823 w 1435070"/>
                <a:gd name="connsiteY3" fmla="*/ 2082313 h 2137805"/>
                <a:gd name="connsiteX4" fmla="*/ 284593 w 1435070"/>
                <a:gd name="connsiteY4" fmla="*/ 2054240 h 2137805"/>
                <a:gd name="connsiteX5" fmla="*/ 82747 w 1435070"/>
                <a:gd name="connsiteY5" fmla="*/ 1252820 h 2137805"/>
                <a:gd name="connsiteX6" fmla="*/ 441462 w 1435070"/>
                <a:gd name="connsiteY6" fmla="*/ 986129 h 2137805"/>
                <a:gd name="connsiteX7" fmla="*/ 453812 w 1435070"/>
                <a:gd name="connsiteY7" fmla="*/ 984240 h 2137805"/>
                <a:gd name="connsiteX8" fmla="*/ 515465 w 1435070"/>
                <a:gd name="connsiteY8" fmla="*/ 954854 h 2137805"/>
                <a:gd name="connsiteX9" fmla="*/ 1167744 w 1435070"/>
                <a:gd name="connsiteY9" fmla="*/ 0 h 2137805"/>
                <a:gd name="connsiteX0" fmla="*/ 1167744 w 1435070"/>
                <a:gd name="connsiteY0" fmla="*/ 0 h 2137805"/>
                <a:gd name="connsiteX1" fmla="*/ 928589 w 1435070"/>
                <a:gd name="connsiteY1" fmla="*/ 2040308 h 2137805"/>
                <a:gd name="connsiteX2" fmla="*/ 832823 w 1435070"/>
                <a:gd name="connsiteY2" fmla="*/ 2082313 h 2137805"/>
                <a:gd name="connsiteX3" fmla="*/ 284593 w 1435070"/>
                <a:gd name="connsiteY3" fmla="*/ 2054240 h 2137805"/>
                <a:gd name="connsiteX4" fmla="*/ 82747 w 1435070"/>
                <a:gd name="connsiteY4" fmla="*/ 1252820 h 2137805"/>
                <a:gd name="connsiteX5" fmla="*/ 441462 w 1435070"/>
                <a:gd name="connsiteY5" fmla="*/ 986129 h 2137805"/>
                <a:gd name="connsiteX6" fmla="*/ 453812 w 1435070"/>
                <a:gd name="connsiteY6" fmla="*/ 984240 h 2137805"/>
                <a:gd name="connsiteX7" fmla="*/ 515465 w 1435070"/>
                <a:gd name="connsiteY7" fmla="*/ 954854 h 2137805"/>
                <a:gd name="connsiteX8" fmla="*/ 1167744 w 1435070"/>
                <a:gd name="connsiteY8" fmla="*/ 0 h 2137805"/>
                <a:gd name="connsiteX0" fmla="*/ 1167744 w 1435506"/>
                <a:gd name="connsiteY0" fmla="*/ 0 h 2137805"/>
                <a:gd name="connsiteX1" fmla="*/ 930970 w 1435506"/>
                <a:gd name="connsiteY1" fmla="*/ 2035545 h 2137805"/>
                <a:gd name="connsiteX2" fmla="*/ 832823 w 1435506"/>
                <a:gd name="connsiteY2" fmla="*/ 2082313 h 2137805"/>
                <a:gd name="connsiteX3" fmla="*/ 284593 w 1435506"/>
                <a:gd name="connsiteY3" fmla="*/ 2054240 h 2137805"/>
                <a:gd name="connsiteX4" fmla="*/ 82747 w 1435506"/>
                <a:gd name="connsiteY4" fmla="*/ 1252820 h 2137805"/>
                <a:gd name="connsiteX5" fmla="*/ 441462 w 1435506"/>
                <a:gd name="connsiteY5" fmla="*/ 986129 h 2137805"/>
                <a:gd name="connsiteX6" fmla="*/ 453812 w 1435506"/>
                <a:gd name="connsiteY6" fmla="*/ 984240 h 2137805"/>
                <a:gd name="connsiteX7" fmla="*/ 515465 w 1435506"/>
                <a:gd name="connsiteY7" fmla="*/ 954854 h 2137805"/>
                <a:gd name="connsiteX8" fmla="*/ 1167744 w 1435506"/>
                <a:gd name="connsiteY8" fmla="*/ 0 h 2137805"/>
                <a:gd name="connsiteX0" fmla="*/ 1167744 w 1435506"/>
                <a:gd name="connsiteY0" fmla="*/ 0 h 2137805"/>
                <a:gd name="connsiteX1" fmla="*/ 930970 w 1435506"/>
                <a:gd name="connsiteY1" fmla="*/ 2035545 h 2137805"/>
                <a:gd name="connsiteX2" fmla="*/ 832823 w 1435506"/>
                <a:gd name="connsiteY2" fmla="*/ 2082313 h 2137805"/>
                <a:gd name="connsiteX3" fmla="*/ 284593 w 1435506"/>
                <a:gd name="connsiteY3" fmla="*/ 2054240 h 2137805"/>
                <a:gd name="connsiteX4" fmla="*/ 82747 w 1435506"/>
                <a:gd name="connsiteY4" fmla="*/ 1252820 h 2137805"/>
                <a:gd name="connsiteX5" fmla="*/ 441462 w 1435506"/>
                <a:gd name="connsiteY5" fmla="*/ 986129 h 2137805"/>
                <a:gd name="connsiteX6" fmla="*/ 515465 w 1435506"/>
                <a:gd name="connsiteY6" fmla="*/ 954854 h 2137805"/>
                <a:gd name="connsiteX7" fmla="*/ 1167744 w 1435506"/>
                <a:gd name="connsiteY7" fmla="*/ 0 h 2137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35506" h="2137805">
                  <a:moveTo>
                    <a:pt x="1167744" y="0"/>
                  </a:moveTo>
                  <a:cubicBezTo>
                    <a:pt x="1886366" y="1424343"/>
                    <a:pt x="930970" y="2035545"/>
                    <a:pt x="930970" y="2035545"/>
                  </a:cubicBezTo>
                  <a:lnTo>
                    <a:pt x="832823" y="2082313"/>
                  </a:lnTo>
                  <a:cubicBezTo>
                    <a:pt x="663056" y="2162085"/>
                    <a:pt x="458089" y="2158515"/>
                    <a:pt x="284593" y="2054240"/>
                  </a:cubicBezTo>
                  <a:cubicBezTo>
                    <a:pt x="8112" y="1888638"/>
                    <a:pt x="-82895" y="1530473"/>
                    <a:pt x="82747" y="1252820"/>
                  </a:cubicBezTo>
                  <a:cubicBezTo>
                    <a:pt x="165568" y="1114582"/>
                    <a:pt x="296518" y="1022722"/>
                    <a:pt x="441462" y="986129"/>
                  </a:cubicBezTo>
                  <a:lnTo>
                    <a:pt x="515465" y="954854"/>
                  </a:lnTo>
                  <a:cubicBezTo>
                    <a:pt x="1385111" y="519791"/>
                    <a:pt x="1167744" y="0"/>
                    <a:pt x="1167744" y="0"/>
                  </a:cubicBezTo>
                  <a:close/>
                </a:path>
              </a:pathLst>
            </a:custGeom>
            <a:solidFill>
              <a:schemeClr val="accent5"/>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5" name="Figure">
              <a:extLst>
                <a:ext uri="{FF2B5EF4-FFF2-40B4-BE49-F238E27FC236}">
                  <a16:creationId xmlns:a16="http://schemas.microsoft.com/office/drawing/2014/main" xmlns="" id="{2DA9DD0F-996A-444A-A834-FDA4E137BF1D}"/>
                </a:ext>
              </a:extLst>
            </p:cNvPr>
            <p:cNvSpPr/>
            <p:nvPr/>
          </p:nvSpPr>
          <p:spPr>
            <a:xfrm>
              <a:off x="4175637" y="4635347"/>
              <a:ext cx="696416" cy="696435"/>
            </a:xfrm>
            <a:custGeom>
              <a:avLst/>
              <a:gdLst/>
              <a:ahLst/>
              <a:cxnLst>
                <a:cxn ang="0">
                  <a:pos x="wd2" y="hd2"/>
                </a:cxn>
                <a:cxn ang="5400000">
                  <a:pos x="wd2" y="hd2"/>
                </a:cxn>
                <a:cxn ang="10800000">
                  <a:pos x="wd2" y="hd2"/>
                </a:cxn>
                <a:cxn ang="16200000">
                  <a:pos x="wd2" y="hd2"/>
                </a:cxn>
              </a:cxnLst>
              <a:rect l="0" t="0" r="r" b="b"/>
              <a:pathLst>
                <a:path w="19854" h="21600" extrusionOk="0">
                  <a:moveTo>
                    <a:pt x="9922" y="21600"/>
                  </a:moveTo>
                  <a:cubicBezTo>
                    <a:pt x="8151" y="21600"/>
                    <a:pt x="6380" y="21084"/>
                    <a:pt x="4834" y="20080"/>
                  </a:cubicBezTo>
                  <a:cubicBezTo>
                    <a:pt x="144" y="17041"/>
                    <a:pt x="-1402" y="10393"/>
                    <a:pt x="1392" y="5264"/>
                  </a:cubicBezTo>
                  <a:cubicBezTo>
                    <a:pt x="3212" y="1981"/>
                    <a:pt x="6380" y="0"/>
                    <a:pt x="9922" y="0"/>
                  </a:cubicBezTo>
                  <a:cubicBezTo>
                    <a:pt x="11693" y="0"/>
                    <a:pt x="13464" y="516"/>
                    <a:pt x="15010" y="1520"/>
                  </a:cubicBezTo>
                  <a:cubicBezTo>
                    <a:pt x="17280" y="2985"/>
                    <a:pt x="18901" y="5346"/>
                    <a:pt x="19549" y="8141"/>
                  </a:cubicBezTo>
                  <a:cubicBezTo>
                    <a:pt x="20198" y="10936"/>
                    <a:pt x="19799" y="13839"/>
                    <a:pt x="18452" y="16309"/>
                  </a:cubicBezTo>
                  <a:cubicBezTo>
                    <a:pt x="16631" y="19646"/>
                    <a:pt x="13439" y="21600"/>
                    <a:pt x="9922" y="21600"/>
                  </a:cubicBezTo>
                  <a:cubicBezTo>
                    <a:pt x="9922" y="21600"/>
                    <a:pt x="9922" y="21600"/>
                    <a:pt x="9922" y="21600"/>
                  </a:cubicBezTo>
                  <a:close/>
                </a:path>
              </a:pathLst>
            </a:custGeom>
            <a:solidFill>
              <a:schemeClr val="bg1"/>
            </a:solidFill>
            <a:ln/>
          </p:spPr>
          <p:style>
            <a:lnRef idx="0">
              <a:schemeClr val="accent4"/>
            </a:lnRef>
            <a:fillRef idx="3">
              <a:schemeClr val="accent4"/>
            </a:fillRef>
            <a:effectRef idx="3">
              <a:schemeClr val="accent4"/>
            </a:effectRef>
            <a:fontRef idx="minor">
              <a:schemeClr val="lt1"/>
            </a:fontRef>
          </p:style>
          <p:txBody>
            <a:bodyPr lIns="28575" tIns="28575" rIns="28575" bIns="28575" anchor="ctr"/>
            <a:lstStyle/>
            <a:p>
              <a:endParaRPr sz="2250">
                <a:solidFill>
                  <a:srgbClr val="FFFFFF"/>
                </a:solidFill>
                <a:effectLst>
                  <a:outerShdw blurRad="38100" dist="12700" dir="5400000" rotWithShape="0">
                    <a:srgbClr val="000000">
                      <a:alpha val="50000"/>
                    </a:srgbClr>
                  </a:outerShdw>
                </a:effectLst>
              </a:endParaRPr>
            </a:p>
          </p:txBody>
        </p:sp>
        <p:sp>
          <p:nvSpPr>
            <p:cNvPr id="82" name="Freeform: Shape 81">
              <a:extLst>
                <a:ext uri="{FF2B5EF4-FFF2-40B4-BE49-F238E27FC236}">
                  <a16:creationId xmlns:a16="http://schemas.microsoft.com/office/drawing/2014/main" xmlns="" id="{3FA0F968-3BC2-4AE0-941A-CB12CA7ACF62}"/>
                </a:ext>
              </a:extLst>
            </p:cNvPr>
            <p:cNvSpPr/>
            <p:nvPr/>
          </p:nvSpPr>
          <p:spPr>
            <a:xfrm>
              <a:off x="4955964" y="2886307"/>
              <a:ext cx="1572478" cy="1092150"/>
            </a:xfrm>
            <a:custGeom>
              <a:avLst/>
              <a:gdLst>
                <a:gd name="connsiteX0" fmla="*/ 1517138 w 2096637"/>
                <a:gd name="connsiteY0" fmla="*/ 4 h 1456200"/>
                <a:gd name="connsiteX1" fmla="*/ 1998619 w 2096637"/>
                <a:gd name="connsiteY1" fmla="*/ 258127 h 1456200"/>
                <a:gd name="connsiteX2" fmla="*/ 2053327 w 2096637"/>
                <a:gd name="connsiteY2" fmla="*/ 801974 h 1456200"/>
                <a:gd name="connsiteX3" fmla="*/ 2005890 w 2096637"/>
                <a:gd name="connsiteY3" fmla="*/ 892384 h 1456200"/>
                <a:gd name="connsiteX4" fmla="*/ 2014643 w 2096637"/>
                <a:gd name="connsiteY4" fmla="*/ 897060 h 1456200"/>
                <a:gd name="connsiteX5" fmla="*/ 0 w 2096637"/>
                <a:gd name="connsiteY5" fmla="*/ 1238879 h 1456200"/>
                <a:gd name="connsiteX6" fmla="*/ 915099 w 2096637"/>
                <a:gd name="connsiteY6" fmla="*/ 542005 h 1456200"/>
                <a:gd name="connsiteX7" fmla="*/ 944004 w 2096637"/>
                <a:gd name="connsiteY7" fmla="*/ 472195 h 1456200"/>
                <a:gd name="connsiteX8" fmla="*/ 944356 w 2096637"/>
                <a:gd name="connsiteY8" fmla="*/ 468681 h 1456200"/>
                <a:gd name="connsiteX9" fmla="*/ 1191375 w 2096637"/>
                <a:gd name="connsiteY9" fmla="*/ 98321 h 1456200"/>
                <a:gd name="connsiteX10" fmla="*/ 1517138 w 2096637"/>
                <a:gd name="connsiteY10" fmla="*/ 4 h 1456200"/>
                <a:gd name="connsiteX0" fmla="*/ 1517138 w 2096637"/>
                <a:gd name="connsiteY0" fmla="*/ 4 h 1456200"/>
                <a:gd name="connsiteX1" fmla="*/ 1998619 w 2096637"/>
                <a:gd name="connsiteY1" fmla="*/ 258127 h 1456200"/>
                <a:gd name="connsiteX2" fmla="*/ 2053327 w 2096637"/>
                <a:gd name="connsiteY2" fmla="*/ 801974 h 1456200"/>
                <a:gd name="connsiteX3" fmla="*/ 2014643 w 2096637"/>
                <a:gd name="connsiteY3" fmla="*/ 897060 h 1456200"/>
                <a:gd name="connsiteX4" fmla="*/ 0 w 2096637"/>
                <a:gd name="connsiteY4" fmla="*/ 1238879 h 1456200"/>
                <a:gd name="connsiteX5" fmla="*/ 915099 w 2096637"/>
                <a:gd name="connsiteY5" fmla="*/ 542005 h 1456200"/>
                <a:gd name="connsiteX6" fmla="*/ 944004 w 2096637"/>
                <a:gd name="connsiteY6" fmla="*/ 472195 h 1456200"/>
                <a:gd name="connsiteX7" fmla="*/ 944356 w 2096637"/>
                <a:gd name="connsiteY7" fmla="*/ 468681 h 1456200"/>
                <a:gd name="connsiteX8" fmla="*/ 1191375 w 2096637"/>
                <a:gd name="connsiteY8" fmla="*/ 98321 h 1456200"/>
                <a:gd name="connsiteX9" fmla="*/ 1517138 w 2096637"/>
                <a:gd name="connsiteY9" fmla="*/ 4 h 145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96637" h="1456200">
                  <a:moveTo>
                    <a:pt x="1517138" y="4"/>
                  </a:moveTo>
                  <a:cubicBezTo>
                    <a:pt x="1703997" y="754"/>
                    <a:pt x="1887094" y="91164"/>
                    <a:pt x="1998619" y="258127"/>
                  </a:cubicBezTo>
                  <a:cubicBezTo>
                    <a:pt x="2110183" y="425089"/>
                    <a:pt x="2123764" y="628975"/>
                    <a:pt x="2053327" y="801974"/>
                  </a:cubicBezTo>
                  <a:lnTo>
                    <a:pt x="2014643" y="897060"/>
                  </a:lnTo>
                  <a:cubicBezTo>
                    <a:pt x="2014643" y="897060"/>
                    <a:pt x="1452409" y="1880498"/>
                    <a:pt x="0" y="1238879"/>
                  </a:cubicBezTo>
                  <a:cubicBezTo>
                    <a:pt x="0" y="1238879"/>
                    <a:pt x="528008" y="1428576"/>
                    <a:pt x="915099" y="542005"/>
                  </a:cubicBezTo>
                  <a:lnTo>
                    <a:pt x="944004" y="472195"/>
                  </a:lnTo>
                  <a:cubicBezTo>
                    <a:pt x="944121" y="471024"/>
                    <a:pt x="944239" y="469852"/>
                    <a:pt x="944356" y="468681"/>
                  </a:cubicBezTo>
                  <a:cubicBezTo>
                    <a:pt x="973227" y="322567"/>
                    <a:pt x="1057805" y="187541"/>
                    <a:pt x="1191375" y="98321"/>
                  </a:cubicBezTo>
                  <a:cubicBezTo>
                    <a:pt x="1291552" y="31383"/>
                    <a:pt x="1405022" y="-446"/>
                    <a:pt x="1517138" y="4"/>
                  </a:cubicBezTo>
                  <a:close/>
                </a:path>
              </a:pathLst>
            </a:custGeom>
            <a:solidFill>
              <a:schemeClr val="accent4"/>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6" name="Figure">
              <a:extLst>
                <a:ext uri="{FF2B5EF4-FFF2-40B4-BE49-F238E27FC236}">
                  <a16:creationId xmlns:a16="http://schemas.microsoft.com/office/drawing/2014/main" xmlns="" id="{FDD4F2C6-003B-4C4E-97A2-262743A9CB17}"/>
                </a:ext>
              </a:extLst>
            </p:cNvPr>
            <p:cNvSpPr/>
            <p:nvPr/>
          </p:nvSpPr>
          <p:spPr>
            <a:xfrm>
              <a:off x="5752138" y="2973798"/>
              <a:ext cx="691953" cy="692060"/>
            </a:xfrm>
            <a:custGeom>
              <a:avLst/>
              <a:gdLst/>
              <a:ahLst/>
              <a:cxnLst>
                <a:cxn ang="0">
                  <a:pos x="wd2" y="hd2"/>
                </a:cxn>
                <a:cxn ang="5400000">
                  <a:pos x="wd2" y="hd2"/>
                </a:cxn>
                <a:cxn ang="10800000">
                  <a:pos x="wd2" y="hd2"/>
                </a:cxn>
                <a:cxn ang="16200000">
                  <a:pos x="wd2" y="hd2"/>
                </a:cxn>
              </a:cxnLst>
              <a:rect l="0" t="0" r="r" b="b"/>
              <a:pathLst>
                <a:path w="20909" h="21600" extrusionOk="0">
                  <a:moveTo>
                    <a:pt x="10468" y="21600"/>
                  </a:moveTo>
                  <a:cubicBezTo>
                    <a:pt x="6978" y="21600"/>
                    <a:pt x="3726" y="19798"/>
                    <a:pt x="1770" y="16821"/>
                  </a:cubicBezTo>
                  <a:cubicBezTo>
                    <a:pt x="210" y="14418"/>
                    <a:pt x="-345" y="11551"/>
                    <a:pt x="210" y="8711"/>
                  </a:cubicBezTo>
                  <a:cubicBezTo>
                    <a:pt x="739" y="5871"/>
                    <a:pt x="2325" y="3441"/>
                    <a:pt x="4652" y="1830"/>
                  </a:cubicBezTo>
                  <a:cubicBezTo>
                    <a:pt x="6370" y="628"/>
                    <a:pt x="8380" y="0"/>
                    <a:pt x="10442" y="0"/>
                  </a:cubicBezTo>
                  <a:cubicBezTo>
                    <a:pt x="13932" y="0"/>
                    <a:pt x="17184" y="1802"/>
                    <a:pt x="19140" y="4779"/>
                  </a:cubicBezTo>
                  <a:cubicBezTo>
                    <a:pt x="20700" y="7182"/>
                    <a:pt x="21255" y="10049"/>
                    <a:pt x="20700" y="12889"/>
                  </a:cubicBezTo>
                  <a:cubicBezTo>
                    <a:pt x="20171" y="15729"/>
                    <a:pt x="18585" y="18159"/>
                    <a:pt x="16258" y="19770"/>
                  </a:cubicBezTo>
                  <a:cubicBezTo>
                    <a:pt x="14540" y="20972"/>
                    <a:pt x="12530" y="21600"/>
                    <a:pt x="10468" y="21600"/>
                  </a:cubicBezTo>
                  <a:close/>
                </a:path>
              </a:pathLst>
            </a:custGeom>
            <a:solidFill>
              <a:schemeClr val="bg1"/>
            </a:solidFill>
            <a:ln/>
          </p:spPr>
          <p:style>
            <a:lnRef idx="0">
              <a:schemeClr val="accent4"/>
            </a:lnRef>
            <a:fillRef idx="3">
              <a:schemeClr val="accent4"/>
            </a:fillRef>
            <a:effectRef idx="3">
              <a:schemeClr val="accent4"/>
            </a:effectRef>
            <a:fontRef idx="minor">
              <a:schemeClr val="lt1"/>
            </a:fontRef>
          </p:style>
          <p:txBody>
            <a:bodyPr lIns="28575" tIns="28575" rIns="28575" bIns="28575" anchor="ctr"/>
            <a:lstStyle/>
            <a:p>
              <a:endParaRPr sz="2250">
                <a:solidFill>
                  <a:srgbClr val="FFFFFF"/>
                </a:solidFill>
                <a:effectLst>
                  <a:outerShdw blurRad="38100" dist="12700" dir="5400000" rotWithShape="0">
                    <a:srgbClr val="000000">
                      <a:alpha val="50000"/>
                    </a:srgbClr>
                  </a:outerShdw>
                </a:effectLst>
              </a:endParaRPr>
            </a:p>
          </p:txBody>
        </p:sp>
        <p:sp>
          <p:nvSpPr>
            <p:cNvPr id="80" name="Freeform: Shape 79">
              <a:extLst>
                <a:ext uri="{FF2B5EF4-FFF2-40B4-BE49-F238E27FC236}">
                  <a16:creationId xmlns:a16="http://schemas.microsoft.com/office/drawing/2014/main" xmlns="" id="{09C65CA9-159B-4B8C-A2F4-8A7FAB7EB435}"/>
                </a:ext>
              </a:extLst>
            </p:cNvPr>
            <p:cNvSpPr/>
            <p:nvPr/>
          </p:nvSpPr>
          <p:spPr>
            <a:xfrm>
              <a:off x="2752910" y="1704525"/>
              <a:ext cx="2203054" cy="2118956"/>
            </a:xfrm>
            <a:custGeom>
              <a:avLst/>
              <a:gdLst>
                <a:gd name="connsiteX0" fmla="*/ 917871 w 2937405"/>
                <a:gd name="connsiteY0" fmla="*/ 688 h 2825275"/>
                <a:gd name="connsiteX1" fmla="*/ 1725171 w 2937405"/>
                <a:gd name="connsiteY1" fmla="*/ 390984 h 2825275"/>
                <a:gd name="connsiteX2" fmla="*/ 1901057 w 2937405"/>
                <a:gd name="connsiteY2" fmla="*/ 826450 h 2825275"/>
                <a:gd name="connsiteX3" fmla="*/ 1906287 w 2937405"/>
                <a:gd name="connsiteY3" fmla="*/ 887025 h 2825275"/>
                <a:gd name="connsiteX4" fmla="*/ 1909660 w 2937405"/>
                <a:gd name="connsiteY4" fmla="*/ 886545 h 2825275"/>
                <a:gd name="connsiteX5" fmla="*/ 2937405 w 2937405"/>
                <a:gd name="connsiteY5" fmla="*/ 2813650 h 2825275"/>
                <a:gd name="connsiteX6" fmla="*/ 41910 w 2937405"/>
                <a:gd name="connsiteY6" fmla="*/ 1233209 h 2825275"/>
                <a:gd name="connsiteX7" fmla="*/ 41117 w 2937405"/>
                <a:gd name="connsiteY7" fmla="*/ 1230162 h 2825275"/>
                <a:gd name="connsiteX8" fmla="*/ 25308 w 2937405"/>
                <a:gd name="connsiteY8" fmla="*/ 1175348 h 2825275"/>
                <a:gd name="connsiteX9" fmla="*/ 390630 w 2937405"/>
                <a:gd name="connsiteY9" fmla="*/ 184503 h 2825275"/>
                <a:gd name="connsiteX10" fmla="*/ 917871 w 2937405"/>
                <a:gd name="connsiteY10" fmla="*/ 688 h 282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937405" h="2825275">
                  <a:moveTo>
                    <a:pt x="917871" y="688"/>
                  </a:moveTo>
                  <a:cubicBezTo>
                    <a:pt x="1224184" y="-10930"/>
                    <a:pt x="1530502" y="124868"/>
                    <a:pt x="1725171" y="390984"/>
                  </a:cubicBezTo>
                  <a:cubicBezTo>
                    <a:pt x="1822505" y="524042"/>
                    <a:pt x="1880421" y="673850"/>
                    <a:pt x="1901057" y="826450"/>
                  </a:cubicBezTo>
                  <a:lnTo>
                    <a:pt x="1906287" y="887025"/>
                  </a:lnTo>
                  <a:lnTo>
                    <a:pt x="1909660" y="886545"/>
                  </a:lnTo>
                  <a:cubicBezTo>
                    <a:pt x="1891043" y="2808982"/>
                    <a:pt x="2937405" y="2813650"/>
                    <a:pt x="2937405" y="2813650"/>
                  </a:cubicBezTo>
                  <a:cubicBezTo>
                    <a:pt x="662181" y="2965736"/>
                    <a:pt x="137524" y="1581615"/>
                    <a:pt x="41910" y="1233209"/>
                  </a:cubicBezTo>
                  <a:lnTo>
                    <a:pt x="41117" y="1230162"/>
                  </a:lnTo>
                  <a:lnTo>
                    <a:pt x="25308" y="1175348"/>
                  </a:lnTo>
                  <a:cubicBezTo>
                    <a:pt x="-59931" y="813564"/>
                    <a:pt x="72198" y="419011"/>
                    <a:pt x="390630" y="184503"/>
                  </a:cubicBezTo>
                  <a:cubicBezTo>
                    <a:pt x="550297" y="67700"/>
                    <a:pt x="734083" y="7659"/>
                    <a:pt x="917871" y="688"/>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77" name="Figure">
              <a:extLst>
                <a:ext uri="{FF2B5EF4-FFF2-40B4-BE49-F238E27FC236}">
                  <a16:creationId xmlns:a16="http://schemas.microsoft.com/office/drawing/2014/main" xmlns="" id="{058C96E9-345D-468D-ADC1-1B9C1493F380}"/>
                </a:ext>
              </a:extLst>
            </p:cNvPr>
            <p:cNvSpPr/>
            <p:nvPr/>
          </p:nvSpPr>
          <p:spPr>
            <a:xfrm>
              <a:off x="2849162" y="1791988"/>
              <a:ext cx="1250811" cy="1251131"/>
            </a:xfrm>
            <a:custGeom>
              <a:avLst/>
              <a:gdLst/>
              <a:ahLst/>
              <a:cxnLst>
                <a:cxn ang="0">
                  <a:pos x="wd2" y="hd2"/>
                </a:cxn>
                <a:cxn ang="5400000">
                  <a:pos x="wd2" y="hd2"/>
                </a:cxn>
                <a:cxn ang="10800000">
                  <a:pos x="wd2" y="hd2"/>
                </a:cxn>
                <a:cxn ang="16200000">
                  <a:pos x="wd2" y="hd2"/>
                </a:cxn>
              </a:cxnLst>
              <a:rect l="0" t="0" r="r" b="b"/>
              <a:pathLst>
                <a:path w="19974" h="21600" extrusionOk="0">
                  <a:moveTo>
                    <a:pt x="9999" y="21600"/>
                  </a:moveTo>
                  <a:cubicBezTo>
                    <a:pt x="6813" y="21600"/>
                    <a:pt x="3796" y="19938"/>
                    <a:pt x="1923" y="17174"/>
                  </a:cubicBezTo>
                  <a:cubicBezTo>
                    <a:pt x="-1332" y="12371"/>
                    <a:pt x="-354" y="5604"/>
                    <a:pt x="4089" y="2084"/>
                  </a:cubicBezTo>
                  <a:cubicBezTo>
                    <a:pt x="5807" y="725"/>
                    <a:pt x="7847" y="0"/>
                    <a:pt x="9971" y="0"/>
                  </a:cubicBezTo>
                  <a:cubicBezTo>
                    <a:pt x="13156" y="0"/>
                    <a:pt x="16174" y="1662"/>
                    <a:pt x="18047" y="4426"/>
                  </a:cubicBezTo>
                  <a:cubicBezTo>
                    <a:pt x="19625" y="6752"/>
                    <a:pt x="20268" y="9607"/>
                    <a:pt x="19849" y="12462"/>
                  </a:cubicBezTo>
                  <a:cubicBezTo>
                    <a:pt x="19444" y="15316"/>
                    <a:pt x="18033" y="17824"/>
                    <a:pt x="15881" y="19516"/>
                  </a:cubicBezTo>
                  <a:cubicBezTo>
                    <a:pt x="14162" y="20890"/>
                    <a:pt x="12137" y="21600"/>
                    <a:pt x="9999" y="21600"/>
                  </a:cubicBezTo>
                  <a:cubicBezTo>
                    <a:pt x="9999" y="21600"/>
                    <a:pt x="9999" y="21600"/>
                    <a:pt x="9999" y="21600"/>
                  </a:cubicBezTo>
                  <a:close/>
                </a:path>
              </a:pathLst>
            </a:custGeom>
            <a:solidFill>
              <a:schemeClr val="bg1"/>
            </a:solidFill>
            <a:ln/>
          </p:spPr>
          <p:style>
            <a:lnRef idx="0">
              <a:schemeClr val="accent4"/>
            </a:lnRef>
            <a:fillRef idx="3">
              <a:schemeClr val="accent4"/>
            </a:fillRef>
            <a:effectRef idx="3">
              <a:schemeClr val="accent4"/>
            </a:effectRef>
            <a:fontRef idx="minor">
              <a:schemeClr val="lt1"/>
            </a:fontRef>
          </p:style>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pic>
          <p:nvPicPr>
            <p:cNvPr id="11" name="Graphic 10" descr="Network">
              <a:extLst>
                <a:ext uri="{FF2B5EF4-FFF2-40B4-BE49-F238E27FC236}">
                  <a16:creationId xmlns:a16="http://schemas.microsoft.com/office/drawing/2014/main" xmlns="" id="{4835D7AB-B67F-40FF-AEB7-1533EF9ECC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4900347" y="1859278"/>
              <a:ext cx="513644" cy="513644"/>
            </a:xfrm>
            <a:prstGeom prst="rect">
              <a:avLst/>
            </a:prstGeom>
          </p:spPr>
        </p:pic>
        <p:pic>
          <p:nvPicPr>
            <p:cNvPr id="13" name="Graphic 12" descr="Send">
              <a:extLst>
                <a:ext uri="{FF2B5EF4-FFF2-40B4-BE49-F238E27FC236}">
                  <a16:creationId xmlns:a16="http://schemas.microsoft.com/office/drawing/2014/main" xmlns="" id="{095321CD-A746-451E-93A6-9232226671E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184460" y="1909988"/>
              <a:ext cx="580215" cy="580215"/>
            </a:xfrm>
            <a:prstGeom prst="rect">
              <a:avLst/>
            </a:prstGeom>
          </p:spPr>
        </p:pic>
        <p:pic>
          <p:nvPicPr>
            <p:cNvPr id="15" name="Graphic 14" descr="Handshake">
              <a:extLst>
                <a:ext uri="{FF2B5EF4-FFF2-40B4-BE49-F238E27FC236}">
                  <a16:creationId xmlns:a16="http://schemas.microsoft.com/office/drawing/2014/main" xmlns="" id="{296B8062-F238-4BA3-9B7F-D7188587204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892032" y="3020218"/>
              <a:ext cx="412164" cy="412164"/>
            </a:xfrm>
            <a:prstGeom prst="rect">
              <a:avLst/>
            </a:prstGeom>
          </p:spPr>
        </p:pic>
        <p:pic>
          <p:nvPicPr>
            <p:cNvPr id="17" name="Graphic 16" descr="Lightbulb">
              <a:extLst>
                <a:ext uri="{FF2B5EF4-FFF2-40B4-BE49-F238E27FC236}">
                  <a16:creationId xmlns:a16="http://schemas.microsoft.com/office/drawing/2014/main" xmlns="" id="{F0005087-285D-4D4E-8125-7D3428ABCB38}"/>
                </a:ext>
              </a:extLst>
            </p:cNvPr>
            <p:cNvPicPr>
              <a:picLocks noChangeAspect="1"/>
            </p:cNvPicPr>
            <p:nvPr/>
          </p:nvPicPr>
          <p:blipFill>
            <a:blip r:embed="rId9" cstate="print">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4367049" y="4709101"/>
              <a:ext cx="313591" cy="313591"/>
            </a:xfrm>
            <a:prstGeom prst="rect">
              <a:avLst/>
            </a:prstGeom>
          </p:spPr>
        </p:pic>
        <p:pic>
          <p:nvPicPr>
            <p:cNvPr id="19" name="Graphic 18" descr="Bar chart">
              <a:extLst>
                <a:ext uri="{FF2B5EF4-FFF2-40B4-BE49-F238E27FC236}">
                  <a16:creationId xmlns:a16="http://schemas.microsoft.com/office/drawing/2014/main" xmlns="" id="{1E8A4F30-0314-4A19-8C41-E60BC523A4F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2993795" y="3616365"/>
              <a:ext cx="481235" cy="481235"/>
            </a:xfrm>
            <a:prstGeom prst="rect">
              <a:avLst/>
            </a:prstGeom>
          </p:spPr>
        </p:pic>
        <p:sp>
          <p:nvSpPr>
            <p:cNvPr id="21" name="Rectangle 20">
              <a:extLst>
                <a:ext uri="{FF2B5EF4-FFF2-40B4-BE49-F238E27FC236}">
                  <a16:creationId xmlns:a16="http://schemas.microsoft.com/office/drawing/2014/main" xmlns="" id="{31CFC52A-DCE8-4BFC-9629-4812FE5CCF25}"/>
                </a:ext>
              </a:extLst>
            </p:cNvPr>
            <p:cNvSpPr/>
            <p:nvPr/>
          </p:nvSpPr>
          <p:spPr>
            <a:xfrm>
              <a:off x="2880932" y="2507973"/>
              <a:ext cx="1187274" cy="296769"/>
            </a:xfrm>
            <a:prstGeom prst="rect">
              <a:avLst/>
            </a:prstGeom>
          </p:spPr>
          <p:txBody>
            <a:bodyPr wrap="none" anchor="ctr">
              <a:spAutoFit/>
            </a:bodyPr>
            <a:lstStyle/>
            <a:p>
              <a:pPr algn="ctr"/>
              <a:r>
                <a:rPr lang="en-US" b="1" dirty="0" smtClean="0">
                  <a:solidFill>
                    <a:prstClr val="black"/>
                  </a:solidFill>
                </a:rPr>
                <a:t>Complete IRC</a:t>
              </a:r>
              <a:endParaRPr lang="en-US" sz="1350" dirty="0"/>
            </a:p>
          </p:txBody>
        </p:sp>
        <p:sp>
          <p:nvSpPr>
            <p:cNvPr id="83" name="Rectangle 82">
              <a:extLst>
                <a:ext uri="{FF2B5EF4-FFF2-40B4-BE49-F238E27FC236}">
                  <a16:creationId xmlns:a16="http://schemas.microsoft.com/office/drawing/2014/main" xmlns="" id="{407290B4-F82F-4B91-A2FD-762C31B13C2E}"/>
                </a:ext>
              </a:extLst>
            </p:cNvPr>
            <p:cNvSpPr/>
            <p:nvPr/>
          </p:nvSpPr>
          <p:spPr>
            <a:xfrm>
              <a:off x="4808524" y="2233295"/>
              <a:ext cx="697293" cy="445153"/>
            </a:xfrm>
            <a:prstGeom prst="rect">
              <a:avLst/>
            </a:prstGeom>
          </p:spPr>
          <p:txBody>
            <a:bodyPr wrap="none" anchor="ctr">
              <a:spAutoFit/>
            </a:bodyPr>
            <a:lstStyle/>
            <a:p>
              <a:pPr algn="ctr"/>
              <a:r>
                <a:rPr lang="en-US" sz="1500" b="1" dirty="0" smtClean="0">
                  <a:solidFill>
                    <a:prstClr val="black"/>
                  </a:solidFill>
                </a:rPr>
                <a:t>Develop</a:t>
              </a:r>
            </a:p>
            <a:p>
              <a:pPr algn="ctr"/>
              <a:r>
                <a:rPr lang="en-US" sz="1500" b="1" dirty="0" smtClean="0">
                  <a:solidFill>
                    <a:prstClr val="black"/>
                  </a:solidFill>
                </a:rPr>
                <a:t> Funding</a:t>
              </a:r>
              <a:endParaRPr lang="en-US" sz="1200" dirty="0"/>
            </a:p>
          </p:txBody>
        </p:sp>
        <p:sp>
          <p:nvSpPr>
            <p:cNvPr id="84" name="Rectangle 83">
              <a:extLst>
                <a:ext uri="{FF2B5EF4-FFF2-40B4-BE49-F238E27FC236}">
                  <a16:creationId xmlns:a16="http://schemas.microsoft.com/office/drawing/2014/main" xmlns="" id="{05028EEC-29A0-423C-887B-5BD9C059DF1F}"/>
                </a:ext>
              </a:extLst>
            </p:cNvPr>
            <p:cNvSpPr/>
            <p:nvPr/>
          </p:nvSpPr>
          <p:spPr>
            <a:xfrm>
              <a:off x="5911735" y="3296652"/>
              <a:ext cx="372763" cy="259672"/>
            </a:xfrm>
            <a:prstGeom prst="rect">
              <a:avLst/>
            </a:prstGeom>
          </p:spPr>
          <p:txBody>
            <a:bodyPr wrap="none" anchor="ctr">
              <a:spAutoFit/>
            </a:bodyPr>
            <a:lstStyle/>
            <a:p>
              <a:pPr algn="ctr"/>
              <a:r>
                <a:rPr lang="en-US" sz="1500" b="1" dirty="0" smtClean="0">
                  <a:solidFill>
                    <a:prstClr val="black"/>
                  </a:solidFill>
                </a:rPr>
                <a:t>ALL</a:t>
              </a:r>
              <a:endParaRPr lang="en-US" sz="1200" dirty="0"/>
            </a:p>
          </p:txBody>
        </p:sp>
        <p:sp>
          <p:nvSpPr>
            <p:cNvPr id="85" name="Rectangle 84">
              <a:extLst>
                <a:ext uri="{FF2B5EF4-FFF2-40B4-BE49-F238E27FC236}">
                  <a16:creationId xmlns:a16="http://schemas.microsoft.com/office/drawing/2014/main" xmlns="" id="{6B232244-9181-4D37-8543-B0FD595F4FA3}"/>
                </a:ext>
              </a:extLst>
            </p:cNvPr>
            <p:cNvSpPr/>
            <p:nvPr/>
          </p:nvSpPr>
          <p:spPr>
            <a:xfrm>
              <a:off x="2794411" y="3933704"/>
              <a:ext cx="880002" cy="519345"/>
            </a:xfrm>
            <a:prstGeom prst="rect">
              <a:avLst/>
            </a:prstGeom>
          </p:spPr>
          <p:txBody>
            <a:bodyPr wrap="none" anchor="ctr">
              <a:spAutoFit/>
            </a:bodyPr>
            <a:lstStyle/>
            <a:p>
              <a:pPr algn="ctr"/>
              <a:r>
                <a:rPr lang="en-US" b="1" dirty="0" smtClean="0">
                  <a:solidFill>
                    <a:prstClr val="black"/>
                  </a:solidFill>
                </a:rPr>
                <a:t>Turn to</a:t>
              </a:r>
            </a:p>
            <a:p>
              <a:pPr algn="ctr"/>
              <a:r>
                <a:rPr lang="en-US" b="1" dirty="0" smtClean="0">
                  <a:solidFill>
                    <a:prstClr val="black"/>
                  </a:solidFill>
                </a:rPr>
                <a:t> Teaching</a:t>
              </a:r>
              <a:endParaRPr lang="en-US" sz="1350" dirty="0"/>
            </a:p>
          </p:txBody>
        </p:sp>
        <p:sp>
          <p:nvSpPr>
            <p:cNvPr id="86" name="Rectangle 85">
              <a:extLst>
                <a:ext uri="{FF2B5EF4-FFF2-40B4-BE49-F238E27FC236}">
                  <a16:creationId xmlns:a16="http://schemas.microsoft.com/office/drawing/2014/main" xmlns="" id="{922B7F8A-BA99-42EC-991E-24121134AE90}"/>
                </a:ext>
              </a:extLst>
            </p:cNvPr>
            <p:cNvSpPr/>
            <p:nvPr/>
          </p:nvSpPr>
          <p:spPr>
            <a:xfrm>
              <a:off x="4259021" y="4982443"/>
              <a:ext cx="529650" cy="259672"/>
            </a:xfrm>
            <a:prstGeom prst="rect">
              <a:avLst/>
            </a:prstGeom>
          </p:spPr>
          <p:txBody>
            <a:bodyPr wrap="none" anchor="ctr">
              <a:spAutoFit/>
            </a:bodyPr>
            <a:lstStyle/>
            <a:p>
              <a:pPr algn="ctr"/>
              <a:r>
                <a:rPr lang="en-US" sz="1500" b="1" dirty="0" smtClean="0">
                  <a:solidFill>
                    <a:prstClr val="black"/>
                  </a:solidFill>
                </a:rPr>
                <a:t>Policy</a:t>
              </a:r>
              <a:endParaRPr lang="en-US" sz="1200" dirty="0"/>
            </a:p>
          </p:txBody>
        </p:sp>
      </p:grpSp>
      <p:grpSp>
        <p:nvGrpSpPr>
          <p:cNvPr id="87" name="Group 86">
            <a:extLst>
              <a:ext uri="{FF2B5EF4-FFF2-40B4-BE49-F238E27FC236}">
                <a16:creationId xmlns:a16="http://schemas.microsoft.com/office/drawing/2014/main" xmlns="" id="{3454A2D6-5345-4E37-8807-EAF5D490A21A}"/>
              </a:ext>
            </a:extLst>
          </p:cNvPr>
          <p:cNvGrpSpPr/>
          <p:nvPr/>
        </p:nvGrpSpPr>
        <p:grpSpPr>
          <a:xfrm>
            <a:off x="7297783" y="2474381"/>
            <a:ext cx="1596516" cy="1721667"/>
            <a:chOff x="8921977" y="984542"/>
            <a:chExt cx="2937088" cy="2295555"/>
          </a:xfrm>
        </p:grpSpPr>
        <p:sp>
          <p:nvSpPr>
            <p:cNvPr id="88" name="TextBox 87">
              <a:extLst>
                <a:ext uri="{FF2B5EF4-FFF2-40B4-BE49-F238E27FC236}">
                  <a16:creationId xmlns:a16="http://schemas.microsoft.com/office/drawing/2014/main" xmlns="" id="{0A4BED40-588D-49C1-B4AF-3B6DB6454EA9}"/>
                </a:ext>
              </a:extLst>
            </p:cNvPr>
            <p:cNvSpPr txBox="1"/>
            <p:nvPr/>
          </p:nvSpPr>
          <p:spPr>
            <a:xfrm>
              <a:off x="8921977" y="984542"/>
              <a:ext cx="2937088" cy="943847"/>
            </a:xfrm>
            <a:prstGeom prst="rect">
              <a:avLst/>
            </a:prstGeom>
            <a:noFill/>
          </p:spPr>
          <p:txBody>
            <a:bodyPr wrap="square" lIns="0" rIns="0" rtlCol="0" anchor="b">
              <a:spAutoFit/>
            </a:bodyPr>
            <a:lstStyle/>
            <a:p>
              <a:r>
                <a:rPr lang="en-US" sz="2000" b="1" dirty="0" smtClean="0">
                  <a:solidFill>
                    <a:schemeClr val="accent4">
                      <a:lumMod val="75000"/>
                    </a:schemeClr>
                  </a:solidFill>
                </a:rPr>
                <a:t>Develop Partnerships</a:t>
              </a:r>
              <a:endParaRPr lang="en-US" sz="2000" b="1" dirty="0">
                <a:solidFill>
                  <a:schemeClr val="accent4">
                    <a:lumMod val="75000"/>
                  </a:schemeClr>
                </a:solidFill>
              </a:endParaRPr>
            </a:p>
          </p:txBody>
        </p:sp>
        <p:sp>
          <p:nvSpPr>
            <p:cNvPr id="89" name="TextBox 88">
              <a:extLst>
                <a:ext uri="{FF2B5EF4-FFF2-40B4-BE49-F238E27FC236}">
                  <a16:creationId xmlns:a16="http://schemas.microsoft.com/office/drawing/2014/main" xmlns="" id="{0B200ECB-331C-44A0-BF05-E483DF2D6885}"/>
                </a:ext>
              </a:extLst>
            </p:cNvPr>
            <p:cNvSpPr txBox="1"/>
            <p:nvPr/>
          </p:nvSpPr>
          <p:spPr>
            <a:xfrm>
              <a:off x="8929772" y="1925880"/>
              <a:ext cx="2929293" cy="1354217"/>
            </a:xfrm>
            <a:prstGeom prst="rect">
              <a:avLst/>
            </a:prstGeom>
            <a:noFill/>
          </p:spPr>
          <p:txBody>
            <a:bodyPr wrap="square" lIns="0" rIns="0" rtlCol="0" anchor="t">
              <a:spAutoFit/>
            </a:bodyPr>
            <a:lstStyle/>
            <a:p>
              <a:pPr algn="just"/>
              <a:r>
                <a:rPr lang="en-US" sz="1000" dirty="0" smtClean="0">
                  <a:solidFill>
                    <a:schemeClr val="bg1">
                      <a:lumMod val="65000"/>
                    </a:schemeClr>
                  </a:solidFill>
                </a:rPr>
                <a:t>Looking to develop partnerships across ALL to extend current work and build new projects. Currently working with </a:t>
              </a:r>
              <a:r>
                <a:rPr lang="en-US" sz="1000" dirty="0" err="1" smtClean="0">
                  <a:solidFill>
                    <a:schemeClr val="bg1">
                      <a:lumMod val="65000"/>
                    </a:schemeClr>
                  </a:solidFill>
                </a:rPr>
                <a:t>Delma</a:t>
              </a:r>
              <a:r>
                <a:rPr lang="en-US" sz="1000" dirty="0" smtClean="0">
                  <a:solidFill>
                    <a:schemeClr val="bg1">
                      <a:lumMod val="65000"/>
                    </a:schemeClr>
                  </a:solidFill>
                </a:rPr>
                <a:t> Byrne Sociology  </a:t>
              </a:r>
              <a:endParaRPr lang="en-US" sz="1000" dirty="0">
                <a:solidFill>
                  <a:schemeClr val="bg1">
                    <a:lumMod val="65000"/>
                  </a:schemeClr>
                </a:solidFill>
              </a:endParaRPr>
            </a:p>
          </p:txBody>
        </p:sp>
      </p:grpSp>
      <p:grpSp>
        <p:nvGrpSpPr>
          <p:cNvPr id="90" name="Group 89">
            <a:extLst>
              <a:ext uri="{FF2B5EF4-FFF2-40B4-BE49-F238E27FC236}">
                <a16:creationId xmlns:a16="http://schemas.microsoft.com/office/drawing/2014/main" xmlns="" id="{31B8615D-3DD6-4E0F-B74F-523B63E8763F}"/>
              </a:ext>
            </a:extLst>
          </p:cNvPr>
          <p:cNvGrpSpPr/>
          <p:nvPr/>
        </p:nvGrpSpPr>
        <p:grpSpPr>
          <a:xfrm>
            <a:off x="5518423" y="4712336"/>
            <a:ext cx="2202816" cy="1106115"/>
            <a:chOff x="8921977" y="4001571"/>
            <a:chExt cx="2937088" cy="1474818"/>
          </a:xfrm>
        </p:grpSpPr>
        <p:sp>
          <p:nvSpPr>
            <p:cNvPr id="91" name="TextBox 90">
              <a:extLst>
                <a:ext uri="{FF2B5EF4-FFF2-40B4-BE49-F238E27FC236}">
                  <a16:creationId xmlns:a16="http://schemas.microsoft.com/office/drawing/2014/main" xmlns="" id="{A7C188C4-7871-4AA3-8614-E49B6345DE51}"/>
                </a:ext>
              </a:extLst>
            </p:cNvPr>
            <p:cNvSpPr txBox="1"/>
            <p:nvPr/>
          </p:nvSpPr>
          <p:spPr>
            <a:xfrm>
              <a:off x="8921977" y="4001571"/>
              <a:ext cx="2937088" cy="533480"/>
            </a:xfrm>
            <a:prstGeom prst="rect">
              <a:avLst/>
            </a:prstGeom>
            <a:noFill/>
          </p:spPr>
          <p:txBody>
            <a:bodyPr wrap="square" lIns="0" rIns="0" rtlCol="0" anchor="b">
              <a:spAutoFit/>
            </a:bodyPr>
            <a:lstStyle/>
            <a:p>
              <a:r>
                <a:rPr lang="en-US" sz="2000" b="1" dirty="0" smtClean="0">
                  <a:solidFill>
                    <a:schemeClr val="accent5"/>
                  </a:solidFill>
                </a:rPr>
                <a:t>Speak to Policy</a:t>
              </a:r>
              <a:endParaRPr lang="en-US" sz="2000" b="1" dirty="0">
                <a:solidFill>
                  <a:schemeClr val="accent5"/>
                </a:solidFill>
              </a:endParaRPr>
            </a:p>
          </p:txBody>
        </p:sp>
        <p:sp>
          <p:nvSpPr>
            <p:cNvPr id="92" name="TextBox 91">
              <a:extLst>
                <a:ext uri="{FF2B5EF4-FFF2-40B4-BE49-F238E27FC236}">
                  <a16:creationId xmlns:a16="http://schemas.microsoft.com/office/drawing/2014/main" xmlns="" id="{2931DA2B-B165-4DEF-A14B-94B2FF8DCB43}"/>
                </a:ext>
              </a:extLst>
            </p:cNvPr>
            <p:cNvSpPr txBox="1"/>
            <p:nvPr/>
          </p:nvSpPr>
          <p:spPr>
            <a:xfrm>
              <a:off x="8929772" y="4532542"/>
              <a:ext cx="2929293" cy="943847"/>
            </a:xfrm>
            <a:prstGeom prst="rect">
              <a:avLst/>
            </a:prstGeom>
            <a:noFill/>
          </p:spPr>
          <p:txBody>
            <a:bodyPr wrap="square" lIns="0" rIns="0" rtlCol="0" anchor="t">
              <a:spAutoFit/>
            </a:bodyPr>
            <a:lstStyle/>
            <a:p>
              <a:pPr algn="just"/>
              <a:r>
                <a:rPr lang="en-US" sz="1000" dirty="0" smtClean="0">
                  <a:solidFill>
                    <a:schemeClr val="bg1">
                      <a:lumMod val="65000"/>
                    </a:schemeClr>
                  </a:solidFill>
                </a:rPr>
                <a:t>Continue to present and support the committee for education and skills , HEA meeting to establish government funding for continuation of FY </a:t>
              </a:r>
              <a:r>
                <a:rPr lang="en-US" sz="1000" dirty="0" err="1" smtClean="0">
                  <a:solidFill>
                    <a:schemeClr val="bg1">
                      <a:lumMod val="65000"/>
                    </a:schemeClr>
                  </a:solidFill>
                </a:rPr>
                <a:t>evauation</a:t>
              </a:r>
              <a:endParaRPr lang="en-US" sz="1000" dirty="0">
                <a:solidFill>
                  <a:schemeClr val="bg1">
                    <a:lumMod val="65000"/>
                  </a:schemeClr>
                </a:solidFill>
              </a:endParaRPr>
            </a:p>
          </p:txBody>
        </p:sp>
      </p:grpSp>
      <p:grpSp>
        <p:nvGrpSpPr>
          <p:cNvPr id="93" name="Group 92">
            <a:extLst>
              <a:ext uri="{FF2B5EF4-FFF2-40B4-BE49-F238E27FC236}">
                <a16:creationId xmlns:a16="http://schemas.microsoft.com/office/drawing/2014/main" xmlns="" id="{0E02C4FA-6C54-43E5-B5BE-00A3395FFD8C}"/>
              </a:ext>
            </a:extLst>
          </p:cNvPr>
          <p:cNvGrpSpPr/>
          <p:nvPr/>
        </p:nvGrpSpPr>
        <p:grpSpPr>
          <a:xfrm>
            <a:off x="249702" y="2968577"/>
            <a:ext cx="1779805" cy="1721667"/>
            <a:chOff x="332936" y="1735214"/>
            <a:chExt cx="2937088" cy="2295555"/>
          </a:xfrm>
        </p:grpSpPr>
        <p:sp>
          <p:nvSpPr>
            <p:cNvPr id="94" name="TextBox 93">
              <a:extLst>
                <a:ext uri="{FF2B5EF4-FFF2-40B4-BE49-F238E27FC236}">
                  <a16:creationId xmlns:a16="http://schemas.microsoft.com/office/drawing/2014/main" xmlns="" id="{6E77A4CA-866F-455C-B090-98BDCE0D7089}"/>
                </a:ext>
              </a:extLst>
            </p:cNvPr>
            <p:cNvSpPr txBox="1"/>
            <p:nvPr/>
          </p:nvSpPr>
          <p:spPr>
            <a:xfrm>
              <a:off x="332936" y="1735214"/>
              <a:ext cx="2937088" cy="1354217"/>
            </a:xfrm>
            <a:prstGeom prst="rect">
              <a:avLst/>
            </a:prstGeom>
            <a:noFill/>
          </p:spPr>
          <p:txBody>
            <a:bodyPr wrap="square" lIns="0" rIns="0" rtlCol="0" anchor="b">
              <a:spAutoFit/>
            </a:bodyPr>
            <a:lstStyle/>
            <a:p>
              <a:pPr algn="r"/>
              <a:r>
                <a:rPr lang="en-US" sz="2000" b="1" dirty="0" smtClean="0">
                  <a:solidFill>
                    <a:schemeClr val="accent6">
                      <a:lumMod val="75000"/>
                    </a:schemeClr>
                  </a:solidFill>
                </a:rPr>
                <a:t>Develop research </a:t>
              </a:r>
              <a:r>
                <a:rPr lang="en-US" sz="2000" b="1" dirty="0" err="1" smtClean="0">
                  <a:solidFill>
                    <a:schemeClr val="accent6">
                      <a:lumMod val="75000"/>
                    </a:schemeClr>
                  </a:solidFill>
                </a:rPr>
                <a:t>programme</a:t>
              </a:r>
              <a:endParaRPr lang="en-US" sz="2000" b="1" dirty="0">
                <a:solidFill>
                  <a:schemeClr val="accent6">
                    <a:lumMod val="75000"/>
                  </a:schemeClr>
                </a:solidFill>
              </a:endParaRPr>
            </a:p>
          </p:txBody>
        </p:sp>
        <p:sp>
          <p:nvSpPr>
            <p:cNvPr id="95" name="TextBox 94">
              <a:extLst>
                <a:ext uri="{FF2B5EF4-FFF2-40B4-BE49-F238E27FC236}">
                  <a16:creationId xmlns:a16="http://schemas.microsoft.com/office/drawing/2014/main" xmlns="" id="{C77658C7-ED17-43E5-B376-008F5B7BAD50}"/>
                </a:ext>
              </a:extLst>
            </p:cNvPr>
            <p:cNvSpPr txBox="1"/>
            <p:nvPr/>
          </p:nvSpPr>
          <p:spPr>
            <a:xfrm>
              <a:off x="340732" y="3086922"/>
              <a:ext cx="2929292" cy="943847"/>
            </a:xfrm>
            <a:prstGeom prst="rect">
              <a:avLst/>
            </a:prstGeom>
            <a:noFill/>
          </p:spPr>
          <p:txBody>
            <a:bodyPr wrap="square" lIns="0" rIns="0" rtlCol="0" anchor="t">
              <a:spAutoFit/>
            </a:bodyPr>
            <a:lstStyle/>
            <a:p>
              <a:pPr algn="just"/>
              <a:r>
                <a:rPr lang="en-US" sz="1000" dirty="0" smtClean="0">
                  <a:solidFill>
                    <a:schemeClr val="bg1">
                      <a:lumMod val="65000"/>
                    </a:schemeClr>
                  </a:solidFill>
                </a:rPr>
                <a:t>My role is to coordinate Think about Teaching  foundation course in MU, and manage the research </a:t>
              </a:r>
              <a:r>
                <a:rPr lang="en-US" sz="1000" dirty="0" err="1" smtClean="0">
                  <a:solidFill>
                    <a:schemeClr val="bg1">
                      <a:lumMod val="65000"/>
                    </a:schemeClr>
                  </a:solidFill>
                </a:rPr>
                <a:t>programme</a:t>
              </a:r>
              <a:r>
                <a:rPr lang="en-US" sz="1000" dirty="0" smtClean="0">
                  <a:solidFill>
                    <a:schemeClr val="bg1">
                      <a:lumMod val="65000"/>
                    </a:schemeClr>
                  </a:solidFill>
                </a:rPr>
                <a:t> for this. </a:t>
              </a:r>
              <a:endParaRPr lang="en-US" sz="1000" dirty="0">
                <a:solidFill>
                  <a:schemeClr val="bg1">
                    <a:lumMod val="65000"/>
                  </a:schemeClr>
                </a:solidFill>
              </a:endParaRPr>
            </a:p>
          </p:txBody>
        </p:sp>
      </p:grpSp>
      <p:grpSp>
        <p:nvGrpSpPr>
          <p:cNvPr id="96" name="Group 95">
            <a:extLst>
              <a:ext uri="{FF2B5EF4-FFF2-40B4-BE49-F238E27FC236}">
                <a16:creationId xmlns:a16="http://schemas.microsoft.com/office/drawing/2014/main" xmlns="" id="{9922C8D8-E93A-4CDD-B4B1-7C70D5E67C5E}"/>
              </a:ext>
            </a:extLst>
          </p:cNvPr>
          <p:cNvGrpSpPr/>
          <p:nvPr/>
        </p:nvGrpSpPr>
        <p:grpSpPr>
          <a:xfrm>
            <a:off x="6312534" y="885908"/>
            <a:ext cx="2202816" cy="1413893"/>
            <a:chOff x="8921977" y="984542"/>
            <a:chExt cx="2937088" cy="1885189"/>
          </a:xfrm>
        </p:grpSpPr>
        <p:sp>
          <p:nvSpPr>
            <p:cNvPr id="97" name="TextBox 96">
              <a:extLst>
                <a:ext uri="{FF2B5EF4-FFF2-40B4-BE49-F238E27FC236}">
                  <a16:creationId xmlns:a16="http://schemas.microsoft.com/office/drawing/2014/main" xmlns="" id="{EF3626C8-E781-41BD-962B-0F6A6E161294}"/>
                </a:ext>
              </a:extLst>
            </p:cNvPr>
            <p:cNvSpPr txBox="1"/>
            <p:nvPr/>
          </p:nvSpPr>
          <p:spPr>
            <a:xfrm>
              <a:off x="8921977" y="984542"/>
              <a:ext cx="2937088" cy="943847"/>
            </a:xfrm>
            <a:prstGeom prst="rect">
              <a:avLst/>
            </a:prstGeom>
            <a:noFill/>
          </p:spPr>
          <p:txBody>
            <a:bodyPr wrap="square" lIns="0" rIns="0" rtlCol="0" anchor="b">
              <a:spAutoFit/>
            </a:bodyPr>
            <a:lstStyle/>
            <a:p>
              <a:r>
                <a:rPr lang="en-US" sz="2000" b="1" dirty="0" smtClean="0">
                  <a:solidFill>
                    <a:schemeClr val="accent3">
                      <a:lumMod val="75000"/>
                    </a:schemeClr>
                  </a:solidFill>
                </a:rPr>
                <a:t>IRC Project Extension</a:t>
              </a:r>
              <a:endParaRPr lang="en-US" sz="2000" b="1" dirty="0">
                <a:solidFill>
                  <a:schemeClr val="accent3">
                    <a:lumMod val="75000"/>
                  </a:schemeClr>
                </a:solidFill>
              </a:endParaRPr>
            </a:p>
          </p:txBody>
        </p:sp>
        <p:sp>
          <p:nvSpPr>
            <p:cNvPr id="98" name="TextBox 97">
              <a:extLst>
                <a:ext uri="{FF2B5EF4-FFF2-40B4-BE49-F238E27FC236}">
                  <a16:creationId xmlns:a16="http://schemas.microsoft.com/office/drawing/2014/main" xmlns="" id="{4B1C7525-4505-4489-AF90-E6AD1328D211}"/>
                </a:ext>
              </a:extLst>
            </p:cNvPr>
            <p:cNvSpPr txBox="1"/>
            <p:nvPr/>
          </p:nvSpPr>
          <p:spPr>
            <a:xfrm>
              <a:off x="8929772" y="1925884"/>
              <a:ext cx="2929293" cy="943847"/>
            </a:xfrm>
            <a:prstGeom prst="rect">
              <a:avLst/>
            </a:prstGeom>
            <a:noFill/>
          </p:spPr>
          <p:txBody>
            <a:bodyPr wrap="square" lIns="0" rIns="0" rtlCol="0" anchor="t">
              <a:spAutoFit/>
            </a:bodyPr>
            <a:lstStyle/>
            <a:p>
              <a:pPr algn="just"/>
              <a:r>
                <a:rPr lang="en-US" sz="1000" dirty="0" smtClean="0">
                  <a:solidFill>
                    <a:schemeClr val="bg1">
                      <a:lumMod val="65000"/>
                    </a:schemeClr>
                  </a:solidFill>
                </a:rPr>
                <a:t>4 other universities in the UK want to partner to develop the research </a:t>
              </a:r>
              <a:r>
                <a:rPr lang="en-US" sz="1000" dirty="0" err="1" smtClean="0">
                  <a:solidFill>
                    <a:schemeClr val="bg1">
                      <a:lumMod val="65000"/>
                    </a:schemeClr>
                  </a:solidFill>
                </a:rPr>
                <a:t>programme</a:t>
              </a:r>
              <a:r>
                <a:rPr lang="en-US" sz="1000" dirty="0" smtClean="0">
                  <a:solidFill>
                    <a:schemeClr val="bg1">
                      <a:lumMod val="65000"/>
                    </a:schemeClr>
                  </a:solidFill>
                </a:rPr>
                <a:t> so need working towards H2020 or ERC grant</a:t>
              </a:r>
              <a:endParaRPr lang="en-US" sz="1000" dirty="0">
                <a:solidFill>
                  <a:schemeClr val="bg1">
                    <a:lumMod val="65000"/>
                  </a:schemeClr>
                </a:solidFill>
              </a:endParaRPr>
            </a:p>
          </p:txBody>
        </p:sp>
      </p:grpSp>
      <p:grpSp>
        <p:nvGrpSpPr>
          <p:cNvPr id="99" name="Group 98">
            <a:extLst>
              <a:ext uri="{FF2B5EF4-FFF2-40B4-BE49-F238E27FC236}">
                <a16:creationId xmlns:a16="http://schemas.microsoft.com/office/drawing/2014/main" xmlns="" id="{19128407-F66B-4025-A0D4-6D9142D8563D}"/>
              </a:ext>
            </a:extLst>
          </p:cNvPr>
          <p:cNvGrpSpPr/>
          <p:nvPr/>
        </p:nvGrpSpPr>
        <p:grpSpPr>
          <a:xfrm>
            <a:off x="255548" y="1500521"/>
            <a:ext cx="1926651" cy="798340"/>
            <a:chOff x="332936" y="2555951"/>
            <a:chExt cx="2937088" cy="1064452"/>
          </a:xfrm>
        </p:grpSpPr>
        <p:sp>
          <p:nvSpPr>
            <p:cNvPr id="100" name="TextBox 99">
              <a:extLst>
                <a:ext uri="{FF2B5EF4-FFF2-40B4-BE49-F238E27FC236}">
                  <a16:creationId xmlns:a16="http://schemas.microsoft.com/office/drawing/2014/main" xmlns="" id="{03905A2A-DCFA-4F9A-B36D-F852EDDEDDDE}"/>
                </a:ext>
              </a:extLst>
            </p:cNvPr>
            <p:cNvSpPr txBox="1"/>
            <p:nvPr/>
          </p:nvSpPr>
          <p:spPr>
            <a:xfrm>
              <a:off x="332936" y="2555951"/>
              <a:ext cx="2937088" cy="533480"/>
            </a:xfrm>
            <a:prstGeom prst="rect">
              <a:avLst/>
            </a:prstGeom>
            <a:noFill/>
          </p:spPr>
          <p:txBody>
            <a:bodyPr wrap="square" lIns="0" rIns="0" rtlCol="0" anchor="b">
              <a:spAutoFit/>
            </a:bodyPr>
            <a:lstStyle/>
            <a:p>
              <a:pPr algn="r"/>
              <a:r>
                <a:rPr lang="en-US" sz="2000" b="1" dirty="0" smtClean="0">
                  <a:solidFill>
                    <a:schemeClr val="accent2"/>
                  </a:solidFill>
                </a:rPr>
                <a:t>Complete IRC</a:t>
              </a:r>
              <a:endParaRPr lang="en-US" sz="2000" b="1" dirty="0">
                <a:solidFill>
                  <a:schemeClr val="accent2"/>
                </a:solidFill>
              </a:endParaRPr>
            </a:p>
          </p:txBody>
        </p:sp>
        <p:sp>
          <p:nvSpPr>
            <p:cNvPr id="101" name="TextBox 100">
              <a:extLst>
                <a:ext uri="{FF2B5EF4-FFF2-40B4-BE49-F238E27FC236}">
                  <a16:creationId xmlns:a16="http://schemas.microsoft.com/office/drawing/2014/main" xmlns="" id="{7FF348B7-37B1-47E1-805B-58F277D1B758}"/>
                </a:ext>
              </a:extLst>
            </p:cNvPr>
            <p:cNvSpPr txBox="1"/>
            <p:nvPr/>
          </p:nvSpPr>
          <p:spPr>
            <a:xfrm>
              <a:off x="340731" y="3086923"/>
              <a:ext cx="2929293" cy="533480"/>
            </a:xfrm>
            <a:prstGeom prst="rect">
              <a:avLst/>
            </a:prstGeom>
            <a:noFill/>
          </p:spPr>
          <p:txBody>
            <a:bodyPr wrap="square" lIns="0" rIns="0" rtlCol="0" anchor="t">
              <a:spAutoFit/>
            </a:bodyPr>
            <a:lstStyle/>
            <a:p>
              <a:pPr algn="just"/>
              <a:r>
                <a:rPr lang="en-US" sz="1000" dirty="0" smtClean="0">
                  <a:solidFill>
                    <a:schemeClr val="bg1">
                      <a:lumMod val="65000"/>
                    </a:schemeClr>
                  </a:solidFill>
                </a:rPr>
                <a:t>Grant runs for another year, employ RA and complete </a:t>
              </a:r>
              <a:endParaRPr lang="en-US" sz="1000" dirty="0">
                <a:solidFill>
                  <a:schemeClr val="bg1">
                    <a:lumMod val="65000"/>
                  </a:schemeClr>
                </a:solidFill>
              </a:endParaRPr>
            </a:p>
          </p:txBody>
        </p:sp>
      </p:grpSp>
      <p:sp>
        <p:nvSpPr>
          <p:cNvPr id="39" name="Rectangle 38"/>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32419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1627" y="2308457"/>
            <a:ext cx="7886700" cy="739056"/>
          </a:xfrm>
          <a:noFill/>
        </p:spPr>
        <p:style>
          <a:lnRef idx="2">
            <a:schemeClr val="accent3"/>
          </a:lnRef>
          <a:fillRef idx="1">
            <a:schemeClr val="lt1"/>
          </a:fillRef>
          <a:effectRef idx="0">
            <a:schemeClr val="accent3"/>
          </a:effectRef>
          <a:fontRef idx="minor">
            <a:schemeClr val="dk1"/>
          </a:fontRef>
        </p:style>
        <p:txBody>
          <a:bodyPr>
            <a:normAutofit/>
          </a:bodyPr>
          <a:lstStyle/>
          <a:p>
            <a:r>
              <a:rPr lang="en-US" dirty="0" smtClean="0">
                <a:solidFill>
                  <a:srgbClr val="FFFFFF"/>
                </a:solidFill>
              </a:rPr>
              <a:t>Thanks </a:t>
            </a:r>
            <a:endParaRPr lang="en-US" dirty="0">
              <a:solidFill>
                <a:srgbClr val="FFFFFF"/>
              </a:solidFill>
            </a:endParaRPr>
          </a:p>
        </p:txBody>
      </p:sp>
      <p:sp>
        <p:nvSpPr>
          <p:cNvPr id="6" name="Rectangle 5"/>
          <p:cNvSpPr/>
          <p:nvPr/>
        </p:nvSpPr>
        <p:spPr>
          <a:xfrm>
            <a:off x="0" y="6322667"/>
            <a:ext cx="9144000" cy="535333"/>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2272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PresentationG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TEMPLATE-PGO(16_9)</Template>
  <TotalTime>10372</TotalTime>
  <Words>675</Words>
  <Application>Microsoft Macintosh PowerPoint</Application>
  <PresentationFormat>On-screen Show (4:3)</PresentationFormat>
  <Paragraphs>95</Paragraphs>
  <Slides>9</Slides>
  <Notes>8</Notes>
  <HiddenSlides>0</HiddenSlides>
  <MMClips>0</MMClips>
  <ScaleCrop>false</ScaleCrop>
  <HeadingPairs>
    <vt:vector size="4" baseType="variant">
      <vt:variant>
        <vt:lpstr>Theme</vt:lpstr>
      </vt:variant>
      <vt:variant>
        <vt:i4>3</vt:i4>
      </vt:variant>
      <vt:variant>
        <vt:lpstr>Slide Titles</vt:lpstr>
      </vt:variant>
      <vt:variant>
        <vt:i4>9</vt:i4>
      </vt:variant>
    </vt:vector>
  </HeadingPairs>
  <TitlesOfParts>
    <vt:vector size="12" baseType="lpstr">
      <vt:lpstr>Template PresentationGo</vt:lpstr>
      <vt:lpstr>Template PresentationGo Dark</vt:lpstr>
      <vt:lpstr>Custom Design</vt:lpstr>
      <vt:lpstr>Dr Katriona O’Sullivan Lecturer Turn to Teaching katriona.osullivan@mu.ie </vt:lpstr>
      <vt:lpstr>My Journey</vt:lpstr>
      <vt:lpstr>My Research Areas</vt:lpstr>
      <vt:lpstr>IRC for Research for Policy and Society International Comparison of Alternative Access Routes</vt:lpstr>
      <vt:lpstr>Findings to-date</vt:lpstr>
      <vt:lpstr>PowerPoint Presentation</vt:lpstr>
      <vt:lpstr>Action Research- impact on programme &amp; policy </vt:lpstr>
      <vt:lpstr>Next Steps</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Shoe Footprints Infographics for PowerPoint</dc:title>
  <dc:creator>PresentationGo.com</dc:creator>
  <dc:description>© Copyright PresentationGo.com</dc:description>
  <cp:lastModifiedBy>Katriona O'Sullivan</cp:lastModifiedBy>
  <cp:revision>15</cp:revision>
  <dcterms:created xsi:type="dcterms:W3CDTF">2014-11-26T05:14:11Z</dcterms:created>
  <dcterms:modified xsi:type="dcterms:W3CDTF">2018-03-08T11:02:00Z</dcterms:modified>
</cp:coreProperties>
</file>