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397" r:id="rId2"/>
    <p:sldId id="395" r:id="rId3"/>
    <p:sldId id="400" r:id="rId4"/>
    <p:sldId id="413" r:id="rId5"/>
    <p:sldId id="401" r:id="rId6"/>
    <p:sldId id="403" r:id="rId7"/>
    <p:sldId id="404" r:id="rId8"/>
    <p:sldId id="405" r:id="rId9"/>
    <p:sldId id="412" r:id="rId10"/>
    <p:sldId id="406" r:id="rId11"/>
    <p:sldId id="407" r:id="rId12"/>
    <p:sldId id="408" r:id="rId13"/>
    <p:sldId id="410" r:id="rId14"/>
    <p:sldId id="414" r:id="rId15"/>
    <p:sldId id="411" r:id="rId16"/>
    <p:sldId id="38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88"/>
    <p:restoredTop sz="95135"/>
  </p:normalViewPr>
  <p:slideViewPr>
    <p:cSldViewPr snapToGrid="0" snapToObjects="1">
      <p:cViewPr varScale="1">
        <p:scale>
          <a:sx n="90" d="100"/>
          <a:sy n="90" d="100"/>
        </p:scale>
        <p:origin x="135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B65CDD-ABBA-6245-A2BB-B4A8C94D74A2}" type="datetimeFigureOut">
              <a:rPr lang="en-US" smtClean="0"/>
              <a:t>6/18/23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10A005-F03F-6941-AC2F-5DDA5B7E495B}" type="slidenum">
              <a:rPr lang="en-US" smtClean="0"/>
              <a:t>‹#›</a:t>
            </a:fld>
            <a:endParaRPr lang="en-US"/>
          </a:p>
        </p:txBody>
      </p:sp>
    </p:spTree>
    <p:extLst>
      <p:ext uri="{BB962C8B-B14F-4D97-AF65-F5344CB8AC3E}">
        <p14:creationId xmlns:p14="http://schemas.microsoft.com/office/powerpoint/2010/main" val="46120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10A005-F03F-6941-AC2F-5DDA5B7E495B}" type="slidenum">
              <a:rPr lang="en-US" smtClean="0"/>
              <a:t>1</a:t>
            </a:fld>
            <a:endParaRPr lang="en-US"/>
          </a:p>
        </p:txBody>
      </p:sp>
    </p:spTree>
    <p:extLst>
      <p:ext uri="{BB962C8B-B14F-4D97-AF65-F5344CB8AC3E}">
        <p14:creationId xmlns:p14="http://schemas.microsoft.com/office/powerpoint/2010/main" val="3648954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10A005-F03F-6941-AC2F-5DDA5B7E495B}" type="slidenum">
              <a:rPr lang="en-US" smtClean="0"/>
              <a:t>4</a:t>
            </a:fld>
            <a:endParaRPr lang="en-US"/>
          </a:p>
        </p:txBody>
      </p:sp>
    </p:spTree>
    <p:extLst>
      <p:ext uri="{BB962C8B-B14F-4D97-AF65-F5344CB8AC3E}">
        <p14:creationId xmlns:p14="http://schemas.microsoft.com/office/powerpoint/2010/main" val="1580229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75995-39AC-4746-87AB-B36E4F97520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0371FF6-2B16-1140-90B6-C93C256060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A1256FD-FBAF-C94F-ABF6-B27AC7B8A1A0}"/>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5" name="Footer Placeholder 4">
            <a:extLst>
              <a:ext uri="{FF2B5EF4-FFF2-40B4-BE49-F238E27FC236}">
                <a16:creationId xmlns:a16="http://schemas.microsoft.com/office/drawing/2014/main" id="{89A94249-3DFD-1A40-BF3D-777F9FB126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9DBF1F-96D4-6D4D-8FD6-820728EFE4E8}"/>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1359168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5F894-D403-BE4F-B5AB-9EE10F65DCE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4FDE764-F01E-9A43-B460-C2606B0356F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E362684-6418-E040-9CA3-B7B42F29051B}"/>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5" name="Footer Placeholder 4">
            <a:extLst>
              <a:ext uri="{FF2B5EF4-FFF2-40B4-BE49-F238E27FC236}">
                <a16:creationId xmlns:a16="http://schemas.microsoft.com/office/drawing/2014/main" id="{EE86AACB-E2E0-BB4E-B470-56B5FA921C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C16617-6A78-3D46-AB33-C7446F074D2D}"/>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253388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94D1DB-6619-CD4E-9341-A6F6C505663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8E008FF5-B025-2242-ADD6-2BF08F296C6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D9970D1-2EB7-B34B-8FAB-88405C3B6CAE}"/>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5" name="Footer Placeholder 4">
            <a:extLst>
              <a:ext uri="{FF2B5EF4-FFF2-40B4-BE49-F238E27FC236}">
                <a16:creationId xmlns:a16="http://schemas.microsoft.com/office/drawing/2014/main" id="{FF748A81-C41E-3F4A-A915-3DDE640762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9E54A4-5EA0-2F48-A104-DAF9A3290CBD}"/>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833329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Books">
    <p:spTree>
      <p:nvGrpSpPr>
        <p:cNvPr id="1" name=""/>
        <p:cNvGrpSpPr/>
        <p:nvPr/>
      </p:nvGrpSpPr>
      <p:grpSpPr>
        <a:xfrm>
          <a:off x="0" y="0"/>
          <a:ext cx="0" cy="0"/>
          <a:chOff x="0" y="0"/>
          <a:chExt cx="0" cy="0"/>
        </a:xfrm>
      </p:grpSpPr>
      <p:sp>
        <p:nvSpPr>
          <p:cNvPr id="5" name="Rectangle 4"/>
          <p:cNvSpPr/>
          <p:nvPr/>
        </p:nvSpPr>
        <p:spPr>
          <a:xfrm flipV="1">
            <a:off x="719668" y="6453189"/>
            <a:ext cx="4271433" cy="71437"/>
          </a:xfrm>
          <a:prstGeom prst="rect">
            <a:avLst/>
          </a:prstGeom>
          <a:solidFill>
            <a:srgbClr val="8223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800">
              <a:solidFill>
                <a:prstClr val="white"/>
              </a:solidFill>
            </a:endParaRPr>
          </a:p>
        </p:txBody>
      </p:sp>
      <p:sp>
        <p:nvSpPr>
          <p:cNvPr id="6" name="Rectangle 5"/>
          <p:cNvSpPr/>
          <p:nvPr/>
        </p:nvSpPr>
        <p:spPr>
          <a:xfrm flipV="1">
            <a:off x="5344584" y="6453189"/>
            <a:ext cx="6239933" cy="71437"/>
          </a:xfrm>
          <a:prstGeom prst="rect">
            <a:avLst/>
          </a:prstGeom>
          <a:solidFill>
            <a:srgbClr val="8223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800">
              <a:solidFill>
                <a:prstClr val="white"/>
              </a:solidFill>
            </a:endParaRPr>
          </a:p>
        </p:txBody>
      </p:sp>
      <p:pic>
        <p:nvPicPr>
          <p:cNvPr id="10" name="Picture 2" descr="C:\Users\Rowan\Documents\Maynooth\Powerpoint Template\K7384 Maynooth University Logo_RGB_300dp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9184" y="115888"/>
            <a:ext cx="4191000" cy="166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7"/>
          <p:cNvSpPr>
            <a:spLocks noGrp="1"/>
          </p:cNvSpPr>
          <p:nvPr>
            <p:ph type="body" sz="quarter" idx="10"/>
          </p:nvPr>
        </p:nvSpPr>
        <p:spPr>
          <a:xfrm>
            <a:off x="815413" y="3140969"/>
            <a:ext cx="4032448" cy="2232025"/>
          </a:xfrm>
          <a:prstGeom prst="rect">
            <a:avLst/>
          </a:prstGeom>
        </p:spPr>
        <p:txBody>
          <a:bodyPr/>
          <a:lstStyle>
            <a:lvl1pPr marL="0" indent="0">
              <a:buNone/>
              <a:defRPr sz="4000" b="1">
                <a:solidFill>
                  <a:srgbClr val="822327"/>
                </a:solidFill>
                <a:latin typeface="+mn-lt"/>
              </a:defRPr>
            </a:lvl1pPr>
            <a:lvl3pPr>
              <a:defRPr>
                <a:solidFill>
                  <a:srgbClr val="822327"/>
                </a:solidFill>
              </a:defRPr>
            </a:lvl3pPr>
            <a:lvl5pPr marL="1828800" indent="0">
              <a:buNone/>
              <a:defRPr/>
            </a:lvl5pPr>
          </a:lstStyle>
          <a:p>
            <a:pPr lvl="0"/>
            <a:r>
              <a:rPr lang="en-GB"/>
              <a:t>Click to edit Master text styles</a:t>
            </a:r>
          </a:p>
        </p:txBody>
      </p:sp>
      <p:sp>
        <p:nvSpPr>
          <p:cNvPr id="7" name="Text Placeholder 6"/>
          <p:cNvSpPr>
            <a:spLocks noGrp="1"/>
          </p:cNvSpPr>
          <p:nvPr>
            <p:ph type="body" sz="quarter" idx="11"/>
          </p:nvPr>
        </p:nvSpPr>
        <p:spPr>
          <a:xfrm>
            <a:off x="814919" y="5661026"/>
            <a:ext cx="4032944" cy="720725"/>
          </a:xfrm>
          <a:prstGeom prst="rect">
            <a:avLst/>
          </a:prstGeom>
        </p:spPr>
        <p:txBody>
          <a:bodyPr/>
          <a:lstStyle>
            <a:lvl1pPr marL="0" indent="0">
              <a:buNone/>
              <a:defRPr sz="2400">
                <a:solidFill>
                  <a:srgbClr val="822327"/>
                </a:solidFill>
              </a:defRPr>
            </a:lvl1pPr>
          </a:lstStyle>
          <a:p>
            <a:pPr lvl="0"/>
            <a:r>
              <a:rPr lang="en-GB"/>
              <a:t>Click to edit Master text styles</a:t>
            </a:r>
          </a:p>
        </p:txBody>
      </p:sp>
    </p:spTree>
    <p:extLst>
      <p:ext uri="{BB962C8B-B14F-4D97-AF65-F5344CB8AC3E}">
        <p14:creationId xmlns:p14="http://schemas.microsoft.com/office/powerpoint/2010/main" val="26306290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ext blank background">
    <p:spTree>
      <p:nvGrpSpPr>
        <p:cNvPr id="1" name=""/>
        <p:cNvGrpSpPr/>
        <p:nvPr/>
      </p:nvGrpSpPr>
      <p:grpSpPr>
        <a:xfrm>
          <a:off x="0" y="0"/>
          <a:ext cx="0" cy="0"/>
          <a:chOff x="0" y="0"/>
          <a:chExt cx="0" cy="0"/>
        </a:xfrm>
      </p:grpSpPr>
      <p:sp>
        <p:nvSpPr>
          <p:cNvPr id="4" name="Rectangle 3"/>
          <p:cNvSpPr/>
          <p:nvPr/>
        </p:nvSpPr>
        <p:spPr>
          <a:xfrm flipV="1">
            <a:off x="527051" y="5884864"/>
            <a:ext cx="11089216" cy="71437"/>
          </a:xfrm>
          <a:prstGeom prst="rect">
            <a:avLst/>
          </a:prstGeom>
          <a:solidFill>
            <a:srgbClr val="8223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800">
              <a:solidFill>
                <a:prstClr val="white"/>
              </a:solidFill>
            </a:endParaRPr>
          </a:p>
        </p:txBody>
      </p:sp>
      <p:pic>
        <p:nvPicPr>
          <p:cNvPr id="5" name="Picture 3" descr="C:\Users\Rowan\Desktop\K7384 Maynooth University Logo_RGB_300dp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7051" y="6092826"/>
            <a:ext cx="196850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p:nvSpPr>
        <p:spPr bwMode="auto">
          <a:xfrm>
            <a:off x="9563100" y="6448425"/>
            <a:ext cx="151355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GB" altLang="en-US" sz="1100" b="1" dirty="0">
                <a:solidFill>
                  <a:prstClr val="black"/>
                </a:solidFill>
                <a:cs typeface="Arial" charset="0"/>
              </a:rPr>
              <a:t>maynoothuniversity.ie</a:t>
            </a:r>
            <a:endParaRPr lang="en-GB" altLang="en-US" sz="1800" b="1" dirty="0">
              <a:solidFill>
                <a:prstClr val="black"/>
              </a:solidFill>
              <a:cs typeface="Arial" charset="0"/>
            </a:endParaRPr>
          </a:p>
        </p:txBody>
      </p:sp>
      <p:sp>
        <p:nvSpPr>
          <p:cNvPr id="7" name="Text Placeholder 6"/>
          <p:cNvSpPr>
            <a:spLocks noGrp="1"/>
          </p:cNvSpPr>
          <p:nvPr>
            <p:ph type="body" sz="quarter" idx="10"/>
          </p:nvPr>
        </p:nvSpPr>
        <p:spPr>
          <a:xfrm>
            <a:off x="995081" y="620688"/>
            <a:ext cx="10081187" cy="1008112"/>
          </a:xfrm>
          <a:prstGeom prst="rect">
            <a:avLst/>
          </a:prstGeom>
        </p:spPr>
        <p:txBody>
          <a:bodyPr/>
          <a:lstStyle>
            <a:lvl1pPr marL="0" indent="0">
              <a:buNone/>
              <a:defRPr sz="4000" b="1">
                <a:solidFill>
                  <a:srgbClr val="822327"/>
                </a:solidFill>
                <a:latin typeface="+mn-lt"/>
              </a:defRPr>
            </a:lvl1pPr>
            <a:lvl3pPr>
              <a:defRPr>
                <a:solidFill>
                  <a:schemeClr val="bg1"/>
                </a:solidFill>
              </a:defRPr>
            </a:lvl3pPr>
          </a:lstStyle>
          <a:p>
            <a:pPr lvl="0"/>
            <a:r>
              <a:rPr lang="en-GB"/>
              <a:t>Click to edit Master text styles</a:t>
            </a:r>
          </a:p>
        </p:txBody>
      </p:sp>
      <p:sp>
        <p:nvSpPr>
          <p:cNvPr id="3" name="Content Placeholder 2"/>
          <p:cNvSpPr>
            <a:spLocks noGrp="1"/>
          </p:cNvSpPr>
          <p:nvPr>
            <p:ph sz="quarter" idx="11"/>
          </p:nvPr>
        </p:nvSpPr>
        <p:spPr>
          <a:xfrm>
            <a:off x="1007534" y="1844675"/>
            <a:ext cx="10081684" cy="3816350"/>
          </a:xfrm>
          <a:prstGeom prst="rect">
            <a:avLst/>
          </a:prstGeom>
        </p:spPr>
        <p:txBody>
          <a:bodyPr/>
          <a:lstStyle>
            <a:lvl1pPr marL="342900" indent="-342900">
              <a:buFont typeface="Arial" panose="020B0604020202020204" pitchFamily="34" charset="0"/>
              <a:buChar char="•"/>
              <a:defRPr sz="2400"/>
            </a:lvl1pPr>
          </a:lstStyle>
          <a:p>
            <a:pPr lvl="0"/>
            <a:r>
              <a:rPr lang="en-GB"/>
              <a:t>Click to edit Master text styles</a:t>
            </a:r>
          </a:p>
        </p:txBody>
      </p:sp>
    </p:spTree>
    <p:extLst>
      <p:ext uri="{BB962C8B-B14F-4D97-AF65-F5344CB8AC3E}">
        <p14:creationId xmlns:p14="http://schemas.microsoft.com/office/powerpoint/2010/main" val="39066491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A2563-2106-C046-A239-74380C75788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077D947-93FC-3B40-9FB0-1AA4CB8A1B5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24C8E08-56AC-A045-BB47-65A658605CE5}"/>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5" name="Footer Placeholder 4">
            <a:extLst>
              <a:ext uri="{FF2B5EF4-FFF2-40B4-BE49-F238E27FC236}">
                <a16:creationId xmlns:a16="http://schemas.microsoft.com/office/drawing/2014/main" id="{3C1474D4-6CEF-9945-B35B-69CA1CC977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8DA54C-561D-8548-A13E-4CFD522F1F49}"/>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25857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C75FA-09BB-F446-9F6D-AADE0E675D0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53A38D4-9FA0-F546-9D20-8B37A45414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0B8DB4F-34C8-5D41-8167-B6C1313437EE}"/>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5" name="Footer Placeholder 4">
            <a:extLst>
              <a:ext uri="{FF2B5EF4-FFF2-40B4-BE49-F238E27FC236}">
                <a16:creationId xmlns:a16="http://schemas.microsoft.com/office/drawing/2014/main" id="{87279985-1D91-8741-959E-98B7911124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265B13-0901-864E-AB47-6AC4CBC8B8C2}"/>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51975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2FEAD-4F7B-2C46-9EB9-8CF67D5B6C7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70806F0-D288-C545-8723-367B08F5345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5C13455-8B9E-B544-843B-0428F1F6068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DCF0A40-0E38-B341-AF39-3F56534911A6}"/>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6" name="Footer Placeholder 5">
            <a:extLst>
              <a:ext uri="{FF2B5EF4-FFF2-40B4-BE49-F238E27FC236}">
                <a16:creationId xmlns:a16="http://schemas.microsoft.com/office/drawing/2014/main" id="{5690B251-0031-064C-A2A7-AA4C211F46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4C7CE8-9224-174E-AE85-A7A0A6FE22A0}"/>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1499269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3060A-1F0A-EE49-8EBA-5697FADF764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B9B52AA-4878-6742-8F1C-705E6BCEE7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384F633-D35F-7C4B-80DB-8796D358DC5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7CD5698-2E74-6445-9039-93A6A5E8EE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8CCC9F8-1E80-5C4D-95A6-6B88FF41035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E66FA45-BF6D-F948-A662-86ADC70F88F5}"/>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8" name="Footer Placeholder 7">
            <a:extLst>
              <a:ext uri="{FF2B5EF4-FFF2-40B4-BE49-F238E27FC236}">
                <a16:creationId xmlns:a16="http://schemas.microsoft.com/office/drawing/2014/main" id="{3717FF7F-AB18-704A-9723-B3EC69AEFEA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51BF831-4C47-2D43-B83C-82FE0EED9D48}"/>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1180602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F0C0B-A7C2-224C-8535-202FD3DA81B3}"/>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12863D4-87F7-E743-9146-EED65711C9EE}"/>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4" name="Footer Placeholder 3">
            <a:extLst>
              <a:ext uri="{FF2B5EF4-FFF2-40B4-BE49-F238E27FC236}">
                <a16:creationId xmlns:a16="http://schemas.microsoft.com/office/drawing/2014/main" id="{ED5C5275-3F93-B24B-B203-EBB85849B0E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7699BE5-BFF9-CD4B-AAB7-C1FA7945821C}"/>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2756282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FF2A70-6822-D148-8915-3F380F06835C}"/>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3" name="Footer Placeholder 2">
            <a:extLst>
              <a:ext uri="{FF2B5EF4-FFF2-40B4-BE49-F238E27FC236}">
                <a16:creationId xmlns:a16="http://schemas.microsoft.com/office/drawing/2014/main" id="{968C4617-14A4-4946-8AF6-AF2874AECB3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42E630-527F-A544-8AED-FD283BD96AEE}"/>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2715153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46021-F650-F64C-BADC-5FF9CBB7377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B3EC47C2-1B72-AE4F-B606-955C61EF46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2FB699F-9152-BD43-BAC3-772E50C807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0F863AC-06CD-504E-83BC-C97AD10319B7}"/>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6" name="Footer Placeholder 5">
            <a:extLst>
              <a:ext uri="{FF2B5EF4-FFF2-40B4-BE49-F238E27FC236}">
                <a16:creationId xmlns:a16="http://schemas.microsoft.com/office/drawing/2014/main" id="{FEDDB514-DFE7-FC47-B076-F8D30BD0AE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151C0B-39CD-CE4A-A3DB-901AD5F788C7}"/>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2833054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91302-9EAA-D744-A1FF-4C295A280C4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FCECC25B-C0D2-9D48-A578-D3131AAC5F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A83C3A5-5898-9B42-9D6F-F2DE4D5487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021C75B-AA65-B642-A636-502F11C42DAF}"/>
              </a:ext>
            </a:extLst>
          </p:cNvPr>
          <p:cNvSpPr>
            <a:spLocks noGrp="1"/>
          </p:cNvSpPr>
          <p:nvPr>
            <p:ph type="dt" sz="half" idx="10"/>
          </p:nvPr>
        </p:nvSpPr>
        <p:spPr/>
        <p:txBody>
          <a:bodyPr/>
          <a:lstStyle/>
          <a:p>
            <a:fld id="{5433732A-035B-E84C-AF35-337D385BE994}" type="datetimeFigureOut">
              <a:rPr lang="en-GB" smtClean="0"/>
              <a:t>18/06/2023</a:t>
            </a:fld>
            <a:endParaRPr lang="en-GB"/>
          </a:p>
        </p:txBody>
      </p:sp>
      <p:sp>
        <p:nvSpPr>
          <p:cNvPr id="6" name="Footer Placeholder 5">
            <a:extLst>
              <a:ext uri="{FF2B5EF4-FFF2-40B4-BE49-F238E27FC236}">
                <a16:creationId xmlns:a16="http://schemas.microsoft.com/office/drawing/2014/main" id="{F34117E9-D006-B643-9CFC-CAE8A484C7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F20A7E-3A9D-EF40-9237-85807106BCD8}"/>
              </a:ext>
            </a:extLst>
          </p:cNvPr>
          <p:cNvSpPr>
            <a:spLocks noGrp="1"/>
          </p:cNvSpPr>
          <p:nvPr>
            <p:ph type="sldNum" sz="quarter" idx="12"/>
          </p:nvPr>
        </p:nvSpPr>
        <p:spPr/>
        <p:txBody>
          <a:bodyPr/>
          <a:lstStyle/>
          <a:p>
            <a:fld id="{0330DBD9-2A1F-5746-B6C3-A696EF4C3C5F}" type="slidenum">
              <a:rPr lang="en-GB" smtClean="0"/>
              <a:t>‹#›</a:t>
            </a:fld>
            <a:endParaRPr lang="en-GB"/>
          </a:p>
        </p:txBody>
      </p:sp>
    </p:spTree>
    <p:extLst>
      <p:ext uri="{BB962C8B-B14F-4D97-AF65-F5344CB8AC3E}">
        <p14:creationId xmlns:p14="http://schemas.microsoft.com/office/powerpoint/2010/main" val="3174183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BB65DE-F3D9-824B-B6A6-562BB3103B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19D74E1-B448-574C-ABE8-B2BC5E4102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C8D486A-1A46-ED42-94D9-CAAC2EA27F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33732A-035B-E84C-AF35-337D385BE994}" type="datetimeFigureOut">
              <a:rPr lang="en-GB" smtClean="0"/>
              <a:t>18/06/2023</a:t>
            </a:fld>
            <a:endParaRPr lang="en-GB"/>
          </a:p>
        </p:txBody>
      </p:sp>
      <p:sp>
        <p:nvSpPr>
          <p:cNvPr id="5" name="Footer Placeholder 4">
            <a:extLst>
              <a:ext uri="{FF2B5EF4-FFF2-40B4-BE49-F238E27FC236}">
                <a16:creationId xmlns:a16="http://schemas.microsoft.com/office/drawing/2014/main" id="{0F734790-F76B-4645-A659-302A48D370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F77F40B-CAED-6F4D-8778-A9227BC576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0DBD9-2A1F-5746-B6C3-A696EF4C3C5F}" type="slidenum">
              <a:rPr lang="en-GB" smtClean="0"/>
              <a:t>‹#›</a:t>
            </a:fld>
            <a:endParaRPr lang="en-GB"/>
          </a:p>
        </p:txBody>
      </p:sp>
    </p:spTree>
    <p:extLst>
      <p:ext uri="{BB962C8B-B14F-4D97-AF65-F5344CB8AC3E}">
        <p14:creationId xmlns:p14="http://schemas.microsoft.com/office/powerpoint/2010/main" val="1280409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IE" dirty="0"/>
              <a:t> </a:t>
            </a:r>
          </a:p>
        </p:txBody>
      </p:sp>
      <p:sp>
        <p:nvSpPr>
          <p:cNvPr id="6" name="Text Placeholder 1">
            <a:extLst>
              <a:ext uri="{FF2B5EF4-FFF2-40B4-BE49-F238E27FC236}">
                <a16:creationId xmlns:a16="http://schemas.microsoft.com/office/drawing/2014/main" id="{00283BD0-994D-8B4F-83B2-9C65708E9C9C}"/>
              </a:ext>
            </a:extLst>
          </p:cNvPr>
          <p:cNvSpPr txBox="1">
            <a:spLocks/>
          </p:cNvSpPr>
          <p:nvPr/>
        </p:nvSpPr>
        <p:spPr>
          <a:xfrm>
            <a:off x="656327" y="2311421"/>
            <a:ext cx="11330609" cy="2637271"/>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000"/>
              </a:spcBef>
              <a:buFont typeface="Arial" panose="020B0604020202020204" pitchFamily="34" charset="0"/>
              <a:buNone/>
              <a:defRPr sz="4000" b="1" kern="1200">
                <a:solidFill>
                  <a:srgbClr val="822327"/>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822327"/>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Aft>
                <a:spcPts val="600"/>
              </a:spcAft>
            </a:pPr>
            <a:r>
              <a:rPr lang="en-IE" dirty="0"/>
              <a:t>The Charter of Fundamental Rights in NI under the Protocol</a:t>
            </a:r>
          </a:p>
          <a:p>
            <a:pPr algn="ctr">
              <a:lnSpc>
                <a:spcPct val="120000"/>
              </a:lnSpc>
              <a:spcAft>
                <a:spcPts val="600"/>
              </a:spcAft>
            </a:pPr>
            <a:r>
              <a:rPr lang="en-IE" sz="2800" dirty="0"/>
              <a:t>Protocol Workshop, Maynooth, 22 June 2023</a:t>
            </a:r>
          </a:p>
          <a:p>
            <a:pPr algn="ctr"/>
            <a:r>
              <a:rPr lang="en-IE" sz="2800" dirty="0"/>
              <a:t>Dr Eleni </a:t>
            </a:r>
            <a:r>
              <a:rPr lang="en-IE" sz="2800" dirty="0" err="1"/>
              <a:t>Frantziou</a:t>
            </a:r>
            <a:r>
              <a:rPr lang="en-IE" sz="2800" dirty="0"/>
              <a:t>, Durham University</a:t>
            </a:r>
          </a:p>
          <a:p>
            <a:pPr algn="ctr"/>
            <a:r>
              <a:rPr lang="en-IE" sz="2800" dirty="0"/>
              <a:t>Prof Tobias Lock, Jean Monnet Chair in EU Law and Fundamental Rights</a:t>
            </a:r>
          </a:p>
        </p:txBody>
      </p:sp>
      <p:pic>
        <p:nvPicPr>
          <p:cNvPr id="4" name="Picture 3" descr="Graphical user interface, text, application&#10;&#10;Description automatically generated">
            <a:extLst>
              <a:ext uri="{FF2B5EF4-FFF2-40B4-BE49-F238E27FC236}">
                <a16:creationId xmlns:a16="http://schemas.microsoft.com/office/drawing/2014/main" id="{BA08EF01-7B17-2D42-A7B7-BCE3B486B4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3766" y="5448754"/>
            <a:ext cx="4273170" cy="877997"/>
          </a:xfrm>
          <a:prstGeom prst="rect">
            <a:avLst/>
          </a:prstGeom>
        </p:spPr>
      </p:pic>
    </p:spTree>
    <p:extLst>
      <p:ext uri="{BB962C8B-B14F-4D97-AF65-F5344CB8AC3E}">
        <p14:creationId xmlns:p14="http://schemas.microsoft.com/office/powerpoint/2010/main" val="19207808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D92546-EE89-3218-A25F-E72500C6E603}"/>
              </a:ext>
            </a:extLst>
          </p:cNvPr>
          <p:cNvSpPr>
            <a:spLocks noGrp="1"/>
          </p:cNvSpPr>
          <p:nvPr>
            <p:ph type="body" sz="quarter" idx="10"/>
          </p:nvPr>
        </p:nvSpPr>
        <p:spPr/>
        <p:txBody>
          <a:bodyPr/>
          <a:lstStyle/>
          <a:p>
            <a:pPr algn="ctr"/>
            <a:r>
              <a:rPr lang="en-US" dirty="0"/>
              <a:t>Applicability via Article 4 (3) WA</a:t>
            </a:r>
          </a:p>
        </p:txBody>
      </p:sp>
      <p:sp>
        <p:nvSpPr>
          <p:cNvPr id="3" name="Content Placeholder 2">
            <a:extLst>
              <a:ext uri="{FF2B5EF4-FFF2-40B4-BE49-F238E27FC236}">
                <a16:creationId xmlns:a16="http://schemas.microsoft.com/office/drawing/2014/main" id="{2E39D2C7-4043-3C77-56A2-2A56917EECE0}"/>
              </a:ext>
            </a:extLst>
          </p:cNvPr>
          <p:cNvSpPr>
            <a:spLocks noGrp="1"/>
          </p:cNvSpPr>
          <p:nvPr>
            <p:ph sz="quarter" idx="11"/>
          </p:nvPr>
        </p:nvSpPr>
        <p:spPr/>
        <p:txBody>
          <a:bodyPr>
            <a:normAutofit lnSpcReduction="10000"/>
          </a:bodyPr>
          <a:lstStyle/>
          <a:p>
            <a:r>
              <a:rPr lang="en-US" dirty="0"/>
              <a:t>Duty to apply provisions referencing EU law in accordance with Union law</a:t>
            </a:r>
          </a:p>
          <a:p>
            <a:pPr lvl="1"/>
            <a:r>
              <a:rPr lang="en-US" dirty="0"/>
              <a:t>Article 51 (1) CFR: Charter applies to the Member States ‘when they are implementing Union law’</a:t>
            </a:r>
          </a:p>
          <a:p>
            <a:pPr lvl="2">
              <a:buFont typeface="Courier New" panose="02070309020205020404" pitchFamily="49" charset="0"/>
              <a:buChar char="o"/>
            </a:pPr>
            <a:r>
              <a:rPr lang="en-US" dirty="0"/>
              <a:t>i.e. when they are acting within the scope of EU law (Case C-617/10 </a:t>
            </a:r>
            <a:r>
              <a:rPr lang="en-US" i="1" dirty="0" err="1"/>
              <a:t>Fransson</a:t>
            </a:r>
            <a:r>
              <a:rPr lang="en-US" dirty="0"/>
              <a:t>)</a:t>
            </a:r>
          </a:p>
          <a:p>
            <a:pPr lvl="2">
              <a:buFont typeface="Courier New" panose="02070309020205020404" pitchFamily="49" charset="0"/>
              <a:buChar char="o"/>
            </a:pPr>
            <a:r>
              <a:rPr lang="en-US" dirty="0"/>
              <a:t>Hence when MS apply EU law, they must apply the Charter</a:t>
            </a:r>
          </a:p>
          <a:p>
            <a:pPr lvl="2">
              <a:buFont typeface="Courier New" panose="02070309020205020404" pitchFamily="49" charset="0"/>
              <a:buChar char="o"/>
            </a:pPr>
            <a:r>
              <a:rPr lang="en-US" dirty="0"/>
              <a:t>But Art 51 itself contentious see, </a:t>
            </a:r>
            <a:r>
              <a:rPr lang="en-US" dirty="0" err="1"/>
              <a:t>eg</a:t>
            </a:r>
            <a:r>
              <a:rPr lang="en-US" dirty="0"/>
              <a:t>, pending case C-769/22 </a:t>
            </a:r>
            <a:r>
              <a:rPr lang="en-US" i="1" dirty="0"/>
              <a:t>Commission v Hungary</a:t>
            </a:r>
            <a:endParaRPr lang="en-US" dirty="0"/>
          </a:p>
          <a:p>
            <a:pPr lvl="1"/>
            <a:r>
              <a:rPr lang="en-US" dirty="0"/>
              <a:t>Argument thus: the Charter applies in NI (and to NI/UK authorities) when they are applying one of the provisions of EU law referenced by the NIP</a:t>
            </a:r>
          </a:p>
          <a:p>
            <a:r>
              <a:rPr lang="en-US" dirty="0"/>
              <a:t>(Potentially) far-reaching, notably re Article 47 CFR (right to an effective remedy) </a:t>
            </a:r>
          </a:p>
          <a:p>
            <a:pPr lvl="1"/>
            <a:r>
              <a:rPr lang="en-US" dirty="0"/>
              <a:t>Coupled with the principle of primacy (and associated EU law remedies)</a:t>
            </a:r>
          </a:p>
        </p:txBody>
      </p:sp>
    </p:spTree>
    <p:extLst>
      <p:ext uri="{BB962C8B-B14F-4D97-AF65-F5344CB8AC3E}">
        <p14:creationId xmlns:p14="http://schemas.microsoft.com/office/powerpoint/2010/main" val="13992810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B2CD75-6B8F-E0EF-55B8-C38E3F72BF15}"/>
              </a:ext>
            </a:extLst>
          </p:cNvPr>
          <p:cNvSpPr>
            <a:spLocks noGrp="1"/>
          </p:cNvSpPr>
          <p:nvPr>
            <p:ph type="body" sz="quarter" idx="10"/>
          </p:nvPr>
        </p:nvSpPr>
        <p:spPr/>
        <p:txBody>
          <a:bodyPr/>
          <a:lstStyle/>
          <a:p>
            <a:pPr algn="ctr"/>
            <a:r>
              <a:rPr lang="en-US" dirty="0"/>
              <a:t>Applicability via Article 2 NIP</a:t>
            </a:r>
          </a:p>
        </p:txBody>
      </p:sp>
      <p:sp>
        <p:nvSpPr>
          <p:cNvPr id="3" name="Content Placeholder 2">
            <a:extLst>
              <a:ext uri="{FF2B5EF4-FFF2-40B4-BE49-F238E27FC236}">
                <a16:creationId xmlns:a16="http://schemas.microsoft.com/office/drawing/2014/main" id="{ED747CF9-278E-F453-9468-38831E2A41AA}"/>
              </a:ext>
            </a:extLst>
          </p:cNvPr>
          <p:cNvSpPr>
            <a:spLocks noGrp="1"/>
          </p:cNvSpPr>
          <p:nvPr>
            <p:ph sz="quarter" idx="11"/>
          </p:nvPr>
        </p:nvSpPr>
        <p:spPr>
          <a:xfrm>
            <a:off x="378003" y="1860548"/>
            <a:ext cx="5657671" cy="3816350"/>
          </a:xfrm>
        </p:spPr>
        <p:txBody>
          <a:bodyPr>
            <a:normAutofit lnSpcReduction="10000"/>
          </a:bodyPr>
          <a:lstStyle/>
          <a:p>
            <a:pPr marL="0" indent="0">
              <a:buNone/>
            </a:pPr>
            <a:r>
              <a:rPr lang="en-US" dirty="0"/>
              <a:t>Article 2 NIP</a:t>
            </a:r>
            <a:br>
              <a:rPr lang="en-US" dirty="0"/>
            </a:br>
            <a:r>
              <a:rPr lang="en-IE" dirty="0"/>
              <a:t>The United Kingdom shall ensure that </a:t>
            </a:r>
            <a:r>
              <a:rPr lang="en-IE" dirty="0">
                <a:solidFill>
                  <a:srgbClr val="FF0000"/>
                </a:solidFill>
              </a:rPr>
              <a:t>no diminution </a:t>
            </a:r>
            <a:r>
              <a:rPr lang="en-IE" dirty="0">
                <a:solidFill>
                  <a:schemeClr val="accent1"/>
                </a:solidFill>
              </a:rPr>
              <a:t>of rights, safeguards or equality of opportunity, as set out in that part of the 1998 Agreement entitled Rights, Safeguards and Equality of Opportunity</a:t>
            </a:r>
            <a:r>
              <a:rPr lang="en-IE" dirty="0"/>
              <a:t> </a:t>
            </a:r>
            <a:r>
              <a:rPr lang="en-IE" dirty="0">
                <a:solidFill>
                  <a:srgbClr val="00B050"/>
                </a:solidFill>
              </a:rPr>
              <a:t>results from its withdrawal from the Union</a:t>
            </a:r>
            <a:r>
              <a:rPr lang="en-IE" dirty="0"/>
              <a:t>, </a:t>
            </a:r>
            <a:r>
              <a:rPr lang="en-IE" dirty="0">
                <a:solidFill>
                  <a:srgbClr val="FFC000"/>
                </a:solidFill>
              </a:rPr>
              <a:t>including in the area of protection against discrimination, as enshrined in the provisions of Union law listed in Annex 1</a:t>
            </a:r>
            <a:r>
              <a:rPr lang="en-IE" dirty="0"/>
              <a:t> to this Protocol, and shall implement this paragraph through dedicated mechanisms.</a:t>
            </a:r>
          </a:p>
          <a:p>
            <a:pPr marL="0" indent="0">
              <a:buNone/>
            </a:pPr>
            <a:endParaRPr lang="en-US" dirty="0"/>
          </a:p>
          <a:p>
            <a:endParaRPr lang="en-US" dirty="0"/>
          </a:p>
        </p:txBody>
      </p:sp>
      <p:pic>
        <p:nvPicPr>
          <p:cNvPr id="5" name="Picture 4" descr="Text, letter&#10;&#10;Description automatically generated">
            <a:extLst>
              <a:ext uri="{FF2B5EF4-FFF2-40B4-BE49-F238E27FC236}">
                <a16:creationId xmlns:a16="http://schemas.microsoft.com/office/drawing/2014/main" id="{A9925420-EADC-0DCB-0648-9671E057F22D}"/>
              </a:ext>
            </a:extLst>
          </p:cNvPr>
          <p:cNvPicPr>
            <a:picLocks noChangeAspect="1"/>
          </p:cNvPicPr>
          <p:nvPr/>
        </p:nvPicPr>
        <p:blipFill>
          <a:blip r:embed="rId2"/>
          <a:stretch>
            <a:fillRect/>
          </a:stretch>
        </p:blipFill>
        <p:spPr>
          <a:xfrm>
            <a:off x="6654188" y="1158408"/>
            <a:ext cx="5537811" cy="5604733"/>
          </a:xfrm>
          <a:prstGeom prst="rect">
            <a:avLst/>
          </a:prstGeom>
        </p:spPr>
      </p:pic>
    </p:spTree>
    <p:extLst>
      <p:ext uri="{BB962C8B-B14F-4D97-AF65-F5344CB8AC3E}">
        <p14:creationId xmlns:p14="http://schemas.microsoft.com/office/powerpoint/2010/main" val="4153399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B2CD75-6B8F-E0EF-55B8-C38E3F72BF15}"/>
              </a:ext>
            </a:extLst>
          </p:cNvPr>
          <p:cNvSpPr>
            <a:spLocks noGrp="1"/>
          </p:cNvSpPr>
          <p:nvPr>
            <p:ph type="body" sz="quarter" idx="10"/>
          </p:nvPr>
        </p:nvSpPr>
        <p:spPr/>
        <p:txBody>
          <a:bodyPr/>
          <a:lstStyle/>
          <a:p>
            <a:pPr algn="ctr"/>
            <a:r>
              <a:rPr lang="en-US" dirty="0"/>
              <a:t>Applicability via Article 2 NIP</a:t>
            </a:r>
          </a:p>
        </p:txBody>
      </p:sp>
      <p:sp>
        <p:nvSpPr>
          <p:cNvPr id="3" name="Content Placeholder 2">
            <a:extLst>
              <a:ext uri="{FF2B5EF4-FFF2-40B4-BE49-F238E27FC236}">
                <a16:creationId xmlns:a16="http://schemas.microsoft.com/office/drawing/2014/main" id="{ED747CF9-278E-F453-9468-38831E2A41AA}"/>
              </a:ext>
            </a:extLst>
          </p:cNvPr>
          <p:cNvSpPr>
            <a:spLocks noGrp="1"/>
          </p:cNvSpPr>
          <p:nvPr>
            <p:ph sz="quarter" idx="11"/>
          </p:nvPr>
        </p:nvSpPr>
        <p:spPr>
          <a:xfrm>
            <a:off x="378003" y="1860548"/>
            <a:ext cx="5657671" cy="3816350"/>
          </a:xfrm>
        </p:spPr>
        <p:txBody>
          <a:bodyPr>
            <a:normAutofit lnSpcReduction="10000"/>
          </a:bodyPr>
          <a:lstStyle/>
          <a:p>
            <a:pPr marL="0" indent="0">
              <a:buNone/>
            </a:pPr>
            <a:r>
              <a:rPr lang="en-US" dirty="0"/>
              <a:t>Article 2 NIP</a:t>
            </a:r>
            <a:br>
              <a:rPr lang="en-US" dirty="0"/>
            </a:br>
            <a:r>
              <a:rPr lang="en-IE" dirty="0"/>
              <a:t>The United Kingdom shall ensure that </a:t>
            </a:r>
            <a:r>
              <a:rPr lang="en-IE" dirty="0">
                <a:solidFill>
                  <a:srgbClr val="FF0000"/>
                </a:solidFill>
              </a:rPr>
              <a:t>no diminution </a:t>
            </a:r>
            <a:r>
              <a:rPr lang="en-IE" dirty="0">
                <a:solidFill>
                  <a:schemeClr val="accent1"/>
                </a:solidFill>
              </a:rPr>
              <a:t>of rights, safeguards or equality of opportunity, as set out in that part of the 1998 Agreement entitled Rights, Safeguards and Equality of Opportunity</a:t>
            </a:r>
            <a:r>
              <a:rPr lang="en-IE" dirty="0"/>
              <a:t> </a:t>
            </a:r>
            <a:r>
              <a:rPr lang="en-IE" dirty="0">
                <a:solidFill>
                  <a:srgbClr val="00B050"/>
                </a:solidFill>
              </a:rPr>
              <a:t>results from its withdrawal from the Union</a:t>
            </a:r>
            <a:r>
              <a:rPr lang="en-IE" dirty="0"/>
              <a:t>, </a:t>
            </a:r>
            <a:r>
              <a:rPr lang="en-IE" dirty="0">
                <a:solidFill>
                  <a:srgbClr val="FFC000"/>
                </a:solidFill>
              </a:rPr>
              <a:t>including in the area of protection against discrimination, as enshrined in the provisions of Union law listed in Annex 1</a:t>
            </a:r>
            <a:r>
              <a:rPr lang="en-IE" dirty="0"/>
              <a:t> to this Protocol, and shall implement this paragraph through dedicated mechanisms.</a:t>
            </a:r>
          </a:p>
          <a:p>
            <a:pPr marL="0" indent="0">
              <a:buNone/>
            </a:pPr>
            <a:endParaRPr lang="en-US" dirty="0"/>
          </a:p>
          <a:p>
            <a:endParaRPr lang="en-US" dirty="0"/>
          </a:p>
        </p:txBody>
      </p:sp>
      <p:sp>
        <p:nvSpPr>
          <p:cNvPr id="4" name="Content Placeholder 2">
            <a:extLst>
              <a:ext uri="{FF2B5EF4-FFF2-40B4-BE49-F238E27FC236}">
                <a16:creationId xmlns:a16="http://schemas.microsoft.com/office/drawing/2014/main" id="{EBC52327-563D-FB43-F003-75974DC500A2}"/>
              </a:ext>
            </a:extLst>
          </p:cNvPr>
          <p:cNvSpPr txBox="1">
            <a:spLocks/>
          </p:cNvSpPr>
          <p:nvPr/>
        </p:nvSpPr>
        <p:spPr>
          <a:xfrm>
            <a:off x="6096000" y="1408386"/>
            <a:ext cx="5980386" cy="4268512"/>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dirty="0"/>
              <a:t>Test (NI Court of Appeal in SPUC):</a:t>
            </a:r>
          </a:p>
          <a:p>
            <a:pPr marL="514350" indent="-514350">
              <a:buFont typeface="+mj-lt"/>
              <a:buAutoNum type="romanLcPeriod"/>
            </a:pPr>
            <a:r>
              <a:rPr lang="en-IE" dirty="0">
                <a:effectLst/>
              </a:rPr>
              <a:t>A right (or equality of opportunity protection) included in the relevant part of the Belfast/Good Friday 1998 Agreement is engaged. </a:t>
            </a:r>
          </a:p>
          <a:p>
            <a:pPr marL="514350" indent="-514350">
              <a:buFont typeface="+mj-lt"/>
              <a:buAutoNum type="romanLcPeriod"/>
            </a:pPr>
            <a:r>
              <a:rPr lang="en-IE" dirty="0">
                <a:effectLst/>
              </a:rPr>
              <a:t>That right was given effect (in whole or in part) in Northern Ireland, on or before 31 December 2020. </a:t>
            </a:r>
          </a:p>
          <a:p>
            <a:pPr marL="514350" indent="-514350">
              <a:buFont typeface="+mj-lt"/>
              <a:buAutoNum type="romanLcPeriod"/>
            </a:pPr>
            <a:r>
              <a:rPr lang="en-IE" dirty="0">
                <a:effectLst/>
              </a:rPr>
              <a:t>That Northern Ireland law was underpinned by EU law. </a:t>
            </a:r>
          </a:p>
          <a:p>
            <a:pPr marL="514350" indent="-514350">
              <a:buFont typeface="+mj-lt"/>
              <a:buAutoNum type="romanLcPeriod"/>
            </a:pPr>
            <a:r>
              <a:rPr lang="en-IE" dirty="0">
                <a:effectLst/>
              </a:rPr>
              <a:t>That underpinning has been removed, in whole or in part, following withdrawal from the EU. </a:t>
            </a:r>
          </a:p>
          <a:p>
            <a:pPr marL="514350" indent="-514350">
              <a:buFont typeface="+mj-lt"/>
              <a:buAutoNum type="romanLcPeriod"/>
            </a:pPr>
            <a:r>
              <a:rPr lang="en-IE" dirty="0">
                <a:effectLst/>
              </a:rPr>
              <a:t>This has resulted in a diminution in enjoyment of this right; and </a:t>
            </a:r>
          </a:p>
          <a:p>
            <a:pPr marL="514350" indent="-514350">
              <a:buFont typeface="+mj-lt"/>
              <a:buAutoNum type="romanLcPeriod"/>
            </a:pPr>
            <a:r>
              <a:rPr lang="en-IE" dirty="0">
                <a:effectLst/>
              </a:rPr>
              <a:t>This diminution would not have occurred had the UK remained in the EU. </a:t>
            </a:r>
            <a:endParaRPr lang="en-US" dirty="0"/>
          </a:p>
          <a:p>
            <a:endParaRPr lang="en-US" dirty="0"/>
          </a:p>
        </p:txBody>
      </p:sp>
    </p:spTree>
    <p:extLst>
      <p:ext uri="{BB962C8B-B14F-4D97-AF65-F5344CB8AC3E}">
        <p14:creationId xmlns:p14="http://schemas.microsoft.com/office/powerpoint/2010/main" val="19557224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B2CD75-6B8F-E0EF-55B8-C38E3F72BF15}"/>
              </a:ext>
            </a:extLst>
          </p:cNvPr>
          <p:cNvSpPr>
            <a:spLocks noGrp="1"/>
          </p:cNvSpPr>
          <p:nvPr>
            <p:ph type="body" sz="quarter" idx="10"/>
          </p:nvPr>
        </p:nvSpPr>
        <p:spPr/>
        <p:txBody>
          <a:bodyPr/>
          <a:lstStyle/>
          <a:p>
            <a:pPr algn="ctr"/>
            <a:r>
              <a:rPr lang="en-US" dirty="0"/>
              <a:t>Applicability via Article 2 NIP</a:t>
            </a:r>
          </a:p>
        </p:txBody>
      </p:sp>
      <p:sp>
        <p:nvSpPr>
          <p:cNvPr id="4" name="Content Placeholder 2">
            <a:extLst>
              <a:ext uri="{FF2B5EF4-FFF2-40B4-BE49-F238E27FC236}">
                <a16:creationId xmlns:a16="http://schemas.microsoft.com/office/drawing/2014/main" id="{EBC52327-563D-FB43-F003-75974DC500A2}"/>
              </a:ext>
            </a:extLst>
          </p:cNvPr>
          <p:cNvSpPr txBox="1">
            <a:spLocks/>
          </p:cNvSpPr>
          <p:nvPr/>
        </p:nvSpPr>
        <p:spPr>
          <a:xfrm>
            <a:off x="378003" y="1408386"/>
            <a:ext cx="5657671" cy="4267991"/>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 </a:t>
            </a:r>
            <a:r>
              <a:rPr lang="en-GB" b="1" dirty="0"/>
              <a:t>Test (NI Court of Appeal in SPUC):</a:t>
            </a:r>
          </a:p>
          <a:p>
            <a:pPr marL="514350" indent="-514350">
              <a:buFont typeface="+mj-lt"/>
              <a:buAutoNum type="romanLcPeriod"/>
            </a:pPr>
            <a:r>
              <a:rPr lang="en-IE" dirty="0">
                <a:effectLst/>
              </a:rPr>
              <a:t>A right (or equality of opportunity protection) included in the relevant part of the Belfast/Good Friday 1998 Agreement is engaged. </a:t>
            </a:r>
          </a:p>
          <a:p>
            <a:pPr marL="514350" indent="-514350">
              <a:buFont typeface="+mj-lt"/>
              <a:buAutoNum type="romanLcPeriod"/>
            </a:pPr>
            <a:r>
              <a:rPr lang="en-IE" dirty="0">
                <a:effectLst/>
              </a:rPr>
              <a:t>That right was given effect (in whole or in part) in Northern Ireland, on or before 31 December 2020. </a:t>
            </a:r>
          </a:p>
          <a:p>
            <a:pPr marL="514350" indent="-514350">
              <a:buFont typeface="+mj-lt"/>
              <a:buAutoNum type="romanLcPeriod"/>
            </a:pPr>
            <a:r>
              <a:rPr lang="en-IE" dirty="0">
                <a:effectLst/>
              </a:rPr>
              <a:t>That Northern Ireland law was underpinned by EU law. </a:t>
            </a:r>
          </a:p>
          <a:p>
            <a:pPr marL="514350" indent="-514350">
              <a:buFont typeface="+mj-lt"/>
              <a:buAutoNum type="romanLcPeriod"/>
            </a:pPr>
            <a:r>
              <a:rPr lang="en-IE" dirty="0">
                <a:effectLst/>
              </a:rPr>
              <a:t>That underpinning has been removed, in whole or in part, following withdrawal from the EU. </a:t>
            </a:r>
          </a:p>
          <a:p>
            <a:pPr marL="514350" indent="-514350">
              <a:buFont typeface="+mj-lt"/>
              <a:buAutoNum type="romanLcPeriod"/>
            </a:pPr>
            <a:r>
              <a:rPr lang="en-IE" dirty="0">
                <a:effectLst/>
              </a:rPr>
              <a:t>This has resulted in a diminution in enjoyment of this right; and </a:t>
            </a:r>
          </a:p>
          <a:p>
            <a:pPr marL="514350" indent="-514350">
              <a:buFont typeface="+mj-lt"/>
              <a:buAutoNum type="romanLcPeriod"/>
            </a:pPr>
            <a:r>
              <a:rPr lang="en-IE" dirty="0">
                <a:effectLst/>
              </a:rPr>
              <a:t>This diminution would not have occurred had the UK remained in the EU. </a:t>
            </a:r>
            <a:endParaRPr lang="en-IE" dirty="0"/>
          </a:p>
          <a:p>
            <a:pPr marL="0" indent="0">
              <a:buFont typeface="Arial" panose="020B0604020202020204" pitchFamily="34" charset="0"/>
              <a:buNone/>
            </a:pPr>
            <a:endParaRPr lang="en-US" dirty="0"/>
          </a:p>
          <a:p>
            <a:endParaRPr lang="en-US" dirty="0"/>
          </a:p>
        </p:txBody>
      </p:sp>
      <p:sp>
        <p:nvSpPr>
          <p:cNvPr id="6" name="Content Placeholder 5">
            <a:extLst>
              <a:ext uri="{FF2B5EF4-FFF2-40B4-BE49-F238E27FC236}">
                <a16:creationId xmlns:a16="http://schemas.microsoft.com/office/drawing/2014/main" id="{E85DB293-9AFF-CDC9-4A7A-304EAC7A78E5}"/>
              </a:ext>
            </a:extLst>
          </p:cNvPr>
          <p:cNvSpPr>
            <a:spLocks noGrp="1"/>
          </p:cNvSpPr>
          <p:nvPr>
            <p:ph sz="quarter" idx="11"/>
          </p:nvPr>
        </p:nvSpPr>
        <p:spPr>
          <a:xfrm>
            <a:off x="6326749" y="1621663"/>
            <a:ext cx="5119777" cy="4129141"/>
          </a:xfrm>
        </p:spPr>
        <p:txBody>
          <a:bodyPr>
            <a:normAutofit fontScale="92500" lnSpcReduction="10000"/>
          </a:bodyPr>
          <a:lstStyle/>
          <a:p>
            <a:pPr marL="0" indent="0">
              <a:buNone/>
            </a:pPr>
            <a:r>
              <a:rPr lang="en-US" dirty="0"/>
              <a:t>Difficulty: Charter only applies when MS is ‘implementing Union law’</a:t>
            </a:r>
          </a:p>
          <a:p>
            <a:r>
              <a:rPr lang="en-US" dirty="0"/>
              <a:t>Where Annex 1 directives are concerned – fairly straightforward</a:t>
            </a:r>
          </a:p>
          <a:p>
            <a:r>
              <a:rPr lang="en-US" dirty="0"/>
              <a:t>Outside Annex 1 directives:</a:t>
            </a:r>
          </a:p>
          <a:p>
            <a:pPr lvl="1"/>
            <a:r>
              <a:rPr lang="en-US" dirty="0"/>
              <a:t>Clear that Charter rights do not apply in and of themselves</a:t>
            </a:r>
          </a:p>
          <a:p>
            <a:pPr lvl="1"/>
            <a:r>
              <a:rPr lang="en-US" dirty="0"/>
              <a:t>Careful consideration therefore necessary if a provision of EU (secondary) law ‘underpins’ NI law giving effect to a RSEO right </a:t>
            </a:r>
          </a:p>
          <a:p>
            <a:pPr lvl="1"/>
            <a:r>
              <a:rPr lang="en-US" dirty="0"/>
              <a:t>Once established: Charter may come into play</a:t>
            </a:r>
          </a:p>
        </p:txBody>
      </p:sp>
    </p:spTree>
    <p:extLst>
      <p:ext uri="{BB962C8B-B14F-4D97-AF65-F5344CB8AC3E}">
        <p14:creationId xmlns:p14="http://schemas.microsoft.com/office/powerpoint/2010/main" val="6014753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76ABD6-408F-3AFE-61F2-33286A3B462D}"/>
              </a:ext>
            </a:extLst>
          </p:cNvPr>
          <p:cNvSpPr>
            <a:spLocks noGrp="1"/>
          </p:cNvSpPr>
          <p:nvPr>
            <p:ph type="body" sz="quarter" idx="10"/>
          </p:nvPr>
        </p:nvSpPr>
        <p:spPr/>
        <p:txBody>
          <a:bodyPr/>
          <a:lstStyle/>
          <a:p>
            <a:pPr algn="ctr"/>
            <a:r>
              <a:rPr lang="en-US" dirty="0"/>
              <a:t>Applicability via Article 2 NIP - Examples</a:t>
            </a:r>
          </a:p>
        </p:txBody>
      </p:sp>
      <p:sp>
        <p:nvSpPr>
          <p:cNvPr id="3" name="Content Placeholder 2">
            <a:extLst>
              <a:ext uri="{FF2B5EF4-FFF2-40B4-BE49-F238E27FC236}">
                <a16:creationId xmlns:a16="http://schemas.microsoft.com/office/drawing/2014/main" id="{7F3A898D-E0BB-1D0F-4754-530405A67535}"/>
              </a:ext>
            </a:extLst>
          </p:cNvPr>
          <p:cNvSpPr>
            <a:spLocks noGrp="1"/>
          </p:cNvSpPr>
          <p:nvPr>
            <p:ph sz="quarter" idx="11"/>
          </p:nvPr>
        </p:nvSpPr>
        <p:spPr>
          <a:xfrm>
            <a:off x="1007534" y="1492469"/>
            <a:ext cx="10081684" cy="4393324"/>
          </a:xfrm>
        </p:spPr>
        <p:txBody>
          <a:bodyPr>
            <a:normAutofit fontScale="92500" lnSpcReduction="10000"/>
          </a:bodyPr>
          <a:lstStyle/>
          <a:p>
            <a:pPr marL="457200" indent="-457200">
              <a:buAutoNum type="arabicPeriod"/>
            </a:pPr>
            <a:r>
              <a:rPr lang="en-US" dirty="0"/>
              <a:t>Parental Leave Directive 2010/18 – mentioned in UK Gov explainer</a:t>
            </a:r>
          </a:p>
          <a:p>
            <a:pPr lvl="1" indent="-342900"/>
            <a:r>
              <a:rPr lang="en-US" dirty="0"/>
              <a:t>Interpretation in light of Art 33 (2) CFR (right to parental leave)</a:t>
            </a:r>
          </a:p>
          <a:p>
            <a:pPr lvl="1" indent="-342900"/>
            <a:r>
              <a:rPr lang="en-US" dirty="0"/>
              <a:t>E.g. Case C-129/20 </a:t>
            </a:r>
            <a:r>
              <a:rPr lang="en-US" i="1" dirty="0" err="1"/>
              <a:t>Caisse</a:t>
            </a:r>
            <a:r>
              <a:rPr lang="en-US" i="1" dirty="0"/>
              <a:t> pour </a:t>
            </a:r>
            <a:r>
              <a:rPr lang="en-US" i="1" dirty="0" err="1"/>
              <a:t>l’avenir</a:t>
            </a:r>
            <a:r>
              <a:rPr lang="en-US" i="1" dirty="0"/>
              <a:t> des enfants</a:t>
            </a:r>
          </a:p>
          <a:p>
            <a:pPr marL="0" indent="0">
              <a:buNone/>
            </a:pPr>
            <a:r>
              <a:rPr lang="en-US" dirty="0"/>
              <a:t>2. Rights contained in the ECHR (as ratified by the UK)</a:t>
            </a:r>
          </a:p>
          <a:p>
            <a:pPr lvl="1"/>
            <a:r>
              <a:rPr lang="en-US" dirty="0"/>
              <a:t>E.g. data protection covered by Art 8 ECHR (</a:t>
            </a:r>
            <a:r>
              <a:rPr lang="en-US" i="1" dirty="0"/>
              <a:t>S and </a:t>
            </a:r>
            <a:r>
              <a:rPr lang="en-US" i="1" dirty="0" err="1"/>
              <a:t>Marper</a:t>
            </a:r>
            <a:r>
              <a:rPr lang="en-US" i="1" dirty="0"/>
              <a:t> v UK, </a:t>
            </a:r>
            <a:r>
              <a:rPr lang="en-US" i="1" dirty="0" err="1"/>
              <a:t>etc</a:t>
            </a:r>
            <a:r>
              <a:rPr lang="en-US" dirty="0"/>
              <a:t>) </a:t>
            </a:r>
          </a:p>
          <a:p>
            <a:pPr lvl="1"/>
            <a:r>
              <a:rPr lang="en-US" dirty="0"/>
              <a:t>GDPR to be interpreted in light of Art. 7 and 8 CFR</a:t>
            </a:r>
          </a:p>
          <a:p>
            <a:pPr marL="0" indent="0">
              <a:buNone/>
            </a:pPr>
            <a:r>
              <a:rPr lang="en-US" dirty="0"/>
              <a:t>3. Rights in the ECHR (but not ratified by the UK)?</a:t>
            </a:r>
          </a:p>
          <a:p>
            <a:pPr lvl="1"/>
            <a:r>
              <a:rPr lang="en-US" i="1" dirty="0"/>
              <a:t>Ne bis in idem</a:t>
            </a:r>
            <a:r>
              <a:rPr lang="en-US" dirty="0"/>
              <a:t>, Article 4 </a:t>
            </a:r>
            <a:r>
              <a:rPr lang="en-US" dirty="0" err="1"/>
              <a:t>Prot</a:t>
            </a:r>
            <a:r>
              <a:rPr lang="en-US" dirty="0"/>
              <a:t> 7 ECHR (=50 CFR) – RSEO commitment?</a:t>
            </a:r>
          </a:p>
          <a:p>
            <a:pPr lvl="2"/>
            <a:r>
              <a:rPr lang="en-US" dirty="0"/>
              <a:t>Common law basis and Criminal Justice Act 2003; Art 14 (7</a:t>
            </a:r>
            <a:r>
              <a:rPr lang="en-US"/>
              <a:t>) ICCPR; ART 54 CISA</a:t>
            </a:r>
            <a:endParaRPr lang="en-US" dirty="0"/>
          </a:p>
          <a:p>
            <a:pPr lvl="1"/>
            <a:r>
              <a:rPr lang="en-US" dirty="0"/>
              <a:t>Fast-developing area of the Charter, e.g. Case C-435/22 PPU </a:t>
            </a:r>
            <a:r>
              <a:rPr lang="en-US" i="1" dirty="0" err="1"/>
              <a:t>Generalstaatsanwaltschaft</a:t>
            </a:r>
            <a:r>
              <a:rPr lang="en-US" i="1" dirty="0"/>
              <a:t> München</a:t>
            </a:r>
            <a:r>
              <a:rPr lang="en-US" dirty="0"/>
              <a:t>: extradition of Serbian national (finally convicted of the offence in Slovenia) to USA under US-German extradition treaty?</a:t>
            </a:r>
          </a:p>
          <a:p>
            <a:pPr marL="0" indent="0">
              <a:buNone/>
            </a:pPr>
            <a:endParaRPr lang="en-US" dirty="0"/>
          </a:p>
          <a:p>
            <a:endParaRPr lang="en-US" dirty="0"/>
          </a:p>
        </p:txBody>
      </p:sp>
    </p:spTree>
    <p:extLst>
      <p:ext uri="{BB962C8B-B14F-4D97-AF65-F5344CB8AC3E}">
        <p14:creationId xmlns:p14="http://schemas.microsoft.com/office/powerpoint/2010/main" val="36143320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C248866-72FF-A574-8CB3-07658A233104}"/>
              </a:ext>
            </a:extLst>
          </p:cNvPr>
          <p:cNvSpPr>
            <a:spLocks noGrp="1"/>
          </p:cNvSpPr>
          <p:nvPr>
            <p:ph type="body" sz="quarter" idx="10"/>
          </p:nvPr>
        </p:nvSpPr>
        <p:spPr/>
        <p:txBody>
          <a:bodyPr/>
          <a:lstStyle/>
          <a:p>
            <a:pPr algn="ctr"/>
            <a:r>
              <a:rPr lang="en-US" dirty="0"/>
              <a:t>Applicability via Article 2 NIP</a:t>
            </a:r>
          </a:p>
          <a:p>
            <a:pPr algn="ctr"/>
            <a:endParaRPr lang="en-US" dirty="0"/>
          </a:p>
        </p:txBody>
      </p:sp>
      <p:sp>
        <p:nvSpPr>
          <p:cNvPr id="3" name="Content Placeholder 2">
            <a:extLst>
              <a:ext uri="{FF2B5EF4-FFF2-40B4-BE49-F238E27FC236}">
                <a16:creationId xmlns:a16="http://schemas.microsoft.com/office/drawing/2014/main" id="{F01AD4D9-0043-8276-96EB-A33517B4AB91}"/>
              </a:ext>
            </a:extLst>
          </p:cNvPr>
          <p:cNvSpPr>
            <a:spLocks noGrp="1"/>
          </p:cNvSpPr>
          <p:nvPr>
            <p:ph sz="quarter" idx="11"/>
          </p:nvPr>
        </p:nvSpPr>
        <p:spPr/>
        <p:txBody>
          <a:bodyPr/>
          <a:lstStyle/>
          <a:p>
            <a:pPr marL="0" indent="0">
              <a:buNone/>
            </a:pPr>
            <a:r>
              <a:rPr lang="en-US" b="1" dirty="0"/>
              <a:t>Open questions at this stage:</a:t>
            </a:r>
          </a:p>
          <a:p>
            <a:r>
              <a:rPr lang="en-US" dirty="0"/>
              <a:t>If the previous is correct, then does the entire Charter apply as soon as an ‘underpinning’ provision of EU law is engaged, or do we need to close the loop by checking whether the Charter right in question is itself an iteration of one of the rights mentioned by the RSEO section?</a:t>
            </a:r>
          </a:p>
        </p:txBody>
      </p:sp>
    </p:spTree>
    <p:extLst>
      <p:ext uri="{BB962C8B-B14F-4D97-AF65-F5344CB8AC3E}">
        <p14:creationId xmlns:p14="http://schemas.microsoft.com/office/powerpoint/2010/main" val="39969836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F911AD9-9494-3A40-B382-28C86933C35C}"/>
              </a:ext>
            </a:extLst>
          </p:cNvPr>
          <p:cNvSpPr>
            <a:spLocks noGrp="1"/>
          </p:cNvSpPr>
          <p:nvPr>
            <p:ph type="body" sz="quarter" idx="10"/>
          </p:nvPr>
        </p:nvSpPr>
        <p:spPr>
          <a:xfrm>
            <a:off x="1055406" y="2568021"/>
            <a:ext cx="10081187" cy="1008112"/>
          </a:xfrm>
        </p:spPr>
        <p:txBody>
          <a:bodyPr/>
          <a:lstStyle/>
          <a:p>
            <a:pPr algn="ctr"/>
            <a:r>
              <a:rPr lang="en-GB" dirty="0"/>
              <a:t>Thank </a:t>
            </a:r>
            <a:r>
              <a:rPr lang="en-GB"/>
              <a:t>you very much for listening</a:t>
            </a:r>
            <a:endParaRPr lang="en-GB" dirty="0"/>
          </a:p>
        </p:txBody>
      </p:sp>
      <p:pic>
        <p:nvPicPr>
          <p:cNvPr id="4" name="Picture 3" descr="Graphical user interface, text, application&#10;&#10;Description automatically generated">
            <a:extLst>
              <a:ext uri="{FF2B5EF4-FFF2-40B4-BE49-F238E27FC236}">
                <a16:creationId xmlns:a16="http://schemas.microsoft.com/office/drawing/2014/main" id="{D8F7861E-335A-4342-9A0B-06F2A10690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6022" y="3576133"/>
            <a:ext cx="6096000" cy="1252529"/>
          </a:xfrm>
          <a:prstGeom prst="rect">
            <a:avLst/>
          </a:prstGeom>
        </p:spPr>
      </p:pic>
    </p:spTree>
    <p:extLst>
      <p:ext uri="{BB962C8B-B14F-4D97-AF65-F5344CB8AC3E}">
        <p14:creationId xmlns:p14="http://schemas.microsoft.com/office/powerpoint/2010/main" val="24848823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
            <a:extLst>
              <a:ext uri="{FF2B5EF4-FFF2-40B4-BE49-F238E27FC236}">
                <a16:creationId xmlns:a16="http://schemas.microsoft.com/office/drawing/2014/main" id="{D277173A-8BEE-404B-9EC2-DDA7E4FCDFF1}"/>
              </a:ext>
            </a:extLst>
          </p:cNvPr>
          <p:cNvSpPr txBox="1">
            <a:spLocks/>
          </p:cNvSpPr>
          <p:nvPr/>
        </p:nvSpPr>
        <p:spPr>
          <a:xfrm>
            <a:off x="1157872" y="386532"/>
            <a:ext cx="10081187" cy="1008112"/>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4000" b="1" kern="1200">
                <a:solidFill>
                  <a:srgbClr val="822327"/>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GB" dirty="0"/>
          </a:p>
          <a:p>
            <a:pPr algn="ctr"/>
            <a:r>
              <a:rPr lang="en-GB" dirty="0"/>
              <a:t>Overview</a:t>
            </a:r>
          </a:p>
        </p:txBody>
      </p:sp>
      <p:sp>
        <p:nvSpPr>
          <p:cNvPr id="3" name="Content Placeholder 2">
            <a:extLst>
              <a:ext uri="{FF2B5EF4-FFF2-40B4-BE49-F238E27FC236}">
                <a16:creationId xmlns:a16="http://schemas.microsoft.com/office/drawing/2014/main" id="{348E96C8-FCCF-DC49-9BC0-3D0D93396208}"/>
              </a:ext>
            </a:extLst>
          </p:cNvPr>
          <p:cNvSpPr>
            <a:spLocks noGrp="1"/>
          </p:cNvSpPr>
          <p:nvPr>
            <p:ph sz="quarter" idx="11"/>
          </p:nvPr>
        </p:nvSpPr>
        <p:spPr>
          <a:xfrm>
            <a:off x="1055158" y="1520825"/>
            <a:ext cx="10081684" cy="3816350"/>
          </a:xfrm>
        </p:spPr>
        <p:txBody>
          <a:bodyPr>
            <a:normAutofit/>
          </a:bodyPr>
          <a:lstStyle/>
          <a:p>
            <a:pPr marL="0" indent="0">
              <a:buNone/>
            </a:pPr>
            <a:endParaRPr lang="en-US" dirty="0"/>
          </a:p>
          <a:p>
            <a:pPr marL="457200" indent="-457200">
              <a:buAutoNum type="arabicPeriod"/>
            </a:pPr>
            <a:r>
              <a:rPr lang="en-IE" dirty="0"/>
              <a:t>Background</a:t>
            </a:r>
          </a:p>
          <a:p>
            <a:pPr marL="457200" indent="-457200">
              <a:buAutoNum type="arabicPeriod"/>
            </a:pPr>
            <a:r>
              <a:rPr lang="en-IE" dirty="0"/>
              <a:t>The Charter in the UK post-Brexit</a:t>
            </a:r>
          </a:p>
          <a:p>
            <a:pPr marL="457200" indent="-457200">
              <a:buAutoNum type="arabicPeriod"/>
            </a:pPr>
            <a:r>
              <a:rPr lang="en-IE" dirty="0"/>
              <a:t>The Protocol on Ireland/Northern Ireland</a:t>
            </a:r>
          </a:p>
          <a:p>
            <a:pPr marL="457200" indent="-457200">
              <a:buAutoNum type="arabicPeriod"/>
            </a:pPr>
            <a:r>
              <a:rPr lang="en-IE" dirty="0"/>
              <a:t>Avenue 1: Article 4 WA</a:t>
            </a:r>
          </a:p>
          <a:p>
            <a:pPr marL="457200" indent="-457200">
              <a:buAutoNum type="arabicPeriod"/>
            </a:pPr>
            <a:r>
              <a:rPr lang="en-IE" dirty="0"/>
              <a:t>Avenue 2: Article 2 Protocol</a:t>
            </a:r>
          </a:p>
          <a:p>
            <a:pPr marL="0" indent="0">
              <a:buNone/>
            </a:pPr>
            <a:endParaRPr lang="en-IE" dirty="0"/>
          </a:p>
        </p:txBody>
      </p:sp>
    </p:spTree>
    <p:extLst>
      <p:ext uri="{BB962C8B-B14F-4D97-AF65-F5344CB8AC3E}">
        <p14:creationId xmlns:p14="http://schemas.microsoft.com/office/powerpoint/2010/main" val="31902129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6CDAF6C-F207-E701-AA16-CE71F356573D}"/>
              </a:ext>
            </a:extLst>
          </p:cNvPr>
          <p:cNvSpPr>
            <a:spLocks noGrp="1"/>
          </p:cNvSpPr>
          <p:nvPr>
            <p:ph type="body" sz="quarter" idx="10"/>
          </p:nvPr>
        </p:nvSpPr>
        <p:spPr/>
        <p:txBody>
          <a:bodyPr/>
          <a:lstStyle/>
          <a:p>
            <a:pPr algn="ctr"/>
            <a:r>
              <a:rPr lang="en-GB" dirty="0"/>
              <a:t>Background</a:t>
            </a:r>
          </a:p>
        </p:txBody>
      </p:sp>
      <p:sp>
        <p:nvSpPr>
          <p:cNvPr id="3" name="Content Placeholder 2">
            <a:extLst>
              <a:ext uri="{FF2B5EF4-FFF2-40B4-BE49-F238E27FC236}">
                <a16:creationId xmlns:a16="http://schemas.microsoft.com/office/drawing/2014/main" id="{01970E68-A934-B54D-7038-F4A8DABE9AA3}"/>
              </a:ext>
            </a:extLst>
          </p:cNvPr>
          <p:cNvSpPr>
            <a:spLocks noGrp="1"/>
          </p:cNvSpPr>
          <p:nvPr>
            <p:ph sz="quarter" idx="11"/>
          </p:nvPr>
        </p:nvSpPr>
        <p:spPr>
          <a:xfrm>
            <a:off x="1007534" y="1527586"/>
            <a:ext cx="10081684" cy="4133439"/>
          </a:xfrm>
        </p:spPr>
        <p:txBody>
          <a:bodyPr>
            <a:normAutofit/>
          </a:bodyPr>
          <a:lstStyle/>
          <a:p>
            <a:r>
              <a:rPr lang="en-GB" dirty="0"/>
              <a:t>NIHRC-commissioned research (with E. </a:t>
            </a:r>
            <a:r>
              <a:rPr lang="en-GB" dirty="0" err="1"/>
              <a:t>Frantziou</a:t>
            </a:r>
            <a:r>
              <a:rPr lang="en-GB" dirty="0"/>
              <a:t> and A. Deb) regarding the application of the Charter in NI after Brexit and its interaction with the Protocol on Ireland/Northern Ireland, annexed to the EU-UK Withdrawal Agreement</a:t>
            </a:r>
          </a:p>
          <a:p>
            <a:r>
              <a:rPr lang="en-GB" dirty="0"/>
              <a:t>Three key areas: </a:t>
            </a:r>
          </a:p>
          <a:p>
            <a:pPr lvl="1">
              <a:buFont typeface="Courier New" panose="02070309020205020404" pitchFamily="49" charset="0"/>
              <a:buChar char="o"/>
            </a:pPr>
            <a:r>
              <a:rPr lang="en-GB" dirty="0"/>
              <a:t>Integral provisions of Withdrawal Agreement </a:t>
            </a:r>
          </a:p>
          <a:p>
            <a:pPr lvl="1">
              <a:buFont typeface="Courier New" panose="02070309020205020404" pitchFamily="49" charset="0"/>
              <a:buChar char="o"/>
            </a:pPr>
            <a:r>
              <a:rPr lang="en-GB" dirty="0"/>
              <a:t>Protocol Annex 1 </a:t>
            </a:r>
          </a:p>
          <a:p>
            <a:pPr lvl="1">
              <a:buFont typeface="Courier New" panose="02070309020205020404" pitchFamily="49" charset="0"/>
              <a:buChar char="o"/>
            </a:pPr>
            <a:r>
              <a:rPr lang="en-GB" dirty="0"/>
              <a:t>Other </a:t>
            </a:r>
          </a:p>
          <a:p>
            <a:r>
              <a:rPr lang="en-GB" dirty="0"/>
              <a:t>Already some litigation on the Protocol (</a:t>
            </a:r>
            <a:r>
              <a:rPr lang="en-GB" i="1" dirty="0"/>
              <a:t>SPUC, </a:t>
            </a:r>
            <a:r>
              <a:rPr lang="en-GB" i="1" dirty="0" err="1"/>
              <a:t>Ní</a:t>
            </a:r>
            <a:r>
              <a:rPr lang="en-GB" i="1" dirty="0"/>
              <a:t> </a:t>
            </a:r>
            <a:r>
              <a:rPr lang="en-GB" i="1" dirty="0" err="1"/>
              <a:t>Chuinneagain</a:t>
            </a:r>
            <a:r>
              <a:rPr lang="en-GB" i="1" dirty="0"/>
              <a:t>, Allister and </a:t>
            </a:r>
            <a:r>
              <a:rPr lang="en-GB" i="1" dirty="0" err="1"/>
              <a:t>Peeples</a:t>
            </a:r>
            <a:r>
              <a:rPr lang="en-GB" dirty="0"/>
              <a:t>)</a:t>
            </a:r>
            <a:r>
              <a:rPr lang="en-GB" i="1" dirty="0"/>
              <a:t> </a:t>
            </a:r>
          </a:p>
          <a:p>
            <a:pPr lvl="1"/>
            <a:endParaRPr lang="en-GB" dirty="0"/>
          </a:p>
          <a:p>
            <a:endParaRPr lang="en-GB" dirty="0"/>
          </a:p>
        </p:txBody>
      </p:sp>
    </p:spTree>
    <p:extLst>
      <p:ext uri="{BB962C8B-B14F-4D97-AF65-F5344CB8AC3E}">
        <p14:creationId xmlns:p14="http://schemas.microsoft.com/office/powerpoint/2010/main" val="7674866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78AEA-D629-BD15-51E3-BBE2FFEBEF93}"/>
              </a:ext>
            </a:extLst>
          </p:cNvPr>
          <p:cNvSpPr>
            <a:spLocks noGrp="1"/>
          </p:cNvSpPr>
          <p:nvPr>
            <p:ph type="body" sz="quarter" idx="10"/>
          </p:nvPr>
        </p:nvSpPr>
        <p:spPr/>
        <p:txBody>
          <a:bodyPr>
            <a:normAutofit fontScale="92500"/>
          </a:bodyPr>
          <a:lstStyle/>
          <a:p>
            <a:pPr algn="ctr"/>
            <a:r>
              <a:rPr lang="en-US" dirty="0"/>
              <a:t>Why does it matter whether the Charter applies?</a:t>
            </a:r>
          </a:p>
        </p:txBody>
      </p:sp>
      <p:sp>
        <p:nvSpPr>
          <p:cNvPr id="3" name="Content Placeholder 2">
            <a:extLst>
              <a:ext uri="{FF2B5EF4-FFF2-40B4-BE49-F238E27FC236}">
                <a16:creationId xmlns:a16="http://schemas.microsoft.com/office/drawing/2014/main" id="{EB95E33F-9FA1-B2A1-CB77-BDA7D4AF41F6}"/>
              </a:ext>
            </a:extLst>
          </p:cNvPr>
          <p:cNvSpPr>
            <a:spLocks noGrp="1"/>
          </p:cNvSpPr>
          <p:nvPr>
            <p:ph sz="quarter" idx="11"/>
          </p:nvPr>
        </p:nvSpPr>
        <p:spPr>
          <a:xfrm>
            <a:off x="994584" y="1377950"/>
            <a:ext cx="10081684" cy="3816350"/>
          </a:xfrm>
        </p:spPr>
        <p:txBody>
          <a:bodyPr>
            <a:normAutofit fontScale="85000" lnSpcReduction="20000"/>
          </a:bodyPr>
          <a:lstStyle/>
          <a:p>
            <a:pPr marL="0" indent="0">
              <a:buNone/>
            </a:pPr>
            <a:endParaRPr lang="en-US" dirty="0"/>
          </a:p>
          <a:p>
            <a:r>
              <a:rPr lang="en-US" dirty="0"/>
              <a:t>Remedies – disapplication of legislation (incl. UK primary legislation) if violation</a:t>
            </a:r>
          </a:p>
          <a:p>
            <a:pPr lvl="1">
              <a:buFont typeface="Courier New" panose="02070309020205020404" pitchFamily="49" charset="0"/>
              <a:buChar char="o"/>
            </a:pPr>
            <a:r>
              <a:rPr lang="en-US" dirty="0"/>
              <a:t>E.g. </a:t>
            </a:r>
            <a:r>
              <a:rPr lang="en-US" i="1" dirty="0" err="1"/>
              <a:t>Benkharbouche</a:t>
            </a:r>
            <a:r>
              <a:rPr lang="en-US" i="1" dirty="0"/>
              <a:t> </a:t>
            </a:r>
            <a:r>
              <a:rPr lang="en-US" dirty="0"/>
              <a:t>case: disapplication of state immunity act 1978</a:t>
            </a:r>
          </a:p>
          <a:p>
            <a:r>
              <a:rPr lang="en-US" dirty="0"/>
              <a:t>Far-reaching duties of consistent interpretation</a:t>
            </a:r>
          </a:p>
          <a:p>
            <a:pPr lvl="1">
              <a:buFont typeface="Courier New" panose="02070309020205020404" pitchFamily="49" charset="0"/>
              <a:buChar char="o"/>
            </a:pPr>
            <a:r>
              <a:rPr lang="en-US" i="1" dirty="0"/>
              <a:t>Pfeiffer: </a:t>
            </a:r>
            <a:r>
              <a:rPr lang="en-US" dirty="0"/>
              <a:t>duty to look beyond the implementing legislation and consider the entire legal order</a:t>
            </a:r>
          </a:p>
          <a:p>
            <a:pPr lvl="1">
              <a:buFont typeface="Courier New" panose="02070309020205020404" pitchFamily="49" charset="0"/>
              <a:buChar char="o"/>
            </a:pPr>
            <a:r>
              <a:rPr lang="en-US" i="1" dirty="0"/>
              <a:t>Dansk </a:t>
            </a:r>
            <a:r>
              <a:rPr lang="en-US" i="1" dirty="0" err="1"/>
              <a:t>Industri</a:t>
            </a:r>
            <a:r>
              <a:rPr lang="en-US" i="1" dirty="0"/>
              <a:t>: “</a:t>
            </a:r>
            <a:r>
              <a:rPr lang="en-US" dirty="0"/>
              <a:t>Neither the principles of legal certainty and the protection of legitimate expectations nor the fact that it is possible for the private person who considers that he has been wronged by the application of a provision of national law that is at odds with EU law to bring proceedings to establish the liability of the Member State concerned for breach of EU law can alter that obligation”. </a:t>
            </a:r>
          </a:p>
          <a:p>
            <a:r>
              <a:rPr lang="en-US" dirty="0"/>
              <a:t>Application to private actors (</a:t>
            </a:r>
            <a:r>
              <a:rPr lang="en-US" i="1" dirty="0"/>
              <a:t>Mangold; </a:t>
            </a:r>
            <a:r>
              <a:rPr lang="en-US" i="1" dirty="0" err="1"/>
              <a:t>Egenberger</a:t>
            </a:r>
            <a:r>
              <a:rPr lang="en-US" i="1" dirty="0"/>
              <a:t>; Bauer)</a:t>
            </a:r>
          </a:p>
          <a:p>
            <a:r>
              <a:rPr lang="en-US" dirty="0"/>
              <a:t>State liability in damages (</a:t>
            </a:r>
            <a:r>
              <a:rPr lang="en-US" i="1" dirty="0"/>
              <a:t>Francovich</a:t>
            </a:r>
            <a:r>
              <a:rPr lang="en-US" dirty="0"/>
              <a:t>) =&gt; Article 47 EUCFR (</a:t>
            </a:r>
            <a:r>
              <a:rPr lang="en-US" i="1" dirty="0" err="1"/>
              <a:t>Egenberger</a:t>
            </a:r>
            <a:r>
              <a:rPr lang="en-US" i="1" dirty="0"/>
              <a:t>; </a:t>
            </a:r>
            <a:r>
              <a:rPr lang="en-US" i="1" dirty="0" err="1"/>
              <a:t>Braathens</a:t>
            </a:r>
            <a:r>
              <a:rPr lang="en-US" dirty="0"/>
              <a:t>)</a:t>
            </a:r>
          </a:p>
        </p:txBody>
      </p:sp>
    </p:spTree>
    <p:extLst>
      <p:ext uri="{BB962C8B-B14F-4D97-AF65-F5344CB8AC3E}">
        <p14:creationId xmlns:p14="http://schemas.microsoft.com/office/powerpoint/2010/main" val="20932429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9BFD80C-9783-33B4-7CE1-18A8C0B9009E}"/>
              </a:ext>
            </a:extLst>
          </p:cNvPr>
          <p:cNvSpPr>
            <a:spLocks noGrp="1"/>
          </p:cNvSpPr>
          <p:nvPr>
            <p:ph type="body" sz="quarter" idx="10"/>
          </p:nvPr>
        </p:nvSpPr>
        <p:spPr/>
        <p:txBody>
          <a:bodyPr/>
          <a:lstStyle/>
          <a:p>
            <a:pPr algn="ctr"/>
            <a:r>
              <a:rPr lang="en-US" dirty="0"/>
              <a:t>The Charter in the UK post-Brexit</a:t>
            </a:r>
          </a:p>
        </p:txBody>
      </p:sp>
      <p:sp>
        <p:nvSpPr>
          <p:cNvPr id="3" name="Content Placeholder 2">
            <a:extLst>
              <a:ext uri="{FF2B5EF4-FFF2-40B4-BE49-F238E27FC236}">
                <a16:creationId xmlns:a16="http://schemas.microsoft.com/office/drawing/2014/main" id="{AD0DD543-A6F0-6468-8B30-F8EE482ABC9F}"/>
              </a:ext>
            </a:extLst>
          </p:cNvPr>
          <p:cNvSpPr>
            <a:spLocks noGrp="1"/>
          </p:cNvSpPr>
          <p:nvPr>
            <p:ph sz="quarter" idx="11"/>
          </p:nvPr>
        </p:nvSpPr>
        <p:spPr>
          <a:xfrm>
            <a:off x="995081" y="1514475"/>
            <a:ext cx="10201838" cy="4443412"/>
          </a:xfrm>
        </p:spPr>
        <p:txBody>
          <a:bodyPr>
            <a:normAutofit fontScale="47500" lnSpcReduction="20000"/>
          </a:bodyPr>
          <a:lstStyle/>
          <a:p>
            <a:r>
              <a:rPr lang="en-US" sz="3800" dirty="0"/>
              <a:t>s. 5 (4) WA: “The Charter of Fundamental Rights is not part of domestic law on or after exit day”. </a:t>
            </a:r>
          </a:p>
          <a:p>
            <a:pPr lvl="1">
              <a:buFont typeface="Courier New" panose="02070309020205020404" pitchFamily="49" charset="0"/>
              <a:buChar char="o"/>
            </a:pPr>
            <a:r>
              <a:rPr lang="en-US" sz="3800" dirty="0"/>
              <a:t>However: general principles of EU law (= fundamental rights) saved, but they can no longer create a ‘right of action’ (Schedule 1(3)(1) WA)</a:t>
            </a:r>
          </a:p>
          <a:p>
            <a:pPr lvl="1">
              <a:buFont typeface="Courier New" panose="02070309020205020404" pitchFamily="49" charset="0"/>
              <a:buChar char="o"/>
            </a:pPr>
            <a:r>
              <a:rPr lang="en-US" sz="3800" dirty="0"/>
              <a:t>‘No court or tribunal’ may (a) ‘disapply or quash any enactment or other rule of law’,  or (b) ‘quash any conduct or otherwise decide that it is unlawful’ (Schedule 1(3)(2) WA)</a:t>
            </a:r>
          </a:p>
          <a:p>
            <a:pPr lvl="1">
              <a:buFont typeface="Courier New" panose="02070309020205020404" pitchFamily="49" charset="0"/>
              <a:buChar char="o"/>
            </a:pPr>
            <a:r>
              <a:rPr lang="en-US" sz="3800" dirty="0"/>
              <a:t>No state liability (Schedule 1(4)) </a:t>
            </a:r>
          </a:p>
          <a:p>
            <a:pPr lvl="1">
              <a:buFont typeface="Courier New" panose="02070309020205020404" pitchFamily="49" charset="0"/>
              <a:buChar char="o"/>
            </a:pPr>
            <a:endParaRPr lang="en-US" sz="3800" dirty="0"/>
          </a:p>
          <a:p>
            <a:r>
              <a:rPr lang="en-US" sz="3800" dirty="0"/>
              <a:t>Interpretation? (Schedule 1(5)): </a:t>
            </a:r>
          </a:p>
          <a:p>
            <a:pPr lvl="1">
              <a:buFont typeface="Courier New" panose="02070309020205020404" pitchFamily="49" charset="0"/>
              <a:buChar char="o"/>
            </a:pPr>
            <a:r>
              <a:rPr lang="en-US" sz="3800" dirty="0"/>
              <a:t>(1)References in section 5 and this Schedule to the principle of the supremacy of EU law, the Charter of Fundamental Rights, any general principle of EU law or the rule in Francovich are to be read as references to that principle, Charter or rule so far as it would otherwise continue to be, or form part of, domestic law on or after exit day in accordance with this Act.</a:t>
            </a:r>
          </a:p>
          <a:p>
            <a:pPr lvl="1">
              <a:buFont typeface="Courier New" panose="02070309020205020404" pitchFamily="49" charset="0"/>
              <a:buChar char="o"/>
            </a:pPr>
            <a:r>
              <a:rPr lang="en-US" sz="3800" dirty="0"/>
              <a:t>(2)Accordingly (among other things) the references to the principle of the supremacy of EU law in section 5(2) and (3) do not include anything which would bring into domestic law any modification of EU law which is adopted or notified, comes into force or only applies on or after exit day.</a:t>
            </a:r>
            <a:endParaRPr lang="en-US" dirty="0"/>
          </a:p>
        </p:txBody>
      </p:sp>
    </p:spTree>
    <p:extLst>
      <p:ext uri="{BB962C8B-B14F-4D97-AF65-F5344CB8AC3E}">
        <p14:creationId xmlns:p14="http://schemas.microsoft.com/office/powerpoint/2010/main" val="10361902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B0EA2B0-F061-AF10-61A0-98523BDF40E2}"/>
              </a:ext>
            </a:extLst>
          </p:cNvPr>
          <p:cNvSpPr>
            <a:spLocks noGrp="1"/>
          </p:cNvSpPr>
          <p:nvPr>
            <p:ph type="body" sz="quarter" idx="10"/>
          </p:nvPr>
        </p:nvSpPr>
        <p:spPr/>
        <p:txBody>
          <a:bodyPr/>
          <a:lstStyle/>
          <a:p>
            <a:pPr algn="ctr"/>
            <a:r>
              <a:rPr lang="en-US" dirty="0"/>
              <a:t>The Protocol on Ireland/Northern Ireland</a:t>
            </a:r>
          </a:p>
        </p:txBody>
      </p:sp>
      <p:sp>
        <p:nvSpPr>
          <p:cNvPr id="3" name="Content Placeholder 2">
            <a:extLst>
              <a:ext uri="{FF2B5EF4-FFF2-40B4-BE49-F238E27FC236}">
                <a16:creationId xmlns:a16="http://schemas.microsoft.com/office/drawing/2014/main" id="{1469C681-2EBC-D356-3744-B0BCBB8933BB}"/>
              </a:ext>
            </a:extLst>
          </p:cNvPr>
          <p:cNvSpPr>
            <a:spLocks noGrp="1"/>
          </p:cNvSpPr>
          <p:nvPr>
            <p:ph sz="quarter" idx="11"/>
          </p:nvPr>
        </p:nvSpPr>
        <p:spPr>
          <a:xfrm>
            <a:off x="418955" y="1471448"/>
            <a:ext cx="6759611" cy="4210597"/>
          </a:xfrm>
        </p:spPr>
        <p:txBody>
          <a:bodyPr>
            <a:normAutofit fontScale="70000" lnSpcReduction="20000"/>
          </a:bodyPr>
          <a:lstStyle/>
          <a:p>
            <a:pPr marL="0" indent="0">
              <a:buNone/>
            </a:pPr>
            <a:r>
              <a:rPr lang="en-US" b="1" dirty="0"/>
              <a:t>Section 7A EUWA 2018:</a:t>
            </a:r>
          </a:p>
          <a:p>
            <a:pPr marL="0" indent="0">
              <a:buNone/>
            </a:pPr>
            <a:r>
              <a:rPr lang="en-US" dirty="0"/>
              <a:t>(1) Subsection (2) applies to—</a:t>
            </a:r>
          </a:p>
          <a:p>
            <a:pPr marL="0" indent="0">
              <a:buNone/>
            </a:pPr>
            <a:r>
              <a:rPr lang="en-US" dirty="0"/>
              <a:t>	(a) all such rights, powers, liabilities, obligations and restrictions from time to time created or arising by or under the withdrawal agreement, and</a:t>
            </a:r>
          </a:p>
          <a:p>
            <a:pPr marL="0" indent="0">
              <a:buNone/>
            </a:pPr>
            <a:r>
              <a:rPr lang="en-US" dirty="0"/>
              <a:t>	(b) all such remedies and procedures from time to time provided for by or under the withdrawal agreement,</a:t>
            </a:r>
          </a:p>
          <a:p>
            <a:pPr marL="0" indent="0">
              <a:buNone/>
            </a:pPr>
            <a:r>
              <a:rPr lang="en-US" dirty="0"/>
              <a:t>	as in accordance with the withdrawal agreement are without further enactment to be given legal effect or used in the United Kingdom.</a:t>
            </a:r>
          </a:p>
          <a:p>
            <a:pPr marL="0" indent="0">
              <a:buNone/>
            </a:pPr>
            <a:r>
              <a:rPr lang="en-US" dirty="0"/>
              <a:t>(2) The rights, powers, liabilities, obligations, restrictions, remedies and procedures concerned are to be—</a:t>
            </a:r>
          </a:p>
          <a:p>
            <a:pPr marL="0" indent="0">
              <a:buNone/>
            </a:pPr>
            <a:r>
              <a:rPr lang="en-US" dirty="0"/>
              <a:t>	(a) </a:t>
            </a:r>
            <a:r>
              <a:rPr lang="en-US" dirty="0" err="1"/>
              <a:t>recognised</a:t>
            </a:r>
            <a:r>
              <a:rPr lang="en-US" dirty="0"/>
              <a:t> and available in domestic law, and</a:t>
            </a:r>
          </a:p>
          <a:p>
            <a:pPr marL="0" indent="0">
              <a:buNone/>
            </a:pPr>
            <a:r>
              <a:rPr lang="en-US" dirty="0"/>
              <a:t>	(b) enforced, allowed and followed accordingly.</a:t>
            </a:r>
          </a:p>
          <a:p>
            <a:pPr marL="0" indent="0">
              <a:buNone/>
            </a:pPr>
            <a:r>
              <a:rPr lang="en-US" dirty="0"/>
              <a:t>(3) Every enactment (including an enactment contained in this Act) is to be read and has effect subject to subsection (2).</a:t>
            </a:r>
          </a:p>
          <a:p>
            <a:endParaRPr lang="en-US" dirty="0"/>
          </a:p>
          <a:p>
            <a:endParaRPr lang="en-US" dirty="0"/>
          </a:p>
        </p:txBody>
      </p:sp>
      <p:sp>
        <p:nvSpPr>
          <p:cNvPr id="4" name="TextBox 3">
            <a:extLst>
              <a:ext uri="{FF2B5EF4-FFF2-40B4-BE49-F238E27FC236}">
                <a16:creationId xmlns:a16="http://schemas.microsoft.com/office/drawing/2014/main" id="{A45183D5-6D32-3671-9199-F33C6A307B96}"/>
              </a:ext>
            </a:extLst>
          </p:cNvPr>
          <p:cNvSpPr txBox="1"/>
          <p:nvPr/>
        </p:nvSpPr>
        <p:spPr>
          <a:xfrm>
            <a:off x="7754692" y="1500048"/>
            <a:ext cx="3321576" cy="4401205"/>
          </a:xfrm>
          <a:prstGeom prst="rect">
            <a:avLst/>
          </a:prstGeom>
          <a:noFill/>
        </p:spPr>
        <p:txBody>
          <a:bodyPr wrap="square" rtlCol="0">
            <a:spAutoFit/>
          </a:bodyPr>
          <a:lstStyle/>
          <a:p>
            <a:pPr marL="285750" indent="-285750">
              <a:buFont typeface="Arial" panose="020B0604020202020204" pitchFamily="34" charset="0"/>
              <a:buChar char="•"/>
            </a:pPr>
            <a:r>
              <a:rPr lang="en-US" sz="2000" dirty="0"/>
              <a:t>Shows that some provisions of the WA have the same effects in the UK as EU law had under the ECA 1972</a:t>
            </a:r>
          </a:p>
          <a:p>
            <a:pPr marL="285750" indent="-285750">
              <a:buFont typeface="Arial" panose="020B0604020202020204" pitchFamily="34" charset="0"/>
              <a:buChar char="•"/>
            </a:pPr>
            <a:r>
              <a:rPr lang="en-US" sz="2000" dirty="0"/>
              <a:t>Hence NI Protocol provisions may have such effects, including all EU law made applicable by it </a:t>
            </a:r>
          </a:p>
          <a:p>
            <a:pPr marL="285750" indent="-285750">
              <a:buFont typeface="Arial" panose="020B0604020202020204" pitchFamily="34" charset="0"/>
              <a:buChar char="•"/>
            </a:pPr>
            <a:r>
              <a:rPr lang="en-US" sz="2000" b="1" dirty="0"/>
              <a:t>Question: in theory, this must also cover the Charter (confirmed by Schedule 1(5)), </a:t>
            </a:r>
            <a:r>
              <a:rPr lang="en-US" sz="2000" b="1" u="sng" dirty="0"/>
              <a:t>but how and to what extent? </a:t>
            </a:r>
          </a:p>
        </p:txBody>
      </p:sp>
    </p:spTree>
    <p:extLst>
      <p:ext uri="{BB962C8B-B14F-4D97-AF65-F5344CB8AC3E}">
        <p14:creationId xmlns:p14="http://schemas.microsoft.com/office/powerpoint/2010/main" val="16069585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4223D4-5F8A-1C7F-7ADD-977C038F1E9F}"/>
              </a:ext>
            </a:extLst>
          </p:cNvPr>
          <p:cNvSpPr>
            <a:spLocks noGrp="1"/>
          </p:cNvSpPr>
          <p:nvPr>
            <p:ph type="body" sz="quarter" idx="10"/>
          </p:nvPr>
        </p:nvSpPr>
        <p:spPr/>
        <p:txBody>
          <a:bodyPr>
            <a:normAutofit fontScale="92500" lnSpcReduction="10000"/>
          </a:bodyPr>
          <a:lstStyle/>
          <a:p>
            <a:pPr algn="ctr"/>
            <a:r>
              <a:rPr lang="en-US" dirty="0"/>
              <a:t>(How) does the Charter apply in NI via the Protocol?</a:t>
            </a:r>
          </a:p>
        </p:txBody>
      </p:sp>
      <p:sp>
        <p:nvSpPr>
          <p:cNvPr id="3" name="Content Placeholder 2">
            <a:extLst>
              <a:ext uri="{FF2B5EF4-FFF2-40B4-BE49-F238E27FC236}">
                <a16:creationId xmlns:a16="http://schemas.microsoft.com/office/drawing/2014/main" id="{30AB9084-25DD-27D8-3AC1-733BCF85C2CE}"/>
              </a:ext>
            </a:extLst>
          </p:cNvPr>
          <p:cNvSpPr>
            <a:spLocks noGrp="1"/>
          </p:cNvSpPr>
          <p:nvPr>
            <p:ph sz="quarter" idx="11"/>
          </p:nvPr>
        </p:nvSpPr>
        <p:spPr>
          <a:xfrm>
            <a:off x="994583" y="1520824"/>
            <a:ext cx="10202335" cy="4208463"/>
          </a:xfrm>
        </p:spPr>
        <p:txBody>
          <a:bodyPr>
            <a:normAutofit fontScale="85000" lnSpcReduction="20000"/>
          </a:bodyPr>
          <a:lstStyle/>
          <a:p>
            <a:pPr marL="0" indent="0">
              <a:buNone/>
            </a:pPr>
            <a:r>
              <a:rPr lang="en-US" dirty="0"/>
              <a:t>Two avenues:</a:t>
            </a:r>
          </a:p>
          <a:p>
            <a:pPr marL="457200" indent="-457200">
              <a:buFont typeface="+mj-lt"/>
              <a:buAutoNum type="arabicPeriod"/>
            </a:pPr>
            <a:r>
              <a:rPr lang="en-US" b="1" dirty="0"/>
              <a:t>Section 4 (3) WA</a:t>
            </a:r>
          </a:p>
          <a:p>
            <a:pPr marL="342900" lvl="1" indent="0">
              <a:buNone/>
            </a:pPr>
            <a:r>
              <a:rPr lang="en-IE" dirty="0"/>
              <a:t>The provisions of this Agreement referring to Union law or to concepts or provisions thereof shall be interpreted and applied in accordance with the methods and general principles of Union law.</a:t>
            </a:r>
          </a:p>
          <a:p>
            <a:pPr marL="457200" lvl="1" indent="0">
              <a:buNone/>
            </a:pPr>
            <a:r>
              <a:rPr lang="en-US" dirty="0"/>
              <a:t>=&gt; NI single market for goods incl. rules on VAT; single electricity market; state aid </a:t>
            </a:r>
            <a:r>
              <a:rPr lang="en-US" dirty="0" err="1"/>
              <a:t>etc</a:t>
            </a:r>
            <a:r>
              <a:rPr lang="en-US" dirty="0"/>
              <a:t>, so that numerous EU legal acts remain applicable </a:t>
            </a:r>
            <a:r>
              <a:rPr lang="en-US" i="1" dirty="0"/>
              <a:t>as EU law</a:t>
            </a:r>
            <a:endParaRPr lang="en-US" dirty="0"/>
          </a:p>
          <a:p>
            <a:pPr marL="457200" indent="-457200">
              <a:buFont typeface="+mj-lt"/>
              <a:buAutoNum type="arabicPeriod"/>
            </a:pPr>
            <a:r>
              <a:rPr lang="en-US" b="1" dirty="0"/>
              <a:t>Article 2 NIP</a:t>
            </a:r>
            <a:br>
              <a:rPr lang="en-US" dirty="0"/>
            </a:br>
            <a:r>
              <a:rPr lang="en-IE" dirty="0"/>
              <a:t>The United Kingdom shall ensure that no diminution of rights, safeguards or equality of opportunity, as set out in that part of the 1998 Agreement entitled Rights, Safeguards and Equality of Opportunity results from its withdrawal from the Union, including in the area of protection against discrimination, as enshrined in the provisions of Union law </a:t>
            </a:r>
            <a:r>
              <a:rPr lang="en-IE" b="1" dirty="0"/>
              <a:t>listed in Annex 1 </a:t>
            </a:r>
            <a:r>
              <a:rPr lang="en-IE" dirty="0"/>
              <a:t>to this Protocol, and shall implement this paragraph through dedicated mechanisms.</a:t>
            </a:r>
          </a:p>
          <a:p>
            <a:pPr marL="342900" lvl="1" indent="0">
              <a:buNone/>
            </a:pPr>
            <a:r>
              <a:rPr lang="en-IE" dirty="0"/>
              <a:t>  =&gt; Annex 1</a:t>
            </a:r>
          </a:p>
          <a:p>
            <a:pPr marL="342900" lvl="1" indent="0">
              <a:buNone/>
            </a:pPr>
            <a:r>
              <a:rPr lang="en-IE" dirty="0"/>
              <a:t>  =&gt; RSEO beyond Annex 1</a:t>
            </a:r>
            <a:endParaRPr lang="en-US" dirty="0"/>
          </a:p>
        </p:txBody>
      </p:sp>
    </p:spTree>
    <p:extLst>
      <p:ext uri="{BB962C8B-B14F-4D97-AF65-F5344CB8AC3E}">
        <p14:creationId xmlns:p14="http://schemas.microsoft.com/office/powerpoint/2010/main" val="35327605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E772BAD-116D-A223-D9C0-A9B0DAB0D529}"/>
              </a:ext>
            </a:extLst>
          </p:cNvPr>
          <p:cNvSpPr>
            <a:spLocks noGrp="1"/>
          </p:cNvSpPr>
          <p:nvPr>
            <p:ph type="body" sz="quarter" idx="10"/>
          </p:nvPr>
        </p:nvSpPr>
        <p:spPr/>
        <p:txBody>
          <a:bodyPr/>
          <a:lstStyle/>
          <a:p>
            <a:pPr algn="ctr"/>
            <a:r>
              <a:rPr lang="en-US" dirty="0"/>
              <a:t>Applicability via Article 4 (3) WA</a:t>
            </a:r>
          </a:p>
        </p:txBody>
      </p:sp>
      <p:sp>
        <p:nvSpPr>
          <p:cNvPr id="3" name="Content Placeholder 2">
            <a:extLst>
              <a:ext uri="{FF2B5EF4-FFF2-40B4-BE49-F238E27FC236}">
                <a16:creationId xmlns:a16="http://schemas.microsoft.com/office/drawing/2014/main" id="{08618648-A6CA-FD66-E05C-8FDE635B3C0D}"/>
              </a:ext>
            </a:extLst>
          </p:cNvPr>
          <p:cNvSpPr>
            <a:spLocks noGrp="1"/>
          </p:cNvSpPr>
          <p:nvPr>
            <p:ph sz="quarter" idx="11"/>
          </p:nvPr>
        </p:nvSpPr>
        <p:spPr>
          <a:xfrm>
            <a:off x="995081" y="1628800"/>
            <a:ext cx="10081684" cy="3816350"/>
          </a:xfrm>
        </p:spPr>
        <p:txBody>
          <a:bodyPr>
            <a:normAutofit lnSpcReduction="10000"/>
          </a:bodyPr>
          <a:lstStyle/>
          <a:p>
            <a:pPr marL="0" indent="0">
              <a:buNone/>
            </a:pPr>
            <a:r>
              <a:rPr lang="en-US" dirty="0"/>
              <a:t>Article 4 (3) WA</a:t>
            </a:r>
          </a:p>
          <a:p>
            <a:pPr marL="342900" lvl="1" indent="0">
              <a:buNone/>
            </a:pPr>
            <a:r>
              <a:rPr lang="en-IE" dirty="0"/>
              <a:t>The provisions of this Agreement referring to Union law or to concepts or provisions thereof shall be interpreted and applied in accordance with the methods and general principles of Union law.</a:t>
            </a:r>
            <a:endParaRPr lang="en-US" dirty="0"/>
          </a:p>
          <a:p>
            <a:r>
              <a:rPr lang="en-US" dirty="0"/>
              <a:t>Includes the provisions of the Protocol (=part of the WA)</a:t>
            </a:r>
          </a:p>
          <a:p>
            <a:pPr lvl="1"/>
            <a:r>
              <a:rPr lang="en-US" dirty="0"/>
              <a:t>Hence all EU law referenced in the Protocol (be it directly or in its annexes)</a:t>
            </a:r>
          </a:p>
          <a:p>
            <a:pPr lvl="2"/>
            <a:r>
              <a:rPr lang="en-US" dirty="0"/>
              <a:t>Duty </a:t>
            </a:r>
            <a:r>
              <a:rPr lang="en-US" b="1" dirty="0"/>
              <a:t>to interpret </a:t>
            </a:r>
            <a:r>
              <a:rPr lang="en-US" dirty="0"/>
              <a:t>in accordance with the methods of EU law (i.e. in conformity with the Charter)</a:t>
            </a:r>
          </a:p>
          <a:p>
            <a:pPr lvl="2"/>
            <a:r>
              <a:rPr lang="en-US" dirty="0"/>
              <a:t>Duty </a:t>
            </a:r>
            <a:r>
              <a:rPr lang="en-US" b="1" dirty="0"/>
              <a:t>to apply </a:t>
            </a:r>
            <a:r>
              <a:rPr lang="en-US" dirty="0"/>
              <a:t>provisions referencing EU Law in accordance with Union law</a:t>
            </a:r>
          </a:p>
          <a:p>
            <a:pPr lvl="3"/>
            <a:r>
              <a:rPr lang="en-US" dirty="0"/>
              <a:t>Gateway for further-reaching Charter effects</a:t>
            </a:r>
          </a:p>
          <a:p>
            <a:pPr lvl="1"/>
            <a:endParaRPr lang="en-US" dirty="0"/>
          </a:p>
        </p:txBody>
      </p:sp>
    </p:spTree>
    <p:extLst>
      <p:ext uri="{BB962C8B-B14F-4D97-AF65-F5344CB8AC3E}">
        <p14:creationId xmlns:p14="http://schemas.microsoft.com/office/powerpoint/2010/main" val="40037620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E772BAD-116D-A223-D9C0-A9B0DAB0D529}"/>
              </a:ext>
            </a:extLst>
          </p:cNvPr>
          <p:cNvSpPr>
            <a:spLocks noGrp="1"/>
          </p:cNvSpPr>
          <p:nvPr>
            <p:ph type="body" sz="quarter" idx="10"/>
          </p:nvPr>
        </p:nvSpPr>
        <p:spPr/>
        <p:txBody>
          <a:bodyPr/>
          <a:lstStyle/>
          <a:p>
            <a:pPr algn="ctr"/>
            <a:r>
              <a:rPr lang="en-US" dirty="0"/>
              <a:t>Applicability via Article 4 (3) WA</a:t>
            </a:r>
          </a:p>
        </p:txBody>
      </p:sp>
      <p:sp>
        <p:nvSpPr>
          <p:cNvPr id="3" name="Content Placeholder 2">
            <a:extLst>
              <a:ext uri="{FF2B5EF4-FFF2-40B4-BE49-F238E27FC236}">
                <a16:creationId xmlns:a16="http://schemas.microsoft.com/office/drawing/2014/main" id="{08618648-A6CA-FD66-E05C-8FDE635B3C0D}"/>
              </a:ext>
            </a:extLst>
          </p:cNvPr>
          <p:cNvSpPr>
            <a:spLocks noGrp="1"/>
          </p:cNvSpPr>
          <p:nvPr>
            <p:ph sz="quarter" idx="11"/>
          </p:nvPr>
        </p:nvSpPr>
        <p:spPr>
          <a:xfrm>
            <a:off x="995081" y="1628800"/>
            <a:ext cx="10081684" cy="3816350"/>
          </a:xfrm>
        </p:spPr>
        <p:txBody>
          <a:bodyPr>
            <a:normAutofit/>
          </a:bodyPr>
          <a:lstStyle/>
          <a:p>
            <a:pPr marL="0" indent="0">
              <a:buNone/>
            </a:pPr>
            <a:r>
              <a:rPr lang="en-GB" dirty="0"/>
              <a:t>Consequences: three scenarios</a:t>
            </a:r>
          </a:p>
          <a:p>
            <a:pPr marL="457200" indent="-457200">
              <a:buFont typeface="+mj-lt"/>
              <a:buAutoNum type="arabicPeriod"/>
            </a:pPr>
            <a:r>
              <a:rPr lang="en-GB" dirty="0"/>
              <a:t>Charter informs the interpretation of EU law made applicable by the NIP</a:t>
            </a:r>
          </a:p>
          <a:p>
            <a:pPr marL="457200" indent="-457200">
              <a:buFont typeface="+mj-lt"/>
              <a:buAutoNum type="arabicPeriod"/>
            </a:pPr>
            <a:r>
              <a:rPr lang="en-GB" dirty="0"/>
              <a:t>Charter may be invoked where provisions of EU law are applied, i.e. beyond the interpretation of the provisions themselves</a:t>
            </a:r>
          </a:p>
          <a:p>
            <a:pPr marL="800100" lvl="1" indent="-457200"/>
            <a:r>
              <a:rPr lang="en-GB" dirty="0"/>
              <a:t>Relevant e.g. for remedies</a:t>
            </a:r>
          </a:p>
          <a:p>
            <a:pPr marL="457200" indent="-457200">
              <a:buFont typeface="+mj-lt"/>
              <a:buAutoNum type="arabicPeriod"/>
            </a:pPr>
            <a:r>
              <a:rPr lang="en-GB" dirty="0"/>
              <a:t>Charter can be invoked to challenge the validity of secondary law made (dynamically) applicable by the NIP</a:t>
            </a:r>
          </a:p>
          <a:p>
            <a:pPr marL="800100" lvl="1" indent="-457200"/>
            <a:r>
              <a:rPr lang="en-GB" dirty="0"/>
              <a:t>Possibility of NI courts to request preliminary rulings from CJEU here – Art 12 (4) NIP</a:t>
            </a:r>
            <a:endParaRPr lang="en-US" dirty="0"/>
          </a:p>
          <a:p>
            <a:pPr lvl="1"/>
            <a:endParaRPr lang="en-US" dirty="0"/>
          </a:p>
        </p:txBody>
      </p:sp>
    </p:spTree>
    <p:extLst>
      <p:ext uri="{BB962C8B-B14F-4D97-AF65-F5344CB8AC3E}">
        <p14:creationId xmlns:p14="http://schemas.microsoft.com/office/powerpoint/2010/main" val="12071382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3617</TotalTime>
  <Words>2041</Words>
  <Application>Microsoft Macintosh PowerPoint</Application>
  <PresentationFormat>Widescreen</PresentationFormat>
  <Paragraphs>125</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Tobias Lock</dc:creator>
  <cp:lastModifiedBy>Eleni Frantziou</cp:lastModifiedBy>
  <cp:revision>15</cp:revision>
  <dcterms:created xsi:type="dcterms:W3CDTF">2021-02-17T14:37:07Z</dcterms:created>
  <dcterms:modified xsi:type="dcterms:W3CDTF">2023-06-18T18:50:42Z</dcterms:modified>
</cp:coreProperties>
</file>