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8CE38-0EC5-DCE5-378A-A1D33774814C}" v="235" dt="2022-05-30T13:07:46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D637-3BF2-45A9-9A15-E14F9651274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63B75-1900-4B97-A8F5-7C7CEBCB53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E53F8-DCAE-48B3-BA3F-E0AFE844D9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8B10B9-52CD-4BCC-BB7A-D8E80CC2D531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F59A4-E4C0-4119-8BD3-99DDC4CC2C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B2B2D7E-3517-4FBC-944A-1506EDEE7920}"/>
              </a:ext>
            </a:extLst>
          </p:cNvPr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5082E3-4E77-46EB-AB17-40407D2704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3F6717F-02F0-4402-8DF7-DF53B8382F46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7185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4046-E605-4D9D-AC45-0E93D30709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AB510-4FDD-409C-829A-9B90F78DE2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8776-3ECC-4239-B038-4888CB0CA1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68054B-B05B-43CB-9521-22A764E92C84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9E587-EC38-4E7E-AF51-64ACAE4110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001FBB08-54BF-4FA5-8CB0-ECBACDB4A660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B0D50C-6847-436C-952A-240D5D8FE6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36E1FF6-F635-4ADA-8D4A-220C6E0BA1BF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505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E89E-A77E-4FDB-930F-1F1CFC2119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5BFBF6CD-0598-4D23-AC07-6E09AD1962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BD8F5E3-121C-4923-889D-B239E5D8D1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54D1E9-7A05-4313-8A54-921FFFF65C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657479-5777-4B87-9EA1-9FF1CE32F590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F4FC0A-A308-45CB-AFC0-6EBECA25E8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5543AF28-1C7A-4F06-A68C-699AFD870B05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4C88FEE-5FBC-4172-82B3-BBCF198070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0D3591A-4F4C-4EC5-A005-6507B898E830}" type="slidenum">
              <a:t>‹#›</a:t>
            </a:fld>
            <a:endParaRPr lang="en-IE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36E7BD1-76DE-4B62-85A1-8E93A70210C5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9D6CFB75-896D-489C-BEFB-6F0CE3683770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18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C1BA-E890-469B-8E61-4514C76027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7535833-B3ED-4737-8665-24204723DD2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FAEC516-5216-4E92-AF8E-F23BCD7381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D172B6-9372-40D2-ADCA-E5BC9D3FD4C9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8902F59-91FD-4915-8E45-D4C868ECE7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B7C0447B-490E-4464-9841-4CB576A98519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97458-7160-4361-A099-6B717D9F4A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188A105-FD7B-4CDD-A5D1-C92E9C33E4F3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6346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4193-FA12-4D9B-840F-596F90E146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7565A60-0375-4CC4-A2C7-59C198EE3F3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06803-A1DD-4C06-B396-800D9335C3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D83CA-6F32-46D8-9223-99DE18FC60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A35D66-B494-48AD-BCF1-2839D83BFAF1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4B5C6-1D18-4806-BA01-FABB9EE54C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FD9CBBD1-AEF4-4761-BBC5-55399C951414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943A4E5-033B-4206-B30E-B3E1D71D04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CBE192B-B185-44A9-8972-98E9551F137B}" type="slidenum">
              <a:t>‹#›</a:t>
            </a:fld>
            <a:endParaRPr lang="en-IE"/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5E12ED5A-C5C1-4A5E-AA97-4D89FED74A83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18AFE531-FBD2-416C-9829-32689C806F3B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793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608A-1579-4A15-B7F3-18E3C188AF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3A2EF94-3D09-4F85-ABC4-F4D7A24E4A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88454-E387-4267-BF3B-30055C9ABD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4823F-C6D4-420C-B4EF-F63198BEDA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05C087-0924-424E-BD3B-EE6D7874B0B3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EBAFF-0488-4C93-90D6-5995FF5F29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B41E4AB6-3ED8-4327-8EB7-3EA3D4BA471B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E804D0-C04E-4BAC-9956-1BEB9DFFC4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5568C35-EA12-4E1E-90AB-0035156CAFDE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089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2AE1-774D-441C-AE3B-2F2F683553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B80FC-2FAC-48CF-98BB-0CE449A5C15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106F0-B612-44D7-ACE9-8B5005C0F5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2997B9-508B-45FB-8A44-D86045FA4B84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B7564-7936-4203-9BBC-067E5583BB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70D98F9B-5D27-4C14-9C28-D95331688FE5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80B080-E67F-41E3-8A7B-69F16ADB88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2958D4-B3EF-43B2-9BC1-F995C32DBB11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2006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786D0-FC99-4685-A870-ACAC23D0E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6FF1A-D9DE-4E9E-820D-19720870064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32EE-E66C-4DC5-8C2A-D07A17CA60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CF93AA-9053-43C5-A08E-5F8224B32AA8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2100-11DF-4504-9D1A-FF75CE0DCD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A5421EBC-F3AE-497D-A9D0-B9C6E5B4F849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3393E2-81EA-43BA-978C-45B2FD658D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7B67D-D406-4B2F-95C3-702B8ABD9494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024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8884-F6E9-4A43-8644-FF2CF983F6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B8D2-7179-4683-8B75-D63849E2B5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EB427-0197-41BE-B87E-4D40C7C5D2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9DFF2-F8A9-419B-80AE-52871A6772D3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D3F6A-2B04-4F53-A79A-C1673798F3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43FAC9E1-7ADD-479A-8FB1-C3604B2763D7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03E7B-4E5C-427C-BF7F-D015A98FC8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C0141C-F62B-4B11-A2CB-03A13462BC03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03056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5838-320A-424F-BCE8-A4D4A032F3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C56D-E9B1-4D15-8F33-E17CB1DD82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B2B7F-DB16-4B20-B4FB-6A0D811439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C60F3-5AA0-4D5F-891D-2A7C44F5D7FE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B4A0E-DDBC-4C77-8C75-3678453A5B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FAAFE8FD-4450-416F-8F44-8C1EF671EB85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B9F8BA-5D10-41DA-A683-02BF340DCC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BABEF52-2CFC-4F7D-A69D-2C1DBAAF0EF7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33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AEEC1CA4-82A4-404A-9401-65409714AB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9BBD8-1E09-4511-B4DF-519C1ECBDC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6D3D8-5BC3-4BE9-A8B2-5CF738C9C0F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93730-9C0F-4E11-951F-1B350E87EC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13978-2EE4-490B-954D-7E13CD0EC124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BA56B-5EBE-4C1C-A5AF-8CA9ECF3F8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A539CE32-57DB-4B89-9FE4-9F4978E1F91B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B57619B-786C-4567-A27F-6520B1E3D7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6C6AD-2328-4941-816C-3F1583048E35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04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3582B0FD-2E47-4AFF-A7F8-704A82F7EB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1C30C-91F5-4823-8980-A9D5E5B608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09005-363F-44C9-A5B3-619DDE803F3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6B69D-5D79-4EA0-848B-92015DB6AFB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A2FA1-6457-417E-B67C-663DE319366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B7EB0-7261-4C43-BB4F-EB281DCAFD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03FF7-5F9A-42DF-896C-51914E01A77B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DF5FF-7355-4F6F-B7F9-2803D70A87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EEE5CEF1-C12E-45F6-B413-BF80B266A887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5E480FE-F244-46C8-8F74-83E84CE27D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DE27C-D011-4C22-B0C5-F64E078A9E71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36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B53F-5D2F-42FF-8367-EB725D1496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92DCD-2A9E-4F83-95B0-F3D25F0FD7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F254EB-3100-463A-8E72-5EDBB3FDBDF5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25F80-866B-4A12-9E96-BBB9C895C2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1C118098-63B3-4D97-B610-3D4A1801D15B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6CDB8B6-A843-4E62-A0A7-987C2D6665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D7F8C7-A4F8-4C81-AD24-147B84734A55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507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FAF07B-AF67-4A63-A776-D002C01914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270F4E-DAA5-4630-8722-FEBF51391285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0296E-15EB-4678-BCA1-976A2A0E7B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4" name="Freeform 11">
            <a:extLst>
              <a:ext uri="{FF2B5EF4-FFF2-40B4-BE49-F238E27FC236}">
                <a16:creationId xmlns:a16="http://schemas.microsoft.com/office/drawing/2014/main" id="{D295E472-7D85-4B85-BEA9-4A4C245E92F8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2621BCB-BDCB-4E34-B3CF-27F5274E34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AC2380-4E0A-467D-B263-6AC317590D28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11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3013-7848-48AC-870E-8242C684C8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3FB86-606E-455D-BC34-3BD34EC4548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7BD14-FA72-4474-B268-0EB6735FD56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1C74E-CEFF-4A3B-A4C6-2359E2D0B0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D61234-2ECA-4ACD-B434-4CE1A6B441C7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0EF8C-3728-40B1-BE6A-078B8CD7CE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5625270F-C4FB-453B-988A-3FB01EB05582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8DD95B2-499C-44F5-B94E-4F5709B43B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3FBE77-24B9-4576-9FE4-656359F85B4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670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DD0F-E701-4B14-A5EC-A886A44251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809B6-6212-4865-9E84-BDB9693C60F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D549-0D9D-4817-B45E-F8880654F68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93CD9-A2FA-4D27-9EFB-5C117A61A4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361729-4D08-4972-9A2E-849819ED974A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5236B-2A30-41AD-89D4-34A75755CB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557F5019-5896-41CB-94F8-387275303E5C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9CDC69F-7ECD-409C-81EC-68F1A16BC3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42B704B-8651-418D-93E6-0EF9D6B078B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2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D5178AFA-5D5E-4E78-A50D-006692489C6C}"/>
              </a:ext>
            </a:extLst>
          </p:cNvPr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71AD28C2-95DC-4D4B-9ADA-B505D81BCCBC}"/>
                </a:ext>
              </a:extLst>
            </p:cNvPr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EC1501FE-3F18-4604-8220-6700968BD0EA}"/>
                </a:ext>
              </a:extLst>
            </p:cNvPr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C3942B7E-EA15-4DFD-9716-2F392292A278}"/>
                </a:ext>
              </a:extLst>
            </p:cNvPr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57EDCA70-197F-41EE-BC22-D82D55AC306A}"/>
                </a:ext>
              </a:extLst>
            </p:cNvPr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B6966105-227C-4800-9A7F-6FE01EFDF4B4}"/>
                </a:ext>
              </a:extLst>
            </p:cNvPr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113F5C23-D9B8-43F1-926B-6EF2F94CB100}"/>
                </a:ext>
              </a:extLst>
            </p:cNvPr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5E2449F9-AF21-4CAF-B995-94FC4237E408}"/>
                </a:ext>
              </a:extLst>
            </p:cNvPr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09B79C1D-22F9-451F-978E-DC0315B7EB8E}"/>
                </a:ext>
              </a:extLst>
            </p:cNvPr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C9E5637-286A-4487-AE03-1EB3D8C37869}"/>
                </a:ext>
              </a:extLst>
            </p:cNvPr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79E7CA5C-6811-4946-A45A-1BD2CBAD2C3C}"/>
                </a:ext>
              </a:extLst>
            </p:cNvPr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43BB47B3-230B-4286-A2FB-67533CECBD8D}"/>
                </a:ext>
              </a:extLst>
            </p:cNvPr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86C7352A-B32D-4099-AA77-11E8D138F071}"/>
                </a:ext>
              </a:extLst>
            </p:cNvPr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EE9D6A2F-261B-4B4E-8820-D9940E00F64D}"/>
              </a:ext>
            </a:extLst>
          </p:cNvPr>
          <p:cNvGrpSpPr/>
          <p:nvPr/>
        </p:nvGrpSpPr>
        <p:grpSpPr>
          <a:xfrm>
            <a:off x="27221" y="-786"/>
            <a:ext cx="2356674" cy="6854040"/>
            <a:chOff x="27221" y="-786"/>
            <a:chExt cx="2356674" cy="6854040"/>
          </a:xfrm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A0EDFFC1-D540-4DC1-B98C-8CFAE8B0F6F9}"/>
                </a:ext>
              </a:extLst>
            </p:cNvPr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9A2ADAC7-556F-45D2-96F5-EA7FA8DC549B}"/>
                </a:ext>
              </a:extLst>
            </p:cNvPr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F274DBA5-4FD4-4983-B781-5C739DD7B19C}"/>
                </a:ext>
              </a:extLst>
            </p:cNvPr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AB279237-7C75-418F-BD58-380645D24B4D}"/>
                </a:ext>
              </a:extLst>
            </p:cNvPr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3161DE25-8BA9-43BD-ACFD-1CB1D8A72A72}"/>
                </a:ext>
              </a:extLst>
            </p:cNvPr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ABF935D3-C7D4-49FE-834E-E0A364C3387C}"/>
                </a:ext>
              </a:extLst>
            </p:cNvPr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FBA58512-88B3-4BE6-A4A9-C2BC950CFF4E}"/>
                </a:ext>
              </a:extLst>
            </p:cNvPr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02625763-7128-48AC-8ECB-E3E6E59F18C5}"/>
                </a:ext>
              </a:extLst>
            </p:cNvPr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758B8E3A-0E37-4304-981D-79BD762EB75A}"/>
                </a:ext>
              </a:extLst>
            </p:cNvPr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BC146F08-F9CF-41FD-BC86-56618F6913C5}"/>
                </a:ext>
              </a:extLst>
            </p:cNvPr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2CEE93EC-FA17-44C9-B7A0-D57D24B846E3}"/>
                </a:ext>
              </a:extLst>
            </p:cNvPr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0A1AED7A-7B75-4098-9738-70E121BDDD99}"/>
                </a:ext>
              </a:extLst>
            </p:cNvPr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>
            <a:extLst>
              <a:ext uri="{FF2B5EF4-FFF2-40B4-BE49-F238E27FC236}">
                <a16:creationId xmlns:a16="http://schemas.microsoft.com/office/drawing/2014/main" id="{7772E7E0-6BF3-45D2-987E-A7E681E7D410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66F5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CB5AB286-42C5-4423-B7A6-1001978DBD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C2AE9BA9-D9E0-47F3-8AFB-99CC8A129D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547182EC-9F35-4476-B314-DC8A4732DA6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7B7DECED-4F69-4714-AF10-30E50298963F}" type="datetime1">
              <a:rPr lang="en-IE"/>
              <a:pPr lvl="0"/>
              <a:t>31/05/2022</a:t>
            </a:fld>
            <a:endParaRPr lang="en-IE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7A0C2CCA-5925-46ED-9FC7-915B659CBEE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IE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EB8B081E-EECB-45F6-8337-9BADD06A750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F2EC1887-F6CD-4149-82A9-336E88578E7C}" type="slidenum"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es.office@mu.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ecords.office@mu.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B15326A-BFC5-4924-B33C-D0EF3AB82BA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43662" y="983226"/>
            <a:ext cx="9144000" cy="4752411"/>
          </a:xfrm>
        </p:spPr>
        <p:txBody>
          <a:bodyPr/>
          <a:lstStyle/>
          <a:p>
            <a:pPr lvl="0"/>
            <a:endParaRPr lang="en-US"/>
          </a:p>
          <a:p>
            <a:pPr lvl="0"/>
            <a:endParaRPr lang="en-IE"/>
          </a:p>
          <a:p>
            <a:pPr lvl="0"/>
            <a:r>
              <a:rPr lang="en-IE" sz="4800" b="1" dirty="0"/>
              <a:t>Outgoing Erasmus &amp; Study Abroad Students Registration Information</a:t>
            </a:r>
          </a:p>
          <a:p>
            <a:r>
              <a:rPr lang="en-IE" b="1" dirty="0"/>
              <a:t>STUDENT RECORDS OFFICE JUNE 2022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2D3E-E766-43E3-8630-A9E3489B83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HOW TO REGISTER FOR STUDY ABROAD	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EB44-3A02-4D2B-8BE3-6C10EBBFDA3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/>
          </a:p>
          <a:p>
            <a:pPr lvl="0"/>
            <a:r>
              <a:rPr lang="en-US" sz="2000" dirty="0"/>
              <a:t>Online registration for outgoing study abroad and Erasmus students takes place week commencing Monday 8</a:t>
            </a:r>
            <a:r>
              <a:rPr lang="en-US" sz="2000" baseline="30000" dirty="0"/>
              <a:t>th</a:t>
            </a:r>
            <a:r>
              <a:rPr lang="en-US" sz="2000" dirty="0"/>
              <a:t> August.</a:t>
            </a:r>
          </a:p>
          <a:p>
            <a:pPr lvl="0"/>
            <a:endParaRPr lang="en-US" sz="2000"/>
          </a:p>
          <a:p>
            <a:pPr lvl="0"/>
            <a:r>
              <a:rPr lang="en-US" sz="2000" dirty="0"/>
              <a:t>You must have passed your examinations in the summer in order to register at this time.</a:t>
            </a:r>
          </a:p>
          <a:p>
            <a:pPr lvl="0"/>
            <a:endParaRPr lang="en-US" sz="2000"/>
          </a:p>
          <a:p>
            <a:pPr lvl="0"/>
            <a:r>
              <a:rPr lang="en-US" sz="2000" dirty="0"/>
              <a:t>Log in to the Student Web from the For Current Students portal.</a:t>
            </a:r>
          </a:p>
          <a:p>
            <a:pPr lvl="0"/>
            <a:endParaRPr lang="en-US"/>
          </a:p>
          <a:p>
            <a:pPr marL="0" lvl="0" indent="0">
              <a:buNone/>
            </a:pPr>
            <a:endParaRPr lang="en-I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5CF6-89A3-4DDC-8866-479D9CE564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/>
              <a:t>REASONS YOU WILL NOT BE PERMITTED TO REGISTER DURING THE AUGUST WINDOW.	</a:t>
            </a:r>
            <a:endParaRPr lang="en-IE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B835B-F6FD-4DF3-A440-47D423C2994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sz="1700" dirty="0"/>
              <a:t>You will not be permitted to register in August if you did not pass your examinations in June.</a:t>
            </a:r>
          </a:p>
          <a:p>
            <a:pPr lvl="0">
              <a:lnSpc>
                <a:spcPct val="90000"/>
              </a:lnSpc>
            </a:pPr>
            <a:endParaRPr lang="en-US" sz="1700" dirty="0"/>
          </a:p>
          <a:p>
            <a:pPr lvl="0">
              <a:lnSpc>
                <a:spcPct val="90000"/>
              </a:lnSpc>
            </a:pPr>
            <a:r>
              <a:rPr lang="en-US" sz="1700" dirty="0"/>
              <a:t>If you are waiting on Autumn results you will have to wait until the September window to register.</a:t>
            </a:r>
          </a:p>
          <a:p>
            <a:pPr lvl="0">
              <a:lnSpc>
                <a:spcPct val="90000"/>
              </a:lnSpc>
            </a:pPr>
            <a:endParaRPr lang="en-US" sz="1700" dirty="0"/>
          </a:p>
          <a:p>
            <a:pPr lvl="0">
              <a:lnSpc>
                <a:spcPct val="90000"/>
              </a:lnSpc>
            </a:pPr>
            <a:r>
              <a:rPr lang="en-US" sz="1700" dirty="0"/>
              <a:t>If you owe fees you will not be permitted to register and you will need to contact the Fees Office (</a:t>
            </a:r>
            <a:r>
              <a:rPr lang="en-US" sz="1700" dirty="0">
                <a:hlinkClick r:id="rId2"/>
              </a:rPr>
              <a:t>fees.office@mu.ie</a:t>
            </a:r>
            <a:r>
              <a:rPr lang="en-US" sz="1700" dirty="0"/>
              <a:t>) directly.</a:t>
            </a:r>
          </a:p>
          <a:p>
            <a:pPr lvl="0">
              <a:lnSpc>
                <a:spcPct val="90000"/>
              </a:lnSpc>
            </a:pPr>
            <a:endParaRPr lang="en-US" sz="1700" dirty="0"/>
          </a:p>
          <a:p>
            <a:pPr lvl="0">
              <a:lnSpc>
                <a:spcPct val="90000"/>
              </a:lnSpc>
            </a:pPr>
            <a:r>
              <a:rPr lang="en-US" sz="1700" dirty="0"/>
              <a:t>If you have changed your mind about travelling abroad and wish to register for 3</a:t>
            </a:r>
            <a:r>
              <a:rPr lang="en-US" sz="1700" baseline="30000" dirty="0"/>
              <a:t>rd</a:t>
            </a:r>
            <a:r>
              <a:rPr lang="en-US" sz="1700" dirty="0"/>
              <a:t> year.  This will happen in September, when all other continuing students are registering.</a:t>
            </a:r>
            <a:endParaRPr lang="en-IE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33D7-5C54-E49B-D1C7-E72B24D1E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EXAM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F48F-65B2-CE26-EBF9-DAD084A0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planning to study abroad are expected to </a:t>
            </a:r>
            <a:r>
              <a:rPr lang="en-US" b="1" dirty="0"/>
              <a:t>PASS</a:t>
            </a:r>
            <a:r>
              <a:rPr lang="en-US" dirty="0"/>
              <a:t> the preceding year of study.</a:t>
            </a:r>
          </a:p>
          <a:p>
            <a:endParaRPr lang="en-US" dirty="0"/>
          </a:p>
          <a:p>
            <a:r>
              <a:rPr lang="en-US" dirty="0"/>
              <a:t>It should be noted that the maximum number of credits that can be carried as a deficit, is 10.</a:t>
            </a:r>
          </a:p>
          <a:p>
            <a:endParaRPr lang="en-US" dirty="0"/>
          </a:p>
          <a:p>
            <a:r>
              <a:rPr lang="en-US" dirty="0"/>
              <a:t>If you are required to take the supplemental examinations in August, please note that results for these exams will not be available until </a:t>
            </a:r>
            <a:r>
              <a:rPr lang="en-US" b="1" dirty="0"/>
              <a:t>Friday 2nd September 2022.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Once you have passed the August supplemental exams, you will then receive an email from our office advising you that you are now able to register for your year abroad.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292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214CA-EBBF-49DC-9F9A-6D33B13598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WHAT TO CHECK WHEN REGISTERING	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3AA3-7D69-47C8-AB5C-856852B1A02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</a:pPr>
            <a:r>
              <a:rPr lang="en-US" sz="2000" dirty="0"/>
              <a:t>Please review your Address Details to ensure we have your most current permanent home address &amp; </a:t>
            </a:r>
            <a:r>
              <a:rPr lang="en-US" sz="2000" dirty="0" err="1"/>
              <a:t>eircode</a:t>
            </a:r>
            <a:r>
              <a:rPr lang="en-US" sz="2000" dirty="0"/>
              <a:t> </a:t>
            </a:r>
            <a:r>
              <a:rPr lang="en-US" sz="2000"/>
              <a:t>on your </a:t>
            </a:r>
            <a:r>
              <a:rPr lang="en-US" sz="2000" dirty="0"/>
              <a:t>record and update your </a:t>
            </a:r>
            <a:r>
              <a:rPr lang="en-US" sz="2000" b="1" u="sng" dirty="0"/>
              <a:t>Study address</a:t>
            </a:r>
            <a:r>
              <a:rPr lang="en-US" sz="2000" dirty="0"/>
              <a:t> to the address you are staying at while away.</a:t>
            </a:r>
          </a:p>
          <a:p>
            <a:pPr lvl="0">
              <a:lnSpc>
                <a:spcPct val="90000"/>
              </a:lnSpc>
            </a:pPr>
            <a:endParaRPr lang="en-US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Please review your Communication Details to ensure we have your mobile number, home number and an </a:t>
            </a:r>
            <a:r>
              <a:rPr lang="en-US" sz="2000" b="1" u="sng" dirty="0"/>
              <a:t>Emergency Name</a:t>
            </a:r>
            <a:r>
              <a:rPr lang="en-US" sz="2000" dirty="0"/>
              <a:t> and </a:t>
            </a:r>
            <a:r>
              <a:rPr lang="en-US" sz="2000" b="1" u="sng" dirty="0"/>
              <a:t>telephone n	umber</a:t>
            </a:r>
            <a:r>
              <a:rPr lang="en-US" sz="2000" dirty="0"/>
              <a:t>.</a:t>
            </a:r>
          </a:p>
          <a:p>
            <a:pPr lvl="0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u="sng" dirty="0"/>
              <a:t>Note</a:t>
            </a:r>
            <a:r>
              <a:rPr lang="en-US" sz="2000" dirty="0"/>
              <a:t>: You are required to check your Confirmation of Registration Report at the end of the registration process.  If you have registered correctly the status will state ‘Registered’</a:t>
            </a:r>
            <a:endParaRPr lang="en-IE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7D0945E-559C-4F84-99EE-F7B2340B17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06180" y="707571"/>
            <a:ext cx="8915400" cy="5159831"/>
          </a:xfrm>
        </p:spPr>
        <p:txBody>
          <a:bodyPr/>
          <a:lstStyle/>
          <a:p>
            <a:pPr marL="0" lvl="0" indent="0">
              <a:buNone/>
            </a:pPr>
            <a:endParaRPr lang="en-US" sz="3200"/>
          </a:p>
          <a:p>
            <a:pPr marL="0" lvl="0" indent="0">
              <a:buNone/>
            </a:pPr>
            <a:endParaRPr lang="en-IE" sz="3200"/>
          </a:p>
          <a:p>
            <a:pPr marL="0" lvl="0" indent="0">
              <a:buNone/>
            </a:pPr>
            <a:r>
              <a:rPr lang="en-IE" sz="4400"/>
              <a:t>ALL REGISTRATION FOR STUDY ABROAD / ERASMUS </a:t>
            </a:r>
            <a:r>
              <a:rPr lang="en-IE" sz="4400" b="1" u="sng"/>
              <a:t>MUST BE COMPLETED</a:t>
            </a:r>
            <a:r>
              <a:rPr lang="en-IE" sz="4400"/>
              <a:t> BEFORE YOU LEAVE IRELAND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9780D-96B9-4F8B-A67D-AF2E60967C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PAYMENT OF FEES ALONE DOES NOT CONSTITUTE REGISTRATION	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DD1-2948-4174-9409-E04E6F562BC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sz="2000" dirty="0"/>
              <a:t>Remember! </a:t>
            </a:r>
            <a:r>
              <a:rPr lang="en-US" sz="2000" b="1" u="sng" dirty="0"/>
              <a:t>Payment of fees alone does not constitute registration</a:t>
            </a:r>
            <a:r>
              <a:rPr lang="en-US" sz="2000" dirty="0"/>
              <a:t>!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You must ensure you complete your registration and obtain the proof of registration stating ‘Registered’.</a:t>
            </a:r>
          </a:p>
          <a:p>
            <a:pPr lvl="0"/>
            <a:endParaRPr lang="en-US" sz="2000" dirty="0"/>
          </a:p>
          <a:p>
            <a:pPr lvl="0"/>
            <a:r>
              <a:rPr lang="en-US" sz="2000" b="1" dirty="0"/>
              <a:t>There is a late fine of €100 applied to all students who fail to have their registration in order.</a:t>
            </a:r>
            <a:endParaRPr lang="en-IE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0FFE-F189-4893-B60E-EAA7E160E4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E"/>
              <a:t>Returning to Ireland early!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B9B3C-C7DD-4646-A5D3-780B7D0C35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1609728"/>
            <a:ext cx="8915400" cy="4301493"/>
          </a:xfrm>
        </p:spPr>
        <p:txBody>
          <a:bodyPr/>
          <a:lstStyle/>
          <a:p>
            <a:pPr lvl="0"/>
            <a:r>
              <a:rPr lang="en-IE" dirty="0"/>
              <a:t>Note, every year a small number of students end up returning to Ireland early.</a:t>
            </a:r>
          </a:p>
          <a:p>
            <a:r>
              <a:rPr lang="en-IE" dirty="0"/>
              <a:t>Just in case this happens to you, you must contact the International Office and Student Records Office and formally withdraw from your </a:t>
            </a:r>
            <a:r>
              <a:rPr lang="en-IE" dirty="0" err="1"/>
              <a:t>Yr</a:t>
            </a:r>
            <a:r>
              <a:rPr lang="en-IE" dirty="0"/>
              <a:t> 3 International registration. </a:t>
            </a:r>
          </a:p>
          <a:p>
            <a:pPr lvl="0"/>
            <a:r>
              <a:rPr lang="en-IE" dirty="0"/>
              <a:t>Important dates to remember: </a:t>
            </a:r>
            <a:r>
              <a:rPr lang="en-IE" b="1" u="sng" dirty="0"/>
              <a:t>31</a:t>
            </a:r>
            <a:r>
              <a:rPr lang="en-IE" b="1" u="sng" baseline="30000" dirty="0"/>
              <a:t>st</a:t>
            </a:r>
            <a:r>
              <a:rPr lang="en-IE" b="1" u="sng" dirty="0"/>
              <a:t> Octobe</a:t>
            </a:r>
            <a:r>
              <a:rPr lang="en-IE" dirty="0"/>
              <a:t>r – Deadline to Withdraw / De-Register without fee implication. If you arrive back before the 31</a:t>
            </a:r>
            <a:r>
              <a:rPr lang="en-IE" baseline="30000" dirty="0"/>
              <a:t>st</a:t>
            </a:r>
            <a:r>
              <a:rPr lang="en-IE" dirty="0"/>
              <a:t> October there is a possibility you can register to 3</a:t>
            </a:r>
            <a:r>
              <a:rPr lang="en-IE" baseline="30000" dirty="0"/>
              <a:t>rd</a:t>
            </a:r>
            <a:r>
              <a:rPr lang="en-IE" dirty="0"/>
              <a:t> year and complete your degree.</a:t>
            </a:r>
          </a:p>
          <a:p>
            <a:r>
              <a:rPr lang="en-IE" b="1" u="sng" dirty="0"/>
              <a:t>31</a:t>
            </a:r>
            <a:r>
              <a:rPr lang="en-IE" b="1" u="sng" baseline="30000" dirty="0"/>
              <a:t>st</a:t>
            </a:r>
            <a:r>
              <a:rPr lang="en-IE" b="1" u="sng" dirty="0"/>
              <a:t> January</a:t>
            </a:r>
            <a:r>
              <a:rPr lang="en-IE" dirty="0"/>
              <a:t> – Deadline to withdraw and maintain 50% free fees. </a:t>
            </a:r>
          </a:p>
          <a:p>
            <a:pPr lvl="0"/>
            <a:r>
              <a:rPr lang="en-IE" dirty="0"/>
              <a:t>If you have extenuating circumstances for returning you can apply for a fees waiver to the Fees Office.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D16869F-1BA1-44B3-9DBC-A1E5C8549A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91237" y="587831"/>
            <a:ext cx="8915400" cy="4985656"/>
          </a:xfrm>
        </p:spPr>
        <p:txBody>
          <a:bodyPr/>
          <a:lstStyle/>
          <a:p>
            <a:pPr marL="0" lvl="0" indent="0">
              <a:buNone/>
            </a:pPr>
            <a:endParaRPr lang="en-US" sz="2800"/>
          </a:p>
          <a:p>
            <a:pPr marL="0" lvl="0" indent="0">
              <a:buNone/>
            </a:pPr>
            <a:endParaRPr lang="en-IE" sz="2800"/>
          </a:p>
          <a:p>
            <a:pPr marL="0" lvl="0" indent="0">
              <a:buNone/>
            </a:pPr>
            <a:endParaRPr lang="en-IE" sz="2800"/>
          </a:p>
          <a:p>
            <a:pPr marL="0" lvl="0" indent="0">
              <a:buNone/>
            </a:pPr>
            <a:r>
              <a:rPr lang="en-IE" sz="2800"/>
              <a:t>If you have any further queries, please don’t hesitate to contact our office at </a:t>
            </a:r>
            <a:r>
              <a:rPr lang="en-IE" sz="2800">
                <a:hlinkClick r:id="rId2"/>
              </a:rPr>
              <a:t>records.office@mu.ie</a:t>
            </a:r>
            <a:r>
              <a:rPr lang="en-IE" sz="2800"/>
              <a:t> or call 01 708 3813.</a:t>
            </a:r>
          </a:p>
          <a:p>
            <a:pPr marL="0" lvl="0" indent="0">
              <a:buNone/>
            </a:pPr>
            <a:endParaRPr lang="en-IE" sz="2800"/>
          </a:p>
          <a:p>
            <a:pPr marL="0" lvl="0" indent="0">
              <a:buNone/>
            </a:pPr>
            <a:r>
              <a:rPr lang="en-IE" sz="2800"/>
              <a:t>Best wishes with your studies and stay safe abroad.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5b6fe47-a443-4630-828a-d40f8d95886f">
      <UserInfo>
        <DisplayName>Megan Walsh</DisplayName>
        <AccountId>728</AccountId>
        <AccountType/>
      </UserInfo>
      <UserInfo>
        <DisplayName>Jenny Boggan</DisplayName>
        <AccountId>51</AccountId>
        <AccountType/>
      </UserInfo>
    </SharedWithUsers>
    <TaxCatchAll xmlns="95b6fe47-a443-4630-828a-d40f8d95886f" xsi:nil="true"/>
    <lcf76f155ced4ddcb4097134ff3c332f xmlns="dc8ec18f-0520-441e-b3c6-0563448fbbb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B6D66CD905248BC92FB35AD6F705F" ma:contentTypeVersion="16" ma:contentTypeDescription="Create a new document." ma:contentTypeScope="" ma:versionID="6c02a14eac224452eb7f2baf1c0db6f1">
  <xsd:schema xmlns:xsd="http://www.w3.org/2001/XMLSchema" xmlns:xs="http://www.w3.org/2001/XMLSchema" xmlns:p="http://schemas.microsoft.com/office/2006/metadata/properties" xmlns:ns2="dc8ec18f-0520-441e-b3c6-0563448fbbb5" xmlns:ns3="95b6fe47-a443-4630-828a-d40f8d95886f" targetNamespace="http://schemas.microsoft.com/office/2006/metadata/properties" ma:root="true" ma:fieldsID="021153d2706a2ea9e6e3c1d01a03180b" ns2:_="" ns3:_="">
    <xsd:import namespace="dc8ec18f-0520-441e-b3c6-0563448fbbb5"/>
    <xsd:import namespace="95b6fe47-a443-4630-828a-d40f8d9588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ec18f-0520-441e-b3c6-0563448fbb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e92b2f-d444-4214-abdd-12644e6e9e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6fe47-a443-4630-828a-d40f8d9588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0079445-267a-4524-a128-13d4f3ba4dcd}" ma:internalName="TaxCatchAll" ma:showField="CatchAllData" ma:web="95b6fe47-a443-4630-828a-d40f8d9588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59EDAB-7968-4670-A0F4-BA610C912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28FBEB-80B4-4168-B0B9-9909206BE773}">
  <ds:schemaRefs>
    <ds:schemaRef ds:uri="http://schemas.microsoft.com/office/2006/metadata/properties"/>
    <ds:schemaRef ds:uri="http://schemas.microsoft.com/office/infopath/2007/PartnerControls"/>
    <ds:schemaRef ds:uri="95b6fe47-a443-4630-828a-d40f8d95886f"/>
    <ds:schemaRef ds:uri="dc8ec18f-0520-441e-b3c6-0563448fbbb5"/>
  </ds:schemaRefs>
</ds:datastoreItem>
</file>

<file path=customXml/itemProps3.xml><?xml version="1.0" encoding="utf-8"?>
<ds:datastoreItem xmlns:ds="http://schemas.openxmlformats.org/officeDocument/2006/customXml" ds:itemID="{624781EA-C313-4678-9406-D75889457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ec18f-0520-441e-b3c6-0563448fbbb5"/>
    <ds:schemaRef ds:uri="95b6fe47-a443-4630-828a-d40f8d9588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610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PowerPoint Presentation</vt:lpstr>
      <vt:lpstr>HOW TO REGISTER FOR STUDY ABROAD </vt:lpstr>
      <vt:lpstr>REASONS YOU WILL NOT BE PERMITTED TO REGISTER DURING THE AUGUST WINDOW. </vt:lpstr>
      <vt:lpstr>REPEAT EXAM INFORMATION</vt:lpstr>
      <vt:lpstr>WHAT TO CHECK WHEN REGISTERING </vt:lpstr>
      <vt:lpstr>PowerPoint Presentation</vt:lpstr>
      <vt:lpstr>PAYMENT OF FEES ALONE DOES NOT CONSTITUTE REGISTRATION </vt:lpstr>
      <vt:lpstr>Returning to Ireland early!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Boggan</dc:creator>
  <cp:lastModifiedBy>Angela McKenna</cp:lastModifiedBy>
  <cp:revision>63</cp:revision>
  <dcterms:created xsi:type="dcterms:W3CDTF">2021-06-25T15:01:17Z</dcterms:created>
  <dcterms:modified xsi:type="dcterms:W3CDTF">2022-05-31T11:49:24Z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0x0101009E4B6D66CD905248BC92FB35AD6F705F</vt:lpwstr>
  </property>
  <property fmtid="{D5CDD505-2E9C-101B-9397-08002B2CF9AE}" pid="3" name="MediaServiceImageTags">
    <vt:lpwstr/>
  </property>
</Properties>
</file>