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7" r:id="rId3"/>
    <p:sldId id="319" r:id="rId4"/>
    <p:sldId id="312" r:id="rId5"/>
    <p:sldId id="311" r:id="rId6"/>
    <p:sldId id="310" r:id="rId7"/>
    <p:sldId id="320" r:id="rId8"/>
    <p:sldId id="321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356075-C8AB-4CF8-A0E5-9D7A33B33C3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FDCBDB-6A84-4804-A49A-07F55CC89D6B}">
      <dgm:prSet phldrT="[Text]" custT="1"/>
      <dgm:spPr/>
      <dgm:t>
        <a:bodyPr/>
        <a:lstStyle/>
        <a:p>
          <a:r>
            <a:rPr lang="en-US" sz="3600" dirty="0">
              <a:solidFill>
                <a:srgbClr val="FF0000"/>
              </a:solidFill>
            </a:rPr>
            <a:t>CB 5 </a:t>
          </a:r>
          <a:r>
            <a:rPr lang="en-US" sz="3600" dirty="0"/>
            <a:t> </a:t>
          </a:r>
          <a:r>
            <a:rPr lang="en-US" sz="3600" dirty="0">
              <a:solidFill>
                <a:srgbClr val="FF0000"/>
              </a:solidFill>
            </a:rPr>
            <a:t>Institutions: </a:t>
          </a:r>
          <a:r>
            <a:rPr lang="en-US" sz="3600" dirty="0"/>
            <a:t> </a:t>
          </a:r>
          <a:r>
            <a:rPr lang="en-US" sz="3200" dirty="0"/>
            <a:t>Mapping a public employment system, key gaps in service provisions</a:t>
          </a:r>
        </a:p>
      </dgm:t>
    </dgm:pt>
    <dgm:pt modelId="{5DCB0B68-B5B1-4431-9597-47F3A6EE2910}" type="parTrans" cxnId="{54442FFC-7288-49AC-A1E7-69CA4559C2E6}">
      <dgm:prSet/>
      <dgm:spPr/>
      <dgm:t>
        <a:bodyPr/>
        <a:lstStyle/>
        <a:p>
          <a:endParaRPr lang="en-US"/>
        </a:p>
      </dgm:t>
    </dgm:pt>
    <dgm:pt modelId="{3850E744-E417-427A-AC34-A5ED47341C38}" type="sibTrans" cxnId="{54442FFC-7288-49AC-A1E7-69CA4559C2E6}">
      <dgm:prSet/>
      <dgm:spPr/>
      <dgm:t>
        <a:bodyPr/>
        <a:lstStyle/>
        <a:p>
          <a:endParaRPr lang="en-US"/>
        </a:p>
      </dgm:t>
    </dgm:pt>
    <dgm:pt modelId="{972A2321-9679-4B75-89C7-E9F77B32664D}">
      <dgm:prSet custT="1"/>
      <dgm:spPr/>
      <dgm:t>
        <a:bodyPr/>
        <a:lstStyle/>
        <a:p>
          <a:r>
            <a:rPr lang="en-US" sz="3600" dirty="0">
              <a:solidFill>
                <a:srgbClr val="FF0000"/>
              </a:solidFill>
            </a:rPr>
            <a:t>CB 6</a:t>
          </a:r>
          <a:r>
            <a:rPr lang="en-US" sz="3600" dirty="0"/>
            <a:t> </a:t>
          </a:r>
          <a:r>
            <a:rPr lang="en-US" sz="3600" dirty="0">
              <a:solidFill>
                <a:srgbClr val="FF0000"/>
              </a:solidFill>
            </a:rPr>
            <a:t>Models:</a:t>
          </a:r>
          <a:r>
            <a:rPr lang="en-US" sz="3200" dirty="0"/>
            <a:t> Guidance models for those most distant from the </a:t>
          </a:r>
          <a:r>
            <a:rPr lang="en-US" sz="3200" dirty="0" err="1"/>
            <a:t>labour</a:t>
          </a:r>
          <a:r>
            <a:rPr lang="en-US" sz="3200" dirty="0"/>
            <a:t> market</a:t>
          </a:r>
        </a:p>
      </dgm:t>
    </dgm:pt>
    <dgm:pt modelId="{CCC52C34-C7AA-47B7-AA87-AA8A75BDAAB9}" type="parTrans" cxnId="{D8900026-31F1-47AE-A4F8-AF3F8DE2754E}">
      <dgm:prSet/>
      <dgm:spPr/>
      <dgm:t>
        <a:bodyPr/>
        <a:lstStyle/>
        <a:p>
          <a:endParaRPr lang="en-US"/>
        </a:p>
      </dgm:t>
    </dgm:pt>
    <dgm:pt modelId="{B89B32D7-073F-47B1-9FE8-5CC541A2767E}" type="sibTrans" cxnId="{D8900026-31F1-47AE-A4F8-AF3F8DE2754E}">
      <dgm:prSet/>
      <dgm:spPr/>
      <dgm:t>
        <a:bodyPr/>
        <a:lstStyle/>
        <a:p>
          <a:endParaRPr lang="en-US"/>
        </a:p>
      </dgm:t>
    </dgm:pt>
    <dgm:pt modelId="{CDAA64D8-23B4-4CB9-A65D-80B1E745B6E0}">
      <dgm:prSet custT="1"/>
      <dgm:spPr/>
      <dgm:t>
        <a:bodyPr/>
        <a:lstStyle/>
        <a:p>
          <a:r>
            <a:rPr lang="en-US" sz="3600" dirty="0">
              <a:solidFill>
                <a:srgbClr val="FF0000"/>
              </a:solidFill>
            </a:rPr>
            <a:t>CB 7</a:t>
          </a:r>
          <a:r>
            <a:rPr lang="en-US" sz="3600" dirty="0"/>
            <a:t> </a:t>
          </a:r>
          <a:r>
            <a:rPr lang="en-US" sz="3600" dirty="0">
              <a:solidFill>
                <a:srgbClr val="FF0000"/>
              </a:solidFill>
            </a:rPr>
            <a:t>Integration: </a:t>
          </a:r>
          <a:r>
            <a:rPr lang="en-US" sz="3200" dirty="0"/>
            <a:t> PES &amp; guidance services, challenges  delivering for people  experiencing significant barriers -</a:t>
          </a:r>
          <a:endParaRPr lang="en-US" sz="3600" dirty="0"/>
        </a:p>
      </dgm:t>
    </dgm:pt>
    <dgm:pt modelId="{4D2DC1D8-1AE6-471A-8460-4E76578A3193}" type="parTrans" cxnId="{BFDE42D7-E420-4ECA-8A2F-044F032A841D}">
      <dgm:prSet/>
      <dgm:spPr/>
      <dgm:t>
        <a:bodyPr/>
        <a:lstStyle/>
        <a:p>
          <a:endParaRPr lang="en-US"/>
        </a:p>
      </dgm:t>
    </dgm:pt>
    <dgm:pt modelId="{C546AA4D-4704-4064-BF80-94B13F96E89D}" type="sibTrans" cxnId="{BFDE42D7-E420-4ECA-8A2F-044F032A841D}">
      <dgm:prSet/>
      <dgm:spPr/>
      <dgm:t>
        <a:bodyPr/>
        <a:lstStyle/>
        <a:p>
          <a:endParaRPr lang="en-US"/>
        </a:p>
      </dgm:t>
    </dgm:pt>
    <dgm:pt modelId="{C9168F38-5F67-4E7D-BFBE-F591E8D041FB}" type="pres">
      <dgm:prSet presAssocID="{E3356075-C8AB-4CF8-A0E5-9D7A33B33C3D}" presName="linear" presStyleCnt="0">
        <dgm:presLayoutVars>
          <dgm:dir/>
          <dgm:animLvl val="lvl"/>
          <dgm:resizeHandles val="exact"/>
        </dgm:presLayoutVars>
      </dgm:prSet>
      <dgm:spPr/>
    </dgm:pt>
    <dgm:pt modelId="{0E30C4D4-CF73-425C-B1B3-741AECB86E95}" type="pres">
      <dgm:prSet presAssocID="{FFFDCBDB-6A84-4804-A49A-07F55CC89D6B}" presName="parentLin" presStyleCnt="0"/>
      <dgm:spPr/>
    </dgm:pt>
    <dgm:pt modelId="{98297997-D26C-4282-91A0-8A55454F58C2}" type="pres">
      <dgm:prSet presAssocID="{FFFDCBDB-6A84-4804-A49A-07F55CC89D6B}" presName="parentLeftMargin" presStyleLbl="node1" presStyleIdx="0" presStyleCnt="3"/>
      <dgm:spPr/>
    </dgm:pt>
    <dgm:pt modelId="{27545E58-9375-4822-999B-9567B2EF8B7B}" type="pres">
      <dgm:prSet presAssocID="{FFFDCBDB-6A84-4804-A49A-07F55CC89D6B}" presName="parentText" presStyleLbl="node1" presStyleIdx="0" presStyleCnt="3" custScaleX="118934" custScaleY="255272">
        <dgm:presLayoutVars>
          <dgm:chMax val="0"/>
          <dgm:bulletEnabled val="1"/>
        </dgm:presLayoutVars>
      </dgm:prSet>
      <dgm:spPr/>
    </dgm:pt>
    <dgm:pt modelId="{A3C3B3BA-F4A9-433B-AE9E-4E378433050D}" type="pres">
      <dgm:prSet presAssocID="{FFFDCBDB-6A84-4804-A49A-07F55CC89D6B}" presName="negativeSpace" presStyleCnt="0"/>
      <dgm:spPr/>
    </dgm:pt>
    <dgm:pt modelId="{2DDDAE1E-9873-4E08-A878-A1C7FE000E0A}" type="pres">
      <dgm:prSet presAssocID="{FFFDCBDB-6A84-4804-A49A-07F55CC89D6B}" presName="childText" presStyleLbl="conFgAcc1" presStyleIdx="0" presStyleCnt="3">
        <dgm:presLayoutVars>
          <dgm:bulletEnabled val="1"/>
        </dgm:presLayoutVars>
      </dgm:prSet>
      <dgm:spPr/>
    </dgm:pt>
    <dgm:pt modelId="{8B8B07A8-03EE-4AA7-AC55-B57DDAD4AB9D}" type="pres">
      <dgm:prSet presAssocID="{3850E744-E417-427A-AC34-A5ED47341C38}" presName="spaceBetweenRectangles" presStyleCnt="0"/>
      <dgm:spPr/>
    </dgm:pt>
    <dgm:pt modelId="{95C8DD24-6EA5-4927-B823-C96AC319B58F}" type="pres">
      <dgm:prSet presAssocID="{972A2321-9679-4B75-89C7-E9F77B32664D}" presName="parentLin" presStyleCnt="0"/>
      <dgm:spPr/>
    </dgm:pt>
    <dgm:pt modelId="{5E8B0B55-3375-4CE1-B678-E929F42794F1}" type="pres">
      <dgm:prSet presAssocID="{972A2321-9679-4B75-89C7-E9F77B32664D}" presName="parentLeftMargin" presStyleLbl="node1" presStyleIdx="0" presStyleCnt="3"/>
      <dgm:spPr/>
    </dgm:pt>
    <dgm:pt modelId="{F73C2C88-5C81-472A-A465-155C23A7D15F}" type="pres">
      <dgm:prSet presAssocID="{972A2321-9679-4B75-89C7-E9F77B32664D}" presName="parentText" presStyleLbl="node1" presStyleIdx="1" presStyleCnt="3" custScaleX="116730" custScaleY="235890">
        <dgm:presLayoutVars>
          <dgm:chMax val="0"/>
          <dgm:bulletEnabled val="1"/>
        </dgm:presLayoutVars>
      </dgm:prSet>
      <dgm:spPr/>
    </dgm:pt>
    <dgm:pt modelId="{481828DA-4F47-46AA-9256-0A00AA003B9D}" type="pres">
      <dgm:prSet presAssocID="{972A2321-9679-4B75-89C7-E9F77B32664D}" presName="negativeSpace" presStyleCnt="0"/>
      <dgm:spPr/>
    </dgm:pt>
    <dgm:pt modelId="{CA12DC96-A15C-4B94-A0A5-CB1F6D873DCC}" type="pres">
      <dgm:prSet presAssocID="{972A2321-9679-4B75-89C7-E9F77B32664D}" presName="childText" presStyleLbl="conFgAcc1" presStyleIdx="1" presStyleCnt="3">
        <dgm:presLayoutVars>
          <dgm:bulletEnabled val="1"/>
        </dgm:presLayoutVars>
      </dgm:prSet>
      <dgm:spPr/>
    </dgm:pt>
    <dgm:pt modelId="{54A3FB50-8D7F-4F8E-8CD1-3847F7F75A06}" type="pres">
      <dgm:prSet presAssocID="{B89B32D7-073F-47B1-9FE8-5CC541A2767E}" presName="spaceBetweenRectangles" presStyleCnt="0"/>
      <dgm:spPr/>
    </dgm:pt>
    <dgm:pt modelId="{0393B3AA-76CD-4BA8-9322-C0C2B9F0DABD}" type="pres">
      <dgm:prSet presAssocID="{CDAA64D8-23B4-4CB9-A65D-80B1E745B6E0}" presName="parentLin" presStyleCnt="0"/>
      <dgm:spPr/>
    </dgm:pt>
    <dgm:pt modelId="{174B947D-471F-47F4-86FC-F2C7B34DBAE5}" type="pres">
      <dgm:prSet presAssocID="{CDAA64D8-23B4-4CB9-A65D-80B1E745B6E0}" presName="parentLeftMargin" presStyleLbl="node1" presStyleIdx="1" presStyleCnt="3"/>
      <dgm:spPr/>
    </dgm:pt>
    <dgm:pt modelId="{9702B48A-4D6C-4803-BA41-C47536BB6407}" type="pres">
      <dgm:prSet presAssocID="{CDAA64D8-23B4-4CB9-A65D-80B1E745B6E0}" presName="parentText" presStyleLbl="node1" presStyleIdx="2" presStyleCnt="3" custScaleX="119353" custScaleY="274477">
        <dgm:presLayoutVars>
          <dgm:chMax val="0"/>
          <dgm:bulletEnabled val="1"/>
        </dgm:presLayoutVars>
      </dgm:prSet>
      <dgm:spPr/>
    </dgm:pt>
    <dgm:pt modelId="{9F034390-D141-4F98-823A-60A22814DA99}" type="pres">
      <dgm:prSet presAssocID="{CDAA64D8-23B4-4CB9-A65D-80B1E745B6E0}" presName="negativeSpace" presStyleCnt="0"/>
      <dgm:spPr/>
    </dgm:pt>
    <dgm:pt modelId="{6B6F475D-B3F5-494B-B4C1-A8273E35C6CC}" type="pres">
      <dgm:prSet presAssocID="{CDAA64D8-23B4-4CB9-A65D-80B1E745B6E0}" presName="childText" presStyleLbl="conFgAcc1" presStyleIdx="2" presStyleCnt="3" custLinFactNeighborY="18600">
        <dgm:presLayoutVars>
          <dgm:bulletEnabled val="1"/>
        </dgm:presLayoutVars>
      </dgm:prSet>
      <dgm:spPr/>
    </dgm:pt>
  </dgm:ptLst>
  <dgm:cxnLst>
    <dgm:cxn modelId="{BEF9C913-162E-471B-B30C-A2127ACDD176}" type="presOf" srcId="{FFFDCBDB-6A84-4804-A49A-07F55CC89D6B}" destId="{27545E58-9375-4822-999B-9567B2EF8B7B}" srcOrd="1" destOrd="0" presId="urn:microsoft.com/office/officeart/2005/8/layout/list1"/>
    <dgm:cxn modelId="{44E3D323-90DB-47C2-A77B-41DD3531EEBD}" type="presOf" srcId="{972A2321-9679-4B75-89C7-E9F77B32664D}" destId="{5E8B0B55-3375-4CE1-B678-E929F42794F1}" srcOrd="0" destOrd="0" presId="urn:microsoft.com/office/officeart/2005/8/layout/list1"/>
    <dgm:cxn modelId="{D8900026-31F1-47AE-A4F8-AF3F8DE2754E}" srcId="{E3356075-C8AB-4CF8-A0E5-9D7A33B33C3D}" destId="{972A2321-9679-4B75-89C7-E9F77B32664D}" srcOrd="1" destOrd="0" parTransId="{CCC52C34-C7AA-47B7-AA87-AA8A75BDAAB9}" sibTransId="{B89B32D7-073F-47B1-9FE8-5CC541A2767E}"/>
    <dgm:cxn modelId="{39EC9E2B-B4D7-48BC-9B5E-31481BCC31D0}" type="presOf" srcId="{CDAA64D8-23B4-4CB9-A65D-80B1E745B6E0}" destId="{174B947D-471F-47F4-86FC-F2C7B34DBAE5}" srcOrd="0" destOrd="0" presId="urn:microsoft.com/office/officeart/2005/8/layout/list1"/>
    <dgm:cxn modelId="{E6089B70-321A-46CD-B599-EB134216D638}" type="presOf" srcId="{E3356075-C8AB-4CF8-A0E5-9D7A33B33C3D}" destId="{C9168F38-5F67-4E7D-BFBE-F591E8D041FB}" srcOrd="0" destOrd="0" presId="urn:microsoft.com/office/officeart/2005/8/layout/list1"/>
    <dgm:cxn modelId="{083FF97B-13A1-4AD5-B9D7-C688DDF27CCA}" type="presOf" srcId="{FFFDCBDB-6A84-4804-A49A-07F55CC89D6B}" destId="{98297997-D26C-4282-91A0-8A55454F58C2}" srcOrd="0" destOrd="0" presId="urn:microsoft.com/office/officeart/2005/8/layout/list1"/>
    <dgm:cxn modelId="{535252B0-48C2-4B2A-97BB-18C43CBFC55E}" type="presOf" srcId="{CDAA64D8-23B4-4CB9-A65D-80B1E745B6E0}" destId="{9702B48A-4D6C-4803-BA41-C47536BB6407}" srcOrd="1" destOrd="0" presId="urn:microsoft.com/office/officeart/2005/8/layout/list1"/>
    <dgm:cxn modelId="{1BF164D1-0F9D-4199-97FF-D2F9E3555A57}" type="presOf" srcId="{972A2321-9679-4B75-89C7-E9F77B32664D}" destId="{F73C2C88-5C81-472A-A465-155C23A7D15F}" srcOrd="1" destOrd="0" presId="urn:microsoft.com/office/officeart/2005/8/layout/list1"/>
    <dgm:cxn modelId="{BFDE42D7-E420-4ECA-8A2F-044F032A841D}" srcId="{E3356075-C8AB-4CF8-A0E5-9D7A33B33C3D}" destId="{CDAA64D8-23B4-4CB9-A65D-80B1E745B6E0}" srcOrd="2" destOrd="0" parTransId="{4D2DC1D8-1AE6-471A-8460-4E76578A3193}" sibTransId="{C546AA4D-4704-4064-BF80-94B13F96E89D}"/>
    <dgm:cxn modelId="{54442FFC-7288-49AC-A1E7-69CA4559C2E6}" srcId="{E3356075-C8AB-4CF8-A0E5-9D7A33B33C3D}" destId="{FFFDCBDB-6A84-4804-A49A-07F55CC89D6B}" srcOrd="0" destOrd="0" parTransId="{5DCB0B68-B5B1-4431-9597-47F3A6EE2910}" sibTransId="{3850E744-E417-427A-AC34-A5ED47341C38}"/>
    <dgm:cxn modelId="{33846CFA-3F0E-475F-BDA6-6021C3192885}" type="presParOf" srcId="{C9168F38-5F67-4E7D-BFBE-F591E8D041FB}" destId="{0E30C4D4-CF73-425C-B1B3-741AECB86E95}" srcOrd="0" destOrd="0" presId="urn:microsoft.com/office/officeart/2005/8/layout/list1"/>
    <dgm:cxn modelId="{58D82D60-F68D-49D7-831B-AD3BF1816957}" type="presParOf" srcId="{0E30C4D4-CF73-425C-B1B3-741AECB86E95}" destId="{98297997-D26C-4282-91A0-8A55454F58C2}" srcOrd="0" destOrd="0" presId="urn:microsoft.com/office/officeart/2005/8/layout/list1"/>
    <dgm:cxn modelId="{6587A9D0-CC0C-49B6-A005-4C1CFF64B15B}" type="presParOf" srcId="{0E30C4D4-CF73-425C-B1B3-741AECB86E95}" destId="{27545E58-9375-4822-999B-9567B2EF8B7B}" srcOrd="1" destOrd="0" presId="urn:microsoft.com/office/officeart/2005/8/layout/list1"/>
    <dgm:cxn modelId="{3E93FF12-DED4-4733-87D4-32C1E2B97190}" type="presParOf" srcId="{C9168F38-5F67-4E7D-BFBE-F591E8D041FB}" destId="{A3C3B3BA-F4A9-433B-AE9E-4E378433050D}" srcOrd="1" destOrd="0" presId="urn:microsoft.com/office/officeart/2005/8/layout/list1"/>
    <dgm:cxn modelId="{4661E056-B993-4811-834E-6400B3E4B7DC}" type="presParOf" srcId="{C9168F38-5F67-4E7D-BFBE-F591E8D041FB}" destId="{2DDDAE1E-9873-4E08-A878-A1C7FE000E0A}" srcOrd="2" destOrd="0" presId="urn:microsoft.com/office/officeart/2005/8/layout/list1"/>
    <dgm:cxn modelId="{FFCBF6DA-5429-454A-8089-CE9A33723E9E}" type="presParOf" srcId="{C9168F38-5F67-4E7D-BFBE-F591E8D041FB}" destId="{8B8B07A8-03EE-4AA7-AC55-B57DDAD4AB9D}" srcOrd="3" destOrd="0" presId="urn:microsoft.com/office/officeart/2005/8/layout/list1"/>
    <dgm:cxn modelId="{5A2C0F12-3932-4055-A0A2-5FD5EB9FC92A}" type="presParOf" srcId="{C9168F38-5F67-4E7D-BFBE-F591E8D041FB}" destId="{95C8DD24-6EA5-4927-B823-C96AC319B58F}" srcOrd="4" destOrd="0" presId="urn:microsoft.com/office/officeart/2005/8/layout/list1"/>
    <dgm:cxn modelId="{504AC675-BAF8-4892-A0E4-7C756727EAF3}" type="presParOf" srcId="{95C8DD24-6EA5-4927-B823-C96AC319B58F}" destId="{5E8B0B55-3375-4CE1-B678-E929F42794F1}" srcOrd="0" destOrd="0" presId="urn:microsoft.com/office/officeart/2005/8/layout/list1"/>
    <dgm:cxn modelId="{93E13192-60F7-4036-A284-160E5833D0AA}" type="presParOf" srcId="{95C8DD24-6EA5-4927-B823-C96AC319B58F}" destId="{F73C2C88-5C81-472A-A465-155C23A7D15F}" srcOrd="1" destOrd="0" presId="urn:microsoft.com/office/officeart/2005/8/layout/list1"/>
    <dgm:cxn modelId="{E2F644AB-234E-4424-8D93-8264BBFAEE77}" type="presParOf" srcId="{C9168F38-5F67-4E7D-BFBE-F591E8D041FB}" destId="{481828DA-4F47-46AA-9256-0A00AA003B9D}" srcOrd="5" destOrd="0" presId="urn:microsoft.com/office/officeart/2005/8/layout/list1"/>
    <dgm:cxn modelId="{E6DBBA62-7427-447A-9EAA-36F4AF3B7F83}" type="presParOf" srcId="{C9168F38-5F67-4E7D-BFBE-F591E8D041FB}" destId="{CA12DC96-A15C-4B94-A0A5-CB1F6D873DCC}" srcOrd="6" destOrd="0" presId="urn:microsoft.com/office/officeart/2005/8/layout/list1"/>
    <dgm:cxn modelId="{B573E924-543E-4DEB-A528-2CE645885D19}" type="presParOf" srcId="{C9168F38-5F67-4E7D-BFBE-F591E8D041FB}" destId="{54A3FB50-8D7F-4F8E-8CD1-3847F7F75A06}" srcOrd="7" destOrd="0" presId="urn:microsoft.com/office/officeart/2005/8/layout/list1"/>
    <dgm:cxn modelId="{081337EC-090B-418D-ACB3-89F7390E6479}" type="presParOf" srcId="{C9168F38-5F67-4E7D-BFBE-F591E8D041FB}" destId="{0393B3AA-76CD-4BA8-9322-C0C2B9F0DABD}" srcOrd="8" destOrd="0" presId="urn:microsoft.com/office/officeart/2005/8/layout/list1"/>
    <dgm:cxn modelId="{642694B2-5E9E-4339-B318-DE106BC0959C}" type="presParOf" srcId="{0393B3AA-76CD-4BA8-9322-C0C2B9F0DABD}" destId="{174B947D-471F-47F4-86FC-F2C7B34DBAE5}" srcOrd="0" destOrd="0" presId="urn:microsoft.com/office/officeart/2005/8/layout/list1"/>
    <dgm:cxn modelId="{DC71B53D-E31F-4109-8895-104D30B92321}" type="presParOf" srcId="{0393B3AA-76CD-4BA8-9322-C0C2B9F0DABD}" destId="{9702B48A-4D6C-4803-BA41-C47536BB6407}" srcOrd="1" destOrd="0" presId="urn:microsoft.com/office/officeart/2005/8/layout/list1"/>
    <dgm:cxn modelId="{CF013806-BAB8-489C-8C5B-21F5FBD0D2F3}" type="presParOf" srcId="{C9168F38-5F67-4E7D-BFBE-F591E8D041FB}" destId="{9F034390-D141-4F98-823A-60A22814DA99}" srcOrd="9" destOrd="0" presId="urn:microsoft.com/office/officeart/2005/8/layout/list1"/>
    <dgm:cxn modelId="{B32331A2-298B-492B-B069-E167B9A275F1}" type="presParOf" srcId="{C9168F38-5F67-4E7D-BFBE-F591E8D041FB}" destId="{6B6F475D-B3F5-494B-B4C1-A8273E35C6C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6333FF-C3D4-4CFD-992E-5E9C3B91F7DD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4" csCatId="colorful" phldr="1"/>
      <dgm:spPr/>
    </dgm:pt>
    <dgm:pt modelId="{3BF03638-316F-4E28-B2BB-62EDA9881511}">
      <dgm:prSet phldrT="[Text]" custT="1"/>
      <dgm:spPr/>
      <dgm:t>
        <a:bodyPr/>
        <a:lstStyle/>
        <a:p>
          <a:r>
            <a:rPr lang="en-US" sz="6600" dirty="0"/>
            <a:t>Economy</a:t>
          </a:r>
          <a:r>
            <a:rPr lang="en-US" sz="6300" dirty="0"/>
            <a:t> </a:t>
          </a:r>
        </a:p>
      </dgm:t>
    </dgm:pt>
    <dgm:pt modelId="{3027F96E-ECC9-4999-8ADB-A53982B7A3BD}" type="parTrans" cxnId="{6E806ED7-E203-4864-9AA5-CD2BAD8F4794}">
      <dgm:prSet/>
      <dgm:spPr/>
      <dgm:t>
        <a:bodyPr/>
        <a:lstStyle/>
        <a:p>
          <a:endParaRPr lang="en-US"/>
        </a:p>
      </dgm:t>
    </dgm:pt>
    <dgm:pt modelId="{40DC8AC3-7593-4C55-B6FA-779810FE8266}" type="sibTrans" cxnId="{6E806ED7-E203-4864-9AA5-CD2BAD8F4794}">
      <dgm:prSet/>
      <dgm:spPr/>
      <dgm:t>
        <a:bodyPr/>
        <a:lstStyle/>
        <a:p>
          <a:endParaRPr lang="en-US"/>
        </a:p>
      </dgm:t>
    </dgm:pt>
    <dgm:pt modelId="{D0903726-A5D1-4371-965E-18DFCFE7C334}">
      <dgm:prSet phldrT="[Text]" custT="1"/>
      <dgm:spPr/>
      <dgm:t>
        <a:bodyPr/>
        <a:lstStyle/>
        <a:p>
          <a:r>
            <a:rPr lang="en-US" sz="7200" dirty="0"/>
            <a:t>Society</a:t>
          </a:r>
        </a:p>
      </dgm:t>
    </dgm:pt>
    <dgm:pt modelId="{A5BDDEAB-0405-4F4E-B852-75E922FBF044}" type="parTrans" cxnId="{CFFF8DB2-F81C-4056-B6AB-E4FC681FFA97}">
      <dgm:prSet/>
      <dgm:spPr/>
      <dgm:t>
        <a:bodyPr/>
        <a:lstStyle/>
        <a:p>
          <a:endParaRPr lang="en-US"/>
        </a:p>
      </dgm:t>
    </dgm:pt>
    <dgm:pt modelId="{EECFD3E4-A172-4DA5-9938-6A001B932583}" type="sibTrans" cxnId="{CFFF8DB2-F81C-4056-B6AB-E4FC681FFA97}">
      <dgm:prSet/>
      <dgm:spPr/>
      <dgm:t>
        <a:bodyPr/>
        <a:lstStyle/>
        <a:p>
          <a:endParaRPr lang="en-US"/>
        </a:p>
      </dgm:t>
    </dgm:pt>
    <dgm:pt modelId="{8403A907-0248-447F-85AB-EC10706EC6C3}" type="pres">
      <dgm:prSet presAssocID="{7C6333FF-C3D4-4CFD-992E-5E9C3B91F7DD}" presName="Name0" presStyleCnt="0">
        <dgm:presLayoutVars>
          <dgm:chMax val="7"/>
          <dgm:dir/>
          <dgm:resizeHandles val="exact"/>
        </dgm:presLayoutVars>
      </dgm:prSet>
      <dgm:spPr/>
    </dgm:pt>
    <dgm:pt modelId="{F80C8CDB-F9AD-4E25-9B50-1E81DBE42A0F}" type="pres">
      <dgm:prSet presAssocID="{7C6333FF-C3D4-4CFD-992E-5E9C3B91F7DD}" presName="ellipse1" presStyleLbl="vennNode1" presStyleIdx="0" presStyleCnt="2" custScaleX="219233" custScaleY="162158" custLinFactNeighborX="-80098" custLinFactNeighborY="39414">
        <dgm:presLayoutVars>
          <dgm:bulletEnabled val="1"/>
        </dgm:presLayoutVars>
      </dgm:prSet>
      <dgm:spPr/>
    </dgm:pt>
    <dgm:pt modelId="{288F7C44-5A79-41FE-8F45-F8B1CE73DF7E}" type="pres">
      <dgm:prSet presAssocID="{7C6333FF-C3D4-4CFD-992E-5E9C3B91F7DD}" presName="ellipse2" presStyleLbl="vennNode1" presStyleIdx="1" presStyleCnt="2" custScaleX="234370" custScaleY="166694" custLinFactNeighborX="60437" custLinFactNeighborY="-33858">
        <dgm:presLayoutVars>
          <dgm:bulletEnabled val="1"/>
        </dgm:presLayoutVars>
      </dgm:prSet>
      <dgm:spPr/>
    </dgm:pt>
  </dgm:ptLst>
  <dgm:cxnLst>
    <dgm:cxn modelId="{729D4C16-3AA7-451A-9C8F-BAA1A2B40F75}" type="presOf" srcId="{D0903726-A5D1-4371-965E-18DFCFE7C334}" destId="{288F7C44-5A79-41FE-8F45-F8B1CE73DF7E}" srcOrd="0" destOrd="0" presId="urn:microsoft.com/office/officeart/2005/8/layout/rings+Icon"/>
    <dgm:cxn modelId="{82AE0433-6496-4D25-B79F-C0FC1164FAD5}" type="presOf" srcId="{3BF03638-316F-4E28-B2BB-62EDA9881511}" destId="{F80C8CDB-F9AD-4E25-9B50-1E81DBE42A0F}" srcOrd="0" destOrd="0" presId="urn:microsoft.com/office/officeart/2005/8/layout/rings+Icon"/>
    <dgm:cxn modelId="{E5D3886C-D183-4D12-A8EB-8DCD2E130395}" type="presOf" srcId="{7C6333FF-C3D4-4CFD-992E-5E9C3B91F7DD}" destId="{8403A907-0248-447F-85AB-EC10706EC6C3}" srcOrd="0" destOrd="0" presId="urn:microsoft.com/office/officeart/2005/8/layout/rings+Icon"/>
    <dgm:cxn modelId="{CFFF8DB2-F81C-4056-B6AB-E4FC681FFA97}" srcId="{7C6333FF-C3D4-4CFD-992E-5E9C3B91F7DD}" destId="{D0903726-A5D1-4371-965E-18DFCFE7C334}" srcOrd="1" destOrd="0" parTransId="{A5BDDEAB-0405-4F4E-B852-75E922FBF044}" sibTransId="{EECFD3E4-A172-4DA5-9938-6A001B932583}"/>
    <dgm:cxn modelId="{6E806ED7-E203-4864-9AA5-CD2BAD8F4794}" srcId="{7C6333FF-C3D4-4CFD-992E-5E9C3B91F7DD}" destId="{3BF03638-316F-4E28-B2BB-62EDA9881511}" srcOrd="0" destOrd="0" parTransId="{3027F96E-ECC9-4999-8ADB-A53982B7A3BD}" sibTransId="{40DC8AC3-7593-4C55-B6FA-779810FE8266}"/>
    <dgm:cxn modelId="{123EA9A2-2B19-4A78-9307-0FEF1AACE31D}" type="presParOf" srcId="{8403A907-0248-447F-85AB-EC10706EC6C3}" destId="{F80C8CDB-F9AD-4E25-9B50-1E81DBE42A0F}" srcOrd="0" destOrd="0" presId="urn:microsoft.com/office/officeart/2005/8/layout/rings+Icon"/>
    <dgm:cxn modelId="{5987BEA7-88DE-438B-8D98-8D2DECEFCC6C}" type="presParOf" srcId="{8403A907-0248-447F-85AB-EC10706EC6C3}" destId="{288F7C44-5A79-41FE-8F45-F8B1CE73DF7E}" srcOrd="1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EB7744-A64F-44DF-8CC8-AE84E7CBBFB0}" type="doc">
      <dgm:prSet loTypeId="urn:microsoft.com/office/officeart/2008/layout/RadialCluster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AAE45DE-0179-4603-857E-AD8CEAF61E17}">
      <dgm:prSet phldrT="[Text]"/>
      <dgm:spPr/>
      <dgm:t>
        <a:bodyPr/>
        <a:lstStyle/>
        <a:p>
          <a:r>
            <a:rPr lang="en-US" dirty="0"/>
            <a:t>PES</a:t>
          </a:r>
        </a:p>
      </dgm:t>
    </dgm:pt>
    <dgm:pt modelId="{EE2291D0-8EC5-4BAF-8A0B-81210F77EA5F}" type="parTrans" cxnId="{65719949-B004-4ED6-A045-992BE07BE3FB}">
      <dgm:prSet/>
      <dgm:spPr/>
      <dgm:t>
        <a:bodyPr/>
        <a:lstStyle/>
        <a:p>
          <a:endParaRPr lang="en-US"/>
        </a:p>
      </dgm:t>
    </dgm:pt>
    <dgm:pt modelId="{7B6424DB-4A3C-4C3B-AF9D-6CDA62B03025}" type="sibTrans" cxnId="{65719949-B004-4ED6-A045-992BE07BE3FB}">
      <dgm:prSet/>
      <dgm:spPr/>
      <dgm:t>
        <a:bodyPr/>
        <a:lstStyle/>
        <a:p>
          <a:endParaRPr lang="en-US"/>
        </a:p>
      </dgm:t>
    </dgm:pt>
    <dgm:pt modelId="{B0CE1AD6-868D-4BA0-B3A8-98B9030AB599}">
      <dgm:prSet phldrT="[Text]"/>
      <dgm:spPr/>
      <dgm:t>
        <a:bodyPr/>
        <a:lstStyle/>
        <a:p>
          <a:r>
            <a:rPr lang="en-US" dirty="0"/>
            <a:t>State </a:t>
          </a:r>
        </a:p>
      </dgm:t>
    </dgm:pt>
    <dgm:pt modelId="{79F8D239-D31F-432D-8BC9-FACA502F5440}" type="parTrans" cxnId="{4DBDF134-28AE-4847-876D-6C1717560EC1}">
      <dgm:prSet/>
      <dgm:spPr/>
      <dgm:t>
        <a:bodyPr/>
        <a:lstStyle/>
        <a:p>
          <a:endParaRPr lang="en-US"/>
        </a:p>
      </dgm:t>
    </dgm:pt>
    <dgm:pt modelId="{7E9E7045-EF58-4554-A3C4-679C8D055A22}" type="sibTrans" cxnId="{4DBDF134-28AE-4847-876D-6C1717560EC1}">
      <dgm:prSet/>
      <dgm:spPr/>
      <dgm:t>
        <a:bodyPr/>
        <a:lstStyle/>
        <a:p>
          <a:endParaRPr lang="en-US"/>
        </a:p>
      </dgm:t>
    </dgm:pt>
    <dgm:pt modelId="{39712399-71D6-46C2-97CE-D4E2EB517996}">
      <dgm:prSet phldrT="[Text]"/>
      <dgm:spPr/>
      <dgm:t>
        <a:bodyPr/>
        <a:lstStyle/>
        <a:p>
          <a:r>
            <a:rPr lang="en-US" dirty="0"/>
            <a:t>Society </a:t>
          </a:r>
        </a:p>
      </dgm:t>
    </dgm:pt>
    <dgm:pt modelId="{3FF2F2C1-2F09-4BC0-A77E-7F52997BDA35}" type="parTrans" cxnId="{7B3960C7-D744-4023-9D8E-91D56C299F95}">
      <dgm:prSet/>
      <dgm:spPr/>
      <dgm:t>
        <a:bodyPr/>
        <a:lstStyle/>
        <a:p>
          <a:endParaRPr lang="en-US"/>
        </a:p>
      </dgm:t>
    </dgm:pt>
    <dgm:pt modelId="{28820A43-BD3C-4C14-BF0E-50CBED9FC72D}" type="sibTrans" cxnId="{7B3960C7-D744-4023-9D8E-91D56C299F95}">
      <dgm:prSet/>
      <dgm:spPr/>
      <dgm:t>
        <a:bodyPr/>
        <a:lstStyle/>
        <a:p>
          <a:endParaRPr lang="en-US"/>
        </a:p>
      </dgm:t>
    </dgm:pt>
    <dgm:pt modelId="{3AD20CED-F68C-47B8-A9AB-33B701A90A87}">
      <dgm:prSet phldrT="[Text]"/>
      <dgm:spPr/>
      <dgm:t>
        <a:bodyPr/>
        <a:lstStyle/>
        <a:p>
          <a:r>
            <a:rPr lang="en-US" dirty="0"/>
            <a:t>Market </a:t>
          </a:r>
        </a:p>
      </dgm:t>
    </dgm:pt>
    <dgm:pt modelId="{4113F704-0CDF-4E8C-A913-B569A7F6B354}" type="parTrans" cxnId="{A3C44BE6-2B73-4D39-B926-ECD8B1268576}">
      <dgm:prSet/>
      <dgm:spPr/>
      <dgm:t>
        <a:bodyPr/>
        <a:lstStyle/>
        <a:p>
          <a:endParaRPr lang="en-US"/>
        </a:p>
      </dgm:t>
    </dgm:pt>
    <dgm:pt modelId="{517B209B-4EFD-4BCD-AC02-20CD590CA31E}" type="sibTrans" cxnId="{A3C44BE6-2B73-4D39-B926-ECD8B1268576}">
      <dgm:prSet/>
      <dgm:spPr/>
      <dgm:t>
        <a:bodyPr/>
        <a:lstStyle/>
        <a:p>
          <a:endParaRPr lang="en-US"/>
        </a:p>
      </dgm:t>
    </dgm:pt>
    <dgm:pt modelId="{CECCD27B-073B-4827-9A0F-DFB79F2FA96C}" type="pres">
      <dgm:prSet presAssocID="{1BEB7744-A64F-44DF-8CC8-AE84E7CBBFB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7E4086F-2E44-43E7-89CC-A6320A46EC2D}" type="pres">
      <dgm:prSet presAssocID="{EAAE45DE-0179-4603-857E-AD8CEAF61E17}" presName="singleCycle" presStyleCnt="0"/>
      <dgm:spPr/>
    </dgm:pt>
    <dgm:pt modelId="{E7B4F268-2BF4-40BD-8DA7-E58C2D5EF696}" type="pres">
      <dgm:prSet presAssocID="{EAAE45DE-0179-4603-857E-AD8CEAF61E17}" presName="singleCenter" presStyleLbl="node1" presStyleIdx="0" presStyleCnt="4">
        <dgm:presLayoutVars>
          <dgm:chMax val="7"/>
          <dgm:chPref val="7"/>
        </dgm:presLayoutVars>
      </dgm:prSet>
      <dgm:spPr/>
    </dgm:pt>
    <dgm:pt modelId="{F2125356-AC73-46D9-9436-2BDE9C514689}" type="pres">
      <dgm:prSet presAssocID="{79F8D239-D31F-432D-8BC9-FACA502F5440}" presName="Name56" presStyleLbl="parChTrans1D2" presStyleIdx="0" presStyleCnt="3"/>
      <dgm:spPr/>
    </dgm:pt>
    <dgm:pt modelId="{8F85B899-5CFE-462D-9B0A-5F57565CE4AD}" type="pres">
      <dgm:prSet presAssocID="{B0CE1AD6-868D-4BA0-B3A8-98B9030AB599}" presName="text0" presStyleLbl="node1" presStyleIdx="1" presStyleCnt="4" custScaleX="203595" custScaleY="151051">
        <dgm:presLayoutVars>
          <dgm:bulletEnabled val="1"/>
        </dgm:presLayoutVars>
      </dgm:prSet>
      <dgm:spPr/>
    </dgm:pt>
    <dgm:pt modelId="{13D9A38B-8E39-440C-A2E5-4C949A502538}" type="pres">
      <dgm:prSet presAssocID="{3FF2F2C1-2F09-4BC0-A77E-7F52997BDA35}" presName="Name56" presStyleLbl="parChTrans1D2" presStyleIdx="1" presStyleCnt="3"/>
      <dgm:spPr/>
    </dgm:pt>
    <dgm:pt modelId="{ACF0B6BB-080A-47C5-841D-DA84BAC7B2DA}" type="pres">
      <dgm:prSet presAssocID="{39712399-71D6-46C2-97CE-D4E2EB517996}" presName="text0" presStyleLbl="node1" presStyleIdx="2" presStyleCnt="4" custScaleX="187323" custScaleY="143780">
        <dgm:presLayoutVars>
          <dgm:bulletEnabled val="1"/>
        </dgm:presLayoutVars>
      </dgm:prSet>
      <dgm:spPr/>
    </dgm:pt>
    <dgm:pt modelId="{EE879BC0-1A19-4BF5-8877-A38B16C0A1D7}" type="pres">
      <dgm:prSet presAssocID="{4113F704-0CDF-4E8C-A913-B569A7F6B354}" presName="Name56" presStyleLbl="parChTrans1D2" presStyleIdx="2" presStyleCnt="3"/>
      <dgm:spPr/>
    </dgm:pt>
    <dgm:pt modelId="{139A138C-CD82-4DB4-A31E-E90376B8E8A5}" type="pres">
      <dgm:prSet presAssocID="{3AD20CED-F68C-47B8-A9AB-33B701A90A87}" presName="text0" presStyleLbl="node1" presStyleIdx="3" presStyleCnt="4" custScaleX="173152" custScaleY="140899" custRadScaleRad="101052" custRadScaleInc="-1696">
        <dgm:presLayoutVars>
          <dgm:bulletEnabled val="1"/>
        </dgm:presLayoutVars>
      </dgm:prSet>
      <dgm:spPr/>
    </dgm:pt>
  </dgm:ptLst>
  <dgm:cxnLst>
    <dgm:cxn modelId="{4DBDF134-28AE-4847-876D-6C1717560EC1}" srcId="{EAAE45DE-0179-4603-857E-AD8CEAF61E17}" destId="{B0CE1AD6-868D-4BA0-B3A8-98B9030AB599}" srcOrd="0" destOrd="0" parTransId="{79F8D239-D31F-432D-8BC9-FACA502F5440}" sibTransId="{7E9E7045-EF58-4554-A3C4-679C8D055A22}"/>
    <dgm:cxn modelId="{443EF73C-A644-4EA1-90F1-D410E283CB76}" type="presOf" srcId="{4113F704-0CDF-4E8C-A913-B569A7F6B354}" destId="{EE879BC0-1A19-4BF5-8877-A38B16C0A1D7}" srcOrd="0" destOrd="0" presId="urn:microsoft.com/office/officeart/2008/layout/RadialCluster"/>
    <dgm:cxn modelId="{65719949-B004-4ED6-A045-992BE07BE3FB}" srcId="{1BEB7744-A64F-44DF-8CC8-AE84E7CBBFB0}" destId="{EAAE45DE-0179-4603-857E-AD8CEAF61E17}" srcOrd="0" destOrd="0" parTransId="{EE2291D0-8EC5-4BAF-8A0B-81210F77EA5F}" sibTransId="{7B6424DB-4A3C-4C3B-AF9D-6CDA62B03025}"/>
    <dgm:cxn modelId="{91D5A07B-642F-42E8-BA1B-BFFB8D42C997}" type="presOf" srcId="{B0CE1AD6-868D-4BA0-B3A8-98B9030AB599}" destId="{8F85B899-5CFE-462D-9B0A-5F57565CE4AD}" srcOrd="0" destOrd="0" presId="urn:microsoft.com/office/officeart/2008/layout/RadialCluster"/>
    <dgm:cxn modelId="{64C03182-1F48-42F8-821F-66BCD7CED820}" type="presOf" srcId="{1BEB7744-A64F-44DF-8CC8-AE84E7CBBFB0}" destId="{CECCD27B-073B-4827-9A0F-DFB79F2FA96C}" srcOrd="0" destOrd="0" presId="urn:microsoft.com/office/officeart/2008/layout/RadialCluster"/>
    <dgm:cxn modelId="{B3C04686-FA0F-4FAD-9720-099A412A8B53}" type="presOf" srcId="{3FF2F2C1-2F09-4BC0-A77E-7F52997BDA35}" destId="{13D9A38B-8E39-440C-A2E5-4C949A502538}" srcOrd="0" destOrd="0" presId="urn:microsoft.com/office/officeart/2008/layout/RadialCluster"/>
    <dgm:cxn modelId="{96C02695-0C1F-4E00-ADD3-FC473351729D}" type="presOf" srcId="{39712399-71D6-46C2-97CE-D4E2EB517996}" destId="{ACF0B6BB-080A-47C5-841D-DA84BAC7B2DA}" srcOrd="0" destOrd="0" presId="urn:microsoft.com/office/officeart/2008/layout/RadialCluster"/>
    <dgm:cxn modelId="{8E638EB4-B564-4D89-974D-61FF037D9B48}" type="presOf" srcId="{79F8D239-D31F-432D-8BC9-FACA502F5440}" destId="{F2125356-AC73-46D9-9436-2BDE9C514689}" srcOrd="0" destOrd="0" presId="urn:microsoft.com/office/officeart/2008/layout/RadialCluster"/>
    <dgm:cxn modelId="{40A2B3C6-8C4D-4AA4-8AC9-04010D71F2D9}" type="presOf" srcId="{EAAE45DE-0179-4603-857E-AD8CEAF61E17}" destId="{E7B4F268-2BF4-40BD-8DA7-E58C2D5EF696}" srcOrd="0" destOrd="0" presId="urn:microsoft.com/office/officeart/2008/layout/RadialCluster"/>
    <dgm:cxn modelId="{7B3960C7-D744-4023-9D8E-91D56C299F95}" srcId="{EAAE45DE-0179-4603-857E-AD8CEAF61E17}" destId="{39712399-71D6-46C2-97CE-D4E2EB517996}" srcOrd="1" destOrd="0" parTransId="{3FF2F2C1-2F09-4BC0-A77E-7F52997BDA35}" sibTransId="{28820A43-BD3C-4C14-BF0E-50CBED9FC72D}"/>
    <dgm:cxn modelId="{A3C44BE6-2B73-4D39-B926-ECD8B1268576}" srcId="{EAAE45DE-0179-4603-857E-AD8CEAF61E17}" destId="{3AD20CED-F68C-47B8-A9AB-33B701A90A87}" srcOrd="2" destOrd="0" parTransId="{4113F704-0CDF-4E8C-A913-B569A7F6B354}" sibTransId="{517B209B-4EFD-4BCD-AC02-20CD590CA31E}"/>
    <dgm:cxn modelId="{B4E5CCF9-F6B7-4FFC-A45E-9550F917B23D}" type="presOf" srcId="{3AD20CED-F68C-47B8-A9AB-33B701A90A87}" destId="{139A138C-CD82-4DB4-A31E-E90376B8E8A5}" srcOrd="0" destOrd="0" presId="urn:microsoft.com/office/officeart/2008/layout/RadialCluster"/>
    <dgm:cxn modelId="{4EA086FF-5045-4124-8F53-ACB3D7FF1FFB}" type="presParOf" srcId="{CECCD27B-073B-4827-9A0F-DFB79F2FA96C}" destId="{17E4086F-2E44-43E7-89CC-A6320A46EC2D}" srcOrd="0" destOrd="0" presId="urn:microsoft.com/office/officeart/2008/layout/RadialCluster"/>
    <dgm:cxn modelId="{5E596A76-EC02-4F07-852A-92597A0A76AF}" type="presParOf" srcId="{17E4086F-2E44-43E7-89CC-A6320A46EC2D}" destId="{E7B4F268-2BF4-40BD-8DA7-E58C2D5EF696}" srcOrd="0" destOrd="0" presId="urn:microsoft.com/office/officeart/2008/layout/RadialCluster"/>
    <dgm:cxn modelId="{DA421F88-538F-433A-BEA6-58B66B6E4EA6}" type="presParOf" srcId="{17E4086F-2E44-43E7-89CC-A6320A46EC2D}" destId="{F2125356-AC73-46D9-9436-2BDE9C514689}" srcOrd="1" destOrd="0" presId="urn:microsoft.com/office/officeart/2008/layout/RadialCluster"/>
    <dgm:cxn modelId="{3F4EC975-435D-4AE8-8672-1B977E92590C}" type="presParOf" srcId="{17E4086F-2E44-43E7-89CC-A6320A46EC2D}" destId="{8F85B899-5CFE-462D-9B0A-5F57565CE4AD}" srcOrd="2" destOrd="0" presId="urn:microsoft.com/office/officeart/2008/layout/RadialCluster"/>
    <dgm:cxn modelId="{DE63FBBA-9D60-4618-A5E4-388604F41ECF}" type="presParOf" srcId="{17E4086F-2E44-43E7-89CC-A6320A46EC2D}" destId="{13D9A38B-8E39-440C-A2E5-4C949A502538}" srcOrd="3" destOrd="0" presId="urn:microsoft.com/office/officeart/2008/layout/RadialCluster"/>
    <dgm:cxn modelId="{1D4AB60F-966D-4ABF-8FA3-CD175864622E}" type="presParOf" srcId="{17E4086F-2E44-43E7-89CC-A6320A46EC2D}" destId="{ACF0B6BB-080A-47C5-841D-DA84BAC7B2DA}" srcOrd="4" destOrd="0" presId="urn:microsoft.com/office/officeart/2008/layout/RadialCluster"/>
    <dgm:cxn modelId="{F164CA96-F50D-4490-B232-45A4135880EA}" type="presParOf" srcId="{17E4086F-2E44-43E7-89CC-A6320A46EC2D}" destId="{EE879BC0-1A19-4BF5-8877-A38B16C0A1D7}" srcOrd="5" destOrd="0" presId="urn:microsoft.com/office/officeart/2008/layout/RadialCluster"/>
    <dgm:cxn modelId="{85E4DEC3-CC00-41B8-8E67-27A4051E7285}" type="presParOf" srcId="{17E4086F-2E44-43E7-89CC-A6320A46EC2D}" destId="{139A138C-CD82-4DB4-A31E-E90376B8E8A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DAE1E-9873-4E08-A878-A1C7FE000E0A}">
      <dsp:nvSpPr>
        <dsp:cNvPr id="0" name=""/>
        <dsp:cNvSpPr/>
      </dsp:nvSpPr>
      <dsp:spPr>
        <a:xfrm>
          <a:off x="0" y="1266831"/>
          <a:ext cx="1206730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45E58-9375-4822-999B-9567B2EF8B7B}">
      <dsp:nvSpPr>
        <dsp:cNvPr id="0" name=""/>
        <dsp:cNvSpPr/>
      </dsp:nvSpPr>
      <dsp:spPr>
        <a:xfrm>
          <a:off x="603365" y="54905"/>
          <a:ext cx="10046493" cy="1507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9281" tIns="0" rIns="319281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rgbClr val="FF0000"/>
              </a:solidFill>
            </a:rPr>
            <a:t>CB 5 </a:t>
          </a:r>
          <a:r>
            <a:rPr lang="en-US" sz="3600" kern="1200" dirty="0"/>
            <a:t> </a:t>
          </a:r>
          <a:r>
            <a:rPr lang="en-US" sz="3600" kern="1200" dirty="0">
              <a:solidFill>
                <a:srgbClr val="FF0000"/>
              </a:solidFill>
            </a:rPr>
            <a:t>Institutions: </a:t>
          </a:r>
          <a:r>
            <a:rPr lang="en-US" sz="3600" kern="1200" dirty="0"/>
            <a:t> </a:t>
          </a:r>
          <a:r>
            <a:rPr lang="en-US" sz="3200" kern="1200" dirty="0"/>
            <a:t>Mapping a public employment system, key gaps in service provisions</a:t>
          </a:r>
        </a:p>
      </dsp:txBody>
      <dsp:txXfrm>
        <a:off x="676937" y="128477"/>
        <a:ext cx="9899349" cy="1359981"/>
      </dsp:txXfrm>
    </dsp:sp>
    <dsp:sp modelId="{CA12DC96-A15C-4B94-A0A5-CB1F6D873DCC}">
      <dsp:nvSpPr>
        <dsp:cNvPr id="0" name=""/>
        <dsp:cNvSpPr/>
      </dsp:nvSpPr>
      <dsp:spPr>
        <a:xfrm>
          <a:off x="0" y="2976326"/>
          <a:ext cx="1206730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3C2C88-5C81-472A-A465-155C23A7D15F}">
      <dsp:nvSpPr>
        <dsp:cNvPr id="0" name=""/>
        <dsp:cNvSpPr/>
      </dsp:nvSpPr>
      <dsp:spPr>
        <a:xfrm>
          <a:off x="603365" y="1878831"/>
          <a:ext cx="9860318" cy="1392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9281" tIns="0" rIns="319281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rgbClr val="FF0000"/>
              </a:solidFill>
            </a:rPr>
            <a:t>CB 6</a:t>
          </a:r>
          <a:r>
            <a:rPr lang="en-US" sz="3600" kern="1200" dirty="0"/>
            <a:t> </a:t>
          </a:r>
          <a:r>
            <a:rPr lang="en-US" sz="3600" kern="1200" dirty="0">
              <a:solidFill>
                <a:srgbClr val="FF0000"/>
              </a:solidFill>
            </a:rPr>
            <a:t>Models:</a:t>
          </a:r>
          <a:r>
            <a:rPr lang="en-US" sz="3200" kern="1200" dirty="0"/>
            <a:t> Guidance models for those most distant from the </a:t>
          </a:r>
          <a:r>
            <a:rPr lang="en-US" sz="3200" kern="1200" dirty="0" err="1"/>
            <a:t>labour</a:t>
          </a:r>
          <a:r>
            <a:rPr lang="en-US" sz="3200" kern="1200" dirty="0"/>
            <a:t> market</a:t>
          </a:r>
        </a:p>
      </dsp:txBody>
      <dsp:txXfrm>
        <a:off x="671351" y="1946817"/>
        <a:ext cx="9724346" cy="1256722"/>
      </dsp:txXfrm>
    </dsp:sp>
    <dsp:sp modelId="{6B6F475D-B3F5-494B-B4C1-A8273E35C6CC}">
      <dsp:nvSpPr>
        <dsp:cNvPr id="0" name=""/>
        <dsp:cNvSpPr/>
      </dsp:nvSpPr>
      <dsp:spPr>
        <a:xfrm>
          <a:off x="0" y="4968544"/>
          <a:ext cx="1206730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2B48A-4D6C-4803-BA41-C47536BB6407}">
      <dsp:nvSpPr>
        <dsp:cNvPr id="0" name=""/>
        <dsp:cNvSpPr/>
      </dsp:nvSpPr>
      <dsp:spPr>
        <a:xfrm>
          <a:off x="603365" y="3588326"/>
          <a:ext cx="10081886" cy="1620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9281" tIns="0" rIns="319281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rgbClr val="FF0000"/>
              </a:solidFill>
            </a:rPr>
            <a:t>CB 7</a:t>
          </a:r>
          <a:r>
            <a:rPr lang="en-US" sz="3600" kern="1200" dirty="0"/>
            <a:t> </a:t>
          </a:r>
          <a:r>
            <a:rPr lang="en-US" sz="3600" kern="1200" dirty="0">
              <a:solidFill>
                <a:srgbClr val="FF0000"/>
              </a:solidFill>
            </a:rPr>
            <a:t>Integration: </a:t>
          </a:r>
          <a:r>
            <a:rPr lang="en-US" sz="3200" kern="1200" dirty="0"/>
            <a:t> PES &amp; guidance services, challenges  delivering for people  experiencing significant barriers -</a:t>
          </a:r>
          <a:endParaRPr lang="en-US" sz="3600" kern="1200" dirty="0"/>
        </a:p>
      </dsp:txBody>
      <dsp:txXfrm>
        <a:off x="682472" y="3667433"/>
        <a:ext cx="9923672" cy="1462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C8CDB-F9AD-4E25-9B50-1E81DBE42A0F}">
      <dsp:nvSpPr>
        <dsp:cNvPr id="0" name=""/>
        <dsp:cNvSpPr/>
      </dsp:nvSpPr>
      <dsp:spPr>
        <a:xfrm>
          <a:off x="0" y="113002"/>
          <a:ext cx="5460672" cy="403932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Economy</a:t>
          </a:r>
          <a:r>
            <a:rPr lang="en-US" sz="6300" kern="1200" dirty="0"/>
            <a:t> </a:t>
          </a:r>
        </a:p>
      </dsp:txBody>
      <dsp:txXfrm>
        <a:off x="799697" y="704548"/>
        <a:ext cx="3861278" cy="2856236"/>
      </dsp:txXfrm>
    </dsp:sp>
    <dsp:sp modelId="{288F7C44-5A79-41FE-8F45-F8B1CE73DF7E}">
      <dsp:nvSpPr>
        <dsp:cNvPr id="0" name=""/>
        <dsp:cNvSpPr/>
      </dsp:nvSpPr>
      <dsp:spPr>
        <a:xfrm>
          <a:off x="4314858" y="0"/>
          <a:ext cx="5837706" cy="4152319"/>
        </a:xfrm>
        <a:prstGeom prst="ellipse">
          <a:avLst/>
        </a:prstGeom>
        <a:solidFill>
          <a:schemeClr val="accent4">
            <a:alpha val="50000"/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Society</a:t>
          </a:r>
        </a:p>
      </dsp:txBody>
      <dsp:txXfrm>
        <a:off x="5169770" y="608093"/>
        <a:ext cx="4127882" cy="29361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4F268-2BF4-40BD-8DA7-E58C2D5EF696}">
      <dsp:nvSpPr>
        <dsp:cNvPr id="0" name=""/>
        <dsp:cNvSpPr/>
      </dsp:nvSpPr>
      <dsp:spPr>
        <a:xfrm>
          <a:off x="1907113" y="2040290"/>
          <a:ext cx="1305401" cy="13054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PES</a:t>
          </a:r>
        </a:p>
      </dsp:txBody>
      <dsp:txXfrm>
        <a:off x="1970837" y="2104014"/>
        <a:ext cx="1177953" cy="1177953"/>
      </dsp:txXfrm>
    </dsp:sp>
    <dsp:sp modelId="{F2125356-AC73-46D9-9436-2BDE9C514689}">
      <dsp:nvSpPr>
        <dsp:cNvPr id="0" name=""/>
        <dsp:cNvSpPr/>
      </dsp:nvSpPr>
      <dsp:spPr>
        <a:xfrm rot="16200000">
          <a:off x="2213597" y="1694073"/>
          <a:ext cx="6924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2433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B899-5CFE-462D-9B0A-5F57565CE4AD}">
      <dsp:nvSpPr>
        <dsp:cNvPr id="0" name=""/>
        <dsp:cNvSpPr/>
      </dsp:nvSpPr>
      <dsp:spPr>
        <a:xfrm>
          <a:off x="1669474" y="26735"/>
          <a:ext cx="1780680" cy="1321120"/>
        </a:xfrm>
        <a:prstGeom prst="round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State </a:t>
          </a:r>
        </a:p>
      </dsp:txBody>
      <dsp:txXfrm>
        <a:off x="1733966" y="91227"/>
        <a:ext cx="1651696" cy="1192136"/>
      </dsp:txXfrm>
    </dsp:sp>
    <dsp:sp modelId="{13D9A38B-8E39-440C-A2E5-4C949A502538}">
      <dsp:nvSpPr>
        <dsp:cNvPr id="0" name=""/>
        <dsp:cNvSpPr/>
      </dsp:nvSpPr>
      <dsp:spPr>
        <a:xfrm rot="1800000">
          <a:off x="3192009" y="3146356"/>
          <a:ext cx="3061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6112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0B6BB-080A-47C5-841D-DA84BAC7B2DA}">
      <dsp:nvSpPr>
        <dsp:cNvPr id="0" name=""/>
        <dsp:cNvSpPr/>
      </dsp:nvSpPr>
      <dsp:spPr>
        <a:xfrm>
          <a:off x="3477615" y="3067074"/>
          <a:ext cx="1638362" cy="1257527"/>
        </a:xfrm>
        <a:prstGeom prst="round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Society </a:t>
          </a:r>
        </a:p>
      </dsp:txBody>
      <dsp:txXfrm>
        <a:off x="3539002" y="3128461"/>
        <a:ext cx="1515588" cy="1134753"/>
      </dsp:txXfrm>
    </dsp:sp>
    <dsp:sp modelId="{EE879BC0-1A19-4BF5-8877-A38B16C0A1D7}">
      <dsp:nvSpPr>
        <dsp:cNvPr id="0" name=""/>
        <dsp:cNvSpPr/>
      </dsp:nvSpPr>
      <dsp:spPr>
        <a:xfrm rot="8942184">
          <a:off x="1552865" y="3182729"/>
          <a:ext cx="3814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1426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A138C-CD82-4DB4-A31E-E90376B8E8A5}">
      <dsp:nvSpPr>
        <dsp:cNvPr id="0" name=""/>
        <dsp:cNvSpPr/>
      </dsp:nvSpPr>
      <dsp:spPr>
        <a:xfrm>
          <a:off x="65622" y="3119008"/>
          <a:ext cx="1514420" cy="1232329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Market </a:t>
          </a:r>
        </a:p>
      </dsp:txBody>
      <dsp:txXfrm>
        <a:off x="125779" y="3179165"/>
        <a:ext cx="1394106" cy="1112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040ABB-92F7-4A1F-A5B1-4DC0E3EAA39C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DA05B5-FD43-4019-8424-D74EBBA2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3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Labour</a:t>
            </a:r>
            <a:r>
              <a:rPr lang="en-US" dirty="0"/>
              <a:t> and skills shortages  in growing economy , Limits to inward migration in context of housing and service congestion</a:t>
            </a:r>
          </a:p>
          <a:p>
            <a:endParaRPr lang="en-US" dirty="0"/>
          </a:p>
          <a:p>
            <a:r>
              <a:rPr lang="en-US" dirty="0"/>
              <a:t>Makes economic sense to maximize participation of potential domestic </a:t>
            </a:r>
            <a:r>
              <a:rPr lang="en-US" dirty="0" err="1"/>
              <a:t>labour</a:t>
            </a:r>
            <a:r>
              <a:rPr lang="en-US" dirty="0"/>
              <a:t>  supply , Already significant investment – but cost not known, Social investment met with cost of income supports and revenue forgone</a:t>
            </a:r>
          </a:p>
          <a:p>
            <a:r>
              <a:rPr lang="en-GB" dirty="0"/>
              <a:t>734,937 WA recipients  on SW</a:t>
            </a:r>
          </a:p>
          <a:p>
            <a:endParaRPr lang="en-GB" dirty="0"/>
          </a:p>
          <a:p>
            <a:r>
              <a:rPr lang="en-GB" dirty="0"/>
              <a:t>+ 100,000 working aged  qualified adults</a:t>
            </a:r>
            <a:r>
              <a:rPr lang="en-IE" dirty="0"/>
              <a:t> (low levels of female participation in the labour market)</a:t>
            </a:r>
            <a:endParaRPr lang="en-GB" dirty="0"/>
          </a:p>
          <a:p>
            <a:endParaRPr lang="en-GB" dirty="0"/>
          </a:p>
          <a:p>
            <a:r>
              <a:rPr lang="en-GB" dirty="0"/>
              <a:t>Trends - 40k more on disability, 40k less on OFP (Collins and Murphy, coming)</a:t>
            </a:r>
          </a:p>
          <a:p>
            <a:endParaRPr lang="en-GB" dirty="0"/>
          </a:p>
          <a:p>
            <a:r>
              <a:rPr lang="en-US" dirty="0"/>
              <a:t>Many in households combining disability/caring – complex lives,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A05B5-FD43-4019-8424-D74EBBA261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1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4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5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1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7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3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8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0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8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0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2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0EC93-4992-4872-9EFB-EADDD9E52705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8AC0B-3203-4AAA-A58A-A7E076BDD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2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274" y="975440"/>
            <a:ext cx="3851370" cy="1123316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72735" y="3338512"/>
            <a:ext cx="10515600" cy="1325563"/>
          </a:xfrm>
        </p:spPr>
        <p:txBody>
          <a:bodyPr/>
          <a:lstStyle/>
          <a:p>
            <a:r>
              <a:rPr lang="en-US" dirty="0"/>
              <a:t>Leave No One Behind?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IE" b="1" i="1" dirty="0"/>
          </a:p>
          <a:p>
            <a:endParaRPr lang="en-IE" b="1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</a:t>
            </a:r>
          </a:p>
        </p:txBody>
      </p:sp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02" y="1248570"/>
            <a:ext cx="1905942" cy="88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69" y="1248570"/>
            <a:ext cx="3061662" cy="80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165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899" y="332130"/>
            <a:ext cx="11630892" cy="1288474"/>
          </a:xfrm>
        </p:spPr>
        <p:txBody>
          <a:bodyPr>
            <a:normAutofit fontScale="90000"/>
          </a:bodyPr>
          <a:lstStyle/>
          <a:p>
            <a:r>
              <a:rPr lang="en-US" dirty="0"/>
              <a:t>Workshops: 2-3.30pm key questions for research/ policy 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24691" y="1385456"/>
          <a:ext cx="12067309" cy="547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91" y="96982"/>
            <a:ext cx="2125715" cy="52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26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Addressing economic and social policy through a public employment system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288473" y="2244436"/>
          <a:ext cx="10363200" cy="4152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20691" y="3352799"/>
            <a:ext cx="7065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P</a:t>
            </a:r>
          </a:p>
          <a:p>
            <a:r>
              <a:rPr lang="en-US" sz="4400" dirty="0"/>
              <a:t>E</a:t>
            </a:r>
          </a:p>
          <a:p>
            <a:r>
              <a:rPr lang="en-US" sz="4400" dirty="0"/>
              <a:t>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1727" y="6210590"/>
            <a:ext cx="7107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does meeting needs of those most distant fit into overall model  - but what overall model?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6472" y="1690688"/>
            <a:ext cx="9310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Accepted as a strategic national goal, in national risk assessment, EU  CSR and Future Jobs Ireland   </a:t>
            </a:r>
          </a:p>
        </p:txBody>
      </p:sp>
      <p:sp>
        <p:nvSpPr>
          <p:cNvPr id="4" name="Up Arrow 3"/>
          <p:cNvSpPr/>
          <p:nvPr/>
        </p:nvSpPr>
        <p:spPr>
          <a:xfrm>
            <a:off x="838200" y="3103418"/>
            <a:ext cx="699655" cy="17595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9296400" y="3061855"/>
            <a:ext cx="2355273" cy="803563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10196945" y="3865418"/>
            <a:ext cx="720437" cy="1967346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1011382" y="2244436"/>
            <a:ext cx="2854036" cy="858982"/>
          </a:xfrm>
          <a:prstGeom prst="lef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8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6" y="680066"/>
            <a:ext cx="12192000" cy="720436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      </a:t>
            </a:r>
            <a:br>
              <a:rPr lang="en-GB" sz="3600" dirty="0"/>
            </a:br>
            <a:r>
              <a:rPr lang="en-GB" sz="3600" dirty="0"/>
              <a:t>‘Potential labour force’ &amp; potential of people/society/economy: </a:t>
            </a:r>
            <a:r>
              <a:rPr lang="en-GB" sz="3600" dirty="0">
                <a:solidFill>
                  <a:srgbClr val="FF0000"/>
                </a:solidFill>
              </a:rPr>
              <a:t>why not?</a:t>
            </a:r>
            <a:r>
              <a:rPr lang="en-GB" sz="3600" dirty="0"/>
              <a:t> 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29676" y="1634481"/>
            <a:ext cx="5353520" cy="48620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3964" y="6496565"/>
            <a:ext cx="8783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 employment index +2.5% above unemployment rate in 2016 (Byrne &amp; </a:t>
            </a:r>
            <a:r>
              <a:rPr lang="en-US" dirty="0" err="1"/>
              <a:t>Conefrey</a:t>
            </a:r>
            <a:r>
              <a:rPr lang="en-US" dirty="0"/>
              <a:t> 2017)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 working waged social welfare claimants ignored by DPER </a:t>
            </a:r>
          </a:p>
          <a:p>
            <a:r>
              <a:rPr lang="en-US" dirty="0"/>
              <a:t>Justification of funding for PES – DEASP vote under pressure </a:t>
            </a:r>
          </a:p>
          <a:p>
            <a:endParaRPr lang="en-US" dirty="0"/>
          </a:p>
          <a:p>
            <a:r>
              <a:rPr lang="en-US" dirty="0"/>
              <a:t>Many working and non working adults in need of employment services not served by public employment services – CBA </a:t>
            </a:r>
          </a:p>
          <a:p>
            <a:endParaRPr lang="en-US" dirty="0"/>
          </a:p>
          <a:p>
            <a:r>
              <a:rPr lang="en-US" dirty="0"/>
              <a:t>Macro and micro problem of where to go for quality employment guidance – </a:t>
            </a:r>
            <a:r>
              <a:rPr lang="en-US" dirty="0" err="1"/>
              <a:t>Intreo</a:t>
            </a:r>
            <a:r>
              <a:rPr lang="en-US" dirty="0"/>
              <a:t>? walk in service?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76" y="58673"/>
            <a:ext cx="2125715" cy="52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9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816"/>
            <a:ext cx="12192000" cy="1136507"/>
          </a:xfrm>
        </p:spPr>
        <p:txBody>
          <a:bodyPr>
            <a:normAutofit/>
          </a:bodyPr>
          <a:lstStyle/>
          <a:p>
            <a:r>
              <a:rPr lang="en-US" sz="4000" dirty="0"/>
              <a:t>Explaining poor PES outcomes for most distant (3) </a:t>
            </a:r>
            <a:r>
              <a:rPr lang="en-US" sz="2000" dirty="0"/>
              <a:t>(</a:t>
            </a:r>
            <a:r>
              <a:rPr lang="en-US" sz="2000" dirty="0" err="1"/>
              <a:t>Storrie</a:t>
            </a:r>
            <a:r>
              <a:rPr lang="en-US" sz="2000" dirty="0"/>
              <a:t>, 2016) 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890" y="1704543"/>
            <a:ext cx="6871527" cy="43513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64417" y="1026104"/>
            <a:ext cx="4627583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Leaving no one behind requires working from the furthest out</a:t>
            </a:r>
          </a:p>
          <a:p>
            <a:endParaRPr lang="en-US" sz="2800" dirty="0"/>
          </a:p>
          <a:p>
            <a:r>
              <a:rPr lang="en-US" sz="2800" dirty="0"/>
              <a:t>Significant level  of investment and time required to work with those most distant</a:t>
            </a:r>
          </a:p>
          <a:p>
            <a:r>
              <a:rPr lang="en-US" sz="2800" dirty="0"/>
              <a:t>Only decent employment improves well being</a:t>
            </a:r>
          </a:p>
          <a:p>
            <a:endParaRPr lang="en-US" sz="2800" dirty="0"/>
          </a:p>
          <a:p>
            <a:r>
              <a:rPr lang="en-US" sz="2800" dirty="0"/>
              <a:t>What integrated support is needed for people with  more difficult or  complex lives? </a:t>
            </a:r>
          </a:p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32" y="0"/>
            <a:ext cx="2125715" cy="52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37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443345"/>
            <a:ext cx="10827327" cy="1247343"/>
          </a:xfrm>
        </p:spPr>
        <p:txBody>
          <a:bodyPr/>
          <a:lstStyle/>
          <a:p>
            <a:r>
              <a:rPr lang="en-US" dirty="0"/>
              <a:t>Stakeholders, collaboration, governance, voice  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04359333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770418" cy="487997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System - How to collaborate across wide  mix of statutory, private and social employment,  guidance and other services, </a:t>
            </a:r>
            <a:r>
              <a:rPr lang="en-US" dirty="0">
                <a:solidFill>
                  <a:srgbClr val="FF0000"/>
                </a:solidFill>
              </a:rPr>
              <a:t>local and national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What model will work – take people from where they are, avoid over protection/</a:t>
            </a:r>
            <a:r>
              <a:rPr lang="en-US" dirty="0" err="1"/>
              <a:t>responsibilisation</a:t>
            </a:r>
            <a:r>
              <a:rPr lang="en-US" dirty="0"/>
              <a:t> </a:t>
            </a:r>
          </a:p>
          <a:p>
            <a:r>
              <a:rPr lang="en-US" dirty="0"/>
              <a:t>Bonding, linking, bridging, islets or bridges to work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kind of governance and funding models enable the best mix of integrated  services across sectors in Ireland.</a:t>
            </a:r>
          </a:p>
          <a:p>
            <a:r>
              <a:rPr lang="en-US" dirty="0"/>
              <a:t>What metrics/accountability/timeframe   will work  for people and staff 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1" y="325688"/>
            <a:ext cx="2125715" cy="52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584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8545"/>
            <a:ext cx="11229110" cy="1552144"/>
          </a:xfrm>
        </p:spPr>
        <p:txBody>
          <a:bodyPr>
            <a:normAutofit fontScale="90000"/>
          </a:bodyPr>
          <a:lstStyle/>
          <a:p>
            <a:r>
              <a:rPr lang="en-US" dirty="0"/>
              <a:t>ACA-PES – to influence Pathways to Work 2020 – 24 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 Collaborative Approach to  Public Employment Services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Maynooth University  Dr Mary Murphy, Dr Nuala Whelan, Dr Philip Finn</a:t>
            </a:r>
          </a:p>
          <a:p>
            <a:pPr marL="0" indent="0">
              <a:buNone/>
            </a:pPr>
            <a:r>
              <a:rPr lang="en-US" dirty="0"/>
              <a:t>Irish Local Development Network, Irish National </a:t>
            </a:r>
            <a:r>
              <a:rPr lang="en-US" dirty="0" err="1"/>
              <a:t>Organisation</a:t>
            </a:r>
            <a:r>
              <a:rPr lang="en-US" dirty="0"/>
              <a:t> of the Unemployed, Local Employment Services Network</a:t>
            </a:r>
          </a:p>
          <a:p>
            <a:pPr marL="0" indent="0">
              <a:buNone/>
            </a:pPr>
            <a:r>
              <a:rPr lang="en-US" dirty="0"/>
              <a:t>Department of Employment Affairs and Social Protection      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Public Employment System</a:t>
            </a:r>
          </a:p>
          <a:p>
            <a:r>
              <a:rPr lang="en-US" dirty="0"/>
              <a:t>A Guidance Model</a:t>
            </a:r>
          </a:p>
          <a:p>
            <a:r>
              <a:rPr lang="en-US" dirty="0"/>
              <a:t>A focus on how to implement,  evaluate and learn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Mixed methods, collaborative, co construction, participative, learning labs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7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274" y="1405390"/>
            <a:ext cx="3851370" cy="1123316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No One Behind? In thanking …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IE" b="1" i="1" dirty="0"/>
          </a:p>
          <a:p>
            <a:endParaRPr lang="en-IE" b="1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784" y="1654256"/>
            <a:ext cx="1905942" cy="88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175" y="1564051"/>
            <a:ext cx="3061662" cy="80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6255" y="4001294"/>
            <a:ext cx="111875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IRC funding </a:t>
            </a:r>
          </a:p>
          <a:p>
            <a:r>
              <a:rPr lang="en-US" dirty="0"/>
              <a:t>MU,  Sociology, MUSSI</a:t>
            </a:r>
          </a:p>
          <a:p>
            <a:r>
              <a:rPr lang="en-US" dirty="0"/>
              <a:t>INOU, ILDN, LESN </a:t>
            </a:r>
          </a:p>
          <a:p>
            <a:r>
              <a:rPr lang="en-US" dirty="0"/>
              <a:t>DEASP</a:t>
            </a:r>
          </a:p>
          <a:p>
            <a:r>
              <a:rPr lang="en-US" dirty="0"/>
              <a:t>Inputs from Sean O </a:t>
            </a:r>
            <a:r>
              <a:rPr lang="en-US" dirty="0" err="1"/>
              <a:t>Riain</a:t>
            </a:r>
            <a:r>
              <a:rPr lang="en-US" dirty="0"/>
              <a:t>,   Michael McGann, Jean Michel Bonvin</a:t>
            </a:r>
          </a:p>
          <a:p>
            <a:endParaRPr lang="en-US" dirty="0"/>
          </a:p>
          <a:p>
            <a:r>
              <a:rPr lang="en-US" dirty="0"/>
              <a:t>Workshop chairs, rapporteurs, inputs </a:t>
            </a:r>
          </a:p>
          <a:p>
            <a:endParaRPr lang="en-US" dirty="0"/>
          </a:p>
          <a:p>
            <a:r>
              <a:rPr lang="en-US" dirty="0"/>
              <a:t>Helpers Emer, </a:t>
            </a:r>
            <a:r>
              <a:rPr lang="en-US" dirty="0" err="1"/>
              <a:t>Mairead</a:t>
            </a:r>
            <a:r>
              <a:rPr lang="en-US" dirty="0"/>
              <a:t>, Michelle, …..  </a:t>
            </a:r>
          </a:p>
          <a:p>
            <a:r>
              <a:rPr lang="en-US"/>
              <a:t>Staff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53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574</Words>
  <Application>Microsoft Office PowerPoint</Application>
  <PresentationFormat>Widescreen</PresentationFormat>
  <Paragraphs>83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Leave No One Behind? </vt:lpstr>
      <vt:lpstr>Workshops: 2-3.30pm key questions for research/ policy  </vt:lpstr>
      <vt:lpstr>Addressing economic and social policy through a public employment system </vt:lpstr>
      <vt:lpstr>       ‘Potential labour force’ &amp; potential of people/society/economy: why not? </vt:lpstr>
      <vt:lpstr>Explaining poor PES outcomes for most distant (3) (Storrie, 2016) </vt:lpstr>
      <vt:lpstr>Stakeholders, collaboration, governance, voice   </vt:lpstr>
      <vt:lpstr>ACA-PES – to influence Pathways to Work 2020 – 24 ?  </vt:lpstr>
      <vt:lpstr>Leave No One Behind? In thanking …  </vt:lpstr>
    </vt:vector>
  </TitlesOfParts>
  <Company>Maynooth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Leave no one behind</dc:title>
  <dc:creator>Mary Murphy</dc:creator>
  <cp:lastModifiedBy>Nuala Whelan</cp:lastModifiedBy>
  <cp:revision>78</cp:revision>
  <cp:lastPrinted>2019-07-24T15:04:02Z</cp:lastPrinted>
  <dcterms:created xsi:type="dcterms:W3CDTF">2019-04-28T09:35:58Z</dcterms:created>
  <dcterms:modified xsi:type="dcterms:W3CDTF">2019-07-24T15:12:02Z</dcterms:modified>
</cp:coreProperties>
</file>