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72" r:id="rId6"/>
    <p:sldId id="278" r:id="rId7"/>
    <p:sldId id="274" r:id="rId8"/>
    <p:sldId id="277" r:id="rId9"/>
    <p:sldId id="264" r:id="rId10"/>
    <p:sldId id="273" r:id="rId11"/>
    <p:sldId id="283" r:id="rId12"/>
    <p:sldId id="284" r:id="rId13"/>
    <p:sldId id="276" r:id="rId14"/>
    <p:sldId id="280" r:id="rId15"/>
    <p:sldId id="282" r:id="rId16"/>
    <p:sldId id="279" r:id="rId17"/>
    <p:sldId id="26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irdre Dunne" initials="DD" lastIdx="4" clrIdx="0">
    <p:extLst>
      <p:ext uri="{19B8F6BF-5375-455C-9EA6-DF929625EA0E}">
        <p15:presenceInfo xmlns:p15="http://schemas.microsoft.com/office/powerpoint/2012/main" userId="Deirdre Du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3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9D333A-8D7C-45C8-BD0C-A19D58577D3A}" v="9" dt="2022-01-26T11:07:22.902"/>
    <p1510:client id="{EFF4F0B0-B6EB-458B-B2DF-628CFAF3E1ED}" v="64" dt="2022-09-09T11:22:05.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96" y="4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67796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179322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355846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372F8E4-3DDF-A24C-85CE-1D85311777C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81194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4372F8E4-3DDF-A24C-85CE-1D85311777C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173959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4372F8E4-3DDF-A24C-85CE-1D85311777C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14879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4372F8E4-3DDF-A24C-85CE-1D85311777CD}"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67567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4372F8E4-3DDF-A24C-85CE-1D85311777CD}"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4151505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2F8E4-3DDF-A24C-85CE-1D85311777CD}"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13479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372F8E4-3DDF-A24C-85CE-1D85311777C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272269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372F8E4-3DDF-A24C-85CE-1D85311777C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F54C-0703-2346-9AC9-54825D6D9433}" type="slidenum">
              <a:rPr lang="en-US" smtClean="0"/>
              <a:t>‹#›</a:t>
            </a:fld>
            <a:endParaRPr lang="en-US"/>
          </a:p>
        </p:txBody>
      </p:sp>
    </p:spTree>
    <p:extLst>
      <p:ext uri="{BB962C8B-B14F-4D97-AF65-F5344CB8AC3E}">
        <p14:creationId xmlns:p14="http://schemas.microsoft.com/office/powerpoint/2010/main" val="114802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2F8E4-3DDF-A24C-85CE-1D85311777CD}" type="datetimeFigureOut">
              <a:rPr lang="en-US" smtClean="0"/>
              <a:t>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2F54C-0703-2346-9AC9-54825D6D9433}" type="slidenum">
              <a:rPr lang="en-US" smtClean="0"/>
              <a:t>‹#›</a:t>
            </a:fld>
            <a:endParaRPr lang="en-US"/>
          </a:p>
        </p:txBody>
      </p:sp>
    </p:spTree>
    <p:extLst>
      <p:ext uri="{BB962C8B-B14F-4D97-AF65-F5344CB8AC3E}">
        <p14:creationId xmlns:p14="http://schemas.microsoft.com/office/powerpoint/2010/main" val="185082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Leixlip.immigrationunit@garda.ie" TargetMode="External"/><Relationship Id="rId2" Type="http://schemas.openxmlformats.org/officeDocument/2006/relationships/hyperlink" Target="http://www.inis.gov.i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ynoothuniversity.ie/campus-life/campus-job-opportunite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burghquayregistrationoffice.inis.gov.ie/"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rishimmigration.ie/"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102032" y="1893398"/>
            <a:ext cx="2803071" cy="4216539"/>
          </a:xfrm>
          <a:prstGeom prst="rect">
            <a:avLst/>
          </a:prstGeom>
          <a:noFill/>
        </p:spPr>
        <p:txBody>
          <a:bodyPr wrap="square" rtlCol="0">
            <a:spAutoFit/>
          </a:bodyPr>
          <a:lstStyle/>
          <a:p>
            <a:r>
              <a:rPr lang="en-IE" sz="3200" b="1" dirty="0">
                <a:solidFill>
                  <a:srgbClr val="822327"/>
                </a:solidFill>
                <a:latin typeface="+mj-lt"/>
                <a:ea typeface="Times New Roman" panose="02020603050405020304" pitchFamily="18" charset="0"/>
                <a:cs typeface="Arial" panose="020B0604020202020204" pitchFamily="34" charset="0"/>
              </a:rPr>
              <a:t>International Students</a:t>
            </a:r>
            <a:r>
              <a:rPr lang="en-US" sz="3000" b="1" dirty="0">
                <a:solidFill>
                  <a:srgbClr val="822327"/>
                </a:solidFill>
                <a:latin typeface="+mj-lt"/>
                <a:cs typeface="Arial" panose="020B0604020202020204" pitchFamily="34" charset="0"/>
              </a:rPr>
              <a:t>- </a:t>
            </a:r>
          </a:p>
          <a:p>
            <a:r>
              <a:rPr lang="en-US" sz="3000" b="1" dirty="0">
                <a:solidFill>
                  <a:srgbClr val="822327"/>
                </a:solidFill>
                <a:latin typeface="+mj-lt"/>
                <a:cs typeface="Arial" panose="020B0604020202020204" pitchFamily="34" charset="0"/>
              </a:rPr>
              <a:t>Registration with Irish Immigration</a:t>
            </a:r>
          </a:p>
          <a:p>
            <a:endParaRPr lang="en-US" sz="2000" dirty="0">
              <a:solidFill>
                <a:srgbClr val="822327"/>
              </a:solidFill>
              <a:latin typeface="+mj-lt"/>
              <a:cs typeface="Arial"/>
            </a:endParaRPr>
          </a:p>
          <a:p>
            <a:endParaRPr lang="en-US" sz="1600" dirty="0">
              <a:solidFill>
                <a:srgbClr val="822327"/>
              </a:solidFill>
              <a:latin typeface="+mj-lt"/>
              <a:cs typeface="Arial"/>
            </a:endParaRPr>
          </a:p>
          <a:p>
            <a:endParaRPr lang="en-US" sz="1600" dirty="0">
              <a:solidFill>
                <a:srgbClr val="822327"/>
              </a:solidFill>
              <a:latin typeface="+mj-lt"/>
              <a:cs typeface="Arial"/>
            </a:endParaRPr>
          </a:p>
          <a:p>
            <a:r>
              <a:rPr lang="en-US" sz="1600" dirty="0">
                <a:solidFill>
                  <a:srgbClr val="822327"/>
                </a:solidFill>
                <a:latin typeface="+mj-lt"/>
                <a:cs typeface="Arial"/>
              </a:rPr>
              <a:t>Maynooth University International Office</a:t>
            </a:r>
          </a:p>
          <a:p>
            <a:endParaRPr lang="en-US" sz="1600" dirty="0">
              <a:solidFill>
                <a:srgbClr val="822327"/>
              </a:solidFill>
              <a:latin typeface="+mj-lt"/>
              <a:cs typeface="Arial"/>
            </a:endParaRPr>
          </a:p>
          <a:p>
            <a:r>
              <a:rPr lang="en-US" sz="1600" dirty="0">
                <a:solidFill>
                  <a:srgbClr val="822327"/>
                </a:solidFill>
                <a:latin typeface="+mj-lt"/>
                <a:cs typeface="Arial"/>
              </a:rPr>
              <a:t>January 2023</a:t>
            </a:r>
          </a:p>
        </p:txBody>
      </p:sp>
    </p:spTree>
    <p:extLst>
      <p:ext uri="{BB962C8B-B14F-4D97-AF65-F5344CB8AC3E}">
        <p14:creationId xmlns:p14="http://schemas.microsoft.com/office/powerpoint/2010/main" val="2810779583"/>
      </p:ext>
    </p:extLst>
  </p:cSld>
  <p:clrMapOvr>
    <a:masterClrMapping/>
  </p:clrMapOvr>
  <mc:AlternateContent xmlns:mc="http://schemas.openxmlformats.org/markup-compatibility/2006" xmlns:p14="http://schemas.microsoft.com/office/powerpoint/2010/main">
    <mc:Choice Requires="p14">
      <p:transition spd="slow" p14:dur="2000" advTm="6851"/>
    </mc:Choice>
    <mc:Fallback xmlns="">
      <p:transition spd="slow" advTm="685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068"/>
            <a:ext cx="9144000" cy="7555454"/>
          </a:xfrm>
          <a:prstGeom prst="rect">
            <a:avLst/>
          </a:prstGeom>
        </p:spPr>
      </p:pic>
      <p:sp>
        <p:nvSpPr>
          <p:cNvPr id="4" name="Rectangle 3"/>
          <p:cNvSpPr/>
          <p:nvPr/>
        </p:nvSpPr>
        <p:spPr>
          <a:xfrm>
            <a:off x="299934" y="548767"/>
            <a:ext cx="7673788" cy="738664"/>
          </a:xfrm>
          <a:prstGeom prst="rect">
            <a:avLst/>
          </a:prstGeom>
        </p:spPr>
        <p:txBody>
          <a:bodyPr wrap="square">
            <a:spAutoFit/>
          </a:bodyPr>
          <a:lstStyle/>
          <a:p>
            <a:pPr fontAlgn="base"/>
            <a:endParaRPr lang="en-IE" sz="1400" b="1" dirty="0"/>
          </a:p>
          <a:p>
            <a:pPr fontAlgn="base"/>
            <a:endParaRPr lang="en-IE" sz="1400" b="1" dirty="0"/>
          </a:p>
          <a:p>
            <a:pPr fontAlgn="base"/>
            <a:endParaRPr lang="en-IE" sz="1400" b="1" dirty="0"/>
          </a:p>
        </p:txBody>
      </p:sp>
      <p:sp>
        <p:nvSpPr>
          <p:cNvPr id="3" name="TextBox 2">
            <a:extLst>
              <a:ext uri="{FF2B5EF4-FFF2-40B4-BE49-F238E27FC236}">
                <a16:creationId xmlns:a16="http://schemas.microsoft.com/office/drawing/2014/main" id="{A1EE06D9-F66B-4E79-A9D6-B61434E6BBA6}"/>
              </a:ext>
            </a:extLst>
          </p:cNvPr>
          <p:cNvSpPr txBox="1"/>
          <p:nvPr/>
        </p:nvSpPr>
        <p:spPr>
          <a:xfrm>
            <a:off x="299934" y="696579"/>
            <a:ext cx="8412992" cy="16804600"/>
          </a:xfrm>
          <a:prstGeom prst="rect">
            <a:avLst/>
          </a:prstGeom>
          <a:noFill/>
        </p:spPr>
        <p:txBody>
          <a:bodyPr wrap="square" rtlCol="0">
            <a:spAutoFit/>
          </a:bodyPr>
          <a:lstStyle/>
          <a:p>
            <a:r>
              <a:rPr lang="en-US" sz="3000" b="1" dirty="0">
                <a:solidFill>
                  <a:srgbClr val="822327"/>
                </a:solidFill>
                <a:cs typeface="Arial"/>
              </a:rPr>
              <a:t>MEDICAL INSURNACE</a:t>
            </a:r>
          </a:p>
          <a:p>
            <a:r>
              <a:rPr lang="en-IE" dirty="0"/>
              <a:t>You will need one of the following options. </a:t>
            </a:r>
          </a:p>
          <a:p>
            <a:endParaRPr lang="en-IE" dirty="0"/>
          </a:p>
          <a:p>
            <a:pPr marL="285750" indent="-285750">
              <a:buFont typeface="Arial" panose="020B0604020202020204" pitchFamily="34" charset="0"/>
              <a:buChar char="•"/>
            </a:pPr>
            <a:r>
              <a:rPr lang="en-IE" dirty="0"/>
              <a:t>A Group Insurance Scheme operated by their college. The letter of enrolment from the college will be regarded as proof of private medical insurance cover where it indicates:</a:t>
            </a:r>
          </a:p>
          <a:p>
            <a:pPr lvl="1"/>
            <a:r>
              <a:rPr lang="en-IE" dirty="0"/>
              <a:t>That the student is part of the college group scheme</a:t>
            </a:r>
          </a:p>
          <a:p>
            <a:pPr lvl="1"/>
            <a:r>
              <a:rPr lang="en-IE" dirty="0"/>
              <a:t>That the student has paid the fees associated with the group scheme and</a:t>
            </a:r>
          </a:p>
          <a:p>
            <a:r>
              <a:rPr lang="en-IE" b="1" dirty="0"/>
              <a:t>Or</a:t>
            </a:r>
            <a:endParaRPr lang="en-IE" dirty="0"/>
          </a:p>
          <a:p>
            <a:pPr marL="285750" indent="-285750">
              <a:buFont typeface="Arial" panose="020B0604020202020204" pitchFamily="34" charset="0"/>
              <a:buChar char="•"/>
            </a:pPr>
            <a:r>
              <a:rPr lang="en-IE" dirty="0"/>
              <a:t>For newly arrived first year students in Ireland Travel insurance may suffice where:</a:t>
            </a:r>
          </a:p>
          <a:p>
            <a:r>
              <a:rPr lang="en-IE" dirty="0"/>
              <a:t>The insurance covers the student for one full year or where the student is staying in Ireland for less than one year for the entirety of their stay</a:t>
            </a:r>
          </a:p>
          <a:p>
            <a:r>
              <a:rPr lang="en-IE" dirty="0"/>
              <a:t>The insurance coverage covers the student at a minimum of €25,000 for accident and €25,000 for disease</a:t>
            </a:r>
          </a:p>
          <a:p>
            <a:r>
              <a:rPr lang="en-IE" dirty="0"/>
              <a:t>The insurance coverage covers the student for any period of hospitalisation.</a:t>
            </a:r>
          </a:p>
          <a:p>
            <a:r>
              <a:rPr lang="en-IE" b="1" dirty="0"/>
              <a:t>Or</a:t>
            </a:r>
          </a:p>
          <a:p>
            <a:pPr marL="285750" indent="-285750">
              <a:buFont typeface="Arial" panose="020B0604020202020204" pitchFamily="34" charset="0"/>
              <a:buChar char="•"/>
            </a:pPr>
            <a:r>
              <a:rPr lang="en-IE" dirty="0"/>
              <a:t>Non EU Private family medical insurance such as </a:t>
            </a:r>
            <a:r>
              <a:rPr lang="en-IE" dirty="0" err="1"/>
              <a:t>Signa</a:t>
            </a:r>
            <a:r>
              <a:rPr lang="en-IE" dirty="0"/>
              <a:t> or United Healthcare </a:t>
            </a:r>
            <a:r>
              <a:rPr lang="en-IE" dirty="0" err="1"/>
              <a:t>etc</a:t>
            </a:r>
            <a:r>
              <a:rPr lang="en-IE" dirty="0"/>
              <a:t> </a:t>
            </a:r>
          </a:p>
          <a:p>
            <a:r>
              <a:rPr lang="en-IE" dirty="0"/>
              <a:t>Please ensure that if you have family medical insurance and your name is not on the health insurance card please have copy of policy which shows your are insured or that you bring proof from the Insurance company such as a letter </a:t>
            </a:r>
            <a:r>
              <a:rPr lang="en-IE" dirty="0" err="1"/>
              <a:t>etc</a:t>
            </a:r>
            <a:r>
              <a:rPr lang="en-IE" dirty="0"/>
              <a:t> to prove same. </a:t>
            </a:r>
          </a:p>
          <a:p>
            <a:endParaRPr lang="en-US" sz="3000" b="1" dirty="0">
              <a:solidFill>
                <a:srgbClr val="822327"/>
              </a:solidFill>
              <a:cs typeface="Arial"/>
            </a:endParaRPr>
          </a:p>
          <a:p>
            <a:endParaRPr lang="en-US" sz="3000" b="1" dirty="0">
              <a:solidFill>
                <a:srgbClr val="822327"/>
              </a:solidFill>
              <a:cs typeface="Arial"/>
            </a:endParaRPr>
          </a:p>
          <a:p>
            <a:endParaRPr lang="en-US" sz="3000" b="1" dirty="0">
              <a:solidFill>
                <a:srgbClr val="822327"/>
              </a:solidFill>
              <a:cs typeface="Arial"/>
            </a:endParaRPr>
          </a:p>
          <a:p>
            <a:endParaRPr lang="en-US" sz="3000" b="1" dirty="0">
              <a:solidFill>
                <a:srgbClr val="822327"/>
              </a:solidFill>
              <a:cs typeface="Arial"/>
            </a:endParaRPr>
          </a:p>
          <a:p>
            <a:endParaRPr lang="en-US" sz="3000" b="1" dirty="0">
              <a:solidFill>
                <a:srgbClr val="822327"/>
              </a:solidFill>
              <a:cs typeface="Arial"/>
            </a:endParaRPr>
          </a:p>
          <a:p>
            <a:endParaRPr lang="en-US" sz="3000" b="1" dirty="0">
              <a:solidFill>
                <a:srgbClr val="822327"/>
              </a:solidFill>
              <a:cs typeface="Arial"/>
            </a:endParaRPr>
          </a:p>
          <a:p>
            <a:endParaRPr lang="en-US" sz="3000" b="1" dirty="0">
              <a:solidFill>
                <a:srgbClr val="822327"/>
              </a:solidFill>
              <a:cs typeface="Arial"/>
            </a:endParaRPr>
          </a:p>
          <a:p>
            <a:endParaRPr lang="en-US" sz="3000" b="1" dirty="0">
              <a:solidFill>
                <a:srgbClr val="822327"/>
              </a:solidFill>
              <a:cs typeface="Arial"/>
            </a:endParaRPr>
          </a:p>
          <a:p>
            <a:endParaRPr lang="en-US" sz="3000" b="1" dirty="0">
              <a:solidFill>
                <a:srgbClr val="822327"/>
              </a:solidFill>
              <a:cs typeface="Arial"/>
            </a:endParaRPr>
          </a:p>
          <a:p>
            <a:endParaRPr lang="en-US" sz="3000" b="1" dirty="0">
              <a:solidFill>
                <a:srgbClr val="822327"/>
              </a:solidFill>
              <a:cs typeface="Arial"/>
            </a:endParaRPr>
          </a:p>
          <a:p>
            <a:endParaRPr lang="en-US" sz="3000" b="1" dirty="0">
              <a:solidFill>
                <a:srgbClr val="822327"/>
              </a:solidFill>
              <a:cs typeface="Arial"/>
            </a:endParaRPr>
          </a:p>
          <a:p>
            <a:endParaRPr lang="en-US" sz="3000" b="1" dirty="0">
              <a:solidFill>
                <a:srgbClr val="822327"/>
              </a:solidFill>
              <a:cs typeface="Arial"/>
            </a:endParaRPr>
          </a:p>
          <a:p>
            <a:r>
              <a:rPr lang="en-US" sz="3000" b="1" dirty="0">
                <a:solidFill>
                  <a:srgbClr val="822327"/>
                </a:solidFill>
                <a:cs typeface="Arial"/>
              </a:rPr>
              <a:t>Letter for Immigration</a:t>
            </a:r>
          </a:p>
          <a:p>
            <a:endParaRPr lang="en-US" sz="3000" b="1" dirty="0">
              <a:solidFill>
                <a:srgbClr val="822327"/>
              </a:solidFill>
              <a:cs typeface="Arial"/>
            </a:endParaRPr>
          </a:p>
          <a:p>
            <a:r>
              <a:rPr kumimoji="0" lang="en-US" b="1" i="0" strike="noStrike" kern="1200" cap="none" spc="0" normalizeH="0" baseline="0" noProof="0" dirty="0">
                <a:ln>
                  <a:noFill/>
                </a:ln>
                <a:solidFill>
                  <a:prstClr val="black"/>
                </a:solidFill>
                <a:effectLst/>
                <a:uLnTx/>
                <a:uFillTx/>
                <a:latin typeface="Calibri"/>
                <a:ea typeface="+mn-ea"/>
                <a:cs typeface="+mn-cs"/>
              </a:rPr>
              <a:t>Please make sure your study address is correct on your Student Web.</a:t>
            </a:r>
          </a:p>
          <a:p>
            <a:endParaRPr lang="en-US" sz="1600" b="1" dirty="0">
              <a:solidFill>
                <a:srgbClr val="822327"/>
              </a:solidFill>
              <a:cs typeface="Arial"/>
            </a:endParaRPr>
          </a:p>
          <a:p>
            <a:pPr marL="285750" indent="-285750">
              <a:buFont typeface="Arial" panose="020B0604020202020204" pitchFamily="34" charset="0"/>
              <a:buChar char="•"/>
            </a:pPr>
            <a:r>
              <a:rPr lang="en-IE" sz="1600" dirty="0">
                <a:effectLst/>
                <a:latin typeface="Calibri" panose="020F0502020204030204" pitchFamily="34" charset="0"/>
                <a:ea typeface="Calibri" panose="020F0502020204030204" pitchFamily="34" charset="0"/>
                <a:cs typeface="Times New Roman" panose="02020603050405020304" pitchFamily="18" charset="0"/>
              </a:rPr>
              <a:t>For those attending Leixlip Immigration Officer – The International Office will automatically generate a letter for immigration and email it to you before the appointment. No need to request the letter separately. </a:t>
            </a:r>
            <a:endParaRPr lang="en-IE" sz="1600" dirty="0">
              <a:cs typeface="Calibri"/>
            </a:endParaRPr>
          </a:p>
          <a:p>
            <a:pPr marL="285750" indent="-285750">
              <a:buFont typeface="Arial" panose="020B0604020202020204" pitchFamily="34" charset="0"/>
              <a:buChar char="•"/>
            </a:pPr>
            <a:endParaRPr lang="en-IE" sz="1600" dirty="0">
              <a:cs typeface="Calibri"/>
            </a:endParaRPr>
          </a:p>
          <a:p>
            <a:pPr marL="285750" indent="-285750">
              <a:buFont typeface="Arial" panose="020B0604020202020204" pitchFamily="34" charset="0"/>
              <a:buChar char="•"/>
            </a:pPr>
            <a:r>
              <a:rPr lang="en-IE" sz="1600" dirty="0">
                <a:cs typeface="Calibri"/>
              </a:rPr>
              <a:t>If you are attending another immigration centre such as Burgh Quay you can request your letter here: </a:t>
            </a:r>
            <a:r>
              <a:rPr lang="en-IE" sz="1600" dirty="0"/>
              <a:t>https://</a:t>
            </a:r>
            <a:r>
              <a:rPr lang="en-IE" sz="1600" dirty="0" err="1"/>
              <a:t>forms.office.com</a:t>
            </a:r>
            <a:r>
              <a:rPr lang="en-IE" sz="1600" dirty="0"/>
              <a:t>/Pages/</a:t>
            </a:r>
            <a:r>
              <a:rPr lang="en-IE" sz="1600" dirty="0" err="1"/>
              <a:t>ResponsePage.aspx?id</a:t>
            </a:r>
            <a:r>
              <a:rPr lang="en-IE" sz="1600" dirty="0"/>
              <a:t>=zPVUFDW7hUa72YYh_YBVybYLoXbz7ZxMnarHzZO5pbpUNzNWSkEyTlRTQjYyQTk4T1FCU0UyOFZUSyQlQCN0PWcu</a:t>
            </a:r>
          </a:p>
          <a:p>
            <a:endParaRPr lang="en-IE" sz="1600" dirty="0"/>
          </a:p>
          <a:p>
            <a:r>
              <a:rPr lang="en-IE" sz="1600" dirty="0"/>
              <a:t>	Letters are issued in 3 working days &amp; will be sent to you via email. </a:t>
            </a:r>
          </a:p>
          <a:p>
            <a:pPr marL="285750" indent="-285750">
              <a:buFont typeface="Arial" panose="020B0604020202020204" pitchFamily="34" charset="0"/>
              <a:buChar char="•"/>
            </a:pPr>
            <a:endParaRPr lang="en-IE" sz="1600" dirty="0"/>
          </a:p>
          <a:p>
            <a:endParaRPr lang="en-US" sz="3000" b="1" dirty="0">
              <a:solidFill>
                <a:srgbClr val="822327"/>
              </a:solidFill>
              <a:latin typeface="Arial"/>
              <a:cs typeface="Arial"/>
            </a:endParaRPr>
          </a:p>
          <a:p>
            <a:endParaRPr lang="en-US" b="1" dirty="0">
              <a:solidFill>
                <a:srgbClr val="822327"/>
              </a:solidFill>
              <a:latin typeface="Arial"/>
              <a:cs typeface="Arial"/>
            </a:endParaRPr>
          </a:p>
        </p:txBody>
      </p:sp>
    </p:spTree>
    <p:extLst>
      <p:ext uri="{BB962C8B-B14F-4D97-AF65-F5344CB8AC3E}">
        <p14:creationId xmlns:p14="http://schemas.microsoft.com/office/powerpoint/2010/main" val="1652680354"/>
      </p:ext>
    </p:extLst>
  </p:cSld>
  <p:clrMapOvr>
    <a:masterClrMapping/>
  </p:clrMapOvr>
  <mc:AlternateContent xmlns:mc="http://schemas.openxmlformats.org/markup-compatibility/2006" xmlns:p14="http://schemas.microsoft.com/office/powerpoint/2010/main">
    <mc:Choice Requires="p14">
      <p:transition spd="slow" p14:dur="2000" advTm="29609"/>
    </mc:Choice>
    <mc:Fallback xmlns="">
      <p:transition spd="slow" advTm="2960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4C9D-AA51-4B83-91BF-41C9B58ADC64}"/>
              </a:ext>
            </a:extLst>
          </p:cNvPr>
          <p:cNvSpPr>
            <a:spLocks noGrp="1"/>
          </p:cNvSpPr>
          <p:nvPr>
            <p:ph type="title"/>
          </p:nvPr>
        </p:nvSpPr>
        <p:spPr/>
        <p:txBody>
          <a:bodyPr>
            <a:normAutofit/>
          </a:bodyPr>
          <a:lstStyle/>
          <a:p>
            <a:pPr algn="l"/>
            <a:r>
              <a:rPr lang="en-US" sz="3000" b="1" dirty="0">
                <a:solidFill>
                  <a:srgbClr val="822327"/>
                </a:solidFill>
                <a:latin typeface="Arial" panose="020B0604020202020204" pitchFamily="34" charset="0"/>
                <a:cs typeface="Arial" panose="020B0604020202020204" pitchFamily="34" charset="0"/>
              </a:rPr>
              <a:t>The process at Leixlip Garda Station</a:t>
            </a:r>
            <a:endParaRPr lang="en-IE" sz="3000" b="1" dirty="0">
              <a:solidFill>
                <a:srgbClr val="822327"/>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AC03E0-CB98-40F0-A73B-0CD85D09C886}"/>
              </a:ext>
            </a:extLst>
          </p:cNvPr>
          <p:cNvSpPr>
            <a:spLocks noGrp="1"/>
          </p:cNvSpPr>
          <p:nvPr>
            <p:ph idx="1"/>
          </p:nvPr>
        </p:nvSpPr>
        <p:spPr>
          <a:xfrm>
            <a:off x="457200" y="1417638"/>
            <a:ext cx="8534400" cy="4708525"/>
          </a:xfrm>
        </p:spPr>
        <p:txBody>
          <a:bodyPr>
            <a:normAutofit/>
          </a:bodyPr>
          <a:lstStyle/>
          <a:p>
            <a:pPr marL="457200" indent="-457200" fontAlgn="t">
              <a:buFont typeface="Arial" panose="020B0604020202020204" pitchFamily="34" charset="0"/>
              <a:buChar char="•"/>
            </a:pPr>
            <a:r>
              <a:rPr lang="en-US" sz="1700" dirty="0">
                <a:latin typeface="Calibri" panose="020F0502020204030204" pitchFamily="34" charset="0"/>
                <a:cs typeface="Calibri" panose="020F0502020204030204" pitchFamily="34" charset="0"/>
              </a:rPr>
              <a:t>If any of the required documents are not produced at your immigration appointment, you will not be registered. You will have to return with the correct documents.</a:t>
            </a:r>
          </a:p>
          <a:p>
            <a:pPr marL="457200" indent="-457200" fontAlgn="t">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457200" indent="-457200" fontAlgn="t">
              <a:buFont typeface="Arial" panose="020B0604020202020204" pitchFamily="34" charset="0"/>
              <a:buChar char="•"/>
            </a:pPr>
            <a:r>
              <a:rPr lang="en-IE" sz="1700" dirty="0">
                <a:latin typeface="Calibri" panose="020F0502020204030204" pitchFamily="34" charset="0"/>
                <a:cs typeface="Calibri" panose="020F0502020204030204" pitchFamily="34" charset="0"/>
              </a:rPr>
              <a:t>If your visit is successful, your IRP card will be ordered and will be posted to the International Office which takes approximately 3 weeks. you will be contacted when your card is ready for collection.  </a:t>
            </a:r>
          </a:p>
          <a:p>
            <a:pPr marL="457200" indent="-457200" fontAlgn="t">
              <a:buFont typeface="Arial" panose="020B0604020202020204" pitchFamily="34" charset="0"/>
              <a:buChar char="•"/>
            </a:pPr>
            <a:endParaRPr lang="en-IE" sz="1700" dirty="0">
              <a:latin typeface="Calibri" panose="020F0502020204030204" pitchFamily="34" charset="0"/>
              <a:cs typeface="Calibri" panose="020F0502020204030204" pitchFamily="34" charset="0"/>
            </a:endParaRPr>
          </a:p>
          <a:p>
            <a:pPr marL="457200" indent="-457200" fontAlgn="t">
              <a:buFont typeface="Arial" panose="020B0604020202020204" pitchFamily="34" charset="0"/>
              <a:buChar char="•"/>
            </a:pPr>
            <a:r>
              <a:rPr lang="en-IE" sz="1700" dirty="0">
                <a:latin typeface="Calibri" panose="020F0502020204030204" pitchFamily="34" charset="0"/>
                <a:cs typeface="Calibri" panose="020F0502020204030204" pitchFamily="34" charset="0"/>
              </a:rPr>
              <a:t>Your registration cannot be completed at the first visit because parts of the process are managed centrally (in Dublin). </a:t>
            </a:r>
          </a:p>
          <a:p>
            <a:pPr marL="457200" indent="-457200" fontAlgn="t">
              <a:buFont typeface="Arial" panose="020B0604020202020204" pitchFamily="34" charset="0"/>
              <a:buChar char="•"/>
            </a:pPr>
            <a:endParaRPr lang="en-IE" sz="1700" dirty="0">
              <a:latin typeface="Calibri" panose="020F0502020204030204" pitchFamily="34" charset="0"/>
              <a:cs typeface="Calibri" panose="020F0502020204030204" pitchFamily="34" charset="0"/>
            </a:endParaRPr>
          </a:p>
          <a:p>
            <a:pPr marL="457200" indent="-457200" fontAlgn="t">
              <a:buFont typeface="Arial" panose="020B0604020202020204" pitchFamily="34" charset="0"/>
              <a:buChar char="•"/>
            </a:pPr>
            <a:r>
              <a:rPr lang="en-IE" sz="1700" dirty="0">
                <a:latin typeface="Calibri" panose="020F0502020204030204" pitchFamily="34" charset="0"/>
                <a:cs typeface="Calibri" panose="020F0502020204030204" pitchFamily="34" charset="0"/>
              </a:rPr>
              <a:t>On the day of your registration the immigration officer will stamp your passport, and this will allow you to travel while you are waiting on the IRP card to be issued. </a:t>
            </a:r>
          </a:p>
          <a:p>
            <a:pPr marL="457200" indent="-457200" fontAlgn="t">
              <a:buFont typeface="Arial" panose="020B0604020202020204" pitchFamily="34" charset="0"/>
              <a:buChar char="•"/>
            </a:pPr>
            <a:endParaRPr lang="en-IE" sz="1700" dirty="0">
              <a:latin typeface="Calibri" panose="020F0502020204030204" pitchFamily="34" charset="0"/>
              <a:cs typeface="Calibri" panose="020F0502020204030204" pitchFamily="34" charset="0"/>
            </a:endParaRPr>
          </a:p>
          <a:p>
            <a:pPr fontAlgn="t">
              <a:lnSpc>
                <a:spcPts val="1440"/>
              </a:lnSpc>
              <a:spcAft>
                <a:spcPts val="750"/>
              </a:spcAft>
            </a:pPr>
            <a:r>
              <a:rPr lang="en-IE" sz="17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If you have any queries or questions in relation to immigration, please log onto    	</a:t>
            </a:r>
            <a:r>
              <a:rPr lang="en-IE" sz="17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www.inis.gov.ie</a:t>
            </a:r>
            <a:r>
              <a:rPr lang="en-IE" sz="17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or contact Leixlip Immigration officer at </a:t>
            </a:r>
            <a:r>
              <a:rPr lang="en-IE" sz="1700" dirty="0" err="1">
                <a:solidFill>
                  <a:srgbClr val="0D0D0D"/>
                </a:solidFill>
                <a:effectLst/>
                <a:latin typeface="Calibri" panose="020F0502020204030204" pitchFamily="34" charset="0"/>
                <a:ea typeface="Times New Roman" panose="02020603050405020304" pitchFamily="18" charset="0"/>
                <a:cs typeface="Calibri" panose="020F0502020204030204" pitchFamily="34" charset="0"/>
                <a:hlinkClick r:id="rId3"/>
              </a:rPr>
              <a:t>Leixlip.immigrationunit@garda.ie</a:t>
            </a:r>
            <a:endParaRPr lang="en-IE"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fontAlgn="t">
              <a:buFont typeface="Arial" panose="020B0604020202020204" pitchFamily="34" charset="0"/>
              <a:buChar char="•"/>
            </a:pPr>
            <a:endParaRPr lang="en-IE" sz="1500" dirty="0">
              <a:latin typeface="Calibri" panose="020F0502020204030204" pitchFamily="34" charset="0"/>
              <a:cs typeface="Calibri" panose="020F0502020204030204" pitchFamily="34" charset="0"/>
            </a:endParaRPr>
          </a:p>
          <a:p>
            <a:endParaRPr lang="en-IE" dirty="0"/>
          </a:p>
        </p:txBody>
      </p:sp>
    </p:spTree>
    <p:extLst>
      <p:ext uri="{BB962C8B-B14F-4D97-AF65-F5344CB8AC3E}">
        <p14:creationId xmlns:p14="http://schemas.microsoft.com/office/powerpoint/2010/main" val="2942193295"/>
      </p:ext>
    </p:extLst>
  </p:cSld>
  <p:clrMapOvr>
    <a:masterClrMapping/>
  </p:clrMapOvr>
  <mc:AlternateContent xmlns:mc="http://schemas.openxmlformats.org/markup-compatibility/2006" xmlns:p14="http://schemas.microsoft.com/office/powerpoint/2010/main">
    <mc:Choice Requires="p14">
      <p:transition spd="slow" p14:dur="2000" advTm="50988"/>
    </mc:Choice>
    <mc:Fallback xmlns="">
      <p:transition spd="slow" advTm="5098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068"/>
            <a:ext cx="9144000" cy="7555454"/>
          </a:xfrm>
          <a:prstGeom prst="rect">
            <a:avLst/>
          </a:prstGeom>
        </p:spPr>
      </p:pic>
      <p:sp>
        <p:nvSpPr>
          <p:cNvPr id="4" name="Rectangle 3"/>
          <p:cNvSpPr/>
          <p:nvPr/>
        </p:nvSpPr>
        <p:spPr>
          <a:xfrm>
            <a:off x="299934" y="548767"/>
            <a:ext cx="7673788" cy="738664"/>
          </a:xfrm>
          <a:prstGeom prst="rect">
            <a:avLst/>
          </a:prstGeom>
        </p:spPr>
        <p:txBody>
          <a:bodyPr wrap="square">
            <a:spAutoFit/>
          </a:bodyPr>
          <a:lstStyle/>
          <a:p>
            <a:pPr fontAlgn="base"/>
            <a:endParaRPr lang="en-IE" sz="1400" b="1" dirty="0"/>
          </a:p>
          <a:p>
            <a:pPr fontAlgn="base"/>
            <a:endParaRPr lang="en-IE" sz="1400" b="1" dirty="0"/>
          </a:p>
          <a:p>
            <a:pPr fontAlgn="base"/>
            <a:endParaRPr lang="en-IE" sz="1400" b="1" dirty="0"/>
          </a:p>
        </p:txBody>
      </p:sp>
      <p:sp>
        <p:nvSpPr>
          <p:cNvPr id="3" name="TextBox 2">
            <a:extLst>
              <a:ext uri="{FF2B5EF4-FFF2-40B4-BE49-F238E27FC236}">
                <a16:creationId xmlns:a16="http://schemas.microsoft.com/office/drawing/2014/main" id="{A1EE06D9-F66B-4E79-A9D6-B61434E6BBA6}"/>
              </a:ext>
            </a:extLst>
          </p:cNvPr>
          <p:cNvSpPr txBox="1"/>
          <p:nvPr/>
        </p:nvSpPr>
        <p:spPr>
          <a:xfrm>
            <a:off x="365504" y="488273"/>
            <a:ext cx="8412992" cy="1292662"/>
          </a:xfrm>
          <a:prstGeom prst="rect">
            <a:avLst/>
          </a:prstGeom>
          <a:noFill/>
        </p:spPr>
        <p:txBody>
          <a:bodyPr wrap="square" rtlCol="0">
            <a:spAutoFit/>
          </a:bodyPr>
          <a:lstStyle/>
          <a:p>
            <a:r>
              <a:rPr lang="en-US" sz="3000" b="1">
                <a:solidFill>
                  <a:srgbClr val="822327"/>
                </a:solidFill>
                <a:cs typeface="Arial"/>
              </a:rPr>
              <a:t>Irish Residence Permit Card</a:t>
            </a:r>
          </a:p>
          <a:p>
            <a:endParaRPr lang="en-US" sz="3000" b="1">
              <a:solidFill>
                <a:srgbClr val="822327"/>
              </a:solidFill>
              <a:cs typeface="Arial"/>
            </a:endParaRPr>
          </a:p>
          <a:p>
            <a:endParaRPr lang="en-US" b="1" dirty="0">
              <a:solidFill>
                <a:srgbClr val="822327"/>
              </a:solidFill>
              <a:latin typeface="Arial"/>
              <a:cs typeface="Arial"/>
            </a:endParaRPr>
          </a:p>
        </p:txBody>
      </p:sp>
      <p:sp>
        <p:nvSpPr>
          <p:cNvPr id="8" name="TextBox 7">
            <a:extLst>
              <a:ext uri="{FF2B5EF4-FFF2-40B4-BE49-F238E27FC236}">
                <a16:creationId xmlns:a16="http://schemas.microsoft.com/office/drawing/2014/main" id="{F338E00A-6E3D-49DF-9BDA-C9DAEFDB5853}"/>
              </a:ext>
            </a:extLst>
          </p:cNvPr>
          <p:cNvSpPr txBox="1"/>
          <p:nvPr/>
        </p:nvSpPr>
        <p:spPr>
          <a:xfrm>
            <a:off x="365504" y="1287431"/>
            <a:ext cx="8478562" cy="3570208"/>
          </a:xfrm>
          <a:prstGeom prst="rect">
            <a:avLst/>
          </a:prstGeom>
          <a:noFill/>
        </p:spPr>
        <p:txBody>
          <a:bodyPr wrap="square" rtlCol="0">
            <a:spAutoFit/>
          </a:bodyPr>
          <a:lstStyle/>
          <a:p>
            <a:r>
              <a:rPr lang="en-IE" sz="1600" dirty="0">
                <a:ea typeface="Batang" panose="02030600000101010101" pitchFamily="18" charset="-127"/>
                <a:cs typeface="Calibri" panose="020F0502020204030204" pitchFamily="34" charset="0"/>
              </a:rPr>
              <a:t>After successful registration you will be issued with an IRP (Irish Residence Permit) card.  This card will be sent by post to the International Office. You will be advised of the collection date from the International Office.</a:t>
            </a:r>
          </a:p>
          <a:p>
            <a:endParaRPr lang="en-IE" sz="1600" dirty="0">
              <a:ea typeface="Batang" panose="02030600000101010101" pitchFamily="18" charset="-127"/>
              <a:cs typeface="Calibri" panose="020F0502020204030204" pitchFamily="34" charset="0"/>
            </a:endParaRPr>
          </a:p>
          <a:p>
            <a:r>
              <a:rPr lang="en-IE" sz="1600" dirty="0">
                <a:ea typeface="Batang" panose="02030600000101010101" pitchFamily="18" charset="-127"/>
                <a:cs typeface="Calibri" panose="020F0502020204030204" pitchFamily="34" charset="0"/>
              </a:rPr>
              <a:t>The IRP card is your proof of registration with the Irish Immigration services - it is </a:t>
            </a:r>
            <a:r>
              <a:rPr lang="en-IE" sz="1600" b="1" u="sng" dirty="0">
                <a:solidFill>
                  <a:srgbClr val="FF0000"/>
                </a:solidFill>
                <a:ea typeface="Batang" panose="02030600000101010101" pitchFamily="18" charset="-127"/>
                <a:cs typeface="Calibri" panose="020F0502020204030204" pitchFamily="34" charset="0"/>
              </a:rPr>
              <a:t>an offence </a:t>
            </a:r>
            <a:r>
              <a:rPr lang="en-IE" sz="1600" dirty="0">
                <a:ea typeface="Batang" panose="02030600000101010101" pitchFamily="18" charset="-127"/>
                <a:cs typeface="Calibri" panose="020F0502020204030204" pitchFamily="34" charset="0"/>
              </a:rPr>
              <a:t>not to carry it on your person at all times.</a:t>
            </a:r>
          </a:p>
          <a:p>
            <a:endParaRPr lang="en-IE" sz="1600" dirty="0">
              <a:ea typeface="Batang" panose="02030600000101010101" pitchFamily="18" charset="-127"/>
              <a:cs typeface="Calibri" panose="020F0502020204030204" pitchFamily="34" charset="0"/>
            </a:endParaRPr>
          </a:p>
          <a:p>
            <a:r>
              <a:rPr lang="en-IE" sz="1600" dirty="0">
                <a:ea typeface="Batang" panose="02030600000101010101" pitchFamily="18" charset="-127"/>
                <a:cs typeface="Calibri" panose="020F0502020204030204" pitchFamily="34" charset="0"/>
              </a:rPr>
              <a:t>If you lose your IRP card or if it is stolen, you should report the loss or theft to the nearest Garda (Police) station. You will be given an incident number. Please bring this incident number to the immigration officer and they will provide you with a free replacement IRP. If you are abroad you should report it to the nearest police station and get a similar report. You should then go to your local immigration registration office with the lost/stolen report and your passport to get a replacement IRP card</a:t>
            </a:r>
            <a:r>
              <a:rPr lang="en-IE" sz="1600" dirty="0">
                <a:ea typeface="Batang" panose="02030600000101010101" pitchFamily="18" charset="-127"/>
              </a:rPr>
              <a:t>.</a:t>
            </a:r>
          </a:p>
          <a:p>
            <a:endParaRPr lang="en-IE" sz="1800" dirty="0">
              <a:latin typeface="Calibri" panose="020F0502020204030204" pitchFamily="34" charset="0"/>
              <a:ea typeface="Batang" panose="02030600000101010101" pitchFamily="18" charset="-127"/>
              <a:cs typeface="Calibri" panose="020F0502020204030204" pitchFamily="34" charset="0"/>
            </a:endParaRPr>
          </a:p>
        </p:txBody>
      </p:sp>
    </p:spTree>
    <p:extLst>
      <p:ext uri="{BB962C8B-B14F-4D97-AF65-F5344CB8AC3E}">
        <p14:creationId xmlns:p14="http://schemas.microsoft.com/office/powerpoint/2010/main" val="1110195638"/>
      </p:ext>
    </p:extLst>
  </p:cSld>
  <p:clrMapOvr>
    <a:masterClrMapping/>
  </p:clrMapOvr>
  <mc:AlternateContent xmlns:mc="http://schemas.openxmlformats.org/markup-compatibility/2006" xmlns:p14="http://schemas.microsoft.com/office/powerpoint/2010/main">
    <mc:Choice Requires="p14">
      <p:transition spd="slow" p14:dur="2000" advTm="50338"/>
    </mc:Choice>
    <mc:Fallback xmlns="">
      <p:transition spd="slow" advTm="5033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068"/>
            <a:ext cx="9144000" cy="7555454"/>
          </a:xfrm>
          <a:prstGeom prst="rect">
            <a:avLst/>
          </a:prstGeom>
        </p:spPr>
      </p:pic>
      <p:sp>
        <p:nvSpPr>
          <p:cNvPr id="4" name="Rectangle 3"/>
          <p:cNvSpPr/>
          <p:nvPr/>
        </p:nvSpPr>
        <p:spPr>
          <a:xfrm>
            <a:off x="299934" y="548767"/>
            <a:ext cx="7673788" cy="738664"/>
          </a:xfrm>
          <a:prstGeom prst="rect">
            <a:avLst/>
          </a:prstGeom>
        </p:spPr>
        <p:txBody>
          <a:bodyPr wrap="square">
            <a:spAutoFit/>
          </a:bodyPr>
          <a:lstStyle/>
          <a:p>
            <a:pPr fontAlgn="base"/>
            <a:endParaRPr lang="en-IE" sz="1400" b="1" dirty="0"/>
          </a:p>
          <a:p>
            <a:pPr fontAlgn="base"/>
            <a:endParaRPr lang="en-IE" sz="1400" b="1" dirty="0"/>
          </a:p>
          <a:p>
            <a:pPr fontAlgn="base"/>
            <a:endParaRPr lang="en-IE" sz="1400" b="1" dirty="0"/>
          </a:p>
        </p:txBody>
      </p:sp>
      <p:sp>
        <p:nvSpPr>
          <p:cNvPr id="3" name="TextBox 2">
            <a:extLst>
              <a:ext uri="{FF2B5EF4-FFF2-40B4-BE49-F238E27FC236}">
                <a16:creationId xmlns:a16="http://schemas.microsoft.com/office/drawing/2014/main" id="{A1EE06D9-F66B-4E79-A9D6-B61434E6BBA6}"/>
              </a:ext>
            </a:extLst>
          </p:cNvPr>
          <p:cNvSpPr txBox="1"/>
          <p:nvPr/>
        </p:nvSpPr>
        <p:spPr>
          <a:xfrm>
            <a:off x="299934" y="548767"/>
            <a:ext cx="8412992" cy="830997"/>
          </a:xfrm>
          <a:prstGeom prst="rect">
            <a:avLst/>
          </a:prstGeom>
          <a:noFill/>
        </p:spPr>
        <p:txBody>
          <a:bodyPr wrap="square" rtlCol="0">
            <a:spAutoFit/>
          </a:bodyPr>
          <a:lstStyle/>
          <a:p>
            <a:endParaRPr lang="en-US" sz="3000" b="1" dirty="0">
              <a:solidFill>
                <a:srgbClr val="822327"/>
              </a:solidFill>
              <a:latin typeface="Arial"/>
              <a:cs typeface="Arial"/>
            </a:endParaRPr>
          </a:p>
          <a:p>
            <a:endParaRPr lang="en-US" b="1" dirty="0">
              <a:solidFill>
                <a:srgbClr val="822327"/>
              </a:solidFill>
              <a:latin typeface="Arial"/>
              <a:cs typeface="Arial"/>
            </a:endParaRPr>
          </a:p>
        </p:txBody>
      </p:sp>
      <p:sp>
        <p:nvSpPr>
          <p:cNvPr id="6" name="TextBox 5">
            <a:extLst>
              <a:ext uri="{FF2B5EF4-FFF2-40B4-BE49-F238E27FC236}">
                <a16:creationId xmlns:a16="http://schemas.microsoft.com/office/drawing/2014/main" id="{EC2176A4-D1AD-4127-B294-EDEB96AFA048}"/>
              </a:ext>
            </a:extLst>
          </p:cNvPr>
          <p:cNvSpPr txBox="1"/>
          <p:nvPr/>
        </p:nvSpPr>
        <p:spPr>
          <a:xfrm>
            <a:off x="653142" y="744583"/>
            <a:ext cx="8059784" cy="4124206"/>
          </a:xfrm>
          <a:prstGeom prst="rect">
            <a:avLst/>
          </a:prstGeom>
          <a:noFill/>
        </p:spPr>
        <p:txBody>
          <a:bodyPr wrap="square">
            <a:spAutoFit/>
          </a:bodyPr>
          <a:lstStyle/>
          <a:p>
            <a:endParaRPr lang="en-IE" sz="1800" dirty="0">
              <a:latin typeface="Calibri" panose="020F0502020204030204" pitchFamily="34" charset="0"/>
            </a:endParaRPr>
          </a:p>
          <a:p>
            <a:endParaRPr lang="en-IE" dirty="0">
              <a:latin typeface="Calibri" panose="020F0502020204030204" pitchFamily="34" charset="0"/>
            </a:endParaRPr>
          </a:p>
          <a:p>
            <a:r>
              <a:rPr lang="en-US" sz="3000" b="1" dirty="0">
                <a:solidFill>
                  <a:srgbClr val="822327"/>
                </a:solidFill>
                <a:cs typeface="Arial"/>
              </a:rPr>
              <a:t>Eligibility to work</a:t>
            </a:r>
          </a:p>
          <a:p>
            <a:endParaRPr lang="en-US" b="1" dirty="0">
              <a:solidFill>
                <a:srgbClr val="822327"/>
              </a:solidFill>
              <a:cs typeface="Arial"/>
            </a:endParaRPr>
          </a:p>
          <a:p>
            <a:endParaRPr lang="en-US" sz="1800" b="1" dirty="0">
              <a:solidFill>
                <a:srgbClr val="822327"/>
              </a:solidFill>
              <a:cs typeface="Arial"/>
            </a:endParaRPr>
          </a:p>
          <a:p>
            <a:r>
              <a:rPr lang="en-IE" sz="1600" dirty="0"/>
              <a:t>Non-EU/EEA citizens registered as full-time students at an Irish university/college are eligible to work part-time (up to 20 hours per week) in semester. </a:t>
            </a:r>
          </a:p>
          <a:p>
            <a:endParaRPr lang="en-IE" sz="1600" dirty="0">
              <a:cs typeface="Calibri"/>
            </a:endParaRPr>
          </a:p>
          <a:p>
            <a:endParaRPr lang="en-IE" sz="1600" dirty="0">
              <a:cs typeface="Calibri"/>
            </a:endParaRPr>
          </a:p>
          <a:p>
            <a:pPr marL="285750" indent="-285750">
              <a:buFont typeface="Arial" panose="020B0604020202020204" pitchFamily="34" charset="0"/>
              <a:buChar char="•"/>
            </a:pPr>
            <a:r>
              <a:rPr lang="en-IE" sz="1600" dirty="0"/>
              <a:t>Full-time work (up to 40 hours per week) is permitted from Dec 15</a:t>
            </a:r>
            <a:r>
              <a:rPr lang="en-IE" sz="1600" baseline="30000" dirty="0"/>
              <a:t>th</a:t>
            </a:r>
            <a:r>
              <a:rPr lang="en-IE" sz="1600" dirty="0"/>
              <a:t> – Jan 15</a:t>
            </a:r>
            <a:r>
              <a:rPr lang="en-IE" sz="1600" baseline="30000" dirty="0"/>
              <a:t>th</a:t>
            </a:r>
            <a:r>
              <a:rPr lang="en-IE" sz="1600" dirty="0"/>
              <a:t> and from June to September. </a:t>
            </a:r>
            <a:endParaRPr lang="en-IE" sz="1600" dirty="0">
              <a:cs typeface="Calibri"/>
            </a:endParaRPr>
          </a:p>
          <a:p>
            <a:pPr marL="285750" indent="-285750">
              <a:buFont typeface="Arial" panose="020B0604020202020204" pitchFamily="34" charset="0"/>
              <a:buChar char="•"/>
            </a:pPr>
            <a:r>
              <a:rPr lang="en-IE" sz="1600" dirty="0"/>
              <a:t>Finding a part-time job is not guaranteed.</a:t>
            </a:r>
            <a:endParaRPr lang="en-IE" sz="1600" dirty="0">
              <a:cs typeface="Calibri"/>
            </a:endParaRPr>
          </a:p>
          <a:p>
            <a:pPr marL="285750" indent="-285750">
              <a:buFont typeface="Arial" panose="020B0604020202020204" pitchFamily="34" charset="0"/>
              <a:buChar char="•"/>
            </a:pPr>
            <a:r>
              <a:rPr lang="en-IE" sz="1600" dirty="0"/>
              <a:t>Part-time jobs are advertised on notice boards in the Students’ Union, in newspapers and online. On-campus job opportunities are advertised on </a:t>
            </a:r>
            <a:r>
              <a:rPr lang="en-IE" sz="1600" dirty="0">
                <a:hlinkClick r:id="rId3"/>
              </a:rPr>
              <a:t>https://www.maynoothuniversity.ie/campus-life/campus-job-opportunites</a:t>
            </a:r>
            <a:endParaRPr lang="en-IE" sz="1600" dirty="0"/>
          </a:p>
        </p:txBody>
      </p:sp>
    </p:spTree>
    <p:extLst>
      <p:ext uri="{BB962C8B-B14F-4D97-AF65-F5344CB8AC3E}">
        <p14:creationId xmlns:p14="http://schemas.microsoft.com/office/powerpoint/2010/main" val="1306450311"/>
      </p:ext>
    </p:extLst>
  </p:cSld>
  <p:clrMapOvr>
    <a:masterClrMapping/>
  </p:clrMapOvr>
  <mc:AlternateContent xmlns:mc="http://schemas.openxmlformats.org/markup-compatibility/2006" xmlns:p14="http://schemas.microsoft.com/office/powerpoint/2010/main">
    <mc:Choice Requires="p14">
      <p:transition spd="slow" p14:dur="2000" advTm="32576"/>
    </mc:Choice>
    <mc:Fallback xmlns="">
      <p:transition spd="slow" advTm="3257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0CE57-4BF3-5E4F-95A8-E4B00627ABC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686707" y="1543707"/>
            <a:ext cx="3770586" cy="3770586"/>
          </a:xfrm>
          <a:prstGeom prst="rect">
            <a:avLst/>
          </a:prstGeom>
        </p:spPr>
      </p:pic>
    </p:spTree>
    <p:extLst>
      <p:ext uri="{BB962C8B-B14F-4D97-AF65-F5344CB8AC3E}">
        <p14:creationId xmlns:p14="http://schemas.microsoft.com/office/powerpoint/2010/main" val="901090519"/>
      </p:ext>
    </p:extLst>
  </p:cSld>
  <p:clrMapOvr>
    <a:masterClrMapping/>
  </p:clrMapOvr>
  <mc:AlternateContent xmlns:mc="http://schemas.openxmlformats.org/markup-compatibility/2006" xmlns:p14="http://schemas.microsoft.com/office/powerpoint/2010/main">
    <mc:Choice Requires="p14">
      <p:transition spd="slow" p14:dur="2000" advTm="13211"/>
    </mc:Choice>
    <mc:Fallback xmlns="">
      <p:transition spd="slow" advTm="1321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69305" y="649777"/>
            <a:ext cx="8405390" cy="4893647"/>
          </a:xfrm>
          <a:prstGeom prst="rect">
            <a:avLst/>
          </a:prstGeom>
          <a:noFill/>
        </p:spPr>
        <p:txBody>
          <a:bodyPr wrap="square" rtlCol="0" anchor="t">
            <a:spAutoFit/>
          </a:bodyPr>
          <a:lstStyle/>
          <a:p>
            <a:r>
              <a:rPr lang="en-US" sz="3000" b="1" dirty="0">
                <a:solidFill>
                  <a:srgbClr val="822327"/>
                </a:solidFill>
                <a:cs typeface="Arial"/>
              </a:rPr>
              <a:t>General information</a:t>
            </a:r>
          </a:p>
          <a:p>
            <a:pPr marL="285750" indent="-285750">
              <a:buFont typeface="Arial"/>
              <a:buChar char="•"/>
            </a:pPr>
            <a:endParaRPr lang="en-US" dirty="0">
              <a:latin typeface="Arial"/>
              <a:cs typeface="Arial"/>
            </a:endParaRPr>
          </a:p>
          <a:p>
            <a:endParaRPr lang="en-US" dirty="0">
              <a:latin typeface="Arial"/>
              <a:cs typeface="Arial"/>
            </a:endParaRPr>
          </a:p>
          <a:p>
            <a:pPr marL="285750" indent="-285750">
              <a:buFont typeface="Arial" panose="020B0604020202020204" pitchFamily="34" charset="0"/>
              <a:buChar char="•"/>
            </a:pPr>
            <a:r>
              <a:rPr lang="en-IE" sz="1600" dirty="0">
                <a:solidFill>
                  <a:srgbClr val="0D0D0D"/>
                </a:solidFill>
                <a:effectLst/>
                <a:ea typeface="Times New Roman" panose="02020603050405020304" pitchFamily="18" charset="0"/>
                <a:cs typeface="Times New Roman" panose="02020603050405020304" pitchFamily="18" charset="0"/>
              </a:rPr>
              <a:t>You must register with Irish immigration if you are a non-EU/non-EEA &amp; non-Swiss national and you want to stay in Ireland for </a:t>
            </a:r>
            <a:r>
              <a:rPr lang="en-IE" sz="1600" b="1" u="sng" dirty="0">
                <a:solidFill>
                  <a:srgbClr val="FF0000"/>
                </a:solidFill>
                <a:effectLst/>
                <a:ea typeface="Times New Roman" panose="02020603050405020304" pitchFamily="18" charset="0"/>
                <a:cs typeface="Times New Roman" panose="02020603050405020304" pitchFamily="18" charset="0"/>
              </a:rPr>
              <a:t>longer than 90 days</a:t>
            </a:r>
            <a:r>
              <a:rPr lang="en-IE" sz="1600" b="1" dirty="0">
                <a:solidFill>
                  <a:srgbClr val="0D0D0D"/>
                </a:solidFill>
                <a:ea typeface="Times New Roman" panose="02020603050405020304" pitchFamily="18" charset="0"/>
                <a:cs typeface="Times New Roman" panose="02020603050405020304" pitchFamily="18" charset="0"/>
              </a:rPr>
              <a:t> </a:t>
            </a:r>
            <a:r>
              <a:rPr lang="en-IE" sz="1600" u="sng" dirty="0"/>
              <a:t>even if you did not require a visa to enter Ireland</a:t>
            </a:r>
            <a:r>
              <a:rPr lang="en-IE" sz="1600" dirty="0"/>
              <a:t>. Students </a:t>
            </a:r>
            <a:r>
              <a:rPr lang="en-IE" sz="1600" dirty="0">
                <a:cs typeface="Calibri"/>
              </a:rPr>
              <a:t>staying for more than one year should note that  you must register with Irish Immigration on an </a:t>
            </a:r>
            <a:r>
              <a:rPr lang="en-IE" sz="1600" b="1" u="sng" dirty="0">
                <a:cs typeface="Calibri"/>
              </a:rPr>
              <a:t>annual basis </a:t>
            </a:r>
          </a:p>
          <a:p>
            <a:endParaRPr lang="en-IE" sz="1600" b="1" u="sng" dirty="0">
              <a:cs typeface="Calibri"/>
            </a:endParaRPr>
          </a:p>
          <a:p>
            <a:pPr marL="285750" indent="-285750">
              <a:buFont typeface="Arial" panose="020B0604020202020204" pitchFamily="34" charset="0"/>
              <a:buChar char="•"/>
            </a:pPr>
            <a:r>
              <a:rPr lang="en-IE" sz="1600" dirty="0"/>
              <a:t>You can register with immigration only </a:t>
            </a:r>
            <a:r>
              <a:rPr lang="en-IE" sz="1600" b="1" u="sng" dirty="0"/>
              <a:t>after</a:t>
            </a:r>
            <a:r>
              <a:rPr lang="en-IE" sz="1600" dirty="0"/>
              <a:t> you have completed your registration as an MU student. </a:t>
            </a:r>
          </a:p>
          <a:p>
            <a:endParaRPr lang="en-IE" sz="1600" b="1" u="sng" dirty="0">
              <a:cs typeface="Calibri"/>
            </a:endParaRPr>
          </a:p>
          <a:p>
            <a:pPr marL="285750" indent="-285750">
              <a:buFont typeface="Arial" panose="020B0604020202020204" pitchFamily="34" charset="0"/>
              <a:buChar char="•"/>
            </a:pPr>
            <a:r>
              <a:rPr lang="en-IE" sz="1600" b="1" u="sng" dirty="0">
                <a:cs typeface="Calibri"/>
              </a:rPr>
              <a:t>Do not leave the country </a:t>
            </a:r>
            <a:r>
              <a:rPr lang="en-IE" sz="1600" dirty="0">
                <a:cs typeface="Calibri"/>
              </a:rPr>
              <a:t>until your immigration registration is complete. </a:t>
            </a:r>
          </a:p>
          <a:p>
            <a:endParaRPr lang="en-IE" sz="1600" dirty="0">
              <a:cs typeface="Calibri"/>
            </a:endParaRPr>
          </a:p>
          <a:p>
            <a:pPr marL="285750" indent="-285750">
              <a:buFont typeface="Arial" panose="020B0604020202020204" pitchFamily="34" charset="0"/>
              <a:buChar char="•"/>
            </a:pPr>
            <a:r>
              <a:rPr lang="en-IE" sz="1600" dirty="0"/>
              <a:t>Please consult the immigration section of the International Office website for updates, https://www.maynoothuniversity.ie/international/key-information/visa-immigration</a:t>
            </a:r>
            <a:endParaRPr lang="en-IE" sz="1600" dirty="0">
              <a:cs typeface="Calibri"/>
            </a:endParaRPr>
          </a:p>
          <a:p>
            <a:pPr marL="285750" indent="-285750">
              <a:buFont typeface="Arial"/>
              <a:buChar char="•"/>
            </a:pPr>
            <a:endParaRPr lang="en-US" dirty="0">
              <a:latin typeface="Arial"/>
              <a:cs typeface="Arial"/>
            </a:endParaRPr>
          </a:p>
          <a:p>
            <a:pPr marL="285750" indent="-285750">
              <a:buFont typeface="Arial"/>
              <a:buChar char="•"/>
            </a:pPr>
            <a:endParaRPr lang="en-US" dirty="0">
              <a:latin typeface="Arial"/>
              <a:cs typeface="Arial"/>
            </a:endParaRPr>
          </a:p>
          <a:p>
            <a:pPr marL="285750" indent="-285750">
              <a:buFont typeface="Arial"/>
              <a:buChar char="•"/>
            </a:pPr>
            <a:endParaRPr lang="en-US" dirty="0">
              <a:latin typeface="Arial"/>
              <a:cs typeface="Arial"/>
            </a:endParaRPr>
          </a:p>
        </p:txBody>
      </p:sp>
    </p:spTree>
    <p:extLst>
      <p:ext uri="{BB962C8B-B14F-4D97-AF65-F5344CB8AC3E}">
        <p14:creationId xmlns:p14="http://schemas.microsoft.com/office/powerpoint/2010/main" val="467496182"/>
      </p:ext>
    </p:extLst>
  </p:cSld>
  <p:clrMapOvr>
    <a:masterClrMapping/>
  </p:clrMapOvr>
  <mc:AlternateContent xmlns:mc="http://schemas.openxmlformats.org/markup-compatibility/2006" xmlns:p14="http://schemas.microsoft.com/office/powerpoint/2010/main">
    <mc:Choice Requires="p14">
      <p:transition spd="slow" p14:dur="2000" advTm="42862"/>
    </mc:Choice>
    <mc:Fallback xmlns="">
      <p:transition spd="slow" advTm="4286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8894"/>
            <a:ext cx="9144000" cy="6858000"/>
          </a:xfrm>
          <a:prstGeom prst="rect">
            <a:avLst/>
          </a:prstGeom>
        </p:spPr>
      </p:pic>
      <p:sp>
        <p:nvSpPr>
          <p:cNvPr id="4" name="Rectangle 3"/>
          <p:cNvSpPr/>
          <p:nvPr/>
        </p:nvSpPr>
        <p:spPr>
          <a:xfrm>
            <a:off x="744071" y="117693"/>
            <a:ext cx="7673788" cy="738664"/>
          </a:xfrm>
          <a:prstGeom prst="rect">
            <a:avLst/>
          </a:prstGeom>
        </p:spPr>
        <p:txBody>
          <a:bodyPr wrap="square">
            <a:spAutoFit/>
          </a:bodyPr>
          <a:lstStyle/>
          <a:p>
            <a:pPr fontAlgn="base"/>
            <a:endParaRPr lang="en-IE" sz="1400" b="1" dirty="0"/>
          </a:p>
          <a:p>
            <a:pPr fontAlgn="base"/>
            <a:endParaRPr lang="en-IE" sz="1400" b="1" dirty="0"/>
          </a:p>
          <a:p>
            <a:pPr fontAlgn="base"/>
            <a:endParaRPr lang="en-IE" sz="1400" b="1" dirty="0"/>
          </a:p>
        </p:txBody>
      </p:sp>
      <p:sp>
        <p:nvSpPr>
          <p:cNvPr id="5" name="Rectangle 4"/>
          <p:cNvSpPr/>
          <p:nvPr/>
        </p:nvSpPr>
        <p:spPr>
          <a:xfrm>
            <a:off x="353142" y="419562"/>
            <a:ext cx="8503475" cy="8309967"/>
          </a:xfrm>
          <a:prstGeom prst="rect">
            <a:avLst/>
          </a:prstGeom>
        </p:spPr>
        <p:txBody>
          <a:bodyPr wrap="square" lIns="91440" tIns="45720" rIns="91440" bIns="45720" anchor="t">
            <a:spAutoFit/>
          </a:bodyPr>
          <a:lstStyle/>
          <a:p>
            <a:r>
              <a:rPr lang="en-US" sz="3000" b="1" dirty="0">
                <a:solidFill>
                  <a:srgbClr val="822327"/>
                </a:solidFill>
                <a:cs typeface="Arial"/>
              </a:rPr>
              <a:t>Making your appointment </a:t>
            </a:r>
          </a:p>
          <a:p>
            <a:endParaRPr lang="en-US" b="1" dirty="0">
              <a:solidFill>
                <a:srgbClr val="822327"/>
              </a:solidFill>
              <a:cs typeface="Arial"/>
            </a:endParaRPr>
          </a:p>
          <a:p>
            <a:r>
              <a:rPr lang="en-US" sz="1600" b="1" dirty="0">
                <a:solidFill>
                  <a:srgbClr val="FF0000"/>
                </a:solidFill>
                <a:cs typeface="Arial"/>
              </a:rPr>
              <a:t>You must have an appointment to see the Immigration Officer. </a:t>
            </a:r>
          </a:p>
          <a:p>
            <a:endParaRPr lang="en-US" sz="1600" b="1" dirty="0">
              <a:solidFill>
                <a:srgbClr val="FF0000"/>
              </a:solidFill>
              <a:cs typeface="Arial"/>
            </a:endParaRPr>
          </a:p>
          <a:p>
            <a:endParaRPr lang="en-US" sz="1600" b="1" dirty="0">
              <a:solidFill>
                <a:srgbClr val="FF0000"/>
              </a:solidFill>
              <a:cs typeface="Arial"/>
            </a:endParaRPr>
          </a:p>
          <a:p>
            <a:r>
              <a:rPr lang="en-IE" sz="1600" dirty="0"/>
              <a:t>If you are living </a:t>
            </a:r>
            <a:r>
              <a:rPr lang="en-IE" sz="1600" u="sng" dirty="0"/>
              <a:t>in Maynooth, Leixlip, </a:t>
            </a:r>
            <a:r>
              <a:rPr lang="en-IE" sz="1600" u="sng" dirty="0" err="1"/>
              <a:t>Kilcock,Celbridge</a:t>
            </a:r>
            <a:r>
              <a:rPr lang="en-IE" sz="1600" u="sng" dirty="0"/>
              <a:t> or Carbury </a:t>
            </a:r>
            <a:r>
              <a:rPr lang="en-IE" sz="1600" dirty="0"/>
              <a:t>you must make your appointment with the Immigration Officer in Leixlip. The </a:t>
            </a:r>
            <a:r>
              <a:rPr lang="en-IE" sz="1600" dirty="0">
                <a:solidFill>
                  <a:srgbClr val="000000"/>
                </a:solidFill>
                <a:effectLst/>
                <a:ea typeface="Times New Roman" panose="02020603050405020304" pitchFamily="18" charset="0"/>
              </a:rPr>
              <a:t>appointment schedule for Leixlip Garda Station will be </a:t>
            </a:r>
            <a:r>
              <a:rPr lang="en-IE" sz="1600" dirty="0">
                <a:solidFill>
                  <a:srgbClr val="000000"/>
                </a:solidFill>
                <a:ea typeface="Times New Roman" panose="02020603050405020304" pitchFamily="18" charset="0"/>
              </a:rPr>
              <a:t>made available on Moodle. </a:t>
            </a:r>
            <a:r>
              <a:rPr lang="en-IE" sz="1600" dirty="0">
                <a:ea typeface="Batang"/>
              </a:rPr>
              <a:t>You can choose your appointment date and time through Moodle (appointment times vary and may take place late in the evening) and you must remember to attend your appointment.  </a:t>
            </a:r>
            <a:r>
              <a:rPr lang="en-IE" sz="1600" b="1" dirty="0">
                <a:ea typeface="Batang"/>
                <a:cs typeface="Calibri"/>
              </a:rPr>
              <a:t>YOU MUST ATTEND THIS SLOT EVEN IF IT MEANS MISSING CLASS. APPOINTMENT CHANGES ARE NOT POSSIBLE. </a:t>
            </a:r>
            <a:r>
              <a:rPr lang="en-IE" sz="1600" dirty="0">
                <a:effectLst/>
                <a:latin typeface="Calibri"/>
                <a:ea typeface="Calibri" panose="020F0502020204030204" pitchFamily="34" charset="0"/>
                <a:cs typeface="Times New Roman"/>
              </a:rPr>
              <a:t>This year, the appointments will be available at Leixlip from Sunday 5</a:t>
            </a:r>
            <a:r>
              <a:rPr lang="en-IE" sz="1600" baseline="30000" dirty="0">
                <a:effectLst/>
                <a:latin typeface="Calibri"/>
                <a:ea typeface="Calibri" panose="020F0502020204030204" pitchFamily="34" charset="0"/>
                <a:cs typeface="Times New Roman"/>
              </a:rPr>
              <a:t>th</a:t>
            </a:r>
            <a:r>
              <a:rPr lang="en-IE" sz="1600" dirty="0">
                <a:effectLst/>
                <a:latin typeface="Calibri"/>
                <a:ea typeface="Calibri" panose="020F0502020204030204" pitchFamily="34" charset="0"/>
                <a:cs typeface="Times New Roman"/>
              </a:rPr>
              <a:t> of February until the 12</a:t>
            </a:r>
            <a:r>
              <a:rPr lang="en-IE" sz="1600" baseline="30000" dirty="0">
                <a:effectLst/>
                <a:latin typeface="Calibri"/>
                <a:ea typeface="Calibri" panose="020F0502020204030204" pitchFamily="34" charset="0"/>
                <a:cs typeface="Times New Roman"/>
              </a:rPr>
              <a:t>th</a:t>
            </a:r>
            <a:r>
              <a:rPr lang="en-IE" sz="1600" dirty="0">
                <a:effectLst/>
                <a:latin typeface="Calibri"/>
                <a:ea typeface="Calibri" panose="020F0502020204030204" pitchFamily="34" charset="0"/>
                <a:cs typeface="Times New Roman"/>
              </a:rPr>
              <a:t> of February. </a:t>
            </a:r>
            <a:r>
              <a:rPr lang="en-IE" sz="1600" dirty="0">
                <a:ea typeface="Times New Roman" panose="02020603050405020304" pitchFamily="18" charset="0"/>
                <a:cs typeface="Times New Roman"/>
              </a:rPr>
              <a:t>  We will email you when the appointments are ready on Moodle.</a:t>
            </a:r>
            <a:endParaRPr lang="en-IE" sz="1600" dirty="0">
              <a:effectLst/>
              <a:ea typeface="Times New Roman" panose="02020603050405020304" pitchFamily="18" charset="0"/>
              <a:cs typeface="Times New Roman"/>
            </a:endParaRPr>
          </a:p>
          <a:p>
            <a:endParaRPr lang="en-IE" sz="1600" dirty="0"/>
          </a:p>
          <a:p>
            <a:r>
              <a:rPr lang="en-IE" sz="1600" dirty="0"/>
              <a:t>If you are living </a:t>
            </a:r>
            <a:r>
              <a:rPr lang="en-IE" sz="1600" u="sng" dirty="0"/>
              <a:t>in other areas surrounding Maynooth </a:t>
            </a:r>
            <a:r>
              <a:rPr lang="en-IE" sz="1600" dirty="0"/>
              <a:t>you must</a:t>
            </a:r>
            <a:r>
              <a:rPr lang="en-IE" sz="1600" dirty="0">
                <a:solidFill>
                  <a:srgbClr val="000000"/>
                </a:solidFill>
                <a:effectLst/>
                <a:ea typeface="Times New Roman" panose="02020603050405020304" pitchFamily="18" charset="0"/>
              </a:rPr>
              <a:t> book your appointment at your local Garda Station. (For example: Clane = Naas Garda Station, Enfield = Trim Garda Station, Dunboyne = Ashbourne Garda Station).</a:t>
            </a:r>
            <a:endParaRPr lang="en-IE" sz="1600" dirty="0">
              <a:solidFill>
                <a:srgbClr val="000000"/>
              </a:solidFill>
              <a:effectLst/>
              <a:ea typeface="Calibri" panose="020F0502020204030204" pitchFamily="34" charset="0"/>
            </a:endParaRPr>
          </a:p>
          <a:p>
            <a:endParaRPr lang="en-IE" sz="1600" dirty="0"/>
          </a:p>
          <a:p>
            <a:r>
              <a:rPr lang="en-IE" sz="1600" dirty="0"/>
              <a:t>If you are living </a:t>
            </a:r>
            <a:r>
              <a:rPr lang="en-IE" sz="1600" u="sng" dirty="0"/>
              <a:t>in Dublin city or county (including Lucan), </a:t>
            </a:r>
            <a:r>
              <a:rPr lang="en-IE" sz="1600" dirty="0"/>
              <a:t>you must make your appointment with at Burgh Quay directly using this website: </a:t>
            </a:r>
            <a:r>
              <a:rPr lang="en-IE" sz="1600" dirty="0">
                <a:hlinkClick r:id="rId3"/>
              </a:rPr>
              <a:t>https://burghquayregistrationoffice.inis.gov.ie/</a:t>
            </a:r>
            <a:endParaRPr lang="en-IE" sz="1600" dirty="0"/>
          </a:p>
          <a:p>
            <a:endParaRPr lang="en-IE" dirty="0">
              <a:latin typeface="Calibri" panose="020F0502020204030204" pitchFamily="34" charset="0"/>
            </a:endParaRPr>
          </a:p>
          <a:p>
            <a:endParaRPr lang="en-IE" dirty="0">
              <a:latin typeface="Calibri" panose="020F0502020204030204" pitchFamily="34" charset="0"/>
            </a:endParaRPr>
          </a:p>
          <a:p>
            <a:r>
              <a:rPr lang="en-IE" dirty="0">
                <a:latin typeface="Calibri" panose="020F0502020204030204" pitchFamily="34" charset="0"/>
              </a:rPr>
              <a:t> </a:t>
            </a:r>
          </a:p>
          <a:p>
            <a:endParaRPr lang="en-IE" dirty="0">
              <a:latin typeface="Calibri" panose="020F0502020204030204" pitchFamily="34" charset="0"/>
            </a:endParaRPr>
          </a:p>
          <a:p>
            <a:endParaRPr lang="en-IE" dirty="0">
              <a:latin typeface="Calibri" panose="020F0502020204030204" pitchFamily="34" charset="0"/>
            </a:endParaRPr>
          </a:p>
          <a:p>
            <a:endParaRPr lang="en-US" b="1" dirty="0">
              <a:solidFill>
                <a:srgbClr val="822327"/>
              </a:solidFill>
              <a:latin typeface="Arial"/>
              <a:cs typeface="Arial"/>
            </a:endParaRPr>
          </a:p>
          <a:p>
            <a:endParaRPr lang="en-US" b="1" dirty="0">
              <a:solidFill>
                <a:srgbClr val="822327"/>
              </a:solidFill>
              <a:latin typeface="Arial"/>
              <a:cs typeface="Arial"/>
            </a:endParaRPr>
          </a:p>
          <a:p>
            <a:endParaRPr lang="en-US" b="1" dirty="0">
              <a:solidFill>
                <a:srgbClr val="822327"/>
              </a:solidFill>
              <a:latin typeface="Arial"/>
              <a:cs typeface="Arial"/>
            </a:endParaRPr>
          </a:p>
          <a:p>
            <a:endParaRPr lang="en-US" b="1" dirty="0">
              <a:solidFill>
                <a:srgbClr val="822327"/>
              </a:solidFill>
              <a:latin typeface="Arial"/>
              <a:cs typeface="Arial"/>
            </a:endParaRPr>
          </a:p>
          <a:p>
            <a:endParaRPr lang="en-US" b="1" dirty="0">
              <a:solidFill>
                <a:srgbClr val="822327"/>
              </a:solidFill>
              <a:latin typeface="Arial"/>
              <a:cs typeface="Arial"/>
            </a:endParaRPr>
          </a:p>
          <a:p>
            <a:endParaRPr lang="en-US" b="1" dirty="0">
              <a:solidFill>
                <a:srgbClr val="822327"/>
              </a:solidFill>
              <a:latin typeface="Arial"/>
              <a:cs typeface="Arial"/>
            </a:endParaRPr>
          </a:p>
        </p:txBody>
      </p:sp>
    </p:spTree>
    <p:extLst>
      <p:ext uri="{BB962C8B-B14F-4D97-AF65-F5344CB8AC3E}">
        <p14:creationId xmlns:p14="http://schemas.microsoft.com/office/powerpoint/2010/main" val="3266131542"/>
      </p:ext>
    </p:extLst>
  </p:cSld>
  <p:clrMapOvr>
    <a:masterClrMapping/>
  </p:clrMapOvr>
  <mc:AlternateContent xmlns:mc="http://schemas.openxmlformats.org/markup-compatibility/2006" xmlns:p14="http://schemas.microsoft.com/office/powerpoint/2010/main">
    <mc:Choice Requires="p14">
      <p:transition spd="slow" p14:dur="2000" advTm="71978"/>
    </mc:Choice>
    <mc:Fallback xmlns="">
      <p:transition spd="slow" advTm="7197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8894"/>
            <a:ext cx="9144000" cy="6858000"/>
          </a:xfrm>
          <a:prstGeom prst="rect">
            <a:avLst/>
          </a:prstGeom>
        </p:spPr>
      </p:pic>
      <p:sp>
        <p:nvSpPr>
          <p:cNvPr id="4" name="Rectangle 3"/>
          <p:cNvSpPr/>
          <p:nvPr/>
        </p:nvSpPr>
        <p:spPr>
          <a:xfrm>
            <a:off x="744071" y="117693"/>
            <a:ext cx="7673788" cy="738664"/>
          </a:xfrm>
          <a:prstGeom prst="rect">
            <a:avLst/>
          </a:prstGeom>
        </p:spPr>
        <p:txBody>
          <a:bodyPr wrap="square">
            <a:spAutoFit/>
          </a:bodyPr>
          <a:lstStyle/>
          <a:p>
            <a:pPr fontAlgn="base"/>
            <a:endParaRPr lang="en-IE" sz="1400" b="1" dirty="0"/>
          </a:p>
          <a:p>
            <a:pPr fontAlgn="base"/>
            <a:endParaRPr lang="en-IE" sz="1400" b="1" dirty="0"/>
          </a:p>
          <a:p>
            <a:pPr fontAlgn="base"/>
            <a:endParaRPr lang="en-IE" sz="1400" b="1" dirty="0"/>
          </a:p>
        </p:txBody>
      </p:sp>
      <p:sp>
        <p:nvSpPr>
          <p:cNvPr id="5" name="Rectangle 4"/>
          <p:cNvSpPr/>
          <p:nvPr/>
        </p:nvSpPr>
        <p:spPr>
          <a:xfrm>
            <a:off x="353142" y="419562"/>
            <a:ext cx="7715767" cy="4924425"/>
          </a:xfrm>
          <a:prstGeom prst="rect">
            <a:avLst/>
          </a:prstGeom>
        </p:spPr>
        <p:txBody>
          <a:bodyPr wrap="none">
            <a:spAutoFit/>
          </a:bodyPr>
          <a:lstStyle/>
          <a:p>
            <a:r>
              <a:rPr lang="en-US" sz="3000" b="1" dirty="0">
                <a:solidFill>
                  <a:srgbClr val="822327"/>
                </a:solidFill>
                <a:cs typeface="Arial"/>
              </a:rPr>
              <a:t>Location – Leixlip</a:t>
            </a:r>
          </a:p>
          <a:p>
            <a:endParaRPr lang="en-US" sz="3000" b="1" dirty="0">
              <a:solidFill>
                <a:srgbClr val="822327"/>
              </a:solidFill>
              <a:latin typeface="Arial"/>
              <a:cs typeface="Arial"/>
            </a:endParaRPr>
          </a:p>
          <a:p>
            <a:r>
              <a:rPr lang="en-IE" sz="1600" dirty="0">
                <a:latin typeface="Calibri" panose="020F0502020204030204" pitchFamily="34" charset="0"/>
              </a:rPr>
              <a:t>If you are</a:t>
            </a:r>
            <a:r>
              <a:rPr lang="en-IE" sz="1600" b="1" dirty="0">
                <a:latin typeface="Calibri" panose="020F0502020204030204" pitchFamily="34" charset="0"/>
              </a:rPr>
              <a:t> </a:t>
            </a:r>
            <a:r>
              <a:rPr lang="en-IE" sz="1600" b="1" u="sng" dirty="0">
                <a:latin typeface="Calibri" panose="020F0502020204030204" pitchFamily="34" charset="0"/>
              </a:rPr>
              <a:t>living in Maynooth, Kilcock, Celbridge, Carbury or Leixlip</a:t>
            </a:r>
            <a:r>
              <a:rPr lang="en-IE" sz="1600" dirty="0">
                <a:latin typeface="Calibri" panose="020F0502020204030204" pitchFamily="34" charset="0"/>
              </a:rPr>
              <a:t> your </a:t>
            </a:r>
          </a:p>
          <a:p>
            <a:r>
              <a:rPr lang="en-IE" sz="1600" dirty="0">
                <a:latin typeface="Calibri" panose="020F0502020204030204" pitchFamily="34" charset="0"/>
              </a:rPr>
              <a:t>appointment will be with the Immigration Office at </a:t>
            </a:r>
            <a:r>
              <a:rPr lang="en-IE" sz="1600" b="1" dirty="0">
                <a:latin typeface="Calibri" panose="020F0502020204030204" pitchFamily="34" charset="0"/>
              </a:rPr>
              <a:t>Leixlip Garda Station.</a:t>
            </a:r>
            <a:r>
              <a:rPr lang="en-IE" sz="1600" dirty="0">
                <a:latin typeface="Calibri" panose="020F0502020204030204" pitchFamily="34" charset="0"/>
              </a:rPr>
              <a:t>   </a:t>
            </a:r>
          </a:p>
          <a:p>
            <a:r>
              <a:rPr lang="en-IE" sz="1600" dirty="0">
                <a:latin typeface="Calibri" panose="020F0502020204030204" pitchFamily="34" charset="0"/>
              </a:rPr>
              <a:t>You can get a train from Maynooth to Leixlip (Louisa Bridge) station. </a:t>
            </a:r>
          </a:p>
          <a:p>
            <a:r>
              <a:rPr lang="en-IE" sz="1600" dirty="0">
                <a:latin typeface="Calibri" panose="020F0502020204030204" pitchFamily="34" charset="0"/>
              </a:rPr>
              <a:t>Journey by train is about 5 minutes and then Leixlip Garda Station is an 8 minute walk </a:t>
            </a:r>
          </a:p>
          <a:p>
            <a:r>
              <a:rPr lang="en-IE" sz="1600" dirty="0">
                <a:latin typeface="Calibri" panose="020F0502020204030204" pitchFamily="34" charset="0"/>
              </a:rPr>
              <a:t>from Leixlip (Louisa Bridge) train station. You can get the No 66 bus from Main Street,</a:t>
            </a:r>
          </a:p>
          <a:p>
            <a:r>
              <a:rPr lang="en-IE" sz="1600" dirty="0">
                <a:latin typeface="Calibri" panose="020F0502020204030204" pitchFamily="34" charset="0"/>
              </a:rPr>
              <a:t>Maynooth and get off at Leixlip Garda Station.  Journey by bus is about 10 minutes. Please </a:t>
            </a:r>
          </a:p>
          <a:p>
            <a:r>
              <a:rPr lang="en-IE" sz="1600" dirty="0">
                <a:latin typeface="Calibri" panose="020F0502020204030204" pitchFamily="34" charset="0"/>
              </a:rPr>
              <a:t>ensure  you allow enough time to travel, it would be best to plan to arrive </a:t>
            </a:r>
          </a:p>
          <a:p>
            <a:r>
              <a:rPr lang="en-IE" sz="1600" dirty="0">
                <a:latin typeface="Calibri" panose="020F0502020204030204" pitchFamily="34" charset="0"/>
              </a:rPr>
              <a:t>early for your appointment.</a:t>
            </a:r>
          </a:p>
          <a:p>
            <a:endParaRPr lang="en-IE" dirty="0">
              <a:latin typeface="Calibri" panose="020F0502020204030204" pitchFamily="34" charset="0"/>
            </a:endParaRPr>
          </a:p>
          <a:p>
            <a:endParaRPr lang="en-US" b="1" dirty="0">
              <a:solidFill>
                <a:srgbClr val="822327"/>
              </a:solidFill>
              <a:latin typeface="Arial"/>
              <a:cs typeface="Arial"/>
            </a:endParaRPr>
          </a:p>
          <a:p>
            <a:endParaRPr lang="en-US" b="1" dirty="0">
              <a:solidFill>
                <a:srgbClr val="822327"/>
              </a:solidFill>
              <a:latin typeface="Arial"/>
              <a:cs typeface="Arial"/>
            </a:endParaRPr>
          </a:p>
          <a:p>
            <a:endParaRPr lang="en-US" b="1" dirty="0">
              <a:solidFill>
                <a:srgbClr val="822327"/>
              </a:solidFill>
              <a:latin typeface="Arial"/>
              <a:cs typeface="Arial"/>
            </a:endParaRPr>
          </a:p>
          <a:p>
            <a:endParaRPr lang="en-US" b="1" dirty="0">
              <a:solidFill>
                <a:srgbClr val="822327"/>
              </a:solidFill>
              <a:latin typeface="Arial"/>
              <a:cs typeface="Arial"/>
            </a:endParaRPr>
          </a:p>
          <a:p>
            <a:endParaRPr lang="en-US" b="1" dirty="0">
              <a:solidFill>
                <a:srgbClr val="822327"/>
              </a:solidFill>
              <a:latin typeface="Arial"/>
              <a:cs typeface="Arial"/>
            </a:endParaRPr>
          </a:p>
          <a:p>
            <a:endParaRPr lang="en-US" b="1" dirty="0">
              <a:solidFill>
                <a:srgbClr val="822327"/>
              </a:solidFill>
              <a:latin typeface="Arial"/>
              <a:cs typeface="Arial"/>
            </a:endParaRPr>
          </a:p>
        </p:txBody>
      </p:sp>
      <p:pic>
        <p:nvPicPr>
          <p:cNvPr id="6" name="Picture 5"/>
          <p:cNvPicPr/>
          <p:nvPr/>
        </p:nvPicPr>
        <p:blipFill rotWithShape="1">
          <a:blip r:embed="rId3"/>
          <a:srcRect l="17625" t="36450" r="23141" b="7978"/>
          <a:stretch/>
        </p:blipFill>
        <p:spPr bwMode="auto">
          <a:xfrm>
            <a:off x="1955875" y="3605349"/>
            <a:ext cx="5250180" cy="26596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2519838"/>
      </p:ext>
    </p:extLst>
  </p:cSld>
  <p:clrMapOvr>
    <a:masterClrMapping/>
  </p:clrMapOvr>
  <mc:AlternateContent xmlns:mc="http://schemas.openxmlformats.org/markup-compatibility/2006" xmlns:p14="http://schemas.microsoft.com/office/powerpoint/2010/main">
    <mc:Choice Requires="p14">
      <p:transition spd="slow" p14:dur="2000" advTm="33087"/>
    </mc:Choice>
    <mc:Fallback xmlns="">
      <p:transition spd="slow" advTm="3308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8894"/>
            <a:ext cx="9144000" cy="6858000"/>
          </a:xfrm>
          <a:prstGeom prst="rect">
            <a:avLst/>
          </a:prstGeom>
        </p:spPr>
      </p:pic>
      <p:sp>
        <p:nvSpPr>
          <p:cNvPr id="4" name="Rectangle 3"/>
          <p:cNvSpPr/>
          <p:nvPr/>
        </p:nvSpPr>
        <p:spPr>
          <a:xfrm>
            <a:off x="744071" y="117693"/>
            <a:ext cx="7673788" cy="738664"/>
          </a:xfrm>
          <a:prstGeom prst="rect">
            <a:avLst/>
          </a:prstGeom>
        </p:spPr>
        <p:txBody>
          <a:bodyPr wrap="square">
            <a:spAutoFit/>
          </a:bodyPr>
          <a:lstStyle/>
          <a:p>
            <a:pPr fontAlgn="base"/>
            <a:endParaRPr lang="en-IE" sz="1400" b="1" dirty="0"/>
          </a:p>
          <a:p>
            <a:pPr fontAlgn="base"/>
            <a:endParaRPr lang="en-IE" sz="1400" b="1" dirty="0"/>
          </a:p>
          <a:p>
            <a:pPr fontAlgn="base"/>
            <a:endParaRPr lang="en-IE" sz="1400" b="1" dirty="0"/>
          </a:p>
        </p:txBody>
      </p:sp>
      <p:sp>
        <p:nvSpPr>
          <p:cNvPr id="5" name="Rectangle 4"/>
          <p:cNvSpPr/>
          <p:nvPr/>
        </p:nvSpPr>
        <p:spPr>
          <a:xfrm>
            <a:off x="353142" y="419562"/>
            <a:ext cx="8064717" cy="5324535"/>
          </a:xfrm>
          <a:prstGeom prst="rect">
            <a:avLst/>
          </a:prstGeom>
        </p:spPr>
        <p:txBody>
          <a:bodyPr wrap="square">
            <a:spAutoFit/>
          </a:bodyPr>
          <a:lstStyle/>
          <a:p>
            <a:r>
              <a:rPr lang="en-US" sz="3000" b="1" dirty="0">
                <a:solidFill>
                  <a:srgbClr val="822327"/>
                </a:solidFill>
                <a:latin typeface="+mj-lt"/>
                <a:cs typeface="Arial"/>
              </a:rPr>
              <a:t>Location - Dublin</a:t>
            </a:r>
          </a:p>
          <a:p>
            <a:endParaRPr lang="en-US" b="1" dirty="0">
              <a:solidFill>
                <a:srgbClr val="822327"/>
              </a:solidFill>
              <a:latin typeface="Arial"/>
              <a:cs typeface="Arial"/>
            </a:endParaRPr>
          </a:p>
          <a:p>
            <a:endParaRPr lang="en-US" b="1" dirty="0">
              <a:solidFill>
                <a:srgbClr val="822327"/>
              </a:solidFill>
              <a:latin typeface="Arial"/>
              <a:cs typeface="Arial"/>
            </a:endParaRPr>
          </a:p>
          <a:p>
            <a:r>
              <a:rPr lang="en-IE" sz="1600" dirty="0">
                <a:latin typeface="+mj-lt"/>
              </a:rPr>
              <a:t>If you are </a:t>
            </a:r>
            <a:r>
              <a:rPr lang="en-IE" sz="1600" b="1" u="sng" dirty="0">
                <a:latin typeface="+mj-lt"/>
              </a:rPr>
              <a:t>living in Dublin city or county, </a:t>
            </a:r>
            <a:r>
              <a:rPr lang="en-IE" sz="1600" dirty="0">
                <a:latin typeface="+mj-lt"/>
              </a:rPr>
              <a:t>you must attend the </a:t>
            </a:r>
            <a:r>
              <a:rPr lang="en-IE" sz="1600" b="1" dirty="0">
                <a:latin typeface="+mj-lt"/>
              </a:rPr>
              <a:t>Irish Naturalisation and  Immigration Service </a:t>
            </a:r>
            <a:r>
              <a:rPr lang="en-IE" sz="1600" dirty="0">
                <a:latin typeface="+mj-lt"/>
              </a:rPr>
              <a:t>offices located at 13-14 </a:t>
            </a:r>
            <a:r>
              <a:rPr lang="en-IE" sz="1600" b="1" dirty="0">
                <a:latin typeface="+mj-lt"/>
              </a:rPr>
              <a:t>Burgh Quay</a:t>
            </a:r>
            <a:r>
              <a:rPr lang="en-IE" sz="1600" dirty="0">
                <a:latin typeface="+mj-lt"/>
              </a:rPr>
              <a:t>, Dublin 2, DO2 XK70.  You can make your appointment on this website: </a:t>
            </a:r>
            <a:br>
              <a:rPr lang="en-IE" sz="1600" dirty="0">
                <a:latin typeface="+mj-lt"/>
              </a:rPr>
            </a:br>
            <a:r>
              <a:rPr lang="en-IE" sz="1600" dirty="0">
                <a:latin typeface="+mj-lt"/>
                <a:hlinkClick r:id="rId3"/>
              </a:rPr>
              <a:t>https://</a:t>
            </a:r>
            <a:r>
              <a:rPr lang="en-IE" sz="1600" dirty="0" err="1">
                <a:latin typeface="+mj-lt"/>
                <a:hlinkClick r:id="rId3"/>
              </a:rPr>
              <a:t>www.irishimmigration.ie</a:t>
            </a:r>
            <a:r>
              <a:rPr lang="en-IE" sz="1600" dirty="0">
                <a:latin typeface="+mj-lt"/>
                <a:hlinkClick r:id="rId3"/>
              </a:rPr>
              <a:t>/</a:t>
            </a:r>
            <a:r>
              <a:rPr lang="en-IE" sz="1600" dirty="0">
                <a:latin typeface="+mj-lt"/>
              </a:rPr>
              <a:t> Burgh Quay is located in Dublin City Centre, close to O’Connell Bridge.  </a:t>
            </a:r>
          </a:p>
          <a:p>
            <a:r>
              <a:rPr lang="en-IE" sz="1600" dirty="0">
                <a:latin typeface="+mj-lt"/>
              </a:rPr>
              <a:t>You can also renew your immigration online if living in Dublin city or county using this </a:t>
            </a:r>
            <a:r>
              <a:rPr lang="en-IE" sz="1600" dirty="0" err="1">
                <a:latin typeface="+mj-lt"/>
              </a:rPr>
              <a:t>link:https</a:t>
            </a:r>
            <a:r>
              <a:rPr lang="en-IE" sz="1600" dirty="0">
                <a:latin typeface="+mj-lt"/>
              </a:rPr>
              <a:t>://</a:t>
            </a:r>
            <a:r>
              <a:rPr lang="en-IE" sz="1600" dirty="0" err="1">
                <a:latin typeface="+mj-lt"/>
              </a:rPr>
              <a:t>inisonline.jahs.ie</a:t>
            </a:r>
            <a:r>
              <a:rPr lang="en-IE" sz="1600" dirty="0">
                <a:latin typeface="+mj-lt"/>
              </a:rPr>
              <a:t>/user/login</a:t>
            </a:r>
          </a:p>
          <a:p>
            <a:endParaRPr lang="en-IE" dirty="0">
              <a:latin typeface="Calibri" panose="020F0502020204030204" pitchFamily="34" charset="0"/>
            </a:endParaRPr>
          </a:p>
          <a:p>
            <a:endParaRPr lang="en-IE" dirty="0">
              <a:latin typeface="Calibri" panose="020F0502020204030204" pitchFamily="34" charset="0"/>
            </a:endParaRPr>
          </a:p>
          <a:p>
            <a:endParaRPr lang="en-IE" dirty="0">
              <a:latin typeface="Calibri" panose="020F0502020204030204" pitchFamily="34" charset="0"/>
            </a:endParaRPr>
          </a:p>
          <a:p>
            <a:endParaRPr lang="en-US" b="1" dirty="0">
              <a:solidFill>
                <a:srgbClr val="822327"/>
              </a:solidFill>
              <a:latin typeface="Arial"/>
              <a:cs typeface="Arial"/>
            </a:endParaRPr>
          </a:p>
          <a:p>
            <a:endParaRPr lang="en-US" b="1" dirty="0">
              <a:solidFill>
                <a:srgbClr val="822327"/>
              </a:solidFill>
              <a:latin typeface="Arial"/>
              <a:cs typeface="Arial"/>
            </a:endParaRPr>
          </a:p>
          <a:p>
            <a:endParaRPr lang="en-US" b="1" dirty="0">
              <a:solidFill>
                <a:srgbClr val="822327"/>
              </a:solidFill>
              <a:latin typeface="Arial"/>
              <a:cs typeface="Arial"/>
            </a:endParaRPr>
          </a:p>
          <a:p>
            <a:endParaRPr lang="en-US" b="1" dirty="0">
              <a:solidFill>
                <a:srgbClr val="822327"/>
              </a:solidFill>
              <a:latin typeface="Arial"/>
              <a:cs typeface="Arial"/>
            </a:endParaRPr>
          </a:p>
          <a:p>
            <a:endParaRPr lang="en-US" b="1" dirty="0">
              <a:solidFill>
                <a:srgbClr val="822327"/>
              </a:solidFill>
              <a:latin typeface="Arial"/>
              <a:cs typeface="Arial"/>
            </a:endParaRPr>
          </a:p>
          <a:p>
            <a:endParaRPr lang="en-US" b="1" dirty="0">
              <a:solidFill>
                <a:srgbClr val="822327"/>
              </a:solidFill>
              <a:latin typeface="Arial"/>
              <a:cs typeface="Arial"/>
            </a:endParaRPr>
          </a:p>
        </p:txBody>
      </p:sp>
      <p:pic>
        <p:nvPicPr>
          <p:cNvPr id="7" name="Picture 6"/>
          <p:cNvPicPr/>
          <p:nvPr/>
        </p:nvPicPr>
        <p:blipFill rotWithShape="1">
          <a:blip r:embed="rId4"/>
          <a:srcRect l="38000" t="20220" r="-1533" b="20633"/>
          <a:stretch/>
        </p:blipFill>
        <p:spPr bwMode="auto">
          <a:xfrm>
            <a:off x="2282847" y="3749040"/>
            <a:ext cx="4596236" cy="25384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7758891"/>
      </p:ext>
    </p:extLst>
  </p:cSld>
  <p:clrMapOvr>
    <a:masterClrMapping/>
  </p:clrMapOvr>
  <mc:AlternateContent xmlns:mc="http://schemas.openxmlformats.org/markup-compatibility/2006" xmlns:p14="http://schemas.microsoft.com/office/powerpoint/2010/main">
    <mc:Choice Requires="p14">
      <p:transition spd="slow" p14:dur="2000" advTm="22174"/>
    </mc:Choice>
    <mc:Fallback xmlns="">
      <p:transition spd="slow" advTm="2217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13509" y="287383"/>
            <a:ext cx="8461186" cy="5627181"/>
          </a:xfrm>
          <a:prstGeom prst="rect">
            <a:avLst/>
          </a:prstGeom>
          <a:noFill/>
        </p:spPr>
        <p:txBody>
          <a:bodyPr wrap="square" rtlCol="0" anchor="t">
            <a:spAutoFit/>
          </a:bodyPr>
          <a:lstStyle/>
          <a:p>
            <a:r>
              <a:rPr lang="en-US" sz="3000" b="1" dirty="0">
                <a:solidFill>
                  <a:srgbClr val="822327"/>
                </a:solidFill>
                <a:cs typeface="Arial"/>
              </a:rPr>
              <a:t>Required Documentation</a:t>
            </a:r>
          </a:p>
          <a:p>
            <a:pPr fontAlgn="base"/>
            <a:endParaRPr lang="en-IE" sz="1600" b="1" dirty="0"/>
          </a:p>
          <a:p>
            <a:pPr fontAlgn="base"/>
            <a:r>
              <a:rPr lang="en-IE" sz="1600" b="1" dirty="0"/>
              <a:t>What to bring with you to obtain your Irish Residence Permit:</a:t>
            </a:r>
          </a:p>
          <a:p>
            <a:pPr marL="285750" indent="-285750" fontAlgn="base">
              <a:buFont typeface="Arial" panose="020B0604020202020204" pitchFamily="34" charset="0"/>
              <a:buChar char="•"/>
            </a:pPr>
            <a:r>
              <a:rPr lang="en-IE" sz="1600" dirty="0"/>
              <a:t>Your Passport</a:t>
            </a:r>
          </a:p>
          <a:p>
            <a:pPr marL="285750" indent="-285750" fontAlgn="base">
              <a:buFont typeface="Arial" panose="020B0604020202020204" pitchFamily="34" charset="0"/>
              <a:buChar char="•"/>
            </a:pPr>
            <a:r>
              <a:rPr lang="en-IE" sz="1600" dirty="0"/>
              <a:t>Letter from Maynooth University to confirm you are a registered student (see slide 8 for more information)</a:t>
            </a:r>
          </a:p>
          <a:p>
            <a:pPr marL="285750" indent="-285750" fontAlgn="base">
              <a:buFont typeface="Arial" panose="020B0604020202020204" pitchFamily="34" charset="0"/>
              <a:buChar char="•"/>
            </a:pPr>
            <a:r>
              <a:rPr lang="en-IE" sz="1600" dirty="0"/>
              <a:t>Evidence of medical insurance</a:t>
            </a:r>
          </a:p>
          <a:p>
            <a:pPr marL="285750" indent="-285750" fontAlgn="base">
              <a:buFont typeface="Arial" panose="020B0604020202020204" pitchFamily="34" charset="0"/>
              <a:buChar char="•"/>
            </a:pPr>
            <a:r>
              <a:rPr lang="en-IE" sz="1600" dirty="0"/>
              <a:t>If non visa required you need to present evidence of finance or evidence that you have sufficient funds to support yourself during your stay (see next slide).</a:t>
            </a:r>
          </a:p>
          <a:p>
            <a:pPr marL="285750" indent="-285750" fontAlgn="base">
              <a:buFont typeface="Arial" panose="020B0604020202020204" pitchFamily="34" charset="0"/>
              <a:buChar char="•"/>
            </a:pPr>
            <a:r>
              <a:rPr lang="en-IE" sz="1600" dirty="0">
                <a:solidFill>
                  <a:srgbClr val="201F1E"/>
                </a:solidFill>
                <a:effectLst/>
                <a:ea typeface="Times New Roman" panose="02020603050405020304" pitchFamily="18" charset="0"/>
              </a:rPr>
              <a:t>If living off campus you should bring a copy of your rent agreement as proof of address or a utility bill if you have one.</a:t>
            </a:r>
            <a:endParaRPr lang="en-IE" sz="1600" dirty="0"/>
          </a:p>
          <a:p>
            <a:pPr fontAlgn="base"/>
            <a:endParaRPr lang="en-IE" sz="1600" dirty="0"/>
          </a:p>
          <a:p>
            <a:pPr fontAlgn="t">
              <a:lnSpc>
                <a:spcPts val="1440"/>
              </a:lnSpc>
              <a:spcAft>
                <a:spcPts val="750"/>
              </a:spcAft>
            </a:pPr>
            <a:r>
              <a:rPr lang="en-IE" sz="1600" b="1" i="1" dirty="0">
                <a:solidFill>
                  <a:srgbClr val="0D0D0D"/>
                </a:solidFill>
                <a:effectLst/>
                <a:ea typeface="Times New Roman" panose="02020603050405020304" pitchFamily="18" charset="0"/>
                <a:cs typeface="Times New Roman" panose="02020603050405020304" pitchFamily="18" charset="0"/>
              </a:rPr>
              <a:t>Cost &amp; payment</a:t>
            </a:r>
            <a:endParaRPr lang="en-IE" sz="1600" dirty="0">
              <a:effectLst/>
              <a:ea typeface="Calibri" panose="020F0502020204030204" pitchFamily="34" charset="0"/>
              <a:cs typeface="Times New Roman" panose="02020603050405020304" pitchFamily="18" charset="0"/>
            </a:endParaRPr>
          </a:p>
          <a:p>
            <a:pPr fontAlgn="t">
              <a:lnSpc>
                <a:spcPts val="1440"/>
              </a:lnSpc>
              <a:spcAft>
                <a:spcPts val="800"/>
              </a:spcAft>
            </a:pPr>
            <a:r>
              <a:rPr lang="en-IE" sz="1600" dirty="0">
                <a:solidFill>
                  <a:srgbClr val="000000"/>
                </a:solidFill>
                <a:effectLst/>
                <a:ea typeface="Times New Roman" panose="02020603050405020304" pitchFamily="18" charset="0"/>
                <a:cs typeface="Times New Roman" panose="02020603050405020304" pitchFamily="18" charset="0"/>
              </a:rPr>
              <a:t>You must pay a fee of </a:t>
            </a:r>
            <a:r>
              <a:rPr lang="en-IE" sz="1600" b="1" dirty="0">
                <a:solidFill>
                  <a:srgbClr val="000000"/>
                </a:solidFill>
                <a:effectLst/>
                <a:ea typeface="Times New Roman" panose="02020603050405020304" pitchFamily="18" charset="0"/>
                <a:cs typeface="Times New Roman" panose="02020603050405020304" pitchFamily="18" charset="0"/>
              </a:rPr>
              <a:t>€300</a:t>
            </a:r>
            <a:r>
              <a:rPr lang="en-IE" sz="1600" dirty="0">
                <a:solidFill>
                  <a:srgbClr val="000000"/>
                </a:solidFill>
                <a:effectLst/>
                <a:ea typeface="Times New Roman" panose="02020603050405020304" pitchFamily="18" charset="0"/>
                <a:cs typeface="Times New Roman" panose="02020603050405020304" pitchFamily="18" charset="0"/>
              </a:rPr>
              <a:t> per person to register. You can pay by:</a:t>
            </a:r>
            <a:endParaRPr lang="en-IE" sz="1600" dirty="0">
              <a:effectLst/>
              <a:ea typeface="Calibri" panose="020F0502020204030204" pitchFamily="34" charset="0"/>
              <a:cs typeface="Times New Roman" panose="02020603050405020304" pitchFamily="18" charset="0"/>
            </a:endParaRPr>
          </a:p>
          <a:p>
            <a:pPr marL="342900" lvl="0" indent="-342900" fontAlgn="t">
              <a:lnSpc>
                <a:spcPts val="1440"/>
              </a:lnSpc>
              <a:spcAft>
                <a:spcPts val="800"/>
              </a:spcAft>
              <a:buSzPts val="1000"/>
              <a:buFont typeface="Symbol" panose="05050102010706020507" pitchFamily="18" charset="2"/>
              <a:buChar char=""/>
              <a:tabLst>
                <a:tab pos="457200" algn="l"/>
              </a:tabLst>
            </a:pPr>
            <a:r>
              <a:rPr lang="en-IE" sz="1600" dirty="0">
                <a:solidFill>
                  <a:srgbClr val="000000"/>
                </a:solidFill>
                <a:effectLst/>
                <a:ea typeface="Times New Roman" panose="02020603050405020304" pitchFamily="18" charset="0"/>
                <a:cs typeface="Times New Roman" panose="02020603050405020304" pitchFamily="18" charset="0"/>
              </a:rPr>
              <a:t>Credit/debit card:  Only cards which are Visa &amp; MasterCard are accepted.       </a:t>
            </a:r>
            <a:endParaRPr lang="en-IE" sz="1600" dirty="0">
              <a:effectLst/>
              <a:ea typeface="Calibri" panose="020F0502020204030204" pitchFamily="34" charset="0"/>
              <a:cs typeface="Times New Roman" panose="02020603050405020304" pitchFamily="18" charset="0"/>
            </a:endParaRPr>
          </a:p>
          <a:p>
            <a:pPr marL="342900" lvl="0" indent="-342900" fontAlgn="t">
              <a:lnSpc>
                <a:spcPts val="1440"/>
              </a:lnSpc>
              <a:spcAft>
                <a:spcPts val="800"/>
              </a:spcAft>
              <a:buSzPts val="1000"/>
              <a:buFont typeface="Symbol" panose="05050102010706020507" pitchFamily="18" charset="2"/>
              <a:buChar char=""/>
              <a:tabLst>
                <a:tab pos="457200" algn="l"/>
              </a:tabLst>
            </a:pPr>
            <a:r>
              <a:rPr lang="en-IE" sz="1600" dirty="0">
                <a:solidFill>
                  <a:srgbClr val="000000"/>
                </a:solidFill>
                <a:effectLst/>
                <a:ea typeface="Times New Roman" panose="02020603050405020304" pitchFamily="18" charset="0"/>
                <a:cs typeface="Times New Roman" panose="02020603050405020304" pitchFamily="18" charset="0"/>
              </a:rPr>
              <a:t>American Express is not accepted</a:t>
            </a:r>
            <a:endParaRPr lang="en-IE" sz="1600" dirty="0">
              <a:effectLst/>
              <a:ea typeface="Calibri" panose="020F0502020204030204" pitchFamily="34" charset="0"/>
              <a:cs typeface="Times New Roman" panose="02020603050405020304" pitchFamily="18" charset="0"/>
            </a:endParaRPr>
          </a:p>
          <a:p>
            <a:pPr marL="342900" lvl="0" indent="-342900" fontAlgn="t">
              <a:lnSpc>
                <a:spcPts val="1440"/>
              </a:lnSpc>
              <a:spcAft>
                <a:spcPts val="800"/>
              </a:spcAft>
              <a:buSzPts val="1000"/>
              <a:buFont typeface="Symbol" panose="05050102010706020507" pitchFamily="18" charset="2"/>
              <a:buChar char=""/>
              <a:tabLst>
                <a:tab pos="457200" algn="l"/>
              </a:tabLst>
            </a:pPr>
            <a:r>
              <a:rPr lang="en-IE" sz="1600" dirty="0">
                <a:solidFill>
                  <a:srgbClr val="000000"/>
                </a:solidFill>
                <a:effectLst/>
                <a:ea typeface="Times New Roman" panose="02020603050405020304" pitchFamily="18" charset="0"/>
                <a:cs typeface="Times New Roman" panose="02020603050405020304" pitchFamily="18" charset="0"/>
              </a:rPr>
              <a:t>No Cash Accepted </a:t>
            </a:r>
            <a:endParaRPr lang="en-IE" sz="1600" dirty="0">
              <a:effectLst/>
              <a:ea typeface="Calibri" panose="020F0502020204030204" pitchFamily="34" charset="0"/>
              <a:cs typeface="Times New Roman" panose="02020603050405020304" pitchFamily="18" charset="0"/>
            </a:endParaRPr>
          </a:p>
          <a:p>
            <a:pPr fontAlgn="t">
              <a:lnSpc>
                <a:spcPts val="1440"/>
              </a:lnSpc>
              <a:spcAft>
                <a:spcPts val="800"/>
              </a:spcAft>
            </a:pPr>
            <a:r>
              <a:rPr lang="en-IE" sz="1600" dirty="0">
                <a:solidFill>
                  <a:srgbClr val="0D0D0D"/>
                </a:solidFill>
                <a:effectLst/>
                <a:ea typeface="Times New Roman" panose="02020603050405020304" pitchFamily="18" charset="0"/>
                <a:cs typeface="Times New Roman" panose="02020603050405020304" pitchFamily="18" charset="0"/>
              </a:rPr>
              <a:t>If any of the above required documents are not produced at your Immigration appointment, you </a:t>
            </a:r>
            <a:r>
              <a:rPr lang="en-IE" sz="1600" b="1" u="sng" dirty="0">
                <a:solidFill>
                  <a:srgbClr val="0D0D0D"/>
                </a:solidFill>
                <a:effectLst/>
                <a:ea typeface="Times New Roman" panose="02020603050405020304" pitchFamily="18" charset="0"/>
                <a:cs typeface="Times New Roman" panose="02020603050405020304" pitchFamily="18" charset="0"/>
              </a:rPr>
              <a:t>will not</a:t>
            </a:r>
            <a:r>
              <a:rPr lang="en-IE" sz="1600" dirty="0">
                <a:solidFill>
                  <a:srgbClr val="0D0D0D"/>
                </a:solidFill>
                <a:effectLst/>
                <a:ea typeface="Times New Roman" panose="02020603050405020304" pitchFamily="18" charset="0"/>
                <a:cs typeface="Times New Roman" panose="02020603050405020304" pitchFamily="18" charset="0"/>
              </a:rPr>
              <a:t> be registered. </a:t>
            </a:r>
            <a:endParaRPr lang="en-IE" sz="1600" dirty="0">
              <a:effectLst/>
              <a:ea typeface="Calibri" panose="020F0502020204030204" pitchFamily="34" charset="0"/>
              <a:cs typeface="Times New Roman" panose="02020603050405020304" pitchFamily="18" charset="0"/>
            </a:endParaRPr>
          </a:p>
          <a:p>
            <a:pPr fontAlgn="base"/>
            <a:endParaRPr lang="en-IE" sz="1400" dirty="0"/>
          </a:p>
          <a:p>
            <a:endParaRPr lang="en-US" dirty="0">
              <a:latin typeface="Arial"/>
              <a:cs typeface="Arial"/>
            </a:endParaRPr>
          </a:p>
        </p:txBody>
      </p:sp>
    </p:spTree>
    <p:extLst>
      <p:ext uri="{BB962C8B-B14F-4D97-AF65-F5344CB8AC3E}">
        <p14:creationId xmlns:p14="http://schemas.microsoft.com/office/powerpoint/2010/main" val="2800589685"/>
      </p:ext>
    </p:extLst>
  </p:cSld>
  <p:clrMapOvr>
    <a:masterClrMapping/>
  </p:clrMapOvr>
  <mc:AlternateContent xmlns:mc="http://schemas.openxmlformats.org/markup-compatibility/2006" xmlns:p14="http://schemas.microsoft.com/office/powerpoint/2010/main">
    <mc:Choice Requires="p14">
      <p:transition spd="slow" p14:dur="2000" advTm="51383"/>
    </mc:Choice>
    <mc:Fallback xmlns="">
      <p:transition spd="slow" advTm="5138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8894"/>
            <a:ext cx="9144000" cy="6858000"/>
          </a:xfrm>
          <a:prstGeom prst="rect">
            <a:avLst/>
          </a:prstGeom>
        </p:spPr>
      </p:pic>
      <p:sp>
        <p:nvSpPr>
          <p:cNvPr id="4" name="Rectangle 3"/>
          <p:cNvSpPr/>
          <p:nvPr/>
        </p:nvSpPr>
        <p:spPr>
          <a:xfrm>
            <a:off x="744071" y="117693"/>
            <a:ext cx="7673788" cy="15040015"/>
          </a:xfrm>
          <a:prstGeom prst="rect">
            <a:avLst/>
          </a:prstGeom>
        </p:spPr>
        <p:txBody>
          <a:bodyPr wrap="square">
            <a:spAutoFit/>
          </a:bodyPr>
          <a:lstStyle/>
          <a:p>
            <a:pPr fontAlgn="base"/>
            <a:endParaRPr lang="en-IE" sz="1400" b="1" dirty="0"/>
          </a:p>
          <a:p>
            <a:pPr fontAlgn="base"/>
            <a:r>
              <a:rPr lang="en-IE" sz="3000" b="1" dirty="0">
                <a:solidFill>
                  <a:schemeClr val="accent2">
                    <a:lumMod val="75000"/>
                  </a:schemeClr>
                </a:solidFill>
              </a:rPr>
              <a:t>Proof of Address: </a:t>
            </a:r>
          </a:p>
          <a:p>
            <a:pPr fontAlgn="base"/>
            <a:endParaRPr lang="en-IE" sz="3000" b="1" dirty="0">
              <a:solidFill>
                <a:schemeClr val="accent2">
                  <a:lumMod val="75000"/>
                </a:schemeClr>
              </a:solidFill>
            </a:endParaRPr>
          </a:p>
          <a:p>
            <a:pPr fontAlgn="base"/>
            <a:endParaRPr lang="en-IE" sz="1400" b="1" dirty="0"/>
          </a:p>
          <a:p>
            <a:pPr marL="285750" indent="-285750" fontAlgn="base">
              <a:buFont typeface="Arial" panose="020B0604020202020204" pitchFamily="34" charset="0"/>
              <a:buChar char="•"/>
            </a:pPr>
            <a:r>
              <a:rPr lang="en-IE" sz="1600" dirty="0"/>
              <a:t>If you are residing in the college your college letter is sufficient evidence for proof of address: </a:t>
            </a:r>
          </a:p>
          <a:p>
            <a:pPr fontAlgn="base"/>
            <a:endParaRPr lang="en-IE" sz="1600" dirty="0"/>
          </a:p>
          <a:p>
            <a:pPr marL="285750" indent="-285750" fontAlgn="base">
              <a:buFont typeface="Arial" panose="020B0604020202020204" pitchFamily="34" charset="0"/>
              <a:buChar char="•"/>
            </a:pPr>
            <a:r>
              <a:rPr lang="en-IE" sz="1600" dirty="0"/>
              <a:t>If you are residing outside of the college you will need the following;</a:t>
            </a:r>
          </a:p>
          <a:p>
            <a:pPr fontAlgn="base"/>
            <a:endParaRPr lang="en-IE" sz="1600" dirty="0"/>
          </a:p>
          <a:p>
            <a:pPr marL="285750" indent="-285750" fontAlgn="base">
              <a:buFont typeface="Arial" panose="020B0604020202020204" pitchFamily="34" charset="0"/>
              <a:buChar char="•"/>
            </a:pPr>
            <a:r>
              <a:rPr lang="en-IE" sz="1600" dirty="0"/>
              <a:t>Rental agreement and bank statement </a:t>
            </a:r>
          </a:p>
          <a:p>
            <a:pPr fontAlgn="base"/>
            <a:endParaRPr lang="en-IE" sz="1600" dirty="0"/>
          </a:p>
          <a:p>
            <a:pPr fontAlgn="base"/>
            <a:r>
              <a:rPr lang="en-IE" sz="1600" b="1" dirty="0"/>
              <a:t>Or</a:t>
            </a:r>
            <a:r>
              <a:rPr lang="en-IE" sz="1600" dirty="0"/>
              <a:t> </a:t>
            </a:r>
          </a:p>
          <a:p>
            <a:pPr fontAlgn="base"/>
            <a:endParaRPr lang="en-IE" sz="1600" dirty="0"/>
          </a:p>
          <a:p>
            <a:pPr fontAlgn="base"/>
            <a:r>
              <a:rPr lang="en-IE" sz="1600" dirty="0"/>
              <a:t>If you do not have rental agreement:</a:t>
            </a:r>
          </a:p>
          <a:p>
            <a:pPr fontAlgn="base"/>
            <a:endParaRPr lang="en-IE" sz="1600" dirty="0"/>
          </a:p>
          <a:p>
            <a:pPr marL="285750" indent="-285750" fontAlgn="base">
              <a:buFont typeface="Arial" panose="020B0604020202020204" pitchFamily="34" charset="0"/>
              <a:buChar char="•"/>
            </a:pPr>
            <a:r>
              <a:rPr lang="en-IE" sz="1600" dirty="0"/>
              <a:t> A letter from the landlord stating you will be residing there</a:t>
            </a:r>
          </a:p>
          <a:p>
            <a:pPr fontAlgn="base"/>
            <a:endParaRPr lang="en-IE" sz="1600" dirty="0"/>
          </a:p>
          <a:p>
            <a:pPr marL="285750" indent="-285750" fontAlgn="base">
              <a:buFont typeface="Arial" panose="020B0604020202020204" pitchFamily="34" charset="0"/>
              <a:buChar char="•"/>
            </a:pPr>
            <a:r>
              <a:rPr lang="en-IE" sz="1600" dirty="0"/>
              <a:t>A copy of a recent utility bill in landlords name.</a:t>
            </a:r>
          </a:p>
          <a:p>
            <a:pPr fontAlgn="base"/>
            <a:endParaRPr lang="en-IE" sz="1600" dirty="0"/>
          </a:p>
          <a:p>
            <a:pPr fontAlgn="base"/>
            <a:endParaRPr lang="en-IE" sz="1600" b="1" dirty="0"/>
          </a:p>
          <a:p>
            <a:pPr fontAlgn="base"/>
            <a:endParaRPr lang="en-IE" sz="1600" b="1" dirty="0"/>
          </a:p>
          <a:p>
            <a:pPr fontAlgn="base"/>
            <a:endParaRPr lang="en-IE" sz="1600" b="1" dirty="0"/>
          </a:p>
          <a:p>
            <a:pPr fontAlgn="base"/>
            <a:endParaRPr lang="en-IE" sz="1600" b="1" dirty="0"/>
          </a:p>
          <a:p>
            <a:pPr fontAlgn="base"/>
            <a:endParaRPr lang="en-IE" sz="1600" b="1" dirty="0"/>
          </a:p>
          <a:p>
            <a:pPr fontAlgn="base"/>
            <a:endParaRPr lang="en-IE" sz="1600" b="1" dirty="0"/>
          </a:p>
          <a:p>
            <a:pPr fontAlgn="base"/>
            <a:endParaRPr lang="en-IE" sz="1600" b="1" dirty="0"/>
          </a:p>
          <a:p>
            <a:pPr fontAlgn="base"/>
            <a:endParaRPr lang="en-IE" sz="1600" b="1" dirty="0"/>
          </a:p>
          <a:p>
            <a:pPr fontAlgn="base"/>
            <a:endParaRPr lang="en-IE" sz="1600" b="1" dirty="0"/>
          </a:p>
          <a:p>
            <a:pPr fontAlgn="base"/>
            <a:endParaRPr lang="en-IE" sz="1600" b="1" dirty="0"/>
          </a:p>
          <a:p>
            <a:pPr fontAlgn="base"/>
            <a:endParaRPr lang="en-IE" sz="1600" b="1" dirty="0"/>
          </a:p>
          <a:p>
            <a:pPr fontAlgn="base"/>
            <a:endParaRPr lang="en-IE" sz="1600" b="1" dirty="0"/>
          </a:p>
          <a:p>
            <a:pPr fontAlgn="base"/>
            <a:endParaRPr lang="en-IE" sz="1600" b="1" dirty="0"/>
          </a:p>
          <a:p>
            <a:pPr fontAlgn="base"/>
            <a:endParaRPr lang="en-IE" sz="1600" b="1" dirty="0"/>
          </a:p>
          <a:p>
            <a:pPr fontAlgn="base"/>
            <a:endParaRPr lang="en-IE" sz="1600" b="1" dirty="0"/>
          </a:p>
          <a:p>
            <a:pPr fontAlgn="base"/>
            <a:endParaRPr lang="en-IE" sz="1600" b="1" dirty="0"/>
          </a:p>
          <a:p>
            <a:pPr fontAlgn="base"/>
            <a:endParaRPr lang="en-IE" sz="1600" b="1" dirty="0"/>
          </a:p>
          <a:p>
            <a:pPr fontAlgn="base"/>
            <a:r>
              <a:rPr lang="en-IE" sz="1600" b="1" dirty="0"/>
              <a:t>Proof of Finances:</a:t>
            </a:r>
          </a:p>
          <a:p>
            <a:pPr fontAlgn="base"/>
            <a:endParaRPr lang="en-IE" sz="1600" b="1" dirty="0"/>
          </a:p>
          <a:p>
            <a:pPr fontAlgn="base">
              <a:lnSpc>
                <a:spcPct val="150000"/>
              </a:lnSpc>
            </a:pPr>
            <a:r>
              <a:rPr lang="en-IE" sz="1600" dirty="0"/>
              <a:t>Visa required students (</a:t>
            </a:r>
            <a:r>
              <a:rPr lang="en-IE" sz="1600" b="1" u="sng" dirty="0"/>
              <a:t>students who obtained a study visa to come to Ireland</a:t>
            </a:r>
            <a:r>
              <a:rPr lang="en-IE" sz="1600" dirty="0"/>
              <a:t>) do not need to present evidence of finance on first registration on the basis that the appropriate checks on finance have already been undertaken as part of the visa application process.</a:t>
            </a:r>
          </a:p>
          <a:p>
            <a:pPr lvl="0" fontAlgn="t">
              <a:lnSpc>
                <a:spcPct val="150000"/>
              </a:lnSpc>
              <a:spcAft>
                <a:spcPts val="800"/>
              </a:spcAft>
            </a:pPr>
            <a:endParaRPr lang="en-IE" sz="1600" b="1" dirty="0">
              <a:solidFill>
                <a:srgbClr val="0D0D0D"/>
              </a:solidFill>
              <a:effectLst/>
              <a:ea typeface="Times New Roman" panose="02020603050405020304" pitchFamily="18" charset="0"/>
              <a:cs typeface="Times New Roman" panose="02020603050405020304" pitchFamily="18" charset="0"/>
            </a:endParaRPr>
          </a:p>
          <a:p>
            <a:pPr lvl="0" fontAlgn="t">
              <a:lnSpc>
                <a:spcPct val="150000"/>
              </a:lnSpc>
              <a:spcAft>
                <a:spcPts val="800"/>
              </a:spcAft>
            </a:pPr>
            <a:r>
              <a:rPr lang="en-IE" sz="1600" dirty="0">
                <a:solidFill>
                  <a:srgbClr val="0D0D0D"/>
                </a:solidFill>
                <a:effectLst/>
                <a:ea typeface="Times New Roman" panose="02020603050405020304" pitchFamily="18" charset="0"/>
                <a:cs typeface="Times New Roman" panose="02020603050405020304" pitchFamily="18" charset="0"/>
              </a:rPr>
              <a:t>If you </a:t>
            </a:r>
            <a:r>
              <a:rPr lang="en-IE" sz="1600" b="1" u="sng" dirty="0">
                <a:solidFill>
                  <a:srgbClr val="0D0D0D"/>
                </a:solidFill>
                <a:effectLst/>
                <a:ea typeface="Times New Roman" panose="02020603050405020304" pitchFamily="18" charset="0"/>
                <a:cs typeface="Times New Roman" panose="02020603050405020304" pitchFamily="18" charset="0"/>
              </a:rPr>
              <a:t>did not need a </a:t>
            </a:r>
            <a:r>
              <a:rPr lang="en-IE" sz="1600" b="1" u="sng" strike="noStrike" dirty="0">
                <a:solidFill>
                  <a:srgbClr val="0D0D0D"/>
                </a:solidFill>
                <a:effectLst/>
                <a:ea typeface="Times New Roman" panose="02020603050405020304" pitchFamily="18" charset="0"/>
                <a:cs typeface="Times New Roman" panose="02020603050405020304" pitchFamily="18" charset="0"/>
              </a:rPr>
              <a:t>visa to come to Ireland</a:t>
            </a:r>
            <a:r>
              <a:rPr lang="en-IE" sz="1600" dirty="0">
                <a:solidFill>
                  <a:srgbClr val="0D0D0D"/>
                </a:solidFill>
                <a:effectLst/>
                <a:ea typeface="Times New Roman" panose="02020603050405020304" pitchFamily="18" charset="0"/>
                <a:cs typeface="Times New Roman" panose="02020603050405020304" pitchFamily="18" charset="0"/>
              </a:rPr>
              <a:t>, you must also prove that you can support yourself financially after you arrive here. You do this by showing you have direct access to</a:t>
            </a:r>
            <a:r>
              <a:rPr lang="en-IE" sz="1600" dirty="0">
                <a:solidFill>
                  <a:srgbClr val="0D0D0D"/>
                </a:solidFill>
                <a:ea typeface="Times New Roman" panose="02020603050405020304" pitchFamily="18" charset="0"/>
                <a:cs typeface="Times New Roman" panose="02020603050405020304" pitchFamily="18" charset="0"/>
              </a:rPr>
              <a:t> the following amounts:</a:t>
            </a:r>
            <a:endParaRPr lang="en-IE" sz="1600" dirty="0">
              <a:effectLst/>
              <a:ea typeface="Calibri" panose="020F0502020204030204" pitchFamily="34" charset="0"/>
              <a:cs typeface="Times New Roman" panose="02020603050405020304" pitchFamily="18" charset="0"/>
            </a:endParaRPr>
          </a:p>
          <a:p>
            <a:pPr marL="342900" lvl="0" indent="-342900" fontAlgn="t">
              <a:lnSpc>
                <a:spcPct val="150000"/>
              </a:lnSpc>
              <a:spcAft>
                <a:spcPts val="800"/>
              </a:spcAft>
              <a:buSzPts val="1000"/>
              <a:buFont typeface="Symbol" panose="05050102010706020507" pitchFamily="18" charset="2"/>
              <a:buChar char=""/>
              <a:tabLst>
                <a:tab pos="457200" algn="l"/>
              </a:tabLst>
            </a:pPr>
            <a:r>
              <a:rPr lang="en-IE" sz="1600" dirty="0">
                <a:solidFill>
                  <a:srgbClr val="0D0D0D"/>
                </a:solidFill>
                <a:effectLst/>
                <a:ea typeface="Times New Roman" panose="02020603050405020304" pitchFamily="18" charset="0"/>
                <a:cs typeface="Times New Roman" panose="02020603050405020304" pitchFamily="18" charset="0"/>
              </a:rPr>
              <a:t>€3,000, if you are staying for more than 6 months</a:t>
            </a:r>
            <a:endParaRPr lang="en-IE" sz="1600" dirty="0">
              <a:effectLst/>
              <a:ea typeface="Calibri" panose="020F0502020204030204" pitchFamily="34" charset="0"/>
              <a:cs typeface="Times New Roman" panose="02020603050405020304" pitchFamily="18" charset="0"/>
            </a:endParaRPr>
          </a:p>
          <a:p>
            <a:pPr marL="342900" lvl="0" indent="-342900" fontAlgn="t">
              <a:lnSpc>
                <a:spcPct val="150000"/>
              </a:lnSpc>
              <a:spcAft>
                <a:spcPts val="800"/>
              </a:spcAft>
              <a:buSzPts val="1000"/>
              <a:buFont typeface="Symbol" panose="05050102010706020507" pitchFamily="18" charset="2"/>
              <a:buChar char=""/>
              <a:tabLst>
                <a:tab pos="457200" algn="l"/>
              </a:tabLst>
            </a:pPr>
            <a:r>
              <a:rPr lang="en-IE" sz="1600" dirty="0">
                <a:solidFill>
                  <a:srgbClr val="0D0D0D"/>
                </a:solidFill>
                <a:effectLst/>
                <a:ea typeface="Times New Roman" panose="02020603050405020304" pitchFamily="18" charset="0"/>
                <a:cs typeface="Times New Roman" panose="02020603050405020304" pitchFamily="18" charset="0"/>
              </a:rPr>
              <a:t>€500 per month or €3,000 (in total) if you are staying 6 months or less. </a:t>
            </a:r>
            <a:endParaRPr lang="en-IE" sz="1600" dirty="0">
              <a:effectLst/>
              <a:ea typeface="Calibri" panose="020F0502020204030204" pitchFamily="34" charset="0"/>
              <a:cs typeface="Times New Roman" panose="02020603050405020304" pitchFamily="18" charset="0"/>
            </a:endParaRPr>
          </a:p>
          <a:p>
            <a:pPr marL="342900" lvl="0" indent="-342900" fontAlgn="t">
              <a:lnSpc>
                <a:spcPct val="150000"/>
              </a:lnSpc>
              <a:spcAft>
                <a:spcPts val="800"/>
              </a:spcAft>
              <a:buSzPts val="1000"/>
              <a:buFont typeface="Symbol" panose="05050102010706020507" pitchFamily="18" charset="2"/>
              <a:buChar char=""/>
              <a:tabLst>
                <a:tab pos="457200" algn="l"/>
              </a:tabLst>
            </a:pPr>
            <a:r>
              <a:rPr lang="en-IE" sz="1600" dirty="0">
                <a:solidFill>
                  <a:srgbClr val="0D0D0D"/>
                </a:solidFill>
                <a:effectLst/>
                <a:ea typeface="Times New Roman" panose="02020603050405020304" pitchFamily="18" charset="0"/>
                <a:cs typeface="Times New Roman" panose="02020603050405020304" pitchFamily="18" charset="0"/>
              </a:rPr>
              <a:t>Semester students are required to have €1500 in total. </a:t>
            </a:r>
          </a:p>
          <a:p>
            <a:pPr lvl="0" fontAlgn="t">
              <a:lnSpc>
                <a:spcPct val="150000"/>
              </a:lnSpc>
              <a:spcAft>
                <a:spcPts val="800"/>
              </a:spcAft>
              <a:buSzPts val="1000"/>
              <a:tabLst>
                <a:tab pos="457200" algn="l"/>
              </a:tabLst>
            </a:pPr>
            <a:endParaRPr lang="en-IE" dirty="0">
              <a:solidFill>
                <a:srgbClr val="0D0D0D"/>
              </a:solidFill>
              <a:ea typeface="Calibri" panose="020F0502020204030204" pitchFamily="34" charset="0"/>
              <a:cs typeface="Times New Roman" panose="02020603050405020304" pitchFamily="18" charset="0"/>
            </a:endParaRPr>
          </a:p>
          <a:p>
            <a:pPr lvl="0" fontAlgn="t">
              <a:lnSpc>
                <a:spcPts val="1440"/>
              </a:lnSpc>
              <a:spcAft>
                <a:spcPts val="800"/>
              </a:spcAft>
              <a:buSzPts val="1000"/>
              <a:tabLst>
                <a:tab pos="457200" algn="l"/>
              </a:tabLst>
            </a:pPr>
            <a:r>
              <a:rPr lang="en-IE" sz="16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IE" sz="1400" b="1" dirty="0"/>
          </a:p>
        </p:txBody>
      </p:sp>
    </p:spTree>
    <p:extLst>
      <p:ext uri="{BB962C8B-B14F-4D97-AF65-F5344CB8AC3E}">
        <p14:creationId xmlns:p14="http://schemas.microsoft.com/office/powerpoint/2010/main" val="3366901485"/>
      </p:ext>
    </p:extLst>
  </p:cSld>
  <p:clrMapOvr>
    <a:masterClrMapping/>
  </p:clrMapOvr>
  <mc:AlternateContent xmlns:mc="http://schemas.openxmlformats.org/markup-compatibility/2006" xmlns:p14="http://schemas.microsoft.com/office/powerpoint/2010/main">
    <mc:Choice Requires="p14">
      <p:transition spd="slow" p14:dur="2000" advTm="43280"/>
    </mc:Choice>
    <mc:Fallback xmlns="">
      <p:transition spd="slow" advTm="4328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443"/>
            <a:ext cx="9144000" cy="6858000"/>
          </a:xfrm>
          <a:prstGeom prst="rect">
            <a:avLst/>
          </a:prstGeom>
        </p:spPr>
      </p:pic>
      <p:sp>
        <p:nvSpPr>
          <p:cNvPr id="4" name="Rectangle 3"/>
          <p:cNvSpPr/>
          <p:nvPr/>
        </p:nvSpPr>
        <p:spPr>
          <a:xfrm>
            <a:off x="744071" y="117693"/>
            <a:ext cx="7673788" cy="4955203"/>
          </a:xfrm>
          <a:prstGeom prst="rect">
            <a:avLst/>
          </a:prstGeom>
        </p:spPr>
        <p:txBody>
          <a:bodyPr wrap="square">
            <a:spAutoFit/>
          </a:bodyPr>
          <a:lstStyle/>
          <a:p>
            <a:pPr fontAlgn="base"/>
            <a:endParaRPr lang="en-IE" sz="1400" b="1" dirty="0"/>
          </a:p>
          <a:p>
            <a:pPr fontAlgn="base"/>
            <a:r>
              <a:rPr lang="en-IE" sz="1600" b="1" dirty="0">
                <a:solidFill>
                  <a:schemeClr val="accent2">
                    <a:lumMod val="75000"/>
                  </a:schemeClr>
                </a:solidFill>
              </a:rPr>
              <a:t>How to prove your Finances:</a:t>
            </a:r>
          </a:p>
          <a:p>
            <a:pPr fontAlgn="base"/>
            <a:endParaRPr lang="en-IE" sz="1600" b="1" dirty="0"/>
          </a:p>
          <a:p>
            <a:pPr fontAlgn="base"/>
            <a:r>
              <a:rPr lang="en-IE" sz="1600" b="1" i="1" dirty="0"/>
              <a:t>Note: Credit cards are not accepted as evidence of finances</a:t>
            </a:r>
          </a:p>
          <a:p>
            <a:pPr algn="l"/>
            <a:endParaRPr lang="en-US" sz="1600" b="1" i="0" dirty="0">
              <a:solidFill>
                <a:srgbClr val="111111"/>
              </a:solidFill>
              <a:effectLst/>
            </a:endParaRPr>
          </a:p>
          <a:p>
            <a:pPr algn="l"/>
            <a:r>
              <a:rPr lang="en-US" sz="1600" b="1" i="0" dirty="0">
                <a:solidFill>
                  <a:srgbClr val="111111"/>
                </a:solidFill>
                <a:effectLst/>
              </a:rPr>
              <a:t>Option 1 - Proof from an Irish bank</a:t>
            </a:r>
          </a:p>
          <a:p>
            <a:pPr algn="l"/>
            <a:r>
              <a:rPr lang="en-US" sz="1600" b="0" i="0" dirty="0">
                <a:solidFill>
                  <a:srgbClr val="000000"/>
                </a:solidFill>
                <a:effectLst/>
              </a:rPr>
              <a:t>If you choose this option, you must bring an original statement from an Irish bank that shows a balance of €3,000 (or €500 per month if you are staying less than 6 months). The statement must be for an account in your own name, i.e. the same name as in your passport.</a:t>
            </a:r>
          </a:p>
          <a:p>
            <a:pPr algn="l"/>
            <a:endParaRPr lang="en-US" sz="1600" b="0" i="0" dirty="0">
              <a:solidFill>
                <a:srgbClr val="000000"/>
              </a:solidFill>
              <a:effectLst/>
            </a:endParaRPr>
          </a:p>
          <a:p>
            <a:pPr algn="l"/>
            <a:r>
              <a:rPr lang="en-US" sz="1600" b="1" i="0" dirty="0">
                <a:solidFill>
                  <a:srgbClr val="111111"/>
                </a:solidFill>
                <a:effectLst/>
              </a:rPr>
              <a:t>Option 2 - Proof from a foreign bank</a:t>
            </a:r>
          </a:p>
          <a:p>
            <a:pPr algn="l"/>
            <a:r>
              <a:rPr lang="en-US" sz="1600" b="0" i="0" dirty="0">
                <a:solidFill>
                  <a:srgbClr val="000000"/>
                </a:solidFill>
                <a:effectLst/>
              </a:rPr>
              <a:t>If you choose this option, you must bring 1 original bank statement (checking account) from a foreign bank.</a:t>
            </a:r>
          </a:p>
          <a:p>
            <a:pPr algn="l"/>
            <a:endParaRPr lang="en-US" sz="1600" b="0" i="0" dirty="0">
              <a:solidFill>
                <a:srgbClr val="000000"/>
              </a:solidFill>
              <a:effectLst/>
            </a:endParaRPr>
          </a:p>
          <a:p>
            <a:pPr algn="l">
              <a:buFont typeface="Arial" panose="020B0604020202020204" pitchFamily="34" charset="0"/>
              <a:buChar char="•"/>
            </a:pPr>
            <a:r>
              <a:rPr lang="en-US" sz="1600" b="0" i="0" dirty="0">
                <a:solidFill>
                  <a:srgbClr val="000000"/>
                </a:solidFill>
                <a:effectLst/>
              </a:rPr>
              <a:t>The statement must show a balance of €3,000 (or €500 per month if you are staying less than 6 months). The statement must less than 1 month old and in your own name, i.e.</a:t>
            </a:r>
            <a:r>
              <a:rPr lang="en-US" sz="1600" dirty="0">
                <a:solidFill>
                  <a:srgbClr val="000000"/>
                </a:solidFill>
              </a:rPr>
              <a:t> </a:t>
            </a:r>
            <a:r>
              <a:rPr lang="en-US" sz="1600" b="0" i="0" dirty="0">
                <a:solidFill>
                  <a:srgbClr val="000000"/>
                </a:solidFill>
                <a:effectLst/>
              </a:rPr>
              <a:t>the same name as in your passport.</a:t>
            </a:r>
          </a:p>
          <a:p>
            <a:pPr algn="l"/>
            <a:endParaRPr lang="en-US" sz="1600" b="0" i="0" dirty="0">
              <a:solidFill>
                <a:srgbClr val="000000"/>
              </a:solidFill>
              <a:effectLst/>
            </a:endParaRPr>
          </a:p>
          <a:p>
            <a:pPr fontAlgn="base"/>
            <a:endParaRPr lang="en-IE" sz="1400" b="1" dirty="0"/>
          </a:p>
        </p:txBody>
      </p:sp>
    </p:spTree>
    <p:extLst>
      <p:ext uri="{BB962C8B-B14F-4D97-AF65-F5344CB8AC3E}">
        <p14:creationId xmlns:p14="http://schemas.microsoft.com/office/powerpoint/2010/main" val="3411741224"/>
      </p:ext>
    </p:extLst>
  </p:cSld>
  <p:clrMapOvr>
    <a:masterClrMapping/>
  </p:clrMapOvr>
  <mc:AlternateContent xmlns:mc="http://schemas.openxmlformats.org/markup-compatibility/2006" xmlns:p14="http://schemas.microsoft.com/office/powerpoint/2010/main">
    <mc:Choice Requires="p14">
      <p:transition spd="slow" p14:dur="2000" advTm="55818"/>
    </mc:Choice>
    <mc:Fallback xmlns="">
      <p:transition spd="slow" advTm="5581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7917 Maynooth University_PowerPoint (Burgund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443"/>
            <a:ext cx="9144000" cy="6858000"/>
          </a:xfrm>
          <a:prstGeom prst="rect">
            <a:avLst/>
          </a:prstGeom>
        </p:spPr>
      </p:pic>
      <p:sp>
        <p:nvSpPr>
          <p:cNvPr id="4" name="Rectangle 3"/>
          <p:cNvSpPr/>
          <p:nvPr/>
        </p:nvSpPr>
        <p:spPr>
          <a:xfrm>
            <a:off x="744071" y="117693"/>
            <a:ext cx="7673788" cy="4888518"/>
          </a:xfrm>
          <a:prstGeom prst="rect">
            <a:avLst/>
          </a:prstGeom>
        </p:spPr>
        <p:txBody>
          <a:bodyPr wrap="square" lIns="91440" tIns="45720" rIns="91440" bIns="45720" anchor="t">
            <a:spAutoFit/>
          </a:bodyPr>
          <a:lstStyle/>
          <a:p>
            <a:pPr fontAlgn="base"/>
            <a:endParaRPr lang="en-IE" sz="1400" b="1" dirty="0"/>
          </a:p>
          <a:p>
            <a:pPr fontAlgn="base"/>
            <a:endParaRPr lang="en-IE" sz="1400" b="1" dirty="0"/>
          </a:p>
          <a:p>
            <a:pPr fontAlgn="base"/>
            <a:endParaRPr lang="en-IE" sz="1400" b="1" dirty="0"/>
          </a:p>
          <a:p>
            <a:pPr fontAlgn="base"/>
            <a:endParaRPr lang="en-IE" sz="1400" b="1" dirty="0"/>
          </a:p>
          <a:p>
            <a:pPr fontAlgn="base"/>
            <a:endParaRPr lang="en-IE" sz="1600" b="1" dirty="0"/>
          </a:p>
          <a:p>
            <a:pPr algn="l"/>
            <a:r>
              <a:rPr lang="en-US" sz="1600" b="1" i="0" dirty="0">
                <a:solidFill>
                  <a:srgbClr val="111111"/>
                </a:solidFill>
                <a:effectLst/>
              </a:rPr>
              <a:t>Option 3 - Proof from a financial services company</a:t>
            </a:r>
          </a:p>
          <a:p>
            <a:pPr algn="l"/>
            <a:r>
              <a:rPr lang="en-US" sz="1600" b="0" i="0" dirty="0">
                <a:solidFill>
                  <a:srgbClr val="000000"/>
                </a:solidFill>
                <a:effectLst/>
              </a:rPr>
              <a:t>If you choose this option, you must bring an original letter from a financial services company that shows it holds €3,000 'in trust' for you (or €500 per month if you are staying less than 6 months).</a:t>
            </a:r>
          </a:p>
          <a:p>
            <a:pPr algn="l"/>
            <a:r>
              <a:rPr lang="en-US" sz="1600" b="0" i="0" dirty="0">
                <a:solidFill>
                  <a:srgbClr val="000000"/>
                </a:solidFill>
                <a:effectLst/>
              </a:rPr>
              <a:t>The financial services company must be regulated</a:t>
            </a:r>
          </a:p>
          <a:p>
            <a:pPr algn="l"/>
            <a:endParaRPr lang="en-US" sz="1600" dirty="0">
              <a:solidFill>
                <a:srgbClr val="000000"/>
              </a:solidFill>
            </a:endParaRPr>
          </a:p>
          <a:p>
            <a:r>
              <a:rPr lang="en-US" sz="1600" b="1" dirty="0">
                <a:solidFill>
                  <a:srgbClr val="000000"/>
                </a:solidFill>
              </a:rPr>
              <a:t>Option 4 – Deposit or Savings Account or trust fund. </a:t>
            </a:r>
          </a:p>
          <a:p>
            <a:r>
              <a:rPr lang="en-IE" dirty="0"/>
              <a:t>If your sponsor is providing a bank statement from a deposit/savings account, a letter from their bank confirming that you can access the funds must also be provided</a:t>
            </a:r>
            <a:endParaRPr lang="en-US" sz="1600" b="0" i="0" dirty="0">
              <a:solidFill>
                <a:srgbClr val="000000"/>
              </a:solidFill>
              <a:effectLst/>
            </a:endParaRPr>
          </a:p>
          <a:p>
            <a:pPr algn="l"/>
            <a:endParaRPr lang="en-US" sz="1600" b="0" i="0" dirty="0">
              <a:solidFill>
                <a:srgbClr val="000000"/>
              </a:solidFill>
              <a:effectLst/>
            </a:endParaRPr>
          </a:p>
          <a:p>
            <a:pPr algn="l"/>
            <a:endParaRPr lang="en-US" sz="1600" b="0" i="0" dirty="0">
              <a:solidFill>
                <a:srgbClr val="000000"/>
              </a:solidFill>
              <a:effectLst/>
            </a:endParaRPr>
          </a:p>
          <a:p>
            <a:pPr lvl="0" fontAlgn="t">
              <a:lnSpc>
                <a:spcPts val="1440"/>
              </a:lnSpc>
              <a:spcAft>
                <a:spcPts val="800"/>
              </a:spcAft>
              <a:buSzPts val="1000"/>
              <a:tabLst>
                <a:tab pos="457200" algn="l"/>
              </a:tabLst>
            </a:pPr>
            <a:r>
              <a:rPr lang="en-IE" sz="16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IE" sz="1600" b="1" i="1"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Note: </a:t>
            </a:r>
            <a:r>
              <a:rPr lang="en-IE" sz="1600" b="1" i="1" dirty="0"/>
              <a:t>If you are receiving funding from a government body is responsible for covering your costs, you must provide full details of the funding</a:t>
            </a:r>
            <a:endParaRPr lang="en-IE" sz="1600" b="1" i="1" dirty="0">
              <a:effectLst/>
              <a:latin typeface="Calibri" panose="020F0502020204030204" pitchFamily="34" charset="0"/>
              <a:ea typeface="Calibri" panose="020F0502020204030204" pitchFamily="34" charset="0"/>
              <a:cs typeface="Times New Roman" panose="02020603050405020304" pitchFamily="18" charset="0"/>
            </a:endParaRPr>
          </a:p>
          <a:p>
            <a:pPr lvl="0" fontAlgn="t">
              <a:lnSpc>
                <a:spcPts val="1440"/>
              </a:lnSpc>
              <a:spcAft>
                <a:spcPts val="800"/>
              </a:spcAft>
              <a:buSzPts val="1000"/>
              <a:tabLst>
                <a:tab pos="457200" algn="l"/>
              </a:tabLst>
            </a:pPr>
            <a:r>
              <a:rPr lang="en-IE" sz="14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7539281"/>
      </p:ext>
    </p:extLst>
  </p:cSld>
  <p:clrMapOvr>
    <a:masterClrMapping/>
  </p:clrMapOvr>
  <mc:AlternateContent xmlns:mc="http://schemas.openxmlformats.org/markup-compatibility/2006" xmlns:p14="http://schemas.microsoft.com/office/powerpoint/2010/main">
    <mc:Choice Requires="p14">
      <p:transition spd="slow" p14:dur="2000" advTm="35339"/>
    </mc:Choice>
    <mc:Fallback xmlns="">
      <p:transition spd="slow" advTm="3533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5b6fe47-a443-4630-828a-d40f8d95886f" xsi:nil="true"/>
    <lcf76f155ced4ddcb4097134ff3c332f xmlns="dc8ec18f-0520-441e-b3c6-0563448fbb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4B6D66CD905248BC92FB35AD6F705F" ma:contentTypeVersion="16" ma:contentTypeDescription="Create a new document." ma:contentTypeScope="" ma:versionID="6c02a14eac224452eb7f2baf1c0db6f1">
  <xsd:schema xmlns:xsd="http://www.w3.org/2001/XMLSchema" xmlns:xs="http://www.w3.org/2001/XMLSchema" xmlns:p="http://schemas.microsoft.com/office/2006/metadata/properties" xmlns:ns2="dc8ec18f-0520-441e-b3c6-0563448fbbb5" xmlns:ns3="95b6fe47-a443-4630-828a-d40f8d95886f" targetNamespace="http://schemas.microsoft.com/office/2006/metadata/properties" ma:root="true" ma:fieldsID="021153d2706a2ea9e6e3c1d01a03180b" ns2:_="" ns3:_="">
    <xsd:import namespace="dc8ec18f-0520-441e-b3c6-0563448fbbb5"/>
    <xsd:import namespace="95b6fe47-a443-4630-828a-d40f8d9588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8ec18f-0520-441e-b3c6-0563448fbb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b6fe47-a443-4630-828a-d40f8d9588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79445-267a-4524-a128-13d4f3ba4dcd}" ma:internalName="TaxCatchAll" ma:showField="CatchAllData" ma:web="95b6fe47-a443-4630-828a-d40f8d9588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98069F-337F-4998-AC2F-466F8FDDEFA6}">
  <ds:schemaRefs>
    <ds:schemaRef ds:uri="http://purl.org/dc/elements/1.1/"/>
    <ds:schemaRef ds:uri="http://schemas.microsoft.com/office/2006/metadata/properties"/>
    <ds:schemaRef ds:uri="http://schemas.openxmlformats.org/package/2006/metadata/core-properties"/>
    <ds:schemaRef ds:uri="95b6fe47-a443-4630-828a-d40f8d95886f"/>
    <ds:schemaRef ds:uri="dc8ec18f-0520-441e-b3c6-0563448fbbb5"/>
    <ds:schemaRef ds:uri="http://purl.org/dc/term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359ECD4-F87C-4DEC-A156-71AFD63F8E20}">
  <ds:schemaRefs>
    <ds:schemaRef ds:uri="http://schemas.microsoft.com/sharepoint/v3/contenttype/forms"/>
  </ds:schemaRefs>
</ds:datastoreItem>
</file>

<file path=customXml/itemProps3.xml><?xml version="1.0" encoding="utf-8"?>
<ds:datastoreItem xmlns:ds="http://schemas.openxmlformats.org/officeDocument/2006/customXml" ds:itemID="{50327BA8-A5E3-4F42-88C7-BA6C8821D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8ec18f-0520-441e-b3c6-0563448fbbb5"/>
    <ds:schemaRef ds:uri="95b6fe47-a443-4630-828a-d40f8d9588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1655</TotalTime>
  <Words>1972</Words>
  <Application>Microsoft Office PowerPoint</Application>
  <PresentationFormat>On-screen Show (4:3)</PresentationFormat>
  <Paragraphs>221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process at Leixlip Garda Station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Deirdre Dunne</cp:lastModifiedBy>
  <cp:revision>47</cp:revision>
  <dcterms:created xsi:type="dcterms:W3CDTF">2018-07-20T15:53:11Z</dcterms:created>
  <dcterms:modified xsi:type="dcterms:W3CDTF">2023-01-24T14:13:17Z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0x0101009E4B6D66CD905248BC92FB35AD6F705F</vt:lpwstr>
  </property>
  <property fmtid="{D5CDD505-2E9C-101B-9397-08002B2CF9AE}" pid="3" name="MediaServiceImageTags">
    <vt:lpwstr/>
  </property>
</Properties>
</file>