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2" r:id="rId3"/>
    <p:sldMasterId id="2147483694" r:id="rId4"/>
  </p:sldMasterIdLst>
  <p:notesMasterIdLst>
    <p:notesMasterId r:id="rId26"/>
  </p:notesMasterIdLst>
  <p:sldIdLst>
    <p:sldId id="256" r:id="rId5"/>
    <p:sldId id="271" r:id="rId6"/>
    <p:sldId id="296" r:id="rId7"/>
    <p:sldId id="272" r:id="rId8"/>
    <p:sldId id="288" r:id="rId9"/>
    <p:sldId id="274" r:id="rId10"/>
    <p:sldId id="257" r:id="rId11"/>
    <p:sldId id="289" r:id="rId12"/>
    <p:sldId id="290" r:id="rId13"/>
    <p:sldId id="291" r:id="rId14"/>
    <p:sldId id="292" r:id="rId15"/>
    <p:sldId id="293" r:id="rId16"/>
    <p:sldId id="294" r:id="rId17"/>
    <p:sldId id="295" r:id="rId18"/>
    <p:sldId id="266" r:id="rId19"/>
    <p:sldId id="268" r:id="rId20"/>
    <p:sldId id="270" r:id="rId21"/>
    <p:sldId id="269" r:id="rId22"/>
    <p:sldId id="287" r:id="rId23"/>
    <p:sldId id="286" r:id="rId24"/>
    <p:sldId id="28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C054"/>
    <a:srgbClr val="CCFF33"/>
    <a:srgbClr val="184A53"/>
    <a:srgbClr val="505150"/>
    <a:srgbClr val="00377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4360" autoAdjust="0"/>
  </p:normalViewPr>
  <p:slideViewPr>
    <p:cSldViewPr snapToGrid="0" snapToObjects="1">
      <p:cViewPr varScale="1">
        <p:scale>
          <a:sx n="69" d="100"/>
          <a:sy n="69" d="100"/>
        </p:scale>
        <p:origin x="163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tor\Desktop\10%20Steps%20PES%20Report\PuP_Payments_21_April_by_Secto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istrator\Desktop\10%20Steps%20PES%20Report\PuP_Payments_21_April_by_Secto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'CSO data for April 2020'!$D$42</c:f>
              <c:strCache>
                <c:ptCount val="1"/>
                <c:pt idx="0">
                  <c:v>Live Register (Seasonally adjusted)</c:v>
                </c:pt>
              </c:strCache>
            </c:strRef>
          </c:tx>
          <c:spPr>
            <a:solidFill>
              <a:schemeClr val="accent2"/>
            </a:solidFill>
            <a:ln>
              <a:noFill/>
            </a:ln>
            <a:effectLst/>
          </c:spPr>
          <c:invertIfNegative val="0"/>
          <c:dLbls>
            <c:dLbl>
              <c:idx val="0"/>
              <c:layout>
                <c:manualLayout>
                  <c:x val="1.2803952987125247E-2"/>
                  <c:y val="7.772853950216328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152-45CD-8C3D-72A0BE1D2991}"/>
                </c:ext>
              </c:extLst>
            </c:dLbl>
            <c:dLbl>
              <c:idx val="1"/>
              <c:layout>
                <c:manualLayout>
                  <c:x val="9.322874599575597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52-45CD-8C3D-72A0BE1D2991}"/>
                </c:ext>
              </c:extLst>
            </c:dLbl>
            <c:dLbl>
              <c:idx val="2"/>
              <c:layout>
                <c:manualLayout>
                  <c:x val="4.4664133116024242E-3"/>
                  <c:y val="-3.562516906016550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52-45CD-8C3D-72A0BE1D2991}"/>
                </c:ext>
              </c:extLst>
            </c:dLbl>
            <c:dLbl>
              <c:idx val="3"/>
              <c:layout>
                <c:manualLayout>
                  <c:x val="1.159717601507872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152-45CD-8C3D-72A0BE1D299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Gill Sans Nova" panose="020B06020201040202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'CSO data for April 2020'!$C$43:$C$46</c:f>
              <c:numCache>
                <c:formatCode>mmm\-yy</c:formatCode>
                <c:ptCount val="4"/>
                <c:pt idx="0">
                  <c:v>43952</c:v>
                </c:pt>
                <c:pt idx="1">
                  <c:v>43922</c:v>
                </c:pt>
                <c:pt idx="2">
                  <c:v>43891</c:v>
                </c:pt>
                <c:pt idx="3">
                  <c:v>43862</c:v>
                </c:pt>
              </c:numCache>
            </c:numRef>
          </c:cat>
          <c:val>
            <c:numRef>
              <c:f>'CSO data for April 2020'!$D$43:$D$46</c:f>
              <c:numCache>
                <c:formatCode>#,##0</c:formatCode>
                <c:ptCount val="4"/>
                <c:pt idx="0">
                  <c:v>214700</c:v>
                </c:pt>
                <c:pt idx="1">
                  <c:v>216900</c:v>
                </c:pt>
                <c:pt idx="2">
                  <c:v>209400</c:v>
                </c:pt>
                <c:pt idx="3">
                  <c:v>182500</c:v>
                </c:pt>
              </c:numCache>
            </c:numRef>
          </c:val>
          <c:extLst>
            <c:ext xmlns:c16="http://schemas.microsoft.com/office/drawing/2014/chart" uri="{C3380CC4-5D6E-409C-BE32-E72D297353CC}">
              <c16:uniqueId val="{00000000-A152-45CD-8C3D-72A0BE1D2991}"/>
            </c:ext>
          </c:extLst>
        </c:ser>
        <c:ser>
          <c:idx val="4"/>
          <c:order val="1"/>
          <c:tx>
            <c:strRef>
              <c:f>'CSO data for April 2020'!$H$42</c:f>
              <c:strCache>
                <c:ptCount val="1"/>
                <c:pt idx="0">
                  <c:v>Other working age payments (non Live Register)</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Gill Sans Nova" panose="020B06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'CSO data for April 2020'!$C$43:$C$46</c:f>
              <c:numCache>
                <c:formatCode>mmm\-yy</c:formatCode>
                <c:ptCount val="4"/>
                <c:pt idx="0">
                  <c:v>43952</c:v>
                </c:pt>
                <c:pt idx="1">
                  <c:v>43922</c:v>
                </c:pt>
                <c:pt idx="2">
                  <c:v>43891</c:v>
                </c:pt>
                <c:pt idx="3">
                  <c:v>43862</c:v>
                </c:pt>
              </c:numCache>
            </c:numRef>
          </c:cat>
          <c:val>
            <c:numRef>
              <c:f>'CSO data for April 2020'!$H$43:$H$46</c:f>
              <c:numCache>
                <c:formatCode>#,##0</c:formatCode>
                <c:ptCount val="4"/>
                <c:pt idx="0">
                  <c:v>564659</c:v>
                </c:pt>
                <c:pt idx="1">
                  <c:v>564659</c:v>
                </c:pt>
                <c:pt idx="2">
                  <c:v>564659</c:v>
                </c:pt>
                <c:pt idx="3">
                  <c:v>564659</c:v>
                </c:pt>
              </c:numCache>
            </c:numRef>
          </c:val>
          <c:extLst>
            <c:ext xmlns:c16="http://schemas.microsoft.com/office/drawing/2014/chart" uri="{C3380CC4-5D6E-409C-BE32-E72D297353CC}">
              <c16:uniqueId val="{00000001-A152-45CD-8C3D-72A0BE1D2991}"/>
            </c:ext>
          </c:extLst>
        </c:ser>
        <c:ser>
          <c:idx val="1"/>
          <c:order val="2"/>
          <c:tx>
            <c:strRef>
              <c:f>'CSO data for April 2020'!$E$42</c:f>
              <c:strCache>
                <c:ptCount val="1"/>
                <c:pt idx="0">
                  <c:v>Pandemic Unemployment Payment</c:v>
                </c:pt>
              </c:strCache>
            </c:strRef>
          </c:tx>
          <c:spPr>
            <a:solidFill>
              <a:schemeClr val="accent4"/>
            </a:solidFill>
            <a:ln>
              <a:noFill/>
            </a:ln>
            <a:effectLst/>
          </c:spPr>
          <c:invertIfNegative val="0"/>
          <c:dLbls>
            <c:dLbl>
              <c:idx val="1"/>
              <c:layout>
                <c:manualLayout>
                  <c:x val="-1.192922167347019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52-45CD-8C3D-72A0BE1D2991}"/>
                </c:ext>
              </c:extLst>
            </c:dLbl>
            <c:dLbl>
              <c:idx val="2"/>
              <c:layout>
                <c:manualLayout>
                  <c:x val="-3.727881772959437E-2"/>
                  <c:y val="-3.88642697510820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152-45CD-8C3D-72A0BE1D2991}"/>
                </c:ext>
              </c:extLst>
            </c:dLbl>
            <c:dLbl>
              <c:idx val="3"/>
              <c:layout>
                <c:manualLayout>
                  <c:x val="-2.5349596056124225E-2"/>
                  <c:y val="-7.7728539502164009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Gill Sans Nova" panose="020B0602020104020203"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152-45CD-8C3D-72A0BE1D299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Gill Sans Nova" panose="020B06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'CSO data for April 2020'!$C$43:$C$46</c:f>
              <c:numCache>
                <c:formatCode>mmm\-yy</c:formatCode>
                <c:ptCount val="4"/>
                <c:pt idx="0">
                  <c:v>43952</c:v>
                </c:pt>
                <c:pt idx="1">
                  <c:v>43922</c:v>
                </c:pt>
                <c:pt idx="2">
                  <c:v>43891</c:v>
                </c:pt>
                <c:pt idx="3">
                  <c:v>43862</c:v>
                </c:pt>
              </c:numCache>
            </c:numRef>
          </c:cat>
          <c:val>
            <c:numRef>
              <c:f>'CSO data for April 2020'!$E$43:$E$46</c:f>
              <c:numCache>
                <c:formatCode>#,##0</c:formatCode>
                <c:ptCount val="4"/>
                <c:pt idx="0">
                  <c:v>589600</c:v>
                </c:pt>
                <c:pt idx="1">
                  <c:v>602107</c:v>
                </c:pt>
                <c:pt idx="2">
                  <c:v>283129</c:v>
                </c:pt>
              </c:numCache>
            </c:numRef>
          </c:val>
          <c:extLst>
            <c:ext xmlns:c16="http://schemas.microsoft.com/office/drawing/2014/chart" uri="{C3380CC4-5D6E-409C-BE32-E72D297353CC}">
              <c16:uniqueId val="{00000002-A152-45CD-8C3D-72A0BE1D2991}"/>
            </c:ext>
          </c:extLst>
        </c:ser>
        <c:ser>
          <c:idx val="2"/>
          <c:order val="3"/>
          <c:tx>
            <c:strRef>
              <c:f>'CSO data for April 2020'!$F$42</c:f>
              <c:strCache>
                <c:ptCount val="1"/>
                <c:pt idx="0">
                  <c:v>Temporary Wage Subsidy Scheme</c:v>
                </c:pt>
              </c:strCache>
            </c:strRef>
          </c:tx>
          <c:spPr>
            <a:solidFill>
              <a:schemeClr val="accent6"/>
            </a:solidFill>
            <a:ln>
              <a:noFill/>
            </a:ln>
            <a:effectLst/>
          </c:spPr>
          <c:invertIfNegative val="0"/>
          <c:dLbls>
            <c:dLbl>
              <c:idx val="1"/>
              <c:layout>
                <c:manualLayout>
                  <c:x val="2.0367788651544656E-2"/>
                  <c:y val="-5.516820465231949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Gill Sans Nova" panose="020B0602020104020203"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C4-43F0-9D4D-6CB5A54EEF7C}"/>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95000"/>
                          <a:lumOff val="5000"/>
                        </a:schemeClr>
                      </a:solidFill>
                      <a:latin typeface="Gill Sans Nova" panose="020B0602020104020203"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4FC4-43F0-9D4D-6CB5A54EEF7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95000"/>
                        <a:lumOff val="5000"/>
                      </a:schemeClr>
                    </a:solidFill>
                    <a:latin typeface="Gill Sans Nova" panose="020B06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'CSO data for April 2020'!$C$43:$C$46</c:f>
              <c:numCache>
                <c:formatCode>mmm\-yy</c:formatCode>
                <c:ptCount val="4"/>
                <c:pt idx="0">
                  <c:v>43952</c:v>
                </c:pt>
                <c:pt idx="1">
                  <c:v>43922</c:v>
                </c:pt>
                <c:pt idx="2">
                  <c:v>43891</c:v>
                </c:pt>
                <c:pt idx="3">
                  <c:v>43862</c:v>
                </c:pt>
              </c:numCache>
            </c:numRef>
          </c:cat>
          <c:val>
            <c:numRef>
              <c:f>'CSO data for April 2020'!$F$43:$F$46</c:f>
              <c:numCache>
                <c:formatCode>#,##0</c:formatCode>
                <c:ptCount val="4"/>
                <c:pt idx="0">
                  <c:v>456200</c:v>
                </c:pt>
                <c:pt idx="1">
                  <c:v>425204</c:v>
                </c:pt>
                <c:pt idx="2">
                  <c:v>25104</c:v>
                </c:pt>
              </c:numCache>
            </c:numRef>
          </c:val>
          <c:extLst>
            <c:ext xmlns:c16="http://schemas.microsoft.com/office/drawing/2014/chart" uri="{C3380CC4-5D6E-409C-BE32-E72D297353CC}">
              <c16:uniqueId val="{00000003-A152-45CD-8C3D-72A0BE1D2991}"/>
            </c:ext>
          </c:extLst>
        </c:ser>
        <c:ser>
          <c:idx val="3"/>
          <c:order val="4"/>
          <c:tx>
            <c:strRef>
              <c:f>'CSO data for April 2020'!$G$42</c:f>
              <c:strCache>
                <c:ptCount val="1"/>
                <c:pt idx="0">
                  <c:v>Remaining Labour Force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Gill Sans Nova" panose="020B06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'CSO data for April 2020'!$C$43:$C$46</c:f>
              <c:numCache>
                <c:formatCode>mmm\-yy</c:formatCode>
                <c:ptCount val="4"/>
                <c:pt idx="0">
                  <c:v>43952</c:v>
                </c:pt>
                <c:pt idx="1">
                  <c:v>43922</c:v>
                </c:pt>
                <c:pt idx="2">
                  <c:v>43891</c:v>
                </c:pt>
                <c:pt idx="3">
                  <c:v>43862</c:v>
                </c:pt>
              </c:numCache>
            </c:numRef>
          </c:cat>
          <c:val>
            <c:numRef>
              <c:f>'CSO data for April 2020'!$G$43:$G$46</c:f>
              <c:numCache>
                <c:formatCode>#,##0</c:formatCode>
                <c:ptCount val="4"/>
                <c:pt idx="0">
                  <c:v>1211200</c:v>
                </c:pt>
                <c:pt idx="1">
                  <c:v>1227489</c:v>
                </c:pt>
                <c:pt idx="2">
                  <c:v>1954067</c:v>
                </c:pt>
                <c:pt idx="3">
                  <c:v>2289200</c:v>
                </c:pt>
              </c:numCache>
            </c:numRef>
          </c:val>
          <c:extLst>
            <c:ext xmlns:c16="http://schemas.microsoft.com/office/drawing/2014/chart" uri="{C3380CC4-5D6E-409C-BE32-E72D297353CC}">
              <c16:uniqueId val="{00000004-A152-45CD-8C3D-72A0BE1D2991}"/>
            </c:ext>
          </c:extLst>
        </c:ser>
        <c:dLbls>
          <c:showLegendKey val="0"/>
          <c:showVal val="1"/>
          <c:showCatName val="0"/>
          <c:showSerName val="0"/>
          <c:showPercent val="0"/>
          <c:showBubbleSize val="0"/>
        </c:dLbls>
        <c:gapWidth val="150"/>
        <c:overlap val="100"/>
        <c:axId val="1719197311"/>
        <c:axId val="1457518959"/>
      </c:barChart>
      <c:dateAx>
        <c:axId val="1719197311"/>
        <c:scaling>
          <c:orientation val="minMax"/>
        </c:scaling>
        <c:delete val="0"/>
        <c:axPos val="l"/>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Gill Sans Nova" panose="020B0602020104020203" pitchFamily="34" charset="0"/>
                <a:ea typeface="+mn-ea"/>
                <a:cs typeface="+mn-cs"/>
              </a:defRPr>
            </a:pPr>
            <a:endParaRPr lang="en-US"/>
          </a:p>
        </c:txPr>
        <c:crossAx val="1457518959"/>
        <c:crosses val="autoZero"/>
        <c:auto val="1"/>
        <c:lblOffset val="100"/>
        <c:baseTimeUnit val="months"/>
      </c:dateAx>
      <c:valAx>
        <c:axId val="14575189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Gill Sans Nova" panose="020B0602020104020203" pitchFamily="34" charset="0"/>
                <a:ea typeface="+mn-ea"/>
                <a:cs typeface="+mn-cs"/>
              </a:defRPr>
            </a:pPr>
            <a:endParaRPr lang="en-US"/>
          </a:p>
        </c:txPr>
        <c:crossAx val="1719197311"/>
        <c:crosses val="autoZero"/>
        <c:crossBetween val="between"/>
      </c:valAx>
      <c:spPr>
        <a:noFill/>
        <a:ln>
          <a:noFill/>
        </a:ln>
        <a:effectLst/>
      </c:spPr>
    </c:plotArea>
    <c:legend>
      <c:legendPos val="b"/>
      <c:layout>
        <c:manualLayout>
          <c:xMode val="edge"/>
          <c:yMode val="edge"/>
          <c:x val="6.5610397882116561E-2"/>
          <c:y val="0.74737604869137053"/>
          <c:w val="0.86295983604961124"/>
          <c:h val="0.245727925727089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Gill Sans Nova" panose="020B0602020104020203"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Sheet1!$B$47</c:f>
              <c:strCache>
                <c:ptCount val="1"/>
                <c:pt idx="0">
                  <c:v>LTU (Total) </c:v>
                </c:pt>
              </c:strCache>
            </c:strRef>
          </c:tx>
          <c:spPr>
            <a:solidFill>
              <a:schemeClr val="accent1"/>
            </a:solidFill>
            <a:ln>
              <a:noFill/>
            </a:ln>
            <a:effectLst/>
          </c:spPr>
          <c:invertIfNegative val="0"/>
          <c:cat>
            <c:strRef>
              <c:f>Sheet1!$C$46:$S$46</c:f>
              <c:strCache>
                <c:ptCount val="13"/>
                <c:pt idx="0">
                  <c:v>2012M2</c:v>
                </c:pt>
                <c:pt idx="1">
                  <c:v>2014M10</c:v>
                </c:pt>
                <c:pt idx="2">
                  <c:v>2016M10</c:v>
                </c:pt>
                <c:pt idx="3">
                  <c:v>2018M10</c:v>
                </c:pt>
                <c:pt idx="4">
                  <c:v>2020M02</c:v>
                </c:pt>
                <c:pt idx="5">
                  <c:v>2020M03</c:v>
                </c:pt>
                <c:pt idx="6">
                  <c:v>2020M04</c:v>
                </c:pt>
                <c:pt idx="7">
                  <c:v>2020M05</c:v>
                </c:pt>
                <c:pt idx="10">
                  <c:v>2021M03</c:v>
                </c:pt>
                <c:pt idx="11">
                  <c:v>2021M04</c:v>
                </c:pt>
                <c:pt idx="12">
                  <c:v>2021M05</c:v>
                </c:pt>
              </c:strCache>
              <c:extLst/>
            </c:strRef>
          </c:cat>
          <c:val>
            <c:numRef>
              <c:f>Sheet1!$C$47:$S$47</c:f>
              <c:numCache>
                <c:formatCode>General</c:formatCode>
                <c:ptCount val="13"/>
                <c:pt idx="0">
                  <c:v>184456</c:v>
                </c:pt>
                <c:pt idx="1">
                  <c:v>170609</c:v>
                </c:pt>
                <c:pt idx="2">
                  <c:v>124816</c:v>
                </c:pt>
                <c:pt idx="3">
                  <c:v>82998</c:v>
                </c:pt>
                <c:pt idx="4">
                  <c:v>66871</c:v>
                </c:pt>
                <c:pt idx="5">
                  <c:v>66965</c:v>
                </c:pt>
                <c:pt idx="6">
                  <c:v>68450</c:v>
                </c:pt>
                <c:pt idx="7">
                  <c:v>68450</c:v>
                </c:pt>
                <c:pt idx="10">
                  <c:v>210014.5</c:v>
                </c:pt>
                <c:pt idx="11">
                  <c:v>369503.5</c:v>
                </c:pt>
                <c:pt idx="12">
                  <c:v>363250</c:v>
                </c:pt>
              </c:numCache>
              <c:extLst/>
            </c:numRef>
          </c:val>
          <c:extLst>
            <c:ext xmlns:c16="http://schemas.microsoft.com/office/drawing/2014/chart" uri="{C3380CC4-5D6E-409C-BE32-E72D297353CC}">
              <c16:uniqueId val="{00000000-F954-4C5A-8082-8206BCD01ADF}"/>
            </c:ext>
          </c:extLst>
        </c:ser>
        <c:ser>
          <c:idx val="1"/>
          <c:order val="1"/>
          <c:tx>
            <c:strRef>
              <c:f>Sheet1!$B$48</c:f>
              <c:strCache>
                <c:ptCount val="1"/>
                <c:pt idx="0">
                  <c:v>Live Register  (inc. PuP)</c:v>
                </c:pt>
              </c:strCache>
            </c:strRef>
          </c:tx>
          <c:spPr>
            <a:solidFill>
              <a:schemeClr val="accent2"/>
            </a:solidFill>
            <a:ln>
              <a:noFill/>
            </a:ln>
            <a:effectLst/>
          </c:spPr>
          <c:invertIfNegative val="0"/>
          <c:cat>
            <c:strRef>
              <c:f>Sheet1!$C$46:$S$46</c:f>
              <c:strCache>
                <c:ptCount val="17"/>
                <c:pt idx="0">
                  <c:v>2012M2</c:v>
                </c:pt>
                <c:pt idx="1">
                  <c:v>2013M10</c:v>
                </c:pt>
                <c:pt idx="2">
                  <c:v>2014M10</c:v>
                </c:pt>
                <c:pt idx="3">
                  <c:v>2015M10</c:v>
                </c:pt>
                <c:pt idx="4">
                  <c:v>2016M10</c:v>
                </c:pt>
                <c:pt idx="5">
                  <c:v>2017M10</c:v>
                </c:pt>
                <c:pt idx="6">
                  <c:v>2018M10</c:v>
                </c:pt>
                <c:pt idx="7">
                  <c:v>2019M10</c:v>
                </c:pt>
                <c:pt idx="8">
                  <c:v>2020M02</c:v>
                </c:pt>
                <c:pt idx="9">
                  <c:v>2020M03</c:v>
                </c:pt>
                <c:pt idx="10">
                  <c:v>2020M04</c:v>
                </c:pt>
                <c:pt idx="11">
                  <c:v>2020M05</c:v>
                </c:pt>
                <c:pt idx="14">
                  <c:v>2021M03</c:v>
                </c:pt>
                <c:pt idx="15">
                  <c:v>2021M04</c:v>
                </c:pt>
                <c:pt idx="16">
                  <c:v>2021M05</c:v>
                </c:pt>
              </c:strCache>
              <c:extLst/>
            </c:strRef>
          </c:cat>
          <c:val>
            <c:numRef>
              <c:f>Sheet1!$C$48:$S$48</c:f>
              <c:extLst/>
            </c:numRef>
          </c:val>
          <c:extLst>
            <c:ext xmlns:c16="http://schemas.microsoft.com/office/drawing/2014/chart" uri="{C3380CC4-5D6E-409C-BE32-E72D297353CC}">
              <c16:uniqueId val="{00000001-F954-4C5A-8082-8206BCD01ADF}"/>
            </c:ext>
          </c:extLst>
        </c:ser>
        <c:ser>
          <c:idx val="2"/>
          <c:order val="2"/>
          <c:tx>
            <c:strRef>
              <c:f>Sheet1!$B$49</c:f>
              <c:strCache>
                <c:ptCount val="1"/>
                <c:pt idx="0">
                  <c:v>Live Register  (inc. PuP)</c:v>
                </c:pt>
              </c:strCache>
            </c:strRef>
          </c:tx>
          <c:spPr>
            <a:solidFill>
              <a:schemeClr val="accent3"/>
            </a:solidFill>
            <a:ln>
              <a:noFill/>
            </a:ln>
            <a:effectLst/>
          </c:spPr>
          <c:invertIfNegative val="0"/>
          <c:cat>
            <c:strRef>
              <c:f>Sheet1!$C$46:$S$46</c:f>
              <c:strCache>
                <c:ptCount val="13"/>
                <c:pt idx="0">
                  <c:v>2012M2</c:v>
                </c:pt>
                <c:pt idx="1">
                  <c:v>2014M10</c:v>
                </c:pt>
                <c:pt idx="2">
                  <c:v>2016M10</c:v>
                </c:pt>
                <c:pt idx="3">
                  <c:v>2018M10</c:v>
                </c:pt>
                <c:pt idx="4">
                  <c:v>2020M02</c:v>
                </c:pt>
                <c:pt idx="5">
                  <c:v>2020M03</c:v>
                </c:pt>
                <c:pt idx="6">
                  <c:v>2020M04</c:v>
                </c:pt>
                <c:pt idx="7">
                  <c:v>2020M05</c:v>
                </c:pt>
                <c:pt idx="10">
                  <c:v>2021M03</c:v>
                </c:pt>
                <c:pt idx="11">
                  <c:v>2021M04</c:v>
                </c:pt>
                <c:pt idx="12">
                  <c:v>2021M05</c:v>
                </c:pt>
              </c:strCache>
              <c:extLst/>
            </c:strRef>
          </c:cat>
          <c:val>
            <c:numRef>
              <c:f>Sheet1!$C$49:$S$49</c:f>
              <c:numCache>
                <c:formatCode>General</c:formatCode>
                <c:ptCount val="13"/>
                <c:pt idx="0">
                  <c:v>254309</c:v>
                </c:pt>
                <c:pt idx="1">
                  <c:v>187472</c:v>
                </c:pt>
                <c:pt idx="2">
                  <c:v>151993</c:v>
                </c:pt>
                <c:pt idx="3">
                  <c:v>116249</c:v>
                </c:pt>
                <c:pt idx="4">
                  <c:v>115745</c:v>
                </c:pt>
                <c:pt idx="5">
                  <c:v>421373</c:v>
                </c:pt>
                <c:pt idx="6">
                  <c:v>750557</c:v>
                </c:pt>
                <c:pt idx="7">
                  <c:v>735850</c:v>
                </c:pt>
                <c:pt idx="10">
                  <c:v>299485.5</c:v>
                </c:pt>
                <c:pt idx="11">
                  <c:v>139996.5</c:v>
                </c:pt>
                <c:pt idx="12">
                  <c:v>146250</c:v>
                </c:pt>
              </c:numCache>
              <c:extLst/>
            </c:numRef>
          </c:val>
          <c:extLst>
            <c:ext xmlns:c16="http://schemas.microsoft.com/office/drawing/2014/chart" uri="{C3380CC4-5D6E-409C-BE32-E72D297353CC}">
              <c16:uniqueId val="{00000002-F954-4C5A-8082-8206BCD01ADF}"/>
            </c:ext>
          </c:extLst>
        </c:ser>
        <c:ser>
          <c:idx val="3"/>
          <c:order val="3"/>
          <c:tx>
            <c:strRef>
              <c:f>Sheet1!$B$50</c:f>
              <c:strCache>
                <c:ptCount val="1"/>
                <c:pt idx="0">
                  <c:v>People on other working-age payments</c:v>
                </c:pt>
              </c:strCache>
            </c:strRef>
          </c:tx>
          <c:spPr>
            <a:solidFill>
              <a:srgbClr val="9984B6">
                <a:alpha val="41961"/>
              </a:srgbClr>
            </a:solidFill>
            <a:ln>
              <a:noFill/>
            </a:ln>
            <a:effectLst/>
          </c:spPr>
          <c:invertIfNegative val="0"/>
          <c:cat>
            <c:strRef>
              <c:f>Sheet1!$C$46:$S$46</c:f>
              <c:strCache>
                <c:ptCount val="13"/>
                <c:pt idx="0">
                  <c:v>2012M2</c:v>
                </c:pt>
                <c:pt idx="1">
                  <c:v>2014M10</c:v>
                </c:pt>
                <c:pt idx="2">
                  <c:v>2016M10</c:v>
                </c:pt>
                <c:pt idx="3">
                  <c:v>2018M10</c:v>
                </c:pt>
                <c:pt idx="4">
                  <c:v>2020M02</c:v>
                </c:pt>
                <c:pt idx="5">
                  <c:v>2020M03</c:v>
                </c:pt>
                <c:pt idx="6">
                  <c:v>2020M04</c:v>
                </c:pt>
                <c:pt idx="7">
                  <c:v>2020M05</c:v>
                </c:pt>
                <c:pt idx="10">
                  <c:v>2021M03</c:v>
                </c:pt>
                <c:pt idx="11">
                  <c:v>2021M04</c:v>
                </c:pt>
                <c:pt idx="12">
                  <c:v>2021M05</c:v>
                </c:pt>
              </c:strCache>
              <c:extLst/>
            </c:strRef>
          </c:cat>
          <c:val>
            <c:numRef>
              <c:f>Sheet1!$C$50:$S$50</c:f>
              <c:numCache>
                <c:formatCode>General</c:formatCode>
                <c:ptCount val="13"/>
                <c:pt idx="10">
                  <c:v>564659</c:v>
                </c:pt>
                <c:pt idx="11">
                  <c:v>564659</c:v>
                </c:pt>
                <c:pt idx="12">
                  <c:v>654659</c:v>
                </c:pt>
              </c:numCache>
              <c:extLst/>
            </c:numRef>
          </c:val>
          <c:extLst>
            <c:ext xmlns:c16="http://schemas.microsoft.com/office/drawing/2014/chart" uri="{C3380CC4-5D6E-409C-BE32-E72D297353CC}">
              <c16:uniqueId val="{00000003-F954-4C5A-8082-8206BCD01ADF}"/>
            </c:ext>
          </c:extLst>
        </c:ser>
        <c:dLbls>
          <c:showLegendKey val="0"/>
          <c:showVal val="0"/>
          <c:showCatName val="0"/>
          <c:showSerName val="0"/>
          <c:showPercent val="0"/>
          <c:showBubbleSize val="0"/>
        </c:dLbls>
        <c:gapWidth val="150"/>
        <c:overlap val="100"/>
        <c:axId val="683316367"/>
        <c:axId val="694233631"/>
      </c:barChart>
      <c:catAx>
        <c:axId val="683316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Nova" panose="020B0602020104020203" pitchFamily="34" charset="0"/>
                <a:ea typeface="+mn-ea"/>
                <a:cs typeface="+mn-cs"/>
              </a:defRPr>
            </a:pPr>
            <a:endParaRPr lang="en-US"/>
          </a:p>
        </c:txPr>
        <c:crossAx val="694233631"/>
        <c:crosses val="autoZero"/>
        <c:auto val="1"/>
        <c:lblAlgn val="ctr"/>
        <c:lblOffset val="100"/>
        <c:noMultiLvlLbl val="0"/>
      </c:catAx>
      <c:valAx>
        <c:axId val="694233631"/>
        <c:scaling>
          <c:orientation val="minMax"/>
          <c:max val="12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Gill Sans Nova Light" panose="020B0302020104020203" pitchFamily="34" charset="0"/>
                <a:ea typeface="+mn-ea"/>
                <a:cs typeface="+mn-cs"/>
              </a:defRPr>
            </a:pPr>
            <a:endParaRPr lang="en-US"/>
          </a:p>
        </c:txPr>
        <c:crossAx val="683316367"/>
        <c:crosses val="autoZero"/>
        <c:crossBetween val="between"/>
      </c:valAx>
      <c:spPr>
        <a:noFill/>
        <a:ln>
          <a:noFill/>
        </a:ln>
        <a:effectLst/>
      </c:spPr>
    </c:plotArea>
    <c:legend>
      <c:legendPos val="b"/>
      <c:layout>
        <c:manualLayout>
          <c:xMode val="edge"/>
          <c:yMode val="edge"/>
          <c:x val="7.9944734600491119E-2"/>
          <c:y val="6.8513797302197879E-2"/>
          <c:w val="0.36723707409688644"/>
          <c:h val="0.1401160295958186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Nova Light" panose="020B0302020104020203"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BFCA35-152A-4C3A-AA88-78EA8A7F1434}" type="doc">
      <dgm:prSet loTypeId="urn:microsoft.com/office/officeart/2005/8/layout/cycle4" loCatId="cycle" qsTypeId="urn:microsoft.com/office/officeart/2005/8/quickstyle/simple3" qsCatId="simple" csTypeId="urn:microsoft.com/office/officeart/2005/8/colors/colorful2" csCatId="colorful" phldr="1"/>
      <dgm:spPr/>
      <dgm:t>
        <a:bodyPr/>
        <a:lstStyle/>
        <a:p>
          <a:endParaRPr lang="en-US"/>
        </a:p>
      </dgm:t>
    </dgm:pt>
    <dgm:pt modelId="{A058040F-4350-4EB5-B644-1D3A11A7FDCA}">
      <dgm:prSet phldrT="[Text]" custT="1"/>
      <dgm:spPr/>
      <dgm:t>
        <a:bodyPr/>
        <a:lstStyle/>
        <a:p>
          <a:r>
            <a:rPr lang="en-US" sz="1600" dirty="0">
              <a:latin typeface="Gill Sans Nova Light" panose="020B0302020104020203" pitchFamily="34" charset="0"/>
            </a:rPr>
            <a:t>Decent work and pay</a:t>
          </a:r>
        </a:p>
        <a:p>
          <a:r>
            <a:rPr lang="en-US" sz="1600" dirty="0">
              <a:latin typeface="Gill Sans Nova Light" panose="020B0302020104020203" pitchFamily="34" charset="0"/>
            </a:rPr>
            <a:t> LLL and training, progression </a:t>
          </a:r>
        </a:p>
      </dgm:t>
    </dgm:pt>
    <dgm:pt modelId="{9AEA7F9F-2BCC-409D-93BF-2CE06F86E9FC}" type="parTrans" cxnId="{6510B519-7DAF-4FCE-8054-E3EE4BDB5FD3}">
      <dgm:prSet/>
      <dgm:spPr/>
      <dgm:t>
        <a:bodyPr/>
        <a:lstStyle/>
        <a:p>
          <a:endParaRPr lang="en-US"/>
        </a:p>
      </dgm:t>
    </dgm:pt>
    <dgm:pt modelId="{7142CDBD-50AD-4910-87C6-17DDEDB7BFE2}" type="sibTrans" cxnId="{6510B519-7DAF-4FCE-8054-E3EE4BDB5FD3}">
      <dgm:prSet/>
      <dgm:spPr/>
      <dgm:t>
        <a:bodyPr/>
        <a:lstStyle/>
        <a:p>
          <a:endParaRPr lang="en-US"/>
        </a:p>
      </dgm:t>
    </dgm:pt>
    <dgm:pt modelId="{E02AD2E3-20EB-4E13-8795-8A25F0FE19B1}">
      <dgm:prSet phldrT="[Text]" custT="1"/>
      <dgm:spPr/>
      <dgm:t>
        <a:bodyPr anchor="ctr"/>
        <a:lstStyle/>
        <a:p>
          <a:pPr algn="ctr">
            <a:buNone/>
          </a:pPr>
          <a:r>
            <a:rPr lang="en-US" sz="1800" b="1" dirty="0">
              <a:latin typeface="Gill Sans Nova" panose="020B0602020104020203" pitchFamily="34" charset="0"/>
            </a:rPr>
            <a:t>Job Ready </a:t>
          </a:r>
        </a:p>
      </dgm:t>
    </dgm:pt>
    <dgm:pt modelId="{57E50ACD-DBDC-4D32-AD1D-BF5419DB0409}" type="parTrans" cxnId="{617BA598-0B8E-4A97-A8FC-82F3BE622056}">
      <dgm:prSet/>
      <dgm:spPr/>
      <dgm:t>
        <a:bodyPr/>
        <a:lstStyle/>
        <a:p>
          <a:endParaRPr lang="en-US"/>
        </a:p>
      </dgm:t>
    </dgm:pt>
    <dgm:pt modelId="{9ABB950E-4A98-4AB7-A5EE-0156CB4EA0FA}" type="sibTrans" cxnId="{617BA598-0B8E-4A97-A8FC-82F3BE622056}">
      <dgm:prSet/>
      <dgm:spPr/>
      <dgm:t>
        <a:bodyPr/>
        <a:lstStyle/>
        <a:p>
          <a:endParaRPr lang="en-US"/>
        </a:p>
      </dgm:t>
    </dgm:pt>
    <dgm:pt modelId="{59541751-EF99-4DD2-9B09-AB467D3525B4}">
      <dgm:prSet phldrT="[Text]" custT="1"/>
      <dgm:spPr/>
      <dgm:t>
        <a:bodyPr/>
        <a:lstStyle/>
        <a:p>
          <a:r>
            <a:rPr lang="en-US" sz="1600">
              <a:latin typeface="Gill Sans Nova Light" panose="020B0302020104020203" pitchFamily="34" charset="0"/>
            </a:rPr>
            <a:t>Upskilling</a:t>
          </a:r>
        </a:p>
        <a:p>
          <a:r>
            <a:rPr lang="en-US" sz="1600">
              <a:latin typeface="Gill Sans Nova Light" panose="020B0302020104020203" pitchFamily="34" charset="0"/>
            </a:rPr>
            <a:t>Work experience </a:t>
          </a:r>
          <a:endParaRPr lang="en-US" sz="1600" dirty="0">
            <a:latin typeface="Gill Sans Nova Light" panose="020B0302020104020203" pitchFamily="34" charset="0"/>
          </a:endParaRPr>
        </a:p>
      </dgm:t>
    </dgm:pt>
    <dgm:pt modelId="{CCFC219B-472E-40E2-BA6A-644983FFB627}" type="parTrans" cxnId="{5C389FDD-D5A8-40B3-9DE0-94C786278BE6}">
      <dgm:prSet/>
      <dgm:spPr/>
      <dgm:t>
        <a:bodyPr/>
        <a:lstStyle/>
        <a:p>
          <a:endParaRPr lang="en-US"/>
        </a:p>
      </dgm:t>
    </dgm:pt>
    <dgm:pt modelId="{67B56DE5-F0AC-46B9-B2E5-388467322E39}" type="sibTrans" cxnId="{5C389FDD-D5A8-40B3-9DE0-94C786278BE6}">
      <dgm:prSet/>
      <dgm:spPr/>
      <dgm:t>
        <a:bodyPr/>
        <a:lstStyle/>
        <a:p>
          <a:endParaRPr lang="en-US"/>
        </a:p>
      </dgm:t>
    </dgm:pt>
    <dgm:pt modelId="{C5DE1E03-65C9-4FB2-9000-045D2E466526}">
      <dgm:prSet phldrT="[Text]" custT="1"/>
      <dgm:spPr/>
      <dgm:t>
        <a:bodyPr anchor="ctr"/>
        <a:lstStyle/>
        <a:p>
          <a:pPr>
            <a:buNone/>
          </a:pPr>
          <a:r>
            <a:rPr lang="en-US" sz="1800" b="1" dirty="0">
              <a:latin typeface="Gill Sans Nova" panose="020B0602020104020203" pitchFamily="34" charset="0"/>
            </a:rPr>
            <a:t>Avoid/reduce Long Term Unemployment  </a:t>
          </a:r>
        </a:p>
      </dgm:t>
    </dgm:pt>
    <dgm:pt modelId="{F4699B89-91CD-4F6B-BBE8-7C6BDB41D459}" type="parTrans" cxnId="{D36FB6AC-DA0A-43D2-976B-C3051597661C}">
      <dgm:prSet/>
      <dgm:spPr/>
      <dgm:t>
        <a:bodyPr/>
        <a:lstStyle/>
        <a:p>
          <a:endParaRPr lang="en-US"/>
        </a:p>
      </dgm:t>
    </dgm:pt>
    <dgm:pt modelId="{D3F62028-A9E0-476B-8D6D-5291A9CC4C35}" type="sibTrans" cxnId="{D36FB6AC-DA0A-43D2-976B-C3051597661C}">
      <dgm:prSet/>
      <dgm:spPr/>
      <dgm:t>
        <a:bodyPr/>
        <a:lstStyle/>
        <a:p>
          <a:endParaRPr lang="en-US"/>
        </a:p>
      </dgm:t>
    </dgm:pt>
    <dgm:pt modelId="{78687648-0BD4-4407-9B52-AD327232A323}">
      <dgm:prSet phldrT="[Text]" custT="1"/>
      <dgm:spPr/>
      <dgm:t>
        <a:bodyPr/>
        <a:lstStyle/>
        <a:p>
          <a:pPr>
            <a:spcAft>
              <a:spcPct val="35000"/>
            </a:spcAft>
          </a:pPr>
          <a:endParaRPr lang="en-US" sz="1200" dirty="0"/>
        </a:p>
        <a:p>
          <a:pPr>
            <a:spcAft>
              <a:spcPct val="35000"/>
            </a:spcAft>
          </a:pPr>
          <a:endParaRPr lang="en-US" sz="1200" dirty="0"/>
        </a:p>
        <a:p>
          <a:pPr>
            <a:spcAft>
              <a:spcPct val="35000"/>
            </a:spcAft>
          </a:pPr>
          <a:endParaRPr lang="en-US" sz="1200" dirty="0"/>
        </a:p>
        <a:p>
          <a:pPr>
            <a:spcAft>
              <a:spcPts val="0"/>
            </a:spcAft>
          </a:pPr>
          <a:r>
            <a:rPr lang="en-US" sz="1500" dirty="0">
              <a:latin typeface="Gill Sans Nova Light" panose="020B0302020104020203" pitchFamily="34" charset="0"/>
            </a:rPr>
            <a:t>Class – SES</a:t>
          </a:r>
        </a:p>
        <a:p>
          <a:pPr>
            <a:spcAft>
              <a:spcPts val="0"/>
            </a:spcAft>
          </a:pPr>
          <a:r>
            <a:rPr lang="en-US" sz="1500" dirty="0">
              <a:latin typeface="Gill Sans Nova Light" panose="020B0302020104020203" pitchFamily="34" charset="0"/>
            </a:rPr>
            <a:t> Gender (Care, PT) </a:t>
          </a:r>
        </a:p>
        <a:p>
          <a:pPr>
            <a:spcAft>
              <a:spcPts val="0"/>
            </a:spcAft>
          </a:pPr>
          <a:r>
            <a:rPr lang="en-US" sz="1500" dirty="0">
              <a:latin typeface="Gill Sans Nova Light" panose="020B0302020104020203" pitchFamily="34" charset="0"/>
            </a:rPr>
            <a:t>Young (scars, YG) </a:t>
          </a:r>
        </a:p>
        <a:p>
          <a:pPr>
            <a:spcAft>
              <a:spcPts val="0"/>
            </a:spcAft>
          </a:pPr>
          <a:r>
            <a:rPr lang="en-US" sz="1500" dirty="0">
              <a:latin typeface="Gill Sans Nova Light" panose="020B0302020104020203" pitchFamily="34" charset="0"/>
            </a:rPr>
            <a:t>Disability</a:t>
          </a:r>
        </a:p>
        <a:p>
          <a:pPr>
            <a:spcAft>
              <a:spcPts val="0"/>
            </a:spcAft>
          </a:pPr>
          <a:r>
            <a:rPr lang="en-US" sz="1500" dirty="0">
              <a:latin typeface="Gill Sans Nova Light" panose="020B0302020104020203" pitchFamily="34" charset="0"/>
            </a:rPr>
            <a:t>Ethnicity</a:t>
          </a:r>
        </a:p>
        <a:p>
          <a:pPr>
            <a:spcAft>
              <a:spcPct val="35000"/>
            </a:spcAft>
          </a:pPr>
          <a:endParaRPr lang="en-US" sz="1200" dirty="0"/>
        </a:p>
      </dgm:t>
    </dgm:pt>
    <dgm:pt modelId="{5D8D9DA4-67FA-420B-B858-B6A446D6AEDA}" type="parTrans" cxnId="{6AD26A1A-0445-4D64-BA99-5D4666F84703}">
      <dgm:prSet/>
      <dgm:spPr/>
      <dgm:t>
        <a:bodyPr/>
        <a:lstStyle/>
        <a:p>
          <a:endParaRPr lang="en-US"/>
        </a:p>
      </dgm:t>
    </dgm:pt>
    <dgm:pt modelId="{A464EDF9-1DB8-4D92-BE4E-6260E791FFC4}" type="sibTrans" cxnId="{6AD26A1A-0445-4D64-BA99-5D4666F84703}">
      <dgm:prSet/>
      <dgm:spPr/>
      <dgm:t>
        <a:bodyPr/>
        <a:lstStyle/>
        <a:p>
          <a:endParaRPr lang="en-US"/>
        </a:p>
      </dgm:t>
    </dgm:pt>
    <dgm:pt modelId="{911C8CBD-C989-4FDF-BAF2-36C836B181C5}">
      <dgm:prSet phldrT="[Text]" custT="1"/>
      <dgm:spPr/>
      <dgm:t>
        <a:bodyPr/>
        <a:lstStyle/>
        <a:p>
          <a:pPr>
            <a:buNone/>
          </a:pPr>
          <a:r>
            <a:rPr lang="en-US" sz="1800" b="1" dirty="0">
              <a:latin typeface="Gill Sans Nova" panose="020B0602020104020203" pitchFamily="34" charset="0"/>
            </a:rPr>
            <a:t>Equality</a:t>
          </a:r>
          <a:r>
            <a:rPr lang="en-US" sz="1600" b="1" dirty="0"/>
            <a:t> </a:t>
          </a:r>
        </a:p>
      </dgm:t>
    </dgm:pt>
    <dgm:pt modelId="{94D601CB-476F-4AEB-95CC-7C0348E643B4}" type="parTrans" cxnId="{CEEBFA7A-EACB-44A8-A18A-A9A7962B8BBB}">
      <dgm:prSet/>
      <dgm:spPr/>
      <dgm:t>
        <a:bodyPr/>
        <a:lstStyle/>
        <a:p>
          <a:endParaRPr lang="en-US"/>
        </a:p>
      </dgm:t>
    </dgm:pt>
    <dgm:pt modelId="{0BCCD8C8-DEAF-4C08-997F-7C4DE799436E}" type="sibTrans" cxnId="{CEEBFA7A-EACB-44A8-A18A-A9A7962B8BBB}">
      <dgm:prSet/>
      <dgm:spPr/>
      <dgm:t>
        <a:bodyPr/>
        <a:lstStyle/>
        <a:p>
          <a:endParaRPr lang="en-US"/>
        </a:p>
      </dgm:t>
    </dgm:pt>
    <dgm:pt modelId="{61E396B1-7346-49DA-A141-C6FEB33A5F2F}">
      <dgm:prSet phldrT="[Text]" custT="1"/>
      <dgm:spPr/>
      <dgm:t>
        <a:bodyPr/>
        <a:lstStyle/>
        <a:p>
          <a:pPr>
            <a:spcAft>
              <a:spcPct val="35000"/>
            </a:spcAft>
          </a:pPr>
          <a:endParaRPr lang="en-US" sz="1400" dirty="0"/>
        </a:p>
        <a:p>
          <a:pPr>
            <a:spcAft>
              <a:spcPts val="400"/>
            </a:spcAft>
          </a:pPr>
          <a:r>
            <a:rPr lang="en-US" sz="1500" dirty="0">
              <a:latin typeface="Gill Sans Nova Light" panose="020B0302020104020203" pitchFamily="34" charset="0"/>
            </a:rPr>
            <a:t>Homelessness</a:t>
          </a:r>
        </a:p>
        <a:p>
          <a:pPr>
            <a:spcAft>
              <a:spcPts val="400"/>
            </a:spcAft>
          </a:pPr>
          <a:r>
            <a:rPr lang="en-US" sz="1500" dirty="0">
              <a:latin typeface="Gill Sans Nova Light" panose="020B0302020104020203" pitchFamily="34" charset="0"/>
            </a:rPr>
            <a:t>Addiction </a:t>
          </a:r>
        </a:p>
        <a:p>
          <a:pPr>
            <a:spcAft>
              <a:spcPts val="400"/>
            </a:spcAft>
          </a:pPr>
          <a:r>
            <a:rPr lang="en-US" sz="1500" dirty="0">
              <a:latin typeface="Gill Sans Nova Light" panose="020B0302020104020203" pitchFamily="34" charset="0"/>
            </a:rPr>
            <a:t>Criminality </a:t>
          </a:r>
        </a:p>
        <a:p>
          <a:pPr>
            <a:spcAft>
              <a:spcPts val="400"/>
            </a:spcAft>
          </a:pPr>
          <a:r>
            <a:rPr lang="en-US" sz="1500" dirty="0">
              <a:latin typeface="Gill Sans Nova Light" panose="020B0302020104020203" pitchFamily="34" charset="0"/>
            </a:rPr>
            <a:t>Location</a:t>
          </a:r>
        </a:p>
        <a:p>
          <a:pPr>
            <a:spcAft>
              <a:spcPts val="400"/>
            </a:spcAft>
          </a:pPr>
          <a:r>
            <a:rPr lang="en-US" sz="1500" dirty="0">
              <a:latin typeface="Gill Sans Nova Light" panose="020B0302020104020203" pitchFamily="34" charset="0"/>
            </a:rPr>
            <a:t>Migrants</a:t>
          </a:r>
          <a:r>
            <a:rPr lang="en-US" sz="1500" dirty="0"/>
            <a:t> </a:t>
          </a:r>
        </a:p>
      </dgm:t>
    </dgm:pt>
    <dgm:pt modelId="{0B42A1E9-2E35-4DA4-9D90-ACE76668718D}" type="parTrans" cxnId="{681BDD9A-55CE-4C3E-A00B-5BB197BB0942}">
      <dgm:prSet/>
      <dgm:spPr/>
      <dgm:t>
        <a:bodyPr/>
        <a:lstStyle/>
        <a:p>
          <a:endParaRPr lang="en-US"/>
        </a:p>
      </dgm:t>
    </dgm:pt>
    <dgm:pt modelId="{CAD0F72A-980F-45AB-BF27-ADB394E582B9}" type="sibTrans" cxnId="{681BDD9A-55CE-4C3E-A00B-5BB197BB0942}">
      <dgm:prSet/>
      <dgm:spPr/>
      <dgm:t>
        <a:bodyPr/>
        <a:lstStyle/>
        <a:p>
          <a:endParaRPr lang="en-US"/>
        </a:p>
      </dgm:t>
    </dgm:pt>
    <dgm:pt modelId="{3FA51199-1586-4DEE-ACD6-0B0A07C694B5}">
      <dgm:prSet phldrT="[Text]" custT="1"/>
      <dgm:spPr/>
      <dgm:t>
        <a:bodyPr/>
        <a:lstStyle/>
        <a:p>
          <a:pPr>
            <a:buNone/>
          </a:pPr>
          <a:r>
            <a:rPr lang="en-US" sz="1800" dirty="0">
              <a:latin typeface="Gill Sans Nova" panose="020B0602020104020203" pitchFamily="34" charset="0"/>
            </a:rPr>
            <a:t>Structural Barriers  </a:t>
          </a:r>
        </a:p>
      </dgm:t>
    </dgm:pt>
    <dgm:pt modelId="{D5BC271E-D612-40BE-B682-777C9838EFE0}" type="parTrans" cxnId="{D5EE8521-B22A-48BB-BB75-D72A7F06C265}">
      <dgm:prSet/>
      <dgm:spPr/>
      <dgm:t>
        <a:bodyPr/>
        <a:lstStyle/>
        <a:p>
          <a:endParaRPr lang="en-US"/>
        </a:p>
      </dgm:t>
    </dgm:pt>
    <dgm:pt modelId="{C9376644-AF49-435C-857C-F663CE328AF6}" type="sibTrans" cxnId="{D5EE8521-B22A-48BB-BB75-D72A7F06C265}">
      <dgm:prSet/>
      <dgm:spPr/>
      <dgm:t>
        <a:bodyPr/>
        <a:lstStyle/>
        <a:p>
          <a:endParaRPr lang="en-US"/>
        </a:p>
      </dgm:t>
    </dgm:pt>
    <dgm:pt modelId="{D3BC2C11-FF2A-4E11-BBC7-05B2EA281E4F}" type="pres">
      <dgm:prSet presAssocID="{E3BFCA35-152A-4C3A-AA88-78EA8A7F1434}" presName="cycleMatrixDiagram" presStyleCnt="0">
        <dgm:presLayoutVars>
          <dgm:chMax val="1"/>
          <dgm:dir/>
          <dgm:animLvl val="lvl"/>
          <dgm:resizeHandles val="exact"/>
        </dgm:presLayoutVars>
      </dgm:prSet>
      <dgm:spPr/>
      <dgm:t>
        <a:bodyPr/>
        <a:lstStyle/>
        <a:p>
          <a:endParaRPr lang="en-US"/>
        </a:p>
      </dgm:t>
    </dgm:pt>
    <dgm:pt modelId="{9FBE76A3-9F96-4460-B46D-89BA77030EA4}" type="pres">
      <dgm:prSet presAssocID="{E3BFCA35-152A-4C3A-AA88-78EA8A7F1434}" presName="children" presStyleCnt="0"/>
      <dgm:spPr/>
    </dgm:pt>
    <dgm:pt modelId="{D89CBC5F-6E7A-4167-BE7B-5CA4F4B7D011}" type="pres">
      <dgm:prSet presAssocID="{E3BFCA35-152A-4C3A-AA88-78EA8A7F1434}" presName="child1group" presStyleCnt="0"/>
      <dgm:spPr/>
    </dgm:pt>
    <dgm:pt modelId="{48384C8B-7A4F-4498-B4D6-39FDAB6D6CE7}" type="pres">
      <dgm:prSet presAssocID="{E3BFCA35-152A-4C3A-AA88-78EA8A7F1434}" presName="child1" presStyleLbl="bgAcc1" presStyleIdx="0" presStyleCnt="4"/>
      <dgm:spPr/>
      <dgm:t>
        <a:bodyPr/>
        <a:lstStyle/>
        <a:p>
          <a:endParaRPr lang="en-US"/>
        </a:p>
      </dgm:t>
    </dgm:pt>
    <dgm:pt modelId="{913A1C86-CA3E-4013-9802-A7C4497337B4}" type="pres">
      <dgm:prSet presAssocID="{E3BFCA35-152A-4C3A-AA88-78EA8A7F1434}" presName="child1Text" presStyleLbl="bgAcc1" presStyleIdx="0" presStyleCnt="4">
        <dgm:presLayoutVars>
          <dgm:bulletEnabled val="1"/>
        </dgm:presLayoutVars>
      </dgm:prSet>
      <dgm:spPr/>
      <dgm:t>
        <a:bodyPr/>
        <a:lstStyle/>
        <a:p>
          <a:endParaRPr lang="en-US"/>
        </a:p>
      </dgm:t>
    </dgm:pt>
    <dgm:pt modelId="{FA7750DF-5101-4BA6-97F5-3A03EF2234D2}" type="pres">
      <dgm:prSet presAssocID="{E3BFCA35-152A-4C3A-AA88-78EA8A7F1434}" presName="child2group" presStyleCnt="0"/>
      <dgm:spPr/>
    </dgm:pt>
    <dgm:pt modelId="{AA239E4B-25C3-40A7-B253-AB235AEF0638}" type="pres">
      <dgm:prSet presAssocID="{E3BFCA35-152A-4C3A-AA88-78EA8A7F1434}" presName="child2" presStyleLbl="bgAcc1" presStyleIdx="1" presStyleCnt="4" custScaleX="166010" custScaleY="90248" custLinFactNeighborX="30581" custLinFactNeighborY="627"/>
      <dgm:spPr/>
      <dgm:t>
        <a:bodyPr/>
        <a:lstStyle/>
        <a:p>
          <a:endParaRPr lang="en-US"/>
        </a:p>
      </dgm:t>
    </dgm:pt>
    <dgm:pt modelId="{F28F8D06-FB87-45A4-B4AC-7578E0EFC055}" type="pres">
      <dgm:prSet presAssocID="{E3BFCA35-152A-4C3A-AA88-78EA8A7F1434}" presName="child2Text" presStyleLbl="bgAcc1" presStyleIdx="1" presStyleCnt="4">
        <dgm:presLayoutVars>
          <dgm:bulletEnabled val="1"/>
        </dgm:presLayoutVars>
      </dgm:prSet>
      <dgm:spPr/>
      <dgm:t>
        <a:bodyPr/>
        <a:lstStyle/>
        <a:p>
          <a:endParaRPr lang="en-US"/>
        </a:p>
      </dgm:t>
    </dgm:pt>
    <dgm:pt modelId="{A9698734-F371-4A18-AE96-0074A36FE47A}" type="pres">
      <dgm:prSet presAssocID="{E3BFCA35-152A-4C3A-AA88-78EA8A7F1434}" presName="child3group" presStyleCnt="0"/>
      <dgm:spPr/>
    </dgm:pt>
    <dgm:pt modelId="{1A3B0939-FB7B-439B-82CD-1C05DA302227}" type="pres">
      <dgm:prSet presAssocID="{E3BFCA35-152A-4C3A-AA88-78EA8A7F1434}" presName="child3" presStyleLbl="bgAcc1" presStyleIdx="2" presStyleCnt="4" custLinFactNeighborX="73432" custLinFactNeighborY="-3927"/>
      <dgm:spPr/>
      <dgm:t>
        <a:bodyPr/>
        <a:lstStyle/>
        <a:p>
          <a:endParaRPr lang="en-US"/>
        </a:p>
      </dgm:t>
    </dgm:pt>
    <dgm:pt modelId="{F837D8DF-13E9-439E-9357-57364C937214}" type="pres">
      <dgm:prSet presAssocID="{E3BFCA35-152A-4C3A-AA88-78EA8A7F1434}" presName="child3Text" presStyleLbl="bgAcc1" presStyleIdx="2" presStyleCnt="4">
        <dgm:presLayoutVars>
          <dgm:bulletEnabled val="1"/>
        </dgm:presLayoutVars>
      </dgm:prSet>
      <dgm:spPr/>
      <dgm:t>
        <a:bodyPr/>
        <a:lstStyle/>
        <a:p>
          <a:endParaRPr lang="en-US"/>
        </a:p>
      </dgm:t>
    </dgm:pt>
    <dgm:pt modelId="{71CF973B-042C-48BC-AABB-1766323232B3}" type="pres">
      <dgm:prSet presAssocID="{E3BFCA35-152A-4C3A-AA88-78EA8A7F1434}" presName="child4group" presStyleCnt="0"/>
      <dgm:spPr/>
    </dgm:pt>
    <dgm:pt modelId="{0A4A6CB9-D7FF-44C7-9E91-0DEF1EDF4DF9}" type="pres">
      <dgm:prSet presAssocID="{E3BFCA35-152A-4C3A-AA88-78EA8A7F1434}" presName="child4" presStyleLbl="bgAcc1" presStyleIdx="3" presStyleCnt="4" custLinFactNeighborX="-23019" custLinFactNeighborY="2616"/>
      <dgm:spPr/>
      <dgm:t>
        <a:bodyPr/>
        <a:lstStyle/>
        <a:p>
          <a:endParaRPr lang="en-US"/>
        </a:p>
      </dgm:t>
    </dgm:pt>
    <dgm:pt modelId="{5D89B20B-5565-40B2-AE82-218B1E4D7529}" type="pres">
      <dgm:prSet presAssocID="{E3BFCA35-152A-4C3A-AA88-78EA8A7F1434}" presName="child4Text" presStyleLbl="bgAcc1" presStyleIdx="3" presStyleCnt="4">
        <dgm:presLayoutVars>
          <dgm:bulletEnabled val="1"/>
        </dgm:presLayoutVars>
      </dgm:prSet>
      <dgm:spPr/>
      <dgm:t>
        <a:bodyPr/>
        <a:lstStyle/>
        <a:p>
          <a:endParaRPr lang="en-US"/>
        </a:p>
      </dgm:t>
    </dgm:pt>
    <dgm:pt modelId="{D16670F5-F185-4BB4-A1EC-137482DFCA3A}" type="pres">
      <dgm:prSet presAssocID="{E3BFCA35-152A-4C3A-AA88-78EA8A7F1434}" presName="childPlaceholder" presStyleCnt="0"/>
      <dgm:spPr/>
    </dgm:pt>
    <dgm:pt modelId="{0E0AF66D-0C57-4BC3-9FC5-F4E5B0292A92}" type="pres">
      <dgm:prSet presAssocID="{E3BFCA35-152A-4C3A-AA88-78EA8A7F1434}" presName="circle" presStyleCnt="0"/>
      <dgm:spPr/>
    </dgm:pt>
    <dgm:pt modelId="{E07851C9-5B64-4266-A53B-EDD17652B820}" type="pres">
      <dgm:prSet presAssocID="{E3BFCA35-152A-4C3A-AA88-78EA8A7F1434}" presName="quadrant1" presStyleLbl="node1" presStyleIdx="0" presStyleCnt="4" custScaleX="128830" custScaleY="88147" custLinFactNeighborX="-3634" custLinFactNeighborY="12255">
        <dgm:presLayoutVars>
          <dgm:chMax val="1"/>
          <dgm:bulletEnabled val="1"/>
        </dgm:presLayoutVars>
      </dgm:prSet>
      <dgm:spPr/>
      <dgm:t>
        <a:bodyPr/>
        <a:lstStyle/>
        <a:p>
          <a:endParaRPr lang="en-US"/>
        </a:p>
      </dgm:t>
    </dgm:pt>
    <dgm:pt modelId="{A77B7A02-E525-46CB-94EC-843961DB2971}" type="pres">
      <dgm:prSet presAssocID="{E3BFCA35-152A-4C3A-AA88-78EA8A7F1434}" presName="quadrant2" presStyleLbl="node1" presStyleIdx="1" presStyleCnt="4" custLinFactNeighborX="6162" custLinFactNeighborY="3830">
        <dgm:presLayoutVars>
          <dgm:chMax val="1"/>
          <dgm:bulletEnabled val="1"/>
        </dgm:presLayoutVars>
      </dgm:prSet>
      <dgm:spPr/>
      <dgm:t>
        <a:bodyPr/>
        <a:lstStyle/>
        <a:p>
          <a:endParaRPr lang="en-US"/>
        </a:p>
      </dgm:t>
    </dgm:pt>
    <dgm:pt modelId="{F9CFF958-4AE3-4C8B-9BEE-4D29A630F1B6}" type="pres">
      <dgm:prSet presAssocID="{E3BFCA35-152A-4C3A-AA88-78EA8A7F1434}" presName="quadrant3" presStyleLbl="node1" presStyleIdx="2" presStyleCnt="4" custScaleX="138409" custScaleY="124960" custLinFactNeighborX="35648" custLinFactNeighborY="2617">
        <dgm:presLayoutVars>
          <dgm:chMax val="1"/>
          <dgm:bulletEnabled val="1"/>
        </dgm:presLayoutVars>
      </dgm:prSet>
      <dgm:spPr/>
      <dgm:t>
        <a:bodyPr/>
        <a:lstStyle/>
        <a:p>
          <a:endParaRPr lang="en-US"/>
        </a:p>
      </dgm:t>
    </dgm:pt>
    <dgm:pt modelId="{1BA65553-6AC8-4CB1-8C29-95E2B682D973}" type="pres">
      <dgm:prSet presAssocID="{E3BFCA35-152A-4C3A-AA88-78EA8A7F1434}" presName="quadrant4" presStyleLbl="node1" presStyleIdx="3" presStyleCnt="4" custScaleX="127996" custScaleY="110369" custLinFactNeighborX="6893" custLinFactNeighborY="7979">
        <dgm:presLayoutVars>
          <dgm:chMax val="1"/>
          <dgm:bulletEnabled val="1"/>
        </dgm:presLayoutVars>
      </dgm:prSet>
      <dgm:spPr/>
      <dgm:t>
        <a:bodyPr/>
        <a:lstStyle/>
        <a:p>
          <a:endParaRPr lang="en-US"/>
        </a:p>
      </dgm:t>
    </dgm:pt>
    <dgm:pt modelId="{D08ADAE9-DAEE-4E01-9B5C-1E9DFE384E79}" type="pres">
      <dgm:prSet presAssocID="{E3BFCA35-152A-4C3A-AA88-78EA8A7F1434}" presName="quadrantPlaceholder" presStyleCnt="0"/>
      <dgm:spPr/>
    </dgm:pt>
    <dgm:pt modelId="{33B00213-2E82-4EC3-B8BC-13D1377E01B0}" type="pres">
      <dgm:prSet presAssocID="{E3BFCA35-152A-4C3A-AA88-78EA8A7F1434}" presName="center1" presStyleLbl="fgShp" presStyleIdx="0" presStyleCnt="2"/>
      <dgm:spPr/>
    </dgm:pt>
    <dgm:pt modelId="{5D15A391-C44B-4BBD-9D23-5AAE4EFDC5FB}" type="pres">
      <dgm:prSet presAssocID="{E3BFCA35-152A-4C3A-AA88-78EA8A7F1434}" presName="center2" presStyleLbl="fgShp" presStyleIdx="1" presStyleCnt="2"/>
      <dgm:spPr/>
    </dgm:pt>
  </dgm:ptLst>
  <dgm:cxnLst>
    <dgm:cxn modelId="{CEEBFA7A-EACB-44A8-A18A-A9A7962B8BBB}" srcId="{78687648-0BD4-4407-9B52-AD327232A323}" destId="{911C8CBD-C989-4FDF-BAF2-36C836B181C5}" srcOrd="0" destOrd="0" parTransId="{94D601CB-476F-4AEB-95CC-7C0348E643B4}" sibTransId="{0BCCD8C8-DEAF-4C08-997F-7C4DE799436E}"/>
    <dgm:cxn modelId="{681BDD9A-55CE-4C3E-A00B-5BB197BB0942}" srcId="{E3BFCA35-152A-4C3A-AA88-78EA8A7F1434}" destId="{61E396B1-7346-49DA-A141-C6FEB33A5F2F}" srcOrd="3" destOrd="0" parTransId="{0B42A1E9-2E35-4DA4-9D90-ACE76668718D}" sibTransId="{CAD0F72A-980F-45AB-BF27-ADB394E582B9}"/>
    <dgm:cxn modelId="{6510B519-7DAF-4FCE-8054-E3EE4BDB5FD3}" srcId="{E3BFCA35-152A-4C3A-AA88-78EA8A7F1434}" destId="{A058040F-4350-4EB5-B644-1D3A11A7FDCA}" srcOrd="0" destOrd="0" parTransId="{9AEA7F9F-2BCC-409D-93BF-2CE06F86E9FC}" sibTransId="{7142CDBD-50AD-4910-87C6-17DDEDB7BFE2}"/>
    <dgm:cxn modelId="{8756105C-57C6-487C-AE98-6181D49D9D3F}" type="presOf" srcId="{C5DE1E03-65C9-4FB2-9000-045D2E466526}" destId="{AA239E4B-25C3-40A7-B253-AB235AEF0638}" srcOrd="0" destOrd="0" presId="urn:microsoft.com/office/officeart/2005/8/layout/cycle4"/>
    <dgm:cxn modelId="{1B61A3BF-CC20-44EC-A873-DF88BDCECB7F}" type="presOf" srcId="{E02AD2E3-20EB-4E13-8795-8A25F0FE19B1}" destId="{48384C8B-7A4F-4498-B4D6-39FDAB6D6CE7}" srcOrd="0" destOrd="0" presId="urn:microsoft.com/office/officeart/2005/8/layout/cycle4"/>
    <dgm:cxn modelId="{810BC51E-7B2A-4100-8B2C-1FB5C3A96057}" type="presOf" srcId="{911C8CBD-C989-4FDF-BAF2-36C836B181C5}" destId="{1A3B0939-FB7B-439B-82CD-1C05DA302227}" srcOrd="0" destOrd="0" presId="urn:microsoft.com/office/officeart/2005/8/layout/cycle4"/>
    <dgm:cxn modelId="{82CDBB27-C382-4EA5-AFE4-6495459AD1DC}" type="presOf" srcId="{E02AD2E3-20EB-4E13-8795-8A25F0FE19B1}" destId="{913A1C86-CA3E-4013-9802-A7C4497337B4}" srcOrd="1" destOrd="0" presId="urn:microsoft.com/office/officeart/2005/8/layout/cycle4"/>
    <dgm:cxn modelId="{D5EE8521-B22A-48BB-BB75-D72A7F06C265}" srcId="{61E396B1-7346-49DA-A141-C6FEB33A5F2F}" destId="{3FA51199-1586-4DEE-ACD6-0B0A07C694B5}" srcOrd="0" destOrd="0" parTransId="{D5BC271E-D612-40BE-B682-777C9838EFE0}" sibTransId="{C9376644-AF49-435C-857C-F663CE328AF6}"/>
    <dgm:cxn modelId="{E4C46F20-EFB8-42C5-9B6F-49E183BA628F}" type="presOf" srcId="{3FA51199-1586-4DEE-ACD6-0B0A07C694B5}" destId="{5D89B20B-5565-40B2-AE82-218B1E4D7529}" srcOrd="1" destOrd="0" presId="urn:microsoft.com/office/officeart/2005/8/layout/cycle4"/>
    <dgm:cxn modelId="{FA489AD5-8CD3-46EA-8A24-EC20874C1D32}" type="presOf" srcId="{A058040F-4350-4EB5-B644-1D3A11A7FDCA}" destId="{E07851C9-5B64-4266-A53B-EDD17652B820}" srcOrd="0" destOrd="0" presId="urn:microsoft.com/office/officeart/2005/8/layout/cycle4"/>
    <dgm:cxn modelId="{B5E51F32-DE05-44A7-A720-BFEBD2583F72}" type="presOf" srcId="{C5DE1E03-65C9-4FB2-9000-045D2E466526}" destId="{F28F8D06-FB87-45A4-B4AC-7578E0EFC055}" srcOrd="1" destOrd="0" presId="urn:microsoft.com/office/officeart/2005/8/layout/cycle4"/>
    <dgm:cxn modelId="{617BA598-0B8E-4A97-A8FC-82F3BE622056}" srcId="{A058040F-4350-4EB5-B644-1D3A11A7FDCA}" destId="{E02AD2E3-20EB-4E13-8795-8A25F0FE19B1}" srcOrd="0" destOrd="0" parTransId="{57E50ACD-DBDC-4D32-AD1D-BF5419DB0409}" sibTransId="{9ABB950E-4A98-4AB7-A5EE-0156CB4EA0FA}"/>
    <dgm:cxn modelId="{5C389FDD-D5A8-40B3-9DE0-94C786278BE6}" srcId="{E3BFCA35-152A-4C3A-AA88-78EA8A7F1434}" destId="{59541751-EF99-4DD2-9B09-AB467D3525B4}" srcOrd="1" destOrd="0" parTransId="{CCFC219B-472E-40E2-BA6A-644983FFB627}" sibTransId="{67B56DE5-F0AC-46B9-B2E5-388467322E39}"/>
    <dgm:cxn modelId="{B795DC16-94B9-40A1-A592-AFA166072AD2}" type="presOf" srcId="{E3BFCA35-152A-4C3A-AA88-78EA8A7F1434}" destId="{D3BC2C11-FF2A-4E11-BBC7-05B2EA281E4F}" srcOrd="0" destOrd="0" presId="urn:microsoft.com/office/officeart/2005/8/layout/cycle4"/>
    <dgm:cxn modelId="{6AD26A1A-0445-4D64-BA99-5D4666F84703}" srcId="{E3BFCA35-152A-4C3A-AA88-78EA8A7F1434}" destId="{78687648-0BD4-4407-9B52-AD327232A323}" srcOrd="2" destOrd="0" parTransId="{5D8D9DA4-67FA-420B-B858-B6A446D6AEDA}" sibTransId="{A464EDF9-1DB8-4D92-BE4E-6260E791FFC4}"/>
    <dgm:cxn modelId="{30CA3924-DB88-40A4-96DC-31BE15D14391}" type="presOf" srcId="{911C8CBD-C989-4FDF-BAF2-36C836B181C5}" destId="{F837D8DF-13E9-439E-9357-57364C937214}" srcOrd="1" destOrd="0" presId="urn:microsoft.com/office/officeart/2005/8/layout/cycle4"/>
    <dgm:cxn modelId="{D36FB6AC-DA0A-43D2-976B-C3051597661C}" srcId="{59541751-EF99-4DD2-9B09-AB467D3525B4}" destId="{C5DE1E03-65C9-4FB2-9000-045D2E466526}" srcOrd="0" destOrd="0" parTransId="{F4699B89-91CD-4F6B-BBE8-7C6BDB41D459}" sibTransId="{D3F62028-A9E0-476B-8D6D-5291A9CC4C35}"/>
    <dgm:cxn modelId="{194D9BFD-65C7-480C-9576-AFA8FEE02143}" type="presOf" srcId="{3FA51199-1586-4DEE-ACD6-0B0A07C694B5}" destId="{0A4A6CB9-D7FF-44C7-9E91-0DEF1EDF4DF9}" srcOrd="0" destOrd="0" presId="urn:microsoft.com/office/officeart/2005/8/layout/cycle4"/>
    <dgm:cxn modelId="{50FF5DC5-2FFD-451B-A424-625C4B2AE3FF}" type="presOf" srcId="{78687648-0BD4-4407-9B52-AD327232A323}" destId="{F9CFF958-4AE3-4C8B-9BEE-4D29A630F1B6}" srcOrd="0" destOrd="0" presId="urn:microsoft.com/office/officeart/2005/8/layout/cycle4"/>
    <dgm:cxn modelId="{E04CEDBC-8549-4C7A-B484-F67DA3CBBE53}" type="presOf" srcId="{59541751-EF99-4DD2-9B09-AB467D3525B4}" destId="{A77B7A02-E525-46CB-94EC-843961DB2971}" srcOrd="0" destOrd="0" presId="urn:microsoft.com/office/officeart/2005/8/layout/cycle4"/>
    <dgm:cxn modelId="{8763532C-FFE9-4C58-9CE4-2AF2261E8ED4}" type="presOf" srcId="{61E396B1-7346-49DA-A141-C6FEB33A5F2F}" destId="{1BA65553-6AC8-4CB1-8C29-95E2B682D973}" srcOrd="0" destOrd="0" presId="urn:microsoft.com/office/officeart/2005/8/layout/cycle4"/>
    <dgm:cxn modelId="{FF96E567-3D38-4993-AE28-5F0BE649EE1E}" type="presParOf" srcId="{D3BC2C11-FF2A-4E11-BBC7-05B2EA281E4F}" destId="{9FBE76A3-9F96-4460-B46D-89BA77030EA4}" srcOrd="0" destOrd="0" presId="urn:microsoft.com/office/officeart/2005/8/layout/cycle4"/>
    <dgm:cxn modelId="{BA9A7114-E0FB-41BE-A431-DE6463373AF9}" type="presParOf" srcId="{9FBE76A3-9F96-4460-B46D-89BA77030EA4}" destId="{D89CBC5F-6E7A-4167-BE7B-5CA4F4B7D011}" srcOrd="0" destOrd="0" presId="urn:microsoft.com/office/officeart/2005/8/layout/cycle4"/>
    <dgm:cxn modelId="{F18FB7E2-36C6-45A2-AA2F-1EA60A4C5126}" type="presParOf" srcId="{D89CBC5F-6E7A-4167-BE7B-5CA4F4B7D011}" destId="{48384C8B-7A4F-4498-B4D6-39FDAB6D6CE7}" srcOrd="0" destOrd="0" presId="urn:microsoft.com/office/officeart/2005/8/layout/cycle4"/>
    <dgm:cxn modelId="{9C28E77C-34A8-4F99-9C64-0E39B8580CE5}" type="presParOf" srcId="{D89CBC5F-6E7A-4167-BE7B-5CA4F4B7D011}" destId="{913A1C86-CA3E-4013-9802-A7C4497337B4}" srcOrd="1" destOrd="0" presId="urn:microsoft.com/office/officeart/2005/8/layout/cycle4"/>
    <dgm:cxn modelId="{7E34DE97-8517-4B09-B9E8-4F66C588CE90}" type="presParOf" srcId="{9FBE76A3-9F96-4460-B46D-89BA77030EA4}" destId="{FA7750DF-5101-4BA6-97F5-3A03EF2234D2}" srcOrd="1" destOrd="0" presId="urn:microsoft.com/office/officeart/2005/8/layout/cycle4"/>
    <dgm:cxn modelId="{A9BD36CB-5A7A-4183-B6CC-3E37750766CE}" type="presParOf" srcId="{FA7750DF-5101-4BA6-97F5-3A03EF2234D2}" destId="{AA239E4B-25C3-40A7-B253-AB235AEF0638}" srcOrd="0" destOrd="0" presId="urn:microsoft.com/office/officeart/2005/8/layout/cycle4"/>
    <dgm:cxn modelId="{B03183BF-4A80-441E-8355-C406C9CC1AB3}" type="presParOf" srcId="{FA7750DF-5101-4BA6-97F5-3A03EF2234D2}" destId="{F28F8D06-FB87-45A4-B4AC-7578E0EFC055}" srcOrd="1" destOrd="0" presId="urn:microsoft.com/office/officeart/2005/8/layout/cycle4"/>
    <dgm:cxn modelId="{F12C225C-8C8E-4243-A903-9CB9854D00DC}" type="presParOf" srcId="{9FBE76A3-9F96-4460-B46D-89BA77030EA4}" destId="{A9698734-F371-4A18-AE96-0074A36FE47A}" srcOrd="2" destOrd="0" presId="urn:microsoft.com/office/officeart/2005/8/layout/cycle4"/>
    <dgm:cxn modelId="{69B577DA-6C2B-4252-9F65-468FD657DDB3}" type="presParOf" srcId="{A9698734-F371-4A18-AE96-0074A36FE47A}" destId="{1A3B0939-FB7B-439B-82CD-1C05DA302227}" srcOrd="0" destOrd="0" presId="urn:microsoft.com/office/officeart/2005/8/layout/cycle4"/>
    <dgm:cxn modelId="{D665B11E-0279-4788-82E5-B7A268C6DC53}" type="presParOf" srcId="{A9698734-F371-4A18-AE96-0074A36FE47A}" destId="{F837D8DF-13E9-439E-9357-57364C937214}" srcOrd="1" destOrd="0" presId="urn:microsoft.com/office/officeart/2005/8/layout/cycle4"/>
    <dgm:cxn modelId="{9604BA75-01ED-4782-9367-8224E06747B4}" type="presParOf" srcId="{9FBE76A3-9F96-4460-B46D-89BA77030EA4}" destId="{71CF973B-042C-48BC-AABB-1766323232B3}" srcOrd="3" destOrd="0" presId="urn:microsoft.com/office/officeart/2005/8/layout/cycle4"/>
    <dgm:cxn modelId="{A19DC628-00A0-47E4-8518-D2C3993FC083}" type="presParOf" srcId="{71CF973B-042C-48BC-AABB-1766323232B3}" destId="{0A4A6CB9-D7FF-44C7-9E91-0DEF1EDF4DF9}" srcOrd="0" destOrd="0" presId="urn:microsoft.com/office/officeart/2005/8/layout/cycle4"/>
    <dgm:cxn modelId="{F90757B0-CD66-4224-92A2-B34213099844}" type="presParOf" srcId="{71CF973B-042C-48BC-AABB-1766323232B3}" destId="{5D89B20B-5565-40B2-AE82-218B1E4D7529}" srcOrd="1" destOrd="0" presId="urn:microsoft.com/office/officeart/2005/8/layout/cycle4"/>
    <dgm:cxn modelId="{98091DB7-CF13-406A-B6BA-F3E16200D60D}" type="presParOf" srcId="{9FBE76A3-9F96-4460-B46D-89BA77030EA4}" destId="{D16670F5-F185-4BB4-A1EC-137482DFCA3A}" srcOrd="4" destOrd="0" presId="urn:microsoft.com/office/officeart/2005/8/layout/cycle4"/>
    <dgm:cxn modelId="{50CB0319-E384-489D-9379-C30AA0AED200}" type="presParOf" srcId="{D3BC2C11-FF2A-4E11-BBC7-05B2EA281E4F}" destId="{0E0AF66D-0C57-4BC3-9FC5-F4E5B0292A92}" srcOrd="1" destOrd="0" presId="urn:microsoft.com/office/officeart/2005/8/layout/cycle4"/>
    <dgm:cxn modelId="{5E6EF370-E0B8-4F96-A3A8-066983298300}" type="presParOf" srcId="{0E0AF66D-0C57-4BC3-9FC5-F4E5B0292A92}" destId="{E07851C9-5B64-4266-A53B-EDD17652B820}" srcOrd="0" destOrd="0" presId="urn:microsoft.com/office/officeart/2005/8/layout/cycle4"/>
    <dgm:cxn modelId="{EE927B06-9FBD-4665-A993-14D7E24A6EBA}" type="presParOf" srcId="{0E0AF66D-0C57-4BC3-9FC5-F4E5B0292A92}" destId="{A77B7A02-E525-46CB-94EC-843961DB2971}" srcOrd="1" destOrd="0" presId="urn:microsoft.com/office/officeart/2005/8/layout/cycle4"/>
    <dgm:cxn modelId="{91F6FBB6-5EA9-4C37-AD35-6F89961CA386}" type="presParOf" srcId="{0E0AF66D-0C57-4BC3-9FC5-F4E5B0292A92}" destId="{F9CFF958-4AE3-4C8B-9BEE-4D29A630F1B6}" srcOrd="2" destOrd="0" presId="urn:microsoft.com/office/officeart/2005/8/layout/cycle4"/>
    <dgm:cxn modelId="{3A76F23C-E9CB-478C-B7B9-54B0362AB08A}" type="presParOf" srcId="{0E0AF66D-0C57-4BC3-9FC5-F4E5B0292A92}" destId="{1BA65553-6AC8-4CB1-8C29-95E2B682D973}" srcOrd="3" destOrd="0" presId="urn:microsoft.com/office/officeart/2005/8/layout/cycle4"/>
    <dgm:cxn modelId="{6CA67812-F723-4983-B74C-1119CD7E0056}" type="presParOf" srcId="{0E0AF66D-0C57-4BC3-9FC5-F4E5B0292A92}" destId="{D08ADAE9-DAEE-4E01-9B5C-1E9DFE384E79}" srcOrd="4" destOrd="0" presId="urn:microsoft.com/office/officeart/2005/8/layout/cycle4"/>
    <dgm:cxn modelId="{B8642CC5-2805-4A26-917A-A802AB55505E}" type="presParOf" srcId="{D3BC2C11-FF2A-4E11-BBC7-05B2EA281E4F}" destId="{33B00213-2E82-4EC3-B8BC-13D1377E01B0}" srcOrd="2" destOrd="0" presId="urn:microsoft.com/office/officeart/2005/8/layout/cycle4"/>
    <dgm:cxn modelId="{DC8F22C8-38F3-4484-8C97-045380EAE313}" type="presParOf" srcId="{D3BC2C11-FF2A-4E11-BBC7-05B2EA281E4F}" destId="{5D15A391-C44B-4BBD-9D23-5AAE4EFDC5FB}" srcOrd="3" destOrd="0" presId="urn:microsoft.com/office/officeart/2005/8/layout/cycle4"/>
  </dgm:cxnLst>
  <dgm:bg>
    <a:solidFill>
      <a:schemeClr val="accent2">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20D4BF-DAED-4B53-927B-6C5C0D5FCFAA}" type="doc">
      <dgm:prSet loTypeId="urn:microsoft.com/office/officeart/2005/8/layout/arrow5" loCatId="relationship" qsTypeId="urn:microsoft.com/office/officeart/2005/8/quickstyle/simple1" qsCatId="simple" csTypeId="urn:microsoft.com/office/officeart/2005/8/colors/colorful2" csCatId="colorful" phldr="1"/>
      <dgm:spPr/>
      <dgm:t>
        <a:bodyPr/>
        <a:lstStyle/>
        <a:p>
          <a:endParaRPr lang="en-IE"/>
        </a:p>
      </dgm:t>
    </dgm:pt>
    <dgm:pt modelId="{67F2671B-5AB6-4FE4-B391-5D288F4E29E6}">
      <dgm:prSet phldrT="[Text]" custT="1"/>
      <dgm:spPr/>
      <dgm:t>
        <a:bodyPr/>
        <a:lstStyle/>
        <a:p>
          <a:r>
            <a:rPr lang="en-IE" sz="1800" dirty="0">
              <a:latin typeface="+mn-lt"/>
            </a:rPr>
            <a:t>Supply side measures</a:t>
          </a:r>
        </a:p>
      </dgm:t>
    </dgm:pt>
    <dgm:pt modelId="{899A91D9-6573-4F88-8171-F1C6915681CB}" type="parTrans" cxnId="{AE63C99B-00BC-4ADC-97F3-150E8AD894B1}">
      <dgm:prSet/>
      <dgm:spPr/>
      <dgm:t>
        <a:bodyPr/>
        <a:lstStyle/>
        <a:p>
          <a:endParaRPr lang="en-IE"/>
        </a:p>
      </dgm:t>
    </dgm:pt>
    <dgm:pt modelId="{D6217F34-CF0F-4578-850F-7710EECC10FA}" type="sibTrans" cxnId="{AE63C99B-00BC-4ADC-97F3-150E8AD894B1}">
      <dgm:prSet/>
      <dgm:spPr/>
      <dgm:t>
        <a:bodyPr/>
        <a:lstStyle/>
        <a:p>
          <a:endParaRPr lang="en-IE"/>
        </a:p>
      </dgm:t>
    </dgm:pt>
    <dgm:pt modelId="{C0CDFF76-32F5-48CF-926B-B874CF447605}">
      <dgm:prSet phldrT="[Text]" custT="1"/>
      <dgm:spPr/>
      <dgm:t>
        <a:bodyPr/>
        <a:lstStyle/>
        <a:p>
          <a:pPr marL="0" indent="0">
            <a:spcAft>
              <a:spcPts val="200"/>
            </a:spcAft>
            <a:buNone/>
          </a:pPr>
          <a:r>
            <a:rPr lang="en-IE" sz="1800" dirty="0">
              <a:solidFill>
                <a:schemeClr val="tx1">
                  <a:lumMod val="95000"/>
                  <a:lumOff val="5000"/>
                </a:schemeClr>
              </a:solidFill>
              <a:latin typeface="+mn-lt"/>
            </a:rPr>
            <a:t>Demand Side Supports</a:t>
          </a:r>
        </a:p>
        <a:p>
          <a:pPr marL="0" indent="0">
            <a:spcAft>
              <a:spcPts val="200"/>
            </a:spcAft>
            <a:buNone/>
          </a:pPr>
          <a:endParaRPr lang="en-IE" sz="1800" dirty="0">
            <a:solidFill>
              <a:schemeClr val="tx1">
                <a:lumMod val="95000"/>
                <a:lumOff val="5000"/>
              </a:schemeClr>
            </a:solidFill>
            <a:latin typeface="+mn-lt"/>
          </a:endParaRPr>
        </a:p>
      </dgm:t>
    </dgm:pt>
    <dgm:pt modelId="{1F1CCBE4-8D96-4A4F-B54F-4BB4E5657A13}" type="parTrans" cxnId="{62A23A24-98C6-4F3A-BBA6-8A3EEA0D7903}">
      <dgm:prSet/>
      <dgm:spPr/>
      <dgm:t>
        <a:bodyPr/>
        <a:lstStyle/>
        <a:p>
          <a:endParaRPr lang="en-IE"/>
        </a:p>
      </dgm:t>
    </dgm:pt>
    <dgm:pt modelId="{CC83C5B0-AD2D-4D02-95DE-BED2712D99E9}" type="sibTrans" cxnId="{62A23A24-98C6-4F3A-BBA6-8A3EEA0D7903}">
      <dgm:prSet/>
      <dgm:spPr/>
      <dgm:t>
        <a:bodyPr/>
        <a:lstStyle/>
        <a:p>
          <a:endParaRPr lang="en-IE"/>
        </a:p>
      </dgm:t>
    </dgm:pt>
    <dgm:pt modelId="{78C7C383-8036-4963-A480-EA72E73B2F30}">
      <dgm:prSet custT="1"/>
      <dgm:spPr/>
      <dgm:t>
        <a:bodyPr/>
        <a:lstStyle/>
        <a:p>
          <a:r>
            <a:rPr lang="en-IE" sz="1400" dirty="0">
              <a:latin typeface="+mn-lt"/>
            </a:rPr>
            <a:t>Leaving no one behind </a:t>
          </a:r>
        </a:p>
      </dgm:t>
    </dgm:pt>
    <dgm:pt modelId="{FE0A080A-6C43-47FB-A3D7-31E7196D396C}" type="parTrans" cxnId="{69377D1B-441F-4480-8BEF-3620F7B49108}">
      <dgm:prSet/>
      <dgm:spPr/>
      <dgm:t>
        <a:bodyPr/>
        <a:lstStyle/>
        <a:p>
          <a:endParaRPr lang="en-IE"/>
        </a:p>
      </dgm:t>
    </dgm:pt>
    <dgm:pt modelId="{6E50FAF8-D67C-4696-9A37-6A7EAFC72D38}" type="sibTrans" cxnId="{69377D1B-441F-4480-8BEF-3620F7B49108}">
      <dgm:prSet/>
      <dgm:spPr/>
      <dgm:t>
        <a:bodyPr/>
        <a:lstStyle/>
        <a:p>
          <a:endParaRPr lang="en-IE"/>
        </a:p>
      </dgm:t>
    </dgm:pt>
    <dgm:pt modelId="{002C3BAB-4CBD-45AD-B611-51B54A2C32AB}" type="pres">
      <dgm:prSet presAssocID="{F120D4BF-DAED-4B53-927B-6C5C0D5FCFAA}" presName="diagram" presStyleCnt="0">
        <dgm:presLayoutVars>
          <dgm:dir/>
          <dgm:resizeHandles val="exact"/>
        </dgm:presLayoutVars>
      </dgm:prSet>
      <dgm:spPr/>
      <dgm:t>
        <a:bodyPr/>
        <a:lstStyle/>
        <a:p>
          <a:endParaRPr lang="en-US"/>
        </a:p>
      </dgm:t>
    </dgm:pt>
    <dgm:pt modelId="{CDEB9CE3-C060-4F61-894C-0471499CCAD5}" type="pres">
      <dgm:prSet presAssocID="{67F2671B-5AB6-4FE4-B391-5D288F4E29E6}" presName="arrow" presStyleLbl="node1" presStyleIdx="0" presStyleCnt="2" custScaleY="84282" custRadScaleRad="107064" custRadScaleInc="950">
        <dgm:presLayoutVars>
          <dgm:bulletEnabled val="1"/>
        </dgm:presLayoutVars>
      </dgm:prSet>
      <dgm:spPr/>
      <dgm:t>
        <a:bodyPr/>
        <a:lstStyle/>
        <a:p>
          <a:endParaRPr lang="en-US"/>
        </a:p>
      </dgm:t>
    </dgm:pt>
    <dgm:pt modelId="{7B9CCC54-E01C-49E6-BA95-FC7DA043D4B0}" type="pres">
      <dgm:prSet presAssocID="{C0CDFF76-32F5-48CF-926B-B874CF447605}" presName="arrow" presStyleLbl="node1" presStyleIdx="1" presStyleCnt="2" custScaleX="116364" custScaleY="132770" custRadScaleRad="77378" custRadScaleInc="-874">
        <dgm:presLayoutVars>
          <dgm:bulletEnabled val="1"/>
        </dgm:presLayoutVars>
      </dgm:prSet>
      <dgm:spPr/>
      <dgm:t>
        <a:bodyPr/>
        <a:lstStyle/>
        <a:p>
          <a:endParaRPr lang="en-US"/>
        </a:p>
      </dgm:t>
    </dgm:pt>
  </dgm:ptLst>
  <dgm:cxnLst>
    <dgm:cxn modelId="{69377D1B-441F-4480-8BEF-3620F7B49108}" srcId="{67F2671B-5AB6-4FE4-B391-5D288F4E29E6}" destId="{78C7C383-8036-4963-A480-EA72E73B2F30}" srcOrd="0" destOrd="0" parTransId="{FE0A080A-6C43-47FB-A3D7-31E7196D396C}" sibTransId="{6E50FAF8-D67C-4696-9A37-6A7EAFC72D38}"/>
    <dgm:cxn modelId="{78E2EF59-C6F4-4E3F-942A-EE89C2019105}" type="presOf" srcId="{F120D4BF-DAED-4B53-927B-6C5C0D5FCFAA}" destId="{002C3BAB-4CBD-45AD-B611-51B54A2C32AB}" srcOrd="0" destOrd="0" presId="urn:microsoft.com/office/officeart/2005/8/layout/arrow5"/>
    <dgm:cxn modelId="{AE63C99B-00BC-4ADC-97F3-150E8AD894B1}" srcId="{F120D4BF-DAED-4B53-927B-6C5C0D5FCFAA}" destId="{67F2671B-5AB6-4FE4-B391-5D288F4E29E6}" srcOrd="0" destOrd="0" parTransId="{899A91D9-6573-4F88-8171-F1C6915681CB}" sibTransId="{D6217F34-CF0F-4578-850F-7710EECC10FA}"/>
    <dgm:cxn modelId="{92AA7014-2FCF-4DB9-8B5E-3A5EE1C4635B}" type="presOf" srcId="{67F2671B-5AB6-4FE4-B391-5D288F4E29E6}" destId="{CDEB9CE3-C060-4F61-894C-0471499CCAD5}" srcOrd="0" destOrd="0" presId="urn:microsoft.com/office/officeart/2005/8/layout/arrow5"/>
    <dgm:cxn modelId="{E324ED86-DFF2-4B56-8CF0-9D2DD73DC463}" type="presOf" srcId="{C0CDFF76-32F5-48CF-926B-B874CF447605}" destId="{7B9CCC54-E01C-49E6-BA95-FC7DA043D4B0}" srcOrd="0" destOrd="0" presId="urn:microsoft.com/office/officeart/2005/8/layout/arrow5"/>
    <dgm:cxn modelId="{BA8B65AA-AF4A-42B3-9F2B-AD3637E25011}" type="presOf" srcId="{78C7C383-8036-4963-A480-EA72E73B2F30}" destId="{CDEB9CE3-C060-4F61-894C-0471499CCAD5}" srcOrd="0" destOrd="1" presId="urn:microsoft.com/office/officeart/2005/8/layout/arrow5"/>
    <dgm:cxn modelId="{62A23A24-98C6-4F3A-BBA6-8A3EEA0D7903}" srcId="{F120D4BF-DAED-4B53-927B-6C5C0D5FCFAA}" destId="{C0CDFF76-32F5-48CF-926B-B874CF447605}" srcOrd="1" destOrd="0" parTransId="{1F1CCBE4-8D96-4A4F-B54F-4BB4E5657A13}" sibTransId="{CC83C5B0-AD2D-4D02-95DE-BED2712D99E9}"/>
    <dgm:cxn modelId="{B209EF48-F0EC-4880-8FB3-747F7E183B2D}" type="presParOf" srcId="{002C3BAB-4CBD-45AD-B611-51B54A2C32AB}" destId="{CDEB9CE3-C060-4F61-894C-0471499CCAD5}" srcOrd="0" destOrd="0" presId="urn:microsoft.com/office/officeart/2005/8/layout/arrow5"/>
    <dgm:cxn modelId="{A064BE73-4CD3-4741-BCB3-E6AFC992FA42}" type="presParOf" srcId="{002C3BAB-4CBD-45AD-B611-51B54A2C32AB}" destId="{7B9CCC54-E01C-49E6-BA95-FC7DA043D4B0}"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A8AAED-1AC9-4D81-9363-64A6E0017A25}" type="doc">
      <dgm:prSet loTypeId="urn:microsoft.com/office/officeart/2009/layout/CircleArrowProcess" loCatId="cycle" qsTypeId="urn:microsoft.com/office/officeart/2005/8/quickstyle/simple1" qsCatId="simple" csTypeId="urn:microsoft.com/office/officeart/2005/8/colors/colorful3" csCatId="colorful" phldr="1"/>
      <dgm:spPr/>
      <dgm:t>
        <a:bodyPr/>
        <a:lstStyle/>
        <a:p>
          <a:endParaRPr lang="en-IE"/>
        </a:p>
      </dgm:t>
    </dgm:pt>
    <dgm:pt modelId="{C83C714C-0A68-425D-99F3-2A3687D9E96D}">
      <dgm:prSet phldrT="[Text]" custT="1"/>
      <dgm:spPr/>
      <dgm:t>
        <a:bodyPr/>
        <a:lstStyle/>
        <a:p>
          <a:r>
            <a:rPr lang="en-US" sz="1500" dirty="0">
              <a:latin typeface="Gill Sans Nova" panose="020B0602020104020203" pitchFamily="34" charset="0"/>
            </a:rPr>
            <a:t>Design and Planning</a:t>
          </a:r>
          <a:endParaRPr lang="en-IE" sz="1500" dirty="0">
            <a:latin typeface="Gill Sans Nova" panose="020B0602020104020203" pitchFamily="34" charset="0"/>
          </a:endParaRPr>
        </a:p>
      </dgm:t>
    </dgm:pt>
    <dgm:pt modelId="{F02F5C82-E328-4097-AE92-045A93441C38}" type="parTrans" cxnId="{6F1ABC92-3275-4844-8C45-254C451FA8BA}">
      <dgm:prSet/>
      <dgm:spPr/>
      <dgm:t>
        <a:bodyPr/>
        <a:lstStyle/>
        <a:p>
          <a:endParaRPr lang="en-IE"/>
        </a:p>
      </dgm:t>
    </dgm:pt>
    <dgm:pt modelId="{05020F2E-930C-4C5C-B42F-69FD7357B6BA}" type="sibTrans" cxnId="{6F1ABC92-3275-4844-8C45-254C451FA8BA}">
      <dgm:prSet/>
      <dgm:spPr/>
      <dgm:t>
        <a:bodyPr/>
        <a:lstStyle/>
        <a:p>
          <a:endParaRPr lang="en-IE"/>
        </a:p>
      </dgm:t>
    </dgm:pt>
    <dgm:pt modelId="{596453CC-3CC7-4E8A-B744-E76859D7A555}">
      <dgm:prSet phldrT="[Text]" custT="1"/>
      <dgm:spPr/>
      <dgm:t>
        <a:bodyPr/>
        <a:lstStyle/>
        <a:p>
          <a:r>
            <a:rPr lang="en-US" sz="1500" dirty="0">
              <a:latin typeface="Gill Sans Nova" panose="020B0602020104020203" pitchFamily="34" charset="0"/>
            </a:rPr>
            <a:t>Resourcing and Delivery</a:t>
          </a:r>
          <a:endParaRPr lang="en-IE" sz="1500" dirty="0">
            <a:latin typeface="Gill Sans Nova" panose="020B0602020104020203" pitchFamily="34" charset="0"/>
          </a:endParaRPr>
        </a:p>
      </dgm:t>
    </dgm:pt>
    <dgm:pt modelId="{402EF95D-B70B-4A96-BCE8-04BA3C405233}" type="parTrans" cxnId="{D7EEE74F-CAB0-4A6C-957C-8AC9C59D2064}">
      <dgm:prSet/>
      <dgm:spPr/>
      <dgm:t>
        <a:bodyPr/>
        <a:lstStyle/>
        <a:p>
          <a:endParaRPr lang="en-IE"/>
        </a:p>
      </dgm:t>
    </dgm:pt>
    <dgm:pt modelId="{D9D65FC7-7062-44CE-B286-C423041FD5F1}" type="sibTrans" cxnId="{D7EEE74F-CAB0-4A6C-957C-8AC9C59D2064}">
      <dgm:prSet/>
      <dgm:spPr/>
      <dgm:t>
        <a:bodyPr/>
        <a:lstStyle/>
        <a:p>
          <a:endParaRPr lang="en-IE"/>
        </a:p>
      </dgm:t>
    </dgm:pt>
    <dgm:pt modelId="{2CAB985C-AD9F-4C51-8664-0D7DD014EA1E}">
      <dgm:prSet phldrT="[Text]" custT="1"/>
      <dgm:spPr/>
      <dgm:t>
        <a:bodyPr/>
        <a:lstStyle/>
        <a:p>
          <a:r>
            <a:rPr lang="en-US" sz="1500" dirty="0">
              <a:latin typeface="Gill Sans Nova" panose="020B0602020104020203" pitchFamily="34" charset="0"/>
            </a:rPr>
            <a:t>Frontline Practice</a:t>
          </a:r>
          <a:endParaRPr lang="en-IE" sz="1500" dirty="0">
            <a:latin typeface="Gill Sans Nova" panose="020B0602020104020203" pitchFamily="34" charset="0"/>
          </a:endParaRPr>
        </a:p>
      </dgm:t>
    </dgm:pt>
    <dgm:pt modelId="{69C84C2E-3C81-4B86-804E-7E270FA9D790}" type="parTrans" cxnId="{5DB7B88E-B002-4F07-9BBE-BE034AF65CD2}">
      <dgm:prSet/>
      <dgm:spPr/>
      <dgm:t>
        <a:bodyPr/>
        <a:lstStyle/>
        <a:p>
          <a:endParaRPr lang="en-IE"/>
        </a:p>
      </dgm:t>
    </dgm:pt>
    <dgm:pt modelId="{0FA8B21B-01BA-401C-BC08-F7D74D33EF37}" type="sibTrans" cxnId="{5DB7B88E-B002-4F07-9BBE-BE034AF65CD2}">
      <dgm:prSet/>
      <dgm:spPr/>
      <dgm:t>
        <a:bodyPr/>
        <a:lstStyle/>
        <a:p>
          <a:endParaRPr lang="en-IE"/>
        </a:p>
      </dgm:t>
    </dgm:pt>
    <dgm:pt modelId="{1DFC8C53-9F81-4857-A85C-8754C6E10940}" type="pres">
      <dgm:prSet presAssocID="{A4A8AAED-1AC9-4D81-9363-64A6E0017A25}" presName="Name0" presStyleCnt="0">
        <dgm:presLayoutVars>
          <dgm:chMax val="7"/>
          <dgm:chPref val="7"/>
          <dgm:dir/>
          <dgm:animLvl val="lvl"/>
        </dgm:presLayoutVars>
      </dgm:prSet>
      <dgm:spPr/>
      <dgm:t>
        <a:bodyPr/>
        <a:lstStyle/>
        <a:p>
          <a:endParaRPr lang="en-US"/>
        </a:p>
      </dgm:t>
    </dgm:pt>
    <dgm:pt modelId="{AEF96A5C-17C9-4D32-9B7E-2A7E0F300FD8}" type="pres">
      <dgm:prSet presAssocID="{C83C714C-0A68-425D-99F3-2A3687D9E96D}" presName="Accent1" presStyleCnt="0"/>
      <dgm:spPr/>
    </dgm:pt>
    <dgm:pt modelId="{247A082B-298B-4355-903F-960C23BDD270}" type="pres">
      <dgm:prSet presAssocID="{C83C714C-0A68-425D-99F3-2A3687D9E96D}" presName="Accent" presStyleLbl="node1" presStyleIdx="0" presStyleCnt="3"/>
      <dgm:spPr/>
    </dgm:pt>
    <dgm:pt modelId="{01385BD6-1D18-4307-915D-90AD84EE0E7E}" type="pres">
      <dgm:prSet presAssocID="{C83C714C-0A68-425D-99F3-2A3687D9E96D}" presName="Parent1" presStyleLbl="revTx" presStyleIdx="0" presStyleCnt="3" custLinFactNeighborY="-26485">
        <dgm:presLayoutVars>
          <dgm:chMax val="1"/>
          <dgm:chPref val="1"/>
          <dgm:bulletEnabled val="1"/>
        </dgm:presLayoutVars>
      </dgm:prSet>
      <dgm:spPr/>
      <dgm:t>
        <a:bodyPr/>
        <a:lstStyle/>
        <a:p>
          <a:endParaRPr lang="en-US"/>
        </a:p>
      </dgm:t>
    </dgm:pt>
    <dgm:pt modelId="{8A079C9B-02D1-49C7-89C5-8BCF24B593E8}" type="pres">
      <dgm:prSet presAssocID="{596453CC-3CC7-4E8A-B744-E76859D7A555}" presName="Accent2" presStyleCnt="0"/>
      <dgm:spPr/>
    </dgm:pt>
    <dgm:pt modelId="{07615075-7663-4E26-A165-EB39CFF0298F}" type="pres">
      <dgm:prSet presAssocID="{596453CC-3CC7-4E8A-B744-E76859D7A555}" presName="Accent" presStyleLbl="node1" presStyleIdx="1" presStyleCnt="3"/>
      <dgm:spPr/>
    </dgm:pt>
    <dgm:pt modelId="{9C055771-526C-4D59-9D9A-EFB5468A052B}" type="pres">
      <dgm:prSet presAssocID="{596453CC-3CC7-4E8A-B744-E76859D7A555}" presName="Parent2" presStyleLbl="revTx" presStyleIdx="1" presStyleCnt="3" custScaleX="123514" custScaleY="140580">
        <dgm:presLayoutVars>
          <dgm:chMax val="1"/>
          <dgm:chPref val="1"/>
          <dgm:bulletEnabled val="1"/>
        </dgm:presLayoutVars>
      </dgm:prSet>
      <dgm:spPr/>
      <dgm:t>
        <a:bodyPr/>
        <a:lstStyle/>
        <a:p>
          <a:endParaRPr lang="en-US"/>
        </a:p>
      </dgm:t>
    </dgm:pt>
    <dgm:pt modelId="{4AD7E20E-DBC6-4F55-8CB5-AA89F9B7152D}" type="pres">
      <dgm:prSet presAssocID="{2CAB985C-AD9F-4C51-8664-0D7DD014EA1E}" presName="Accent3" presStyleCnt="0"/>
      <dgm:spPr/>
    </dgm:pt>
    <dgm:pt modelId="{3AC791DC-D6AD-4C48-B895-A267BD99A769}" type="pres">
      <dgm:prSet presAssocID="{2CAB985C-AD9F-4C51-8664-0D7DD014EA1E}" presName="Accent" presStyleLbl="node1" presStyleIdx="2" presStyleCnt="3"/>
      <dgm:spPr/>
    </dgm:pt>
    <dgm:pt modelId="{9DC8C192-69E3-4105-873D-F124AEDD4162}" type="pres">
      <dgm:prSet presAssocID="{2CAB985C-AD9F-4C51-8664-0D7DD014EA1E}" presName="Parent3" presStyleLbl="revTx" presStyleIdx="2" presStyleCnt="3">
        <dgm:presLayoutVars>
          <dgm:chMax val="1"/>
          <dgm:chPref val="1"/>
          <dgm:bulletEnabled val="1"/>
        </dgm:presLayoutVars>
      </dgm:prSet>
      <dgm:spPr/>
      <dgm:t>
        <a:bodyPr/>
        <a:lstStyle/>
        <a:p>
          <a:endParaRPr lang="en-US"/>
        </a:p>
      </dgm:t>
    </dgm:pt>
  </dgm:ptLst>
  <dgm:cxnLst>
    <dgm:cxn modelId="{4092B24F-7F3A-4C7C-ABE8-7E8494669EB0}" type="presOf" srcId="{A4A8AAED-1AC9-4D81-9363-64A6E0017A25}" destId="{1DFC8C53-9F81-4857-A85C-8754C6E10940}" srcOrd="0" destOrd="0" presId="urn:microsoft.com/office/officeart/2009/layout/CircleArrowProcess"/>
    <dgm:cxn modelId="{5DB7B88E-B002-4F07-9BBE-BE034AF65CD2}" srcId="{A4A8AAED-1AC9-4D81-9363-64A6E0017A25}" destId="{2CAB985C-AD9F-4C51-8664-0D7DD014EA1E}" srcOrd="2" destOrd="0" parTransId="{69C84C2E-3C81-4B86-804E-7E270FA9D790}" sibTransId="{0FA8B21B-01BA-401C-BC08-F7D74D33EF37}"/>
    <dgm:cxn modelId="{270525D6-1FBE-463D-9D21-B79A23490A18}" type="presOf" srcId="{2CAB985C-AD9F-4C51-8664-0D7DD014EA1E}" destId="{9DC8C192-69E3-4105-873D-F124AEDD4162}" srcOrd="0" destOrd="0" presId="urn:microsoft.com/office/officeart/2009/layout/CircleArrowProcess"/>
    <dgm:cxn modelId="{4CC3BF31-F20D-4E34-BC4A-9D8449F84524}" type="presOf" srcId="{596453CC-3CC7-4E8A-B744-E76859D7A555}" destId="{9C055771-526C-4D59-9D9A-EFB5468A052B}" srcOrd="0" destOrd="0" presId="urn:microsoft.com/office/officeart/2009/layout/CircleArrowProcess"/>
    <dgm:cxn modelId="{D7EEE74F-CAB0-4A6C-957C-8AC9C59D2064}" srcId="{A4A8AAED-1AC9-4D81-9363-64A6E0017A25}" destId="{596453CC-3CC7-4E8A-B744-E76859D7A555}" srcOrd="1" destOrd="0" parTransId="{402EF95D-B70B-4A96-BCE8-04BA3C405233}" sibTransId="{D9D65FC7-7062-44CE-B286-C423041FD5F1}"/>
    <dgm:cxn modelId="{43200399-EE2F-4582-B042-8436506E8673}" type="presOf" srcId="{C83C714C-0A68-425D-99F3-2A3687D9E96D}" destId="{01385BD6-1D18-4307-915D-90AD84EE0E7E}" srcOrd="0" destOrd="0" presId="urn:microsoft.com/office/officeart/2009/layout/CircleArrowProcess"/>
    <dgm:cxn modelId="{6F1ABC92-3275-4844-8C45-254C451FA8BA}" srcId="{A4A8AAED-1AC9-4D81-9363-64A6E0017A25}" destId="{C83C714C-0A68-425D-99F3-2A3687D9E96D}" srcOrd="0" destOrd="0" parTransId="{F02F5C82-E328-4097-AE92-045A93441C38}" sibTransId="{05020F2E-930C-4C5C-B42F-69FD7357B6BA}"/>
    <dgm:cxn modelId="{F91D67DB-AD3D-4B51-B918-2715956F1BBA}" type="presParOf" srcId="{1DFC8C53-9F81-4857-A85C-8754C6E10940}" destId="{AEF96A5C-17C9-4D32-9B7E-2A7E0F300FD8}" srcOrd="0" destOrd="0" presId="urn:microsoft.com/office/officeart/2009/layout/CircleArrowProcess"/>
    <dgm:cxn modelId="{3BF15746-9B0A-4BD6-AF02-611CC49FB2A1}" type="presParOf" srcId="{AEF96A5C-17C9-4D32-9B7E-2A7E0F300FD8}" destId="{247A082B-298B-4355-903F-960C23BDD270}" srcOrd="0" destOrd="0" presId="urn:microsoft.com/office/officeart/2009/layout/CircleArrowProcess"/>
    <dgm:cxn modelId="{D8C83912-3B18-4B9A-A533-A3DB32C4C352}" type="presParOf" srcId="{1DFC8C53-9F81-4857-A85C-8754C6E10940}" destId="{01385BD6-1D18-4307-915D-90AD84EE0E7E}" srcOrd="1" destOrd="0" presId="urn:microsoft.com/office/officeart/2009/layout/CircleArrowProcess"/>
    <dgm:cxn modelId="{2137D5C3-0E28-409D-A513-9AEB4857D65E}" type="presParOf" srcId="{1DFC8C53-9F81-4857-A85C-8754C6E10940}" destId="{8A079C9B-02D1-49C7-89C5-8BCF24B593E8}" srcOrd="2" destOrd="0" presId="urn:microsoft.com/office/officeart/2009/layout/CircleArrowProcess"/>
    <dgm:cxn modelId="{5148DADD-479C-4777-87F6-6D2C408F8B6A}" type="presParOf" srcId="{8A079C9B-02D1-49C7-89C5-8BCF24B593E8}" destId="{07615075-7663-4E26-A165-EB39CFF0298F}" srcOrd="0" destOrd="0" presId="urn:microsoft.com/office/officeart/2009/layout/CircleArrowProcess"/>
    <dgm:cxn modelId="{289F1AC2-1A8F-41A7-BE37-A3A8E0BE5C84}" type="presParOf" srcId="{1DFC8C53-9F81-4857-A85C-8754C6E10940}" destId="{9C055771-526C-4D59-9D9A-EFB5468A052B}" srcOrd="3" destOrd="0" presId="urn:microsoft.com/office/officeart/2009/layout/CircleArrowProcess"/>
    <dgm:cxn modelId="{D53923CE-36DF-4F07-B6F9-0F8A42C4A2BC}" type="presParOf" srcId="{1DFC8C53-9F81-4857-A85C-8754C6E10940}" destId="{4AD7E20E-DBC6-4F55-8CB5-AA89F9B7152D}" srcOrd="4" destOrd="0" presId="urn:microsoft.com/office/officeart/2009/layout/CircleArrowProcess"/>
    <dgm:cxn modelId="{B2AB2102-F4AC-498C-88B0-97D2E323B383}" type="presParOf" srcId="{4AD7E20E-DBC6-4F55-8CB5-AA89F9B7152D}" destId="{3AC791DC-D6AD-4C48-B895-A267BD99A769}" srcOrd="0" destOrd="0" presId="urn:microsoft.com/office/officeart/2009/layout/CircleArrowProcess"/>
    <dgm:cxn modelId="{FECBD89E-E4CB-4E63-B58C-BA2C74640B41}" type="presParOf" srcId="{1DFC8C53-9F81-4857-A85C-8754C6E10940}" destId="{9DC8C192-69E3-4105-873D-F124AEDD4162}"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42D3F9-B439-4A77-B067-9196C3AB1601}"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7EAE6D6C-BDA2-4A08-9F77-892CEC3137EE}">
      <dgm:prSet phldrT="[Text]" custT="1"/>
      <dgm:spPr/>
      <dgm:t>
        <a:bodyPr/>
        <a:lstStyle/>
        <a:p>
          <a:r>
            <a:rPr lang="en-US" sz="1800" dirty="0">
              <a:latin typeface="Gill Sans Nova" panose="020B0602020104020203" pitchFamily="34" charset="0"/>
            </a:rPr>
            <a:t>Facilitating / capacitating  </a:t>
          </a:r>
          <a:r>
            <a:rPr lang="en-US" sz="1600" dirty="0">
              <a:latin typeface="Gill Sans Nova Light" panose="020B0302020104020203" pitchFamily="34" charset="0"/>
            </a:rPr>
            <a:t>national and local state </a:t>
          </a:r>
        </a:p>
      </dgm:t>
    </dgm:pt>
    <dgm:pt modelId="{E823318C-D831-4746-A0F0-112A870305F9}" type="parTrans" cxnId="{19E299EF-1B32-41C4-88F8-43B155C0B33B}">
      <dgm:prSet/>
      <dgm:spPr/>
      <dgm:t>
        <a:bodyPr/>
        <a:lstStyle/>
        <a:p>
          <a:endParaRPr lang="en-US"/>
        </a:p>
      </dgm:t>
    </dgm:pt>
    <dgm:pt modelId="{FCD12743-CFBC-4C28-B11B-3945FD44F583}" type="sibTrans" cxnId="{19E299EF-1B32-41C4-88F8-43B155C0B33B}">
      <dgm:prSet/>
      <dgm:spPr/>
      <dgm:t>
        <a:bodyPr/>
        <a:lstStyle/>
        <a:p>
          <a:endParaRPr lang="en-US"/>
        </a:p>
      </dgm:t>
    </dgm:pt>
    <dgm:pt modelId="{80680660-5EC6-47E4-8F75-82C1B202E1D3}">
      <dgm:prSet phldrT="[Text]" custT="1"/>
      <dgm:spPr/>
      <dgm:t>
        <a:bodyPr/>
        <a:lstStyle/>
        <a:p>
          <a:r>
            <a:rPr lang="en-US" sz="1800" b="0" dirty="0">
              <a:latin typeface="Gill Sans Nova" panose="020B0602020104020203" pitchFamily="34" charset="0"/>
            </a:rPr>
            <a:t>Participation Income </a:t>
          </a:r>
        </a:p>
        <a:p>
          <a:r>
            <a:rPr lang="en-US" sz="1600" b="0" dirty="0">
              <a:latin typeface="Gill Sans Nova Light" panose="020B0302020104020203" pitchFamily="34" charset="0"/>
            </a:rPr>
            <a:t>enabling social value and tapering  exits    </a:t>
          </a:r>
        </a:p>
      </dgm:t>
    </dgm:pt>
    <dgm:pt modelId="{6259CC06-C136-41B0-9EE5-80836F8B7EE7}" type="parTrans" cxnId="{28AD8C34-4E57-434F-8271-909433F39D59}">
      <dgm:prSet/>
      <dgm:spPr/>
      <dgm:t>
        <a:bodyPr/>
        <a:lstStyle/>
        <a:p>
          <a:endParaRPr lang="en-US"/>
        </a:p>
      </dgm:t>
    </dgm:pt>
    <dgm:pt modelId="{54530F68-D2DE-4E59-A461-65F2A07C792D}" type="sibTrans" cxnId="{28AD8C34-4E57-434F-8271-909433F39D59}">
      <dgm:prSet/>
      <dgm:spPr/>
      <dgm:t>
        <a:bodyPr/>
        <a:lstStyle/>
        <a:p>
          <a:endParaRPr lang="en-US"/>
        </a:p>
      </dgm:t>
    </dgm:pt>
    <dgm:pt modelId="{D455299F-CA3D-4F01-9423-ED4D951E647C}">
      <dgm:prSet phldrT="[Text]" custT="1"/>
      <dgm:spPr/>
      <dgm:t>
        <a:bodyPr/>
        <a:lstStyle/>
        <a:p>
          <a:r>
            <a:rPr lang="en-US" sz="1800" b="0" dirty="0">
              <a:latin typeface="Gill Sans Nova" panose="020B0602020104020203" pitchFamily="34" charset="0"/>
            </a:rPr>
            <a:t>Universal Basic Services </a:t>
          </a:r>
          <a:r>
            <a:rPr lang="en-US" sz="1600" dirty="0">
              <a:latin typeface="Gill Sans Nova Light" panose="020B0302020104020203" pitchFamily="34" charset="0"/>
            </a:rPr>
            <a:t>underpinning  life transitions</a:t>
          </a:r>
        </a:p>
        <a:p>
          <a:r>
            <a:rPr lang="en-US" sz="1600" dirty="0">
              <a:latin typeface="Gill Sans Nova Light" panose="020B0302020104020203" pitchFamily="34" charset="0"/>
            </a:rPr>
            <a:t>Including PES  </a:t>
          </a:r>
        </a:p>
      </dgm:t>
    </dgm:pt>
    <dgm:pt modelId="{72D5D304-F08C-45D4-8F97-DDA03A1AC9FB}" type="parTrans" cxnId="{9A511F9F-435C-446A-9F25-F7919AB121F4}">
      <dgm:prSet/>
      <dgm:spPr/>
      <dgm:t>
        <a:bodyPr/>
        <a:lstStyle/>
        <a:p>
          <a:endParaRPr lang="en-US"/>
        </a:p>
      </dgm:t>
    </dgm:pt>
    <dgm:pt modelId="{73D3F646-047C-4614-BDB2-F9F1C50EF272}" type="sibTrans" cxnId="{9A511F9F-435C-446A-9F25-F7919AB121F4}">
      <dgm:prSet/>
      <dgm:spPr/>
      <dgm:t>
        <a:bodyPr/>
        <a:lstStyle/>
        <a:p>
          <a:endParaRPr lang="en-US"/>
        </a:p>
      </dgm:t>
    </dgm:pt>
    <dgm:pt modelId="{96579A99-817C-4C5E-8D4B-887DBE040203}" type="pres">
      <dgm:prSet presAssocID="{3942D3F9-B439-4A77-B067-9196C3AB1601}" presName="Name0" presStyleCnt="0">
        <dgm:presLayoutVars>
          <dgm:dir/>
          <dgm:resizeHandles val="exact"/>
        </dgm:presLayoutVars>
      </dgm:prSet>
      <dgm:spPr/>
      <dgm:t>
        <a:bodyPr/>
        <a:lstStyle/>
        <a:p>
          <a:endParaRPr lang="en-US"/>
        </a:p>
      </dgm:t>
    </dgm:pt>
    <dgm:pt modelId="{B8A4848A-2455-44C3-A8F3-C54D61ACEA15}" type="pres">
      <dgm:prSet presAssocID="{7EAE6D6C-BDA2-4A08-9F77-892CEC3137EE}" presName="node" presStyleLbl="node1" presStyleIdx="0" presStyleCnt="3" custScaleX="151526" custScaleY="195839">
        <dgm:presLayoutVars>
          <dgm:bulletEnabled val="1"/>
        </dgm:presLayoutVars>
      </dgm:prSet>
      <dgm:spPr/>
      <dgm:t>
        <a:bodyPr/>
        <a:lstStyle/>
        <a:p>
          <a:endParaRPr lang="en-US"/>
        </a:p>
      </dgm:t>
    </dgm:pt>
    <dgm:pt modelId="{6FC0C77B-093F-4EA6-BA61-AAA2FD61835C}" type="pres">
      <dgm:prSet presAssocID="{FCD12743-CFBC-4C28-B11B-3945FD44F583}" presName="sibTrans" presStyleLbl="sibTrans2D1" presStyleIdx="0" presStyleCnt="3"/>
      <dgm:spPr/>
      <dgm:t>
        <a:bodyPr/>
        <a:lstStyle/>
        <a:p>
          <a:endParaRPr lang="en-US"/>
        </a:p>
      </dgm:t>
    </dgm:pt>
    <dgm:pt modelId="{842E1286-E746-4EB4-A304-2613237ABE6D}" type="pres">
      <dgm:prSet presAssocID="{FCD12743-CFBC-4C28-B11B-3945FD44F583}" presName="connectorText" presStyleLbl="sibTrans2D1" presStyleIdx="0" presStyleCnt="3"/>
      <dgm:spPr/>
      <dgm:t>
        <a:bodyPr/>
        <a:lstStyle/>
        <a:p>
          <a:endParaRPr lang="en-US"/>
        </a:p>
      </dgm:t>
    </dgm:pt>
    <dgm:pt modelId="{9B78ECA9-938E-4A37-9C85-F11DEE72803F}" type="pres">
      <dgm:prSet presAssocID="{80680660-5EC6-47E4-8F75-82C1B202E1D3}" presName="node" presStyleLbl="node1" presStyleIdx="1" presStyleCnt="3" custScaleX="126758" custScaleY="207212">
        <dgm:presLayoutVars>
          <dgm:bulletEnabled val="1"/>
        </dgm:presLayoutVars>
      </dgm:prSet>
      <dgm:spPr/>
      <dgm:t>
        <a:bodyPr/>
        <a:lstStyle/>
        <a:p>
          <a:endParaRPr lang="en-US"/>
        </a:p>
      </dgm:t>
    </dgm:pt>
    <dgm:pt modelId="{E91393D1-4F44-42D5-9718-051F97B65197}" type="pres">
      <dgm:prSet presAssocID="{54530F68-D2DE-4E59-A461-65F2A07C792D}" presName="sibTrans" presStyleLbl="sibTrans2D1" presStyleIdx="1" presStyleCnt="3"/>
      <dgm:spPr/>
      <dgm:t>
        <a:bodyPr/>
        <a:lstStyle/>
        <a:p>
          <a:endParaRPr lang="en-US"/>
        </a:p>
      </dgm:t>
    </dgm:pt>
    <dgm:pt modelId="{C67372F1-5F95-4C83-A664-A1ED339EFD0E}" type="pres">
      <dgm:prSet presAssocID="{54530F68-D2DE-4E59-A461-65F2A07C792D}" presName="connectorText" presStyleLbl="sibTrans2D1" presStyleIdx="1" presStyleCnt="3"/>
      <dgm:spPr/>
      <dgm:t>
        <a:bodyPr/>
        <a:lstStyle/>
        <a:p>
          <a:endParaRPr lang="en-US"/>
        </a:p>
      </dgm:t>
    </dgm:pt>
    <dgm:pt modelId="{4F264359-BB74-4B02-B7C1-68BF6321702A}" type="pres">
      <dgm:prSet presAssocID="{D455299F-CA3D-4F01-9423-ED4D951E647C}" presName="node" presStyleLbl="node1" presStyleIdx="2" presStyleCnt="3" custScaleX="135464" custScaleY="198125">
        <dgm:presLayoutVars>
          <dgm:bulletEnabled val="1"/>
        </dgm:presLayoutVars>
      </dgm:prSet>
      <dgm:spPr/>
      <dgm:t>
        <a:bodyPr/>
        <a:lstStyle/>
        <a:p>
          <a:endParaRPr lang="en-US"/>
        </a:p>
      </dgm:t>
    </dgm:pt>
    <dgm:pt modelId="{5F2FF787-4D47-4D12-955A-13657761A5DC}" type="pres">
      <dgm:prSet presAssocID="{73D3F646-047C-4614-BDB2-F9F1C50EF272}" presName="sibTrans" presStyleLbl="sibTrans2D1" presStyleIdx="2" presStyleCnt="3"/>
      <dgm:spPr/>
      <dgm:t>
        <a:bodyPr/>
        <a:lstStyle/>
        <a:p>
          <a:endParaRPr lang="en-US"/>
        </a:p>
      </dgm:t>
    </dgm:pt>
    <dgm:pt modelId="{8E373AFE-8D96-46D6-BA96-9CDCDE5A31B2}" type="pres">
      <dgm:prSet presAssocID="{73D3F646-047C-4614-BDB2-F9F1C50EF272}" presName="connectorText" presStyleLbl="sibTrans2D1" presStyleIdx="2" presStyleCnt="3"/>
      <dgm:spPr/>
      <dgm:t>
        <a:bodyPr/>
        <a:lstStyle/>
        <a:p>
          <a:endParaRPr lang="en-US"/>
        </a:p>
      </dgm:t>
    </dgm:pt>
  </dgm:ptLst>
  <dgm:cxnLst>
    <dgm:cxn modelId="{E4ED2300-2FBF-483B-87E0-279898417737}" type="presOf" srcId="{54530F68-D2DE-4E59-A461-65F2A07C792D}" destId="{E91393D1-4F44-42D5-9718-051F97B65197}" srcOrd="0" destOrd="0" presId="urn:microsoft.com/office/officeart/2005/8/layout/cycle7"/>
    <dgm:cxn modelId="{D0E42432-7750-4CF0-B18A-640A63ECE971}" type="presOf" srcId="{7EAE6D6C-BDA2-4A08-9F77-892CEC3137EE}" destId="{B8A4848A-2455-44C3-A8F3-C54D61ACEA15}" srcOrd="0" destOrd="0" presId="urn:microsoft.com/office/officeart/2005/8/layout/cycle7"/>
    <dgm:cxn modelId="{E51E9F64-BAFA-4E1B-B99A-AA421547CBF8}" type="presOf" srcId="{80680660-5EC6-47E4-8F75-82C1B202E1D3}" destId="{9B78ECA9-938E-4A37-9C85-F11DEE72803F}" srcOrd="0" destOrd="0" presId="urn:microsoft.com/office/officeart/2005/8/layout/cycle7"/>
    <dgm:cxn modelId="{9A511F9F-435C-446A-9F25-F7919AB121F4}" srcId="{3942D3F9-B439-4A77-B067-9196C3AB1601}" destId="{D455299F-CA3D-4F01-9423-ED4D951E647C}" srcOrd="2" destOrd="0" parTransId="{72D5D304-F08C-45D4-8F97-DDA03A1AC9FB}" sibTransId="{73D3F646-047C-4614-BDB2-F9F1C50EF272}"/>
    <dgm:cxn modelId="{144C31B1-8AB8-4627-B18B-123D1B452229}" type="presOf" srcId="{73D3F646-047C-4614-BDB2-F9F1C50EF272}" destId="{5F2FF787-4D47-4D12-955A-13657761A5DC}" srcOrd="0" destOrd="0" presId="urn:microsoft.com/office/officeart/2005/8/layout/cycle7"/>
    <dgm:cxn modelId="{A22FD1A4-7B82-4543-A190-5C7D351059DC}" type="presOf" srcId="{73D3F646-047C-4614-BDB2-F9F1C50EF272}" destId="{8E373AFE-8D96-46D6-BA96-9CDCDE5A31B2}" srcOrd="1" destOrd="0" presId="urn:microsoft.com/office/officeart/2005/8/layout/cycle7"/>
    <dgm:cxn modelId="{28AD8C34-4E57-434F-8271-909433F39D59}" srcId="{3942D3F9-B439-4A77-B067-9196C3AB1601}" destId="{80680660-5EC6-47E4-8F75-82C1B202E1D3}" srcOrd="1" destOrd="0" parTransId="{6259CC06-C136-41B0-9EE5-80836F8B7EE7}" sibTransId="{54530F68-D2DE-4E59-A461-65F2A07C792D}"/>
    <dgm:cxn modelId="{AE685962-A3A5-4221-96BE-1D3287C892A6}" type="presOf" srcId="{54530F68-D2DE-4E59-A461-65F2A07C792D}" destId="{C67372F1-5F95-4C83-A664-A1ED339EFD0E}" srcOrd="1" destOrd="0" presId="urn:microsoft.com/office/officeart/2005/8/layout/cycle7"/>
    <dgm:cxn modelId="{945A6610-AC60-4387-A8E6-5658BE10186C}" type="presOf" srcId="{FCD12743-CFBC-4C28-B11B-3945FD44F583}" destId="{842E1286-E746-4EB4-A304-2613237ABE6D}" srcOrd="1" destOrd="0" presId="urn:microsoft.com/office/officeart/2005/8/layout/cycle7"/>
    <dgm:cxn modelId="{62A87F01-FF54-4570-8321-E9FF81606559}" type="presOf" srcId="{D455299F-CA3D-4F01-9423-ED4D951E647C}" destId="{4F264359-BB74-4B02-B7C1-68BF6321702A}" srcOrd="0" destOrd="0" presId="urn:microsoft.com/office/officeart/2005/8/layout/cycle7"/>
    <dgm:cxn modelId="{26383930-DF47-4DCA-8CCF-FA04C5E43DA3}" type="presOf" srcId="{3942D3F9-B439-4A77-B067-9196C3AB1601}" destId="{96579A99-817C-4C5E-8D4B-887DBE040203}" srcOrd="0" destOrd="0" presId="urn:microsoft.com/office/officeart/2005/8/layout/cycle7"/>
    <dgm:cxn modelId="{19E299EF-1B32-41C4-88F8-43B155C0B33B}" srcId="{3942D3F9-B439-4A77-B067-9196C3AB1601}" destId="{7EAE6D6C-BDA2-4A08-9F77-892CEC3137EE}" srcOrd="0" destOrd="0" parTransId="{E823318C-D831-4746-A0F0-112A870305F9}" sibTransId="{FCD12743-CFBC-4C28-B11B-3945FD44F583}"/>
    <dgm:cxn modelId="{44E02D78-5E19-4A87-A4BC-B3D71E35409F}" type="presOf" srcId="{FCD12743-CFBC-4C28-B11B-3945FD44F583}" destId="{6FC0C77B-093F-4EA6-BA61-AAA2FD61835C}" srcOrd="0" destOrd="0" presId="urn:microsoft.com/office/officeart/2005/8/layout/cycle7"/>
    <dgm:cxn modelId="{9BC38DF8-DD0B-4B2E-B4DD-89B08C815B56}" type="presParOf" srcId="{96579A99-817C-4C5E-8D4B-887DBE040203}" destId="{B8A4848A-2455-44C3-A8F3-C54D61ACEA15}" srcOrd="0" destOrd="0" presId="urn:microsoft.com/office/officeart/2005/8/layout/cycle7"/>
    <dgm:cxn modelId="{A84A1AA7-EF19-4BD2-8E99-C9F30BCE3766}" type="presParOf" srcId="{96579A99-817C-4C5E-8D4B-887DBE040203}" destId="{6FC0C77B-093F-4EA6-BA61-AAA2FD61835C}" srcOrd="1" destOrd="0" presId="urn:microsoft.com/office/officeart/2005/8/layout/cycle7"/>
    <dgm:cxn modelId="{A393774D-2D31-47AD-9045-CDCE5000B4DA}" type="presParOf" srcId="{6FC0C77B-093F-4EA6-BA61-AAA2FD61835C}" destId="{842E1286-E746-4EB4-A304-2613237ABE6D}" srcOrd="0" destOrd="0" presId="urn:microsoft.com/office/officeart/2005/8/layout/cycle7"/>
    <dgm:cxn modelId="{3CA15EB8-8E58-4604-819F-C4CB4B5F25BE}" type="presParOf" srcId="{96579A99-817C-4C5E-8D4B-887DBE040203}" destId="{9B78ECA9-938E-4A37-9C85-F11DEE72803F}" srcOrd="2" destOrd="0" presId="urn:microsoft.com/office/officeart/2005/8/layout/cycle7"/>
    <dgm:cxn modelId="{C49F5FBA-BCD5-45F9-BB92-A8FF2854D535}" type="presParOf" srcId="{96579A99-817C-4C5E-8D4B-887DBE040203}" destId="{E91393D1-4F44-42D5-9718-051F97B65197}" srcOrd="3" destOrd="0" presId="urn:microsoft.com/office/officeart/2005/8/layout/cycle7"/>
    <dgm:cxn modelId="{870D2ABF-14AB-4C92-8142-3A5A4601F5EA}" type="presParOf" srcId="{E91393D1-4F44-42D5-9718-051F97B65197}" destId="{C67372F1-5F95-4C83-A664-A1ED339EFD0E}" srcOrd="0" destOrd="0" presId="urn:microsoft.com/office/officeart/2005/8/layout/cycle7"/>
    <dgm:cxn modelId="{18F926BA-6446-4BCF-B068-FAC32303245E}" type="presParOf" srcId="{96579A99-817C-4C5E-8D4B-887DBE040203}" destId="{4F264359-BB74-4B02-B7C1-68BF6321702A}" srcOrd="4" destOrd="0" presId="urn:microsoft.com/office/officeart/2005/8/layout/cycle7"/>
    <dgm:cxn modelId="{5FDBAA79-2D8F-49F5-9D32-0CD40D6B07C5}" type="presParOf" srcId="{96579A99-817C-4C5E-8D4B-887DBE040203}" destId="{5F2FF787-4D47-4D12-955A-13657761A5DC}" srcOrd="5" destOrd="0" presId="urn:microsoft.com/office/officeart/2005/8/layout/cycle7"/>
    <dgm:cxn modelId="{1A87F346-ACDA-45EC-AE9E-2F5096ED4577}" type="presParOf" srcId="{5F2FF787-4D47-4D12-955A-13657761A5DC}" destId="{8E373AFE-8D96-46D6-BA96-9CDCDE5A31B2}"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C29015-8C1E-4B67-BAC0-438332C17939}"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C85B5178-621F-447E-AD33-C337F3800AC3}">
      <dgm:prSet phldrT="[Text]" custT="1"/>
      <dgm:spPr/>
      <dgm:t>
        <a:bodyPr/>
        <a:lstStyle/>
        <a:p>
          <a:r>
            <a:rPr lang="en-US" sz="1600" dirty="0">
              <a:solidFill>
                <a:schemeClr val="tx1">
                  <a:lumMod val="85000"/>
                  <a:lumOff val="15000"/>
                </a:schemeClr>
              </a:solidFill>
              <a:latin typeface="Gill Sans Nova" panose="020B0602020104020203" pitchFamily="34" charset="0"/>
            </a:rPr>
            <a:t>WHAT</a:t>
          </a:r>
        </a:p>
        <a:p>
          <a:r>
            <a:rPr lang="en-US" sz="1600" dirty="0">
              <a:solidFill>
                <a:schemeClr val="tx1">
                  <a:lumMod val="85000"/>
                  <a:lumOff val="15000"/>
                </a:schemeClr>
              </a:solidFill>
              <a:latin typeface="Gill Sans Nova" panose="020B0602020104020203" pitchFamily="34" charset="0"/>
            </a:rPr>
            <a:t>Capability-led</a:t>
          </a:r>
        </a:p>
        <a:p>
          <a:r>
            <a:rPr lang="en-US" sz="1600" dirty="0">
              <a:solidFill>
                <a:schemeClr val="tx1">
                  <a:lumMod val="85000"/>
                  <a:lumOff val="15000"/>
                </a:schemeClr>
              </a:solidFill>
              <a:latin typeface="Gill Sans Nova" panose="020B0602020104020203" pitchFamily="34" charset="0"/>
            </a:rPr>
            <a:t>PEES</a:t>
          </a:r>
        </a:p>
      </dgm:t>
    </dgm:pt>
    <dgm:pt modelId="{5635B8CD-660A-4187-B692-74BED882C542}" type="parTrans" cxnId="{A329546E-4331-4EB0-99BF-C8A2EEFEBC52}">
      <dgm:prSet/>
      <dgm:spPr/>
      <dgm:t>
        <a:bodyPr/>
        <a:lstStyle/>
        <a:p>
          <a:endParaRPr lang="en-US"/>
        </a:p>
      </dgm:t>
    </dgm:pt>
    <dgm:pt modelId="{BEA1A7C7-B2BC-445E-B166-27CE9A83CBCA}" type="sibTrans" cxnId="{A329546E-4331-4EB0-99BF-C8A2EEFEBC52}">
      <dgm:prSet/>
      <dgm:spPr/>
      <dgm:t>
        <a:bodyPr/>
        <a:lstStyle/>
        <a:p>
          <a:endParaRPr lang="en-US"/>
        </a:p>
      </dgm:t>
    </dgm:pt>
    <dgm:pt modelId="{390ADA76-52CA-4766-8D26-91D82880BB7E}">
      <dgm:prSet phldrT="[Text]" custT="1"/>
      <dgm:spPr/>
      <dgm:t>
        <a:bodyPr/>
        <a:lstStyle/>
        <a:p>
          <a:r>
            <a:rPr lang="en-US" sz="1400" dirty="0">
              <a:latin typeface="Gill Sans MT" panose="020B0502020104020203" pitchFamily="34" charset="0"/>
            </a:rPr>
            <a:t>Post trauma capability informed activation  </a:t>
          </a:r>
        </a:p>
      </dgm:t>
    </dgm:pt>
    <dgm:pt modelId="{958EBF3A-2A70-4D81-A8EE-20ADD278179E}" type="parTrans" cxnId="{06C59A5F-C0FF-46DA-8EDC-DC6848A16E2D}">
      <dgm:prSet/>
      <dgm:spPr/>
      <dgm:t>
        <a:bodyPr/>
        <a:lstStyle/>
        <a:p>
          <a:endParaRPr lang="en-US"/>
        </a:p>
      </dgm:t>
    </dgm:pt>
    <dgm:pt modelId="{75674DBD-1480-4209-82D1-55D9570D1DED}" type="sibTrans" cxnId="{06C59A5F-C0FF-46DA-8EDC-DC6848A16E2D}">
      <dgm:prSet/>
      <dgm:spPr/>
      <dgm:t>
        <a:bodyPr/>
        <a:lstStyle/>
        <a:p>
          <a:endParaRPr lang="en-US"/>
        </a:p>
      </dgm:t>
    </dgm:pt>
    <dgm:pt modelId="{B772067F-43DA-4340-809E-49D7CF73BDF4}">
      <dgm:prSet phldrT="[Text]" custT="1"/>
      <dgm:spPr/>
      <dgm:t>
        <a:bodyPr/>
        <a:lstStyle/>
        <a:p>
          <a:r>
            <a:rPr lang="en-US" sz="1400" dirty="0">
              <a:latin typeface="Gill Sans MT" panose="020B0502020104020203" pitchFamily="34" charset="0"/>
            </a:rPr>
            <a:t>Decent work-first for sustainable well being</a:t>
          </a:r>
        </a:p>
      </dgm:t>
    </dgm:pt>
    <dgm:pt modelId="{3BD9ACD7-EC6B-46D5-8FD6-D54644C2E79A}" type="parTrans" cxnId="{06E90942-B36E-44A1-9E38-C30F58157568}">
      <dgm:prSet/>
      <dgm:spPr/>
      <dgm:t>
        <a:bodyPr/>
        <a:lstStyle/>
        <a:p>
          <a:endParaRPr lang="en-US"/>
        </a:p>
      </dgm:t>
    </dgm:pt>
    <dgm:pt modelId="{82E1CE63-1278-4542-8A1C-901576F5C8F9}" type="sibTrans" cxnId="{06E90942-B36E-44A1-9E38-C30F58157568}">
      <dgm:prSet/>
      <dgm:spPr/>
      <dgm:t>
        <a:bodyPr/>
        <a:lstStyle/>
        <a:p>
          <a:endParaRPr lang="en-US"/>
        </a:p>
      </dgm:t>
    </dgm:pt>
    <dgm:pt modelId="{578E08A3-ACA3-40A8-B951-0B1779B6546C}">
      <dgm:prSet phldrT="[Text]" custT="1"/>
      <dgm:spPr/>
      <dgm:t>
        <a:bodyPr/>
        <a:lstStyle/>
        <a:p>
          <a:r>
            <a:rPr lang="en-US" sz="1600" dirty="0">
              <a:solidFill>
                <a:schemeClr val="tx1">
                  <a:lumMod val="75000"/>
                  <a:lumOff val="25000"/>
                </a:schemeClr>
              </a:solidFill>
              <a:latin typeface="Gill Sans Nova" panose="020B0602020104020203" pitchFamily="34" charset="0"/>
            </a:rPr>
            <a:t>WHO</a:t>
          </a:r>
        </a:p>
        <a:p>
          <a:r>
            <a:rPr lang="en-US" sz="1600" dirty="0">
              <a:solidFill>
                <a:schemeClr val="tx1">
                  <a:lumMod val="75000"/>
                  <a:lumOff val="25000"/>
                </a:schemeClr>
              </a:solidFill>
              <a:latin typeface="Gill Sans Nova" panose="020B0602020104020203" pitchFamily="34" charset="0"/>
            </a:rPr>
            <a:t>Leave No </a:t>
          </a:r>
        </a:p>
        <a:p>
          <a:r>
            <a:rPr lang="en-US" sz="1600" dirty="0">
              <a:solidFill>
                <a:schemeClr val="tx1">
                  <a:lumMod val="75000"/>
                  <a:lumOff val="25000"/>
                </a:schemeClr>
              </a:solidFill>
              <a:latin typeface="Gill Sans Nova" panose="020B0602020104020203" pitchFamily="34" charset="0"/>
            </a:rPr>
            <a:t>One Behind</a:t>
          </a:r>
        </a:p>
      </dgm:t>
    </dgm:pt>
    <dgm:pt modelId="{0389BFB7-99E1-4D3A-843B-31B8C6A5EBA3}" type="parTrans" cxnId="{EF0B58EC-EB1B-4469-BFCE-F3F2B9874B64}">
      <dgm:prSet/>
      <dgm:spPr/>
      <dgm:t>
        <a:bodyPr/>
        <a:lstStyle/>
        <a:p>
          <a:endParaRPr lang="en-US"/>
        </a:p>
      </dgm:t>
    </dgm:pt>
    <dgm:pt modelId="{A7CD79AF-29B8-4848-A797-C095DD5555C9}" type="sibTrans" cxnId="{EF0B58EC-EB1B-4469-BFCE-F3F2B9874B64}">
      <dgm:prSet/>
      <dgm:spPr/>
      <dgm:t>
        <a:bodyPr/>
        <a:lstStyle/>
        <a:p>
          <a:endParaRPr lang="en-US"/>
        </a:p>
      </dgm:t>
    </dgm:pt>
    <dgm:pt modelId="{128F3363-4E9C-4071-A1D7-DFDFF8D67683}">
      <dgm:prSet phldrT="[Text]"/>
      <dgm:spPr/>
      <dgm:t>
        <a:bodyPr/>
        <a:lstStyle/>
        <a:p>
          <a:r>
            <a:rPr lang="en-US" dirty="0">
              <a:latin typeface="Gill Sans MT" panose="020B0502020104020203" pitchFamily="34" charset="0"/>
            </a:rPr>
            <a:t>Low paid – in work progression  </a:t>
          </a:r>
        </a:p>
      </dgm:t>
    </dgm:pt>
    <dgm:pt modelId="{D2C96946-33F3-46E2-A15E-457757247AB9}" type="parTrans" cxnId="{07D36153-94D9-4959-B06A-F7C1A6D2FA11}">
      <dgm:prSet/>
      <dgm:spPr/>
      <dgm:t>
        <a:bodyPr/>
        <a:lstStyle/>
        <a:p>
          <a:endParaRPr lang="en-US"/>
        </a:p>
      </dgm:t>
    </dgm:pt>
    <dgm:pt modelId="{9523799F-94B5-4B4C-A2E0-045801EC5AB7}" type="sibTrans" cxnId="{07D36153-94D9-4959-B06A-F7C1A6D2FA11}">
      <dgm:prSet/>
      <dgm:spPr/>
      <dgm:t>
        <a:bodyPr/>
        <a:lstStyle/>
        <a:p>
          <a:endParaRPr lang="en-US"/>
        </a:p>
      </dgm:t>
    </dgm:pt>
    <dgm:pt modelId="{6A2486DE-4C92-437F-BB27-F2278B393099}">
      <dgm:prSet phldrT="[Text]"/>
      <dgm:spPr/>
      <dgm:t>
        <a:bodyPr/>
        <a:lstStyle/>
        <a:p>
          <a:r>
            <a:rPr lang="en-US" dirty="0">
              <a:latin typeface="Gill Sans MT" panose="020B0502020104020203" pitchFamily="34" charset="0"/>
            </a:rPr>
            <a:t>Long term unemployed</a:t>
          </a:r>
        </a:p>
      </dgm:t>
    </dgm:pt>
    <dgm:pt modelId="{F711A51E-D7F8-46B3-B2CA-6C5E5580E9AE}" type="parTrans" cxnId="{9E95E2DB-D2F9-4CF6-B987-1E3B56DD0A6E}">
      <dgm:prSet/>
      <dgm:spPr/>
      <dgm:t>
        <a:bodyPr/>
        <a:lstStyle/>
        <a:p>
          <a:endParaRPr lang="en-US"/>
        </a:p>
      </dgm:t>
    </dgm:pt>
    <dgm:pt modelId="{750BEF71-BE84-415E-BB77-BCF9A66256A2}" type="sibTrans" cxnId="{9E95E2DB-D2F9-4CF6-B987-1E3B56DD0A6E}">
      <dgm:prSet/>
      <dgm:spPr/>
      <dgm:t>
        <a:bodyPr/>
        <a:lstStyle/>
        <a:p>
          <a:endParaRPr lang="en-US"/>
        </a:p>
      </dgm:t>
    </dgm:pt>
    <dgm:pt modelId="{EC682B6B-DBF9-43ED-96ED-BA7A23EAD132}">
      <dgm:prSet phldrT="[Text]" custT="1"/>
      <dgm:spPr/>
      <dgm:t>
        <a:bodyPr/>
        <a:lstStyle/>
        <a:p>
          <a:pPr>
            <a:spcBef>
              <a:spcPts val="600"/>
            </a:spcBef>
          </a:pPr>
          <a:r>
            <a:rPr lang="en-US" sz="1600" dirty="0">
              <a:solidFill>
                <a:schemeClr val="tx1">
                  <a:lumMod val="85000"/>
                  <a:lumOff val="15000"/>
                </a:schemeClr>
              </a:solidFill>
              <a:latin typeface="Gill Sans Nova" panose="020B0602020104020203" pitchFamily="34" charset="0"/>
            </a:rPr>
            <a:t>HOW</a:t>
          </a:r>
        </a:p>
        <a:p>
          <a:pPr>
            <a:spcBef>
              <a:spcPct val="0"/>
            </a:spcBef>
          </a:pPr>
          <a:r>
            <a:rPr lang="en-US" sz="1600" dirty="0">
              <a:solidFill>
                <a:schemeClr val="tx1">
                  <a:lumMod val="85000"/>
                  <a:lumOff val="15000"/>
                </a:schemeClr>
              </a:solidFill>
              <a:latin typeface="Gill Sans Nova" panose="020B0602020104020203" pitchFamily="34" charset="0"/>
            </a:rPr>
            <a:t>Institutions</a:t>
          </a:r>
        </a:p>
        <a:p>
          <a:pPr>
            <a:spcBef>
              <a:spcPct val="0"/>
            </a:spcBef>
          </a:pPr>
          <a:r>
            <a:rPr lang="en-US" sz="1600" dirty="0">
              <a:solidFill>
                <a:schemeClr val="tx1">
                  <a:lumMod val="85000"/>
                  <a:lumOff val="15000"/>
                </a:schemeClr>
              </a:solidFill>
              <a:latin typeface="Gill Sans Nova" panose="020B0602020104020203" pitchFamily="34" charset="0"/>
            </a:rPr>
            <a:t>Governance</a:t>
          </a:r>
        </a:p>
        <a:p>
          <a:pPr>
            <a:spcBef>
              <a:spcPct val="0"/>
            </a:spcBef>
          </a:pPr>
          <a:r>
            <a:rPr lang="en-US" sz="1600" dirty="0">
              <a:solidFill>
                <a:schemeClr val="tx1">
                  <a:lumMod val="85000"/>
                  <a:lumOff val="15000"/>
                </a:schemeClr>
              </a:solidFill>
              <a:latin typeface="Gill Sans Nova" panose="020B0602020104020203" pitchFamily="34" charset="0"/>
            </a:rPr>
            <a:t>Architecture</a:t>
          </a:r>
          <a:r>
            <a:rPr lang="en-US" sz="1600" dirty="0">
              <a:solidFill>
                <a:schemeClr val="tx1">
                  <a:lumMod val="95000"/>
                  <a:lumOff val="5000"/>
                </a:schemeClr>
              </a:solidFill>
              <a:latin typeface="Gill Sans Nova" panose="020B0602020104020203" pitchFamily="34" charset="0"/>
            </a:rPr>
            <a:t>  </a:t>
          </a:r>
          <a:r>
            <a:rPr lang="en-US" sz="1600" dirty="0">
              <a:solidFill>
                <a:schemeClr val="tx1">
                  <a:lumMod val="95000"/>
                  <a:lumOff val="5000"/>
                </a:schemeClr>
              </a:solidFill>
            </a:rPr>
            <a:t> </a:t>
          </a:r>
          <a:r>
            <a:rPr lang="en-US" sz="1000" dirty="0">
              <a:solidFill>
                <a:schemeClr val="tx1">
                  <a:lumMod val="95000"/>
                  <a:lumOff val="5000"/>
                </a:schemeClr>
              </a:solidFill>
            </a:rPr>
            <a:t> </a:t>
          </a:r>
        </a:p>
      </dgm:t>
    </dgm:pt>
    <dgm:pt modelId="{C72006D6-2A0B-4D70-A0CB-E41274A47834}" type="parTrans" cxnId="{9F8539D0-C805-4E15-BF67-7388F7209D5D}">
      <dgm:prSet/>
      <dgm:spPr/>
      <dgm:t>
        <a:bodyPr/>
        <a:lstStyle/>
        <a:p>
          <a:endParaRPr lang="en-US"/>
        </a:p>
      </dgm:t>
    </dgm:pt>
    <dgm:pt modelId="{0884E631-B52D-412A-BA3D-D98E49EC4B2F}" type="sibTrans" cxnId="{9F8539D0-C805-4E15-BF67-7388F7209D5D}">
      <dgm:prSet/>
      <dgm:spPr/>
      <dgm:t>
        <a:bodyPr/>
        <a:lstStyle/>
        <a:p>
          <a:endParaRPr lang="en-US"/>
        </a:p>
      </dgm:t>
    </dgm:pt>
    <dgm:pt modelId="{AAC8C36C-6655-4938-89FD-CEFF78D005EA}">
      <dgm:prSet phldrT="[Text]"/>
      <dgm:spPr/>
      <dgm:t>
        <a:bodyPr/>
        <a:lstStyle/>
        <a:p>
          <a:r>
            <a:rPr lang="en-US" dirty="0">
              <a:latin typeface="Gill Sans MT" panose="020B0502020104020203" pitchFamily="34" charset="0"/>
            </a:rPr>
            <a:t>Network governance, collaboration rather than competition in </a:t>
          </a:r>
          <a:r>
            <a:rPr lang="en-US" dirty="0" err="1">
              <a:latin typeface="Gill Sans MT" panose="020B0502020104020203" pitchFamily="34" charset="0"/>
            </a:rPr>
            <a:t>marketisation</a:t>
          </a:r>
          <a:r>
            <a:rPr lang="en-US" dirty="0">
              <a:latin typeface="Gill Sans MT" panose="020B0502020104020203" pitchFamily="34" charset="0"/>
            </a:rPr>
            <a:t> </a:t>
          </a:r>
        </a:p>
      </dgm:t>
    </dgm:pt>
    <dgm:pt modelId="{295967F6-9572-47C8-B62C-00DA8F73AB73}" type="parTrans" cxnId="{7E20167D-D414-4C35-818D-8B407D77F47F}">
      <dgm:prSet/>
      <dgm:spPr/>
      <dgm:t>
        <a:bodyPr/>
        <a:lstStyle/>
        <a:p>
          <a:endParaRPr lang="en-US"/>
        </a:p>
      </dgm:t>
    </dgm:pt>
    <dgm:pt modelId="{2DE7209B-29E5-4763-840D-521AF0EACB41}" type="sibTrans" cxnId="{7E20167D-D414-4C35-818D-8B407D77F47F}">
      <dgm:prSet/>
      <dgm:spPr/>
      <dgm:t>
        <a:bodyPr/>
        <a:lstStyle/>
        <a:p>
          <a:endParaRPr lang="en-US"/>
        </a:p>
      </dgm:t>
    </dgm:pt>
    <dgm:pt modelId="{306CD251-CD15-4254-8528-911B6083783F}">
      <dgm:prSet phldrT="[Text]"/>
      <dgm:spPr/>
      <dgm:t>
        <a:bodyPr/>
        <a:lstStyle/>
        <a:p>
          <a:r>
            <a:rPr lang="en-US" dirty="0">
              <a:latin typeface="Gill Sans MT" panose="020B0502020104020203" pitchFamily="34" charset="0"/>
            </a:rPr>
            <a:t>Co-production with service users and job seekers </a:t>
          </a:r>
        </a:p>
      </dgm:t>
    </dgm:pt>
    <dgm:pt modelId="{E29CCEFB-E5CA-4491-BB27-603B00015728}" type="parTrans" cxnId="{851FE3AA-1806-49C5-9521-477730E1BBCB}">
      <dgm:prSet/>
      <dgm:spPr/>
      <dgm:t>
        <a:bodyPr/>
        <a:lstStyle/>
        <a:p>
          <a:endParaRPr lang="en-US"/>
        </a:p>
      </dgm:t>
    </dgm:pt>
    <dgm:pt modelId="{5CD63659-082A-4F98-95F4-78997C3E0ED0}" type="sibTrans" cxnId="{851FE3AA-1806-49C5-9521-477730E1BBCB}">
      <dgm:prSet/>
      <dgm:spPr/>
      <dgm:t>
        <a:bodyPr/>
        <a:lstStyle/>
        <a:p>
          <a:endParaRPr lang="en-US"/>
        </a:p>
      </dgm:t>
    </dgm:pt>
    <dgm:pt modelId="{4186F81E-9900-48DF-971F-1362620DA803}">
      <dgm:prSet phldrT="[Text]" custT="1"/>
      <dgm:spPr/>
      <dgm:t>
        <a:bodyPr/>
        <a:lstStyle/>
        <a:p>
          <a:r>
            <a:rPr lang="en-US" sz="1400" dirty="0">
              <a:latin typeface="Gill Sans MT" panose="020B0502020104020203" pitchFamily="34" charset="0"/>
            </a:rPr>
            <a:t>Work-life guidance-led model for those most distant from </a:t>
          </a:r>
          <a:r>
            <a:rPr lang="en-US" sz="1400" dirty="0" err="1">
              <a:latin typeface="Gill Sans MT" panose="020B0502020104020203" pitchFamily="34" charset="0"/>
            </a:rPr>
            <a:t>labour</a:t>
          </a:r>
          <a:r>
            <a:rPr lang="en-US" sz="1400" dirty="0">
              <a:latin typeface="Gill Sans MT" panose="020B0502020104020203" pitchFamily="34" charset="0"/>
            </a:rPr>
            <a:t> market</a:t>
          </a:r>
        </a:p>
      </dgm:t>
    </dgm:pt>
    <dgm:pt modelId="{6D17E415-017A-42FA-BAA2-4C296A8015AD}" type="parTrans" cxnId="{DD85292E-117B-49F3-87F0-59F988240E75}">
      <dgm:prSet/>
      <dgm:spPr/>
      <dgm:t>
        <a:bodyPr/>
        <a:lstStyle/>
        <a:p>
          <a:endParaRPr lang="en-US"/>
        </a:p>
      </dgm:t>
    </dgm:pt>
    <dgm:pt modelId="{0196E6EC-4BD3-4BE7-B5DB-C1F088660B3F}" type="sibTrans" cxnId="{DD85292E-117B-49F3-87F0-59F988240E75}">
      <dgm:prSet/>
      <dgm:spPr/>
      <dgm:t>
        <a:bodyPr/>
        <a:lstStyle/>
        <a:p>
          <a:endParaRPr lang="en-US"/>
        </a:p>
      </dgm:t>
    </dgm:pt>
    <dgm:pt modelId="{441BF6DA-2208-435F-B882-D73F92E5F9BE}">
      <dgm:prSet phldrT="[Text]" custT="1"/>
      <dgm:spPr/>
      <dgm:t>
        <a:bodyPr/>
        <a:lstStyle/>
        <a:p>
          <a:r>
            <a:rPr lang="en-US" sz="1400" dirty="0">
              <a:latin typeface="Gill Sans MT" panose="020B0502020104020203" pitchFamily="34" charset="0"/>
            </a:rPr>
            <a:t>Demand side employer engagement for sustainable and jobs recovery     </a:t>
          </a:r>
        </a:p>
      </dgm:t>
    </dgm:pt>
    <dgm:pt modelId="{FEB0BF39-39AD-4053-947B-219202F145CA}" type="parTrans" cxnId="{7A24806E-C1BF-43E1-BE17-7D0C8D157FAF}">
      <dgm:prSet/>
      <dgm:spPr/>
      <dgm:t>
        <a:bodyPr/>
        <a:lstStyle/>
        <a:p>
          <a:endParaRPr lang="en-US"/>
        </a:p>
      </dgm:t>
    </dgm:pt>
    <dgm:pt modelId="{91A73AF5-ED99-4619-BB6E-31CC48381271}" type="sibTrans" cxnId="{7A24806E-C1BF-43E1-BE17-7D0C8D157FAF}">
      <dgm:prSet/>
      <dgm:spPr/>
      <dgm:t>
        <a:bodyPr/>
        <a:lstStyle/>
        <a:p>
          <a:endParaRPr lang="en-US"/>
        </a:p>
      </dgm:t>
    </dgm:pt>
    <dgm:pt modelId="{2D307EB8-A971-4085-AF75-2D0792237CF2}">
      <dgm:prSet phldrT="[Text]"/>
      <dgm:spPr/>
      <dgm:t>
        <a:bodyPr/>
        <a:lstStyle/>
        <a:p>
          <a:r>
            <a:rPr lang="en-US" dirty="0">
              <a:latin typeface="Gill Sans MT" panose="020B0502020104020203" pitchFamily="34" charset="0"/>
            </a:rPr>
            <a:t>Equality – women, young, ethnicity, disability, socio- economic </a:t>
          </a:r>
        </a:p>
      </dgm:t>
    </dgm:pt>
    <dgm:pt modelId="{4A3AB5C1-B5F3-49E6-A8DA-EE71CA233546}" type="parTrans" cxnId="{87344822-7995-4FF1-963D-FCAF0108FCE5}">
      <dgm:prSet/>
      <dgm:spPr/>
      <dgm:t>
        <a:bodyPr/>
        <a:lstStyle/>
        <a:p>
          <a:endParaRPr lang="en-US"/>
        </a:p>
      </dgm:t>
    </dgm:pt>
    <dgm:pt modelId="{92710900-6650-4885-BC06-4AEB49197223}" type="sibTrans" cxnId="{87344822-7995-4FF1-963D-FCAF0108FCE5}">
      <dgm:prSet/>
      <dgm:spPr/>
      <dgm:t>
        <a:bodyPr/>
        <a:lstStyle/>
        <a:p>
          <a:endParaRPr lang="en-US"/>
        </a:p>
      </dgm:t>
    </dgm:pt>
    <dgm:pt modelId="{9C24F3C2-C9EF-49D2-88C1-0AA34155BC2A}">
      <dgm:prSet phldrT="[Text]"/>
      <dgm:spPr/>
      <dgm:t>
        <a:bodyPr/>
        <a:lstStyle/>
        <a:p>
          <a:r>
            <a:rPr lang="en-US" dirty="0">
              <a:latin typeface="Gill Sans MT" panose="020B0502020104020203" pitchFamily="34" charset="0"/>
            </a:rPr>
            <a:t>Barriers – location, addiction, homelessness, criminal record        </a:t>
          </a:r>
        </a:p>
      </dgm:t>
    </dgm:pt>
    <dgm:pt modelId="{EA5850C1-5759-47EE-BF69-DF8863B3577F}" type="parTrans" cxnId="{E528F971-42E7-43FF-97E7-B8E758F8444F}">
      <dgm:prSet/>
      <dgm:spPr/>
      <dgm:t>
        <a:bodyPr/>
        <a:lstStyle/>
        <a:p>
          <a:endParaRPr lang="en-US"/>
        </a:p>
      </dgm:t>
    </dgm:pt>
    <dgm:pt modelId="{7ECA6C53-9D9E-4319-AAF5-03F1F6E41642}" type="sibTrans" cxnId="{E528F971-42E7-43FF-97E7-B8E758F8444F}">
      <dgm:prSet/>
      <dgm:spPr/>
      <dgm:t>
        <a:bodyPr/>
        <a:lstStyle/>
        <a:p>
          <a:endParaRPr lang="en-US"/>
        </a:p>
      </dgm:t>
    </dgm:pt>
    <dgm:pt modelId="{C087EA8E-8E58-4B39-A202-9FE721299A95}">
      <dgm:prSet phldrT="[Text]"/>
      <dgm:spPr/>
      <dgm:t>
        <a:bodyPr/>
        <a:lstStyle/>
        <a:p>
          <a:r>
            <a:rPr lang="en-US" dirty="0">
              <a:latin typeface="Gill Sans MT" panose="020B0502020104020203" pitchFamily="34" charset="0"/>
            </a:rPr>
            <a:t>Inclusive </a:t>
          </a:r>
          <a:r>
            <a:rPr lang="en-US" dirty="0" err="1">
              <a:latin typeface="Gill Sans MT" panose="020B0502020104020203" pitchFamily="34" charset="0"/>
            </a:rPr>
            <a:t>digitalisation</a:t>
          </a:r>
          <a:r>
            <a:rPr lang="en-US" dirty="0">
              <a:latin typeface="Gill Sans MT" panose="020B0502020104020203" pitchFamily="34" charset="0"/>
            </a:rPr>
            <a:t> that enhances rather than reduces capacity</a:t>
          </a:r>
        </a:p>
      </dgm:t>
    </dgm:pt>
    <dgm:pt modelId="{F0CEA604-1FF9-4B16-84BE-8B5EAF263321}" type="parTrans" cxnId="{4E66830D-E038-4E95-9B60-6810A4B53D30}">
      <dgm:prSet/>
      <dgm:spPr/>
      <dgm:t>
        <a:bodyPr/>
        <a:lstStyle/>
        <a:p>
          <a:endParaRPr lang="en-US"/>
        </a:p>
      </dgm:t>
    </dgm:pt>
    <dgm:pt modelId="{86AADE03-0C3A-4514-9CB2-B3D881152B2D}" type="sibTrans" cxnId="{4E66830D-E038-4E95-9B60-6810A4B53D30}">
      <dgm:prSet/>
      <dgm:spPr/>
      <dgm:t>
        <a:bodyPr/>
        <a:lstStyle/>
        <a:p>
          <a:endParaRPr lang="en-US"/>
        </a:p>
      </dgm:t>
    </dgm:pt>
    <dgm:pt modelId="{C9AEA1A5-BCB2-4CFE-8E40-E3ECCE107C6E}">
      <dgm:prSet phldrT="[Text]"/>
      <dgm:spPr/>
      <dgm:t>
        <a:bodyPr/>
        <a:lstStyle/>
        <a:p>
          <a:r>
            <a:rPr lang="en-US" dirty="0">
              <a:latin typeface="Gill Sans MT" panose="020B0502020104020203" pitchFamily="34" charset="0"/>
            </a:rPr>
            <a:t>Addressing stigma; rethinking conditionality, universal basic services,  participation income  </a:t>
          </a:r>
        </a:p>
      </dgm:t>
    </dgm:pt>
    <dgm:pt modelId="{604641F5-EBC7-4908-9636-AEC76F04933C}" type="parTrans" cxnId="{E94A6CE2-C333-49AB-8AC9-EC5623FF2D94}">
      <dgm:prSet/>
      <dgm:spPr/>
      <dgm:t>
        <a:bodyPr/>
        <a:lstStyle/>
        <a:p>
          <a:endParaRPr lang="en-US"/>
        </a:p>
      </dgm:t>
    </dgm:pt>
    <dgm:pt modelId="{2EE68476-8AB4-4B3F-8E22-09779D4EE605}" type="sibTrans" cxnId="{E94A6CE2-C333-49AB-8AC9-EC5623FF2D94}">
      <dgm:prSet/>
      <dgm:spPr/>
      <dgm:t>
        <a:bodyPr/>
        <a:lstStyle/>
        <a:p>
          <a:endParaRPr lang="en-US"/>
        </a:p>
      </dgm:t>
    </dgm:pt>
    <dgm:pt modelId="{93AE87B9-DAF1-4729-9414-4F304C11A08D}" type="pres">
      <dgm:prSet presAssocID="{70C29015-8C1E-4B67-BAC0-438332C17939}" presName="linearFlow" presStyleCnt="0">
        <dgm:presLayoutVars>
          <dgm:dir/>
          <dgm:animLvl val="lvl"/>
          <dgm:resizeHandles val="exact"/>
        </dgm:presLayoutVars>
      </dgm:prSet>
      <dgm:spPr/>
      <dgm:t>
        <a:bodyPr/>
        <a:lstStyle/>
        <a:p>
          <a:endParaRPr lang="en-US"/>
        </a:p>
      </dgm:t>
    </dgm:pt>
    <dgm:pt modelId="{25A0A95F-923D-4D56-A440-7603C9736F4B}" type="pres">
      <dgm:prSet presAssocID="{C85B5178-621F-447E-AD33-C337F3800AC3}" presName="composite" presStyleCnt="0"/>
      <dgm:spPr/>
    </dgm:pt>
    <dgm:pt modelId="{FFEB8E12-05F9-4706-8758-F5013858BAD3}" type="pres">
      <dgm:prSet presAssocID="{C85B5178-621F-447E-AD33-C337F3800AC3}" presName="parentText" presStyleLbl="alignNode1" presStyleIdx="0" presStyleCnt="3">
        <dgm:presLayoutVars>
          <dgm:chMax val="1"/>
          <dgm:bulletEnabled val="1"/>
        </dgm:presLayoutVars>
      </dgm:prSet>
      <dgm:spPr/>
      <dgm:t>
        <a:bodyPr/>
        <a:lstStyle/>
        <a:p>
          <a:endParaRPr lang="en-US"/>
        </a:p>
      </dgm:t>
    </dgm:pt>
    <dgm:pt modelId="{AA2A6277-D6D5-4A46-9A66-4462CB269268}" type="pres">
      <dgm:prSet presAssocID="{C85B5178-621F-447E-AD33-C337F3800AC3}" presName="descendantText" presStyleLbl="alignAcc1" presStyleIdx="0" presStyleCnt="3" custScaleX="98010" custScaleY="124470" custLinFactNeighborX="-1842" custLinFactNeighborY="9234">
        <dgm:presLayoutVars>
          <dgm:bulletEnabled val="1"/>
        </dgm:presLayoutVars>
      </dgm:prSet>
      <dgm:spPr/>
      <dgm:t>
        <a:bodyPr/>
        <a:lstStyle/>
        <a:p>
          <a:endParaRPr lang="en-US"/>
        </a:p>
      </dgm:t>
    </dgm:pt>
    <dgm:pt modelId="{BB582FD4-3A04-416C-BE98-CF6D40F894AB}" type="pres">
      <dgm:prSet presAssocID="{BEA1A7C7-B2BC-445E-B166-27CE9A83CBCA}" presName="sp" presStyleCnt="0"/>
      <dgm:spPr/>
    </dgm:pt>
    <dgm:pt modelId="{CE59C180-47DC-4DB1-B626-71A605330CC6}" type="pres">
      <dgm:prSet presAssocID="{578E08A3-ACA3-40A8-B951-0B1779B6546C}" presName="composite" presStyleCnt="0"/>
      <dgm:spPr/>
    </dgm:pt>
    <dgm:pt modelId="{F54481DB-3FC5-4CAD-BCFE-ED117FF893FF}" type="pres">
      <dgm:prSet presAssocID="{578E08A3-ACA3-40A8-B951-0B1779B6546C}" presName="parentText" presStyleLbl="alignNode1" presStyleIdx="1" presStyleCnt="3" custScaleX="117195" custScaleY="110690" custLinFactNeighborY="0">
        <dgm:presLayoutVars>
          <dgm:chMax val="1"/>
          <dgm:bulletEnabled val="1"/>
        </dgm:presLayoutVars>
      </dgm:prSet>
      <dgm:spPr/>
      <dgm:t>
        <a:bodyPr/>
        <a:lstStyle/>
        <a:p>
          <a:endParaRPr lang="en-US"/>
        </a:p>
      </dgm:t>
    </dgm:pt>
    <dgm:pt modelId="{C1EA43F0-AC89-446E-B01E-629F2FC0A619}" type="pres">
      <dgm:prSet presAssocID="{578E08A3-ACA3-40A8-B951-0B1779B6546C}" presName="descendantText" presStyleLbl="alignAcc1" presStyleIdx="1" presStyleCnt="3">
        <dgm:presLayoutVars>
          <dgm:bulletEnabled val="1"/>
        </dgm:presLayoutVars>
      </dgm:prSet>
      <dgm:spPr/>
      <dgm:t>
        <a:bodyPr/>
        <a:lstStyle/>
        <a:p>
          <a:endParaRPr lang="en-US"/>
        </a:p>
      </dgm:t>
    </dgm:pt>
    <dgm:pt modelId="{529D92CF-F358-4946-BFF5-A707593ED4F0}" type="pres">
      <dgm:prSet presAssocID="{A7CD79AF-29B8-4848-A797-C095DD5555C9}" presName="sp" presStyleCnt="0"/>
      <dgm:spPr/>
    </dgm:pt>
    <dgm:pt modelId="{627466A5-621D-4D09-92E1-E96BB28C06C1}" type="pres">
      <dgm:prSet presAssocID="{EC682B6B-DBF9-43ED-96ED-BA7A23EAD132}" presName="composite" presStyleCnt="0"/>
      <dgm:spPr/>
    </dgm:pt>
    <dgm:pt modelId="{37C11038-A875-474D-A2BF-2FD10FA8E98A}" type="pres">
      <dgm:prSet presAssocID="{EC682B6B-DBF9-43ED-96ED-BA7A23EAD132}" presName="parentText" presStyleLbl="alignNode1" presStyleIdx="2" presStyleCnt="3" custScaleX="119274" custScaleY="114330">
        <dgm:presLayoutVars>
          <dgm:chMax val="1"/>
          <dgm:bulletEnabled val="1"/>
        </dgm:presLayoutVars>
      </dgm:prSet>
      <dgm:spPr/>
      <dgm:t>
        <a:bodyPr/>
        <a:lstStyle/>
        <a:p>
          <a:endParaRPr lang="en-US"/>
        </a:p>
      </dgm:t>
    </dgm:pt>
    <dgm:pt modelId="{68BB2ED7-3D7A-42E1-B4E4-BB8B157DDEFA}" type="pres">
      <dgm:prSet presAssocID="{EC682B6B-DBF9-43ED-96ED-BA7A23EAD132}" presName="descendantText" presStyleLbl="alignAcc1" presStyleIdx="2" presStyleCnt="3">
        <dgm:presLayoutVars>
          <dgm:bulletEnabled val="1"/>
        </dgm:presLayoutVars>
      </dgm:prSet>
      <dgm:spPr/>
      <dgm:t>
        <a:bodyPr/>
        <a:lstStyle/>
        <a:p>
          <a:endParaRPr lang="en-US"/>
        </a:p>
      </dgm:t>
    </dgm:pt>
  </dgm:ptLst>
  <dgm:cxnLst>
    <dgm:cxn modelId="{9E95E2DB-D2F9-4CF6-B987-1E3B56DD0A6E}" srcId="{578E08A3-ACA3-40A8-B951-0B1779B6546C}" destId="{6A2486DE-4C92-437F-BB27-F2278B393099}" srcOrd="1" destOrd="0" parTransId="{F711A51E-D7F8-46B3-B2CA-6C5E5580E9AE}" sibTransId="{750BEF71-BE84-415E-BB77-BCF9A66256A2}"/>
    <dgm:cxn modelId="{04930566-5E8C-462B-A023-7EE302D65621}" type="presOf" srcId="{70C29015-8C1E-4B67-BAC0-438332C17939}" destId="{93AE87B9-DAF1-4729-9414-4F304C11A08D}" srcOrd="0" destOrd="0" presId="urn:microsoft.com/office/officeart/2005/8/layout/chevron2"/>
    <dgm:cxn modelId="{23F6574C-4ED4-4EFC-9941-9EAE91C86D58}" type="presOf" srcId="{C9AEA1A5-BCB2-4CFE-8E40-E3ECCE107C6E}" destId="{68BB2ED7-3D7A-42E1-B4E4-BB8B157DDEFA}" srcOrd="0" destOrd="3" presId="urn:microsoft.com/office/officeart/2005/8/layout/chevron2"/>
    <dgm:cxn modelId="{A329546E-4331-4EB0-99BF-C8A2EEFEBC52}" srcId="{70C29015-8C1E-4B67-BAC0-438332C17939}" destId="{C85B5178-621F-447E-AD33-C337F3800AC3}" srcOrd="0" destOrd="0" parTransId="{5635B8CD-660A-4187-B692-74BED882C542}" sibTransId="{BEA1A7C7-B2BC-445E-B166-27CE9A83CBCA}"/>
    <dgm:cxn modelId="{2BF87872-EC9F-42DE-AFEE-03228D0038BB}" type="presOf" srcId="{2D307EB8-A971-4085-AF75-2D0792237CF2}" destId="{C1EA43F0-AC89-446E-B01E-629F2FC0A619}" srcOrd="0" destOrd="2" presId="urn:microsoft.com/office/officeart/2005/8/layout/chevron2"/>
    <dgm:cxn modelId="{E528F971-42E7-43FF-97E7-B8E758F8444F}" srcId="{578E08A3-ACA3-40A8-B951-0B1779B6546C}" destId="{9C24F3C2-C9EF-49D2-88C1-0AA34155BC2A}" srcOrd="3" destOrd="0" parTransId="{EA5850C1-5759-47EE-BF69-DF8863B3577F}" sibTransId="{7ECA6C53-9D9E-4319-AAF5-03F1F6E41642}"/>
    <dgm:cxn modelId="{87344822-7995-4FF1-963D-FCAF0108FCE5}" srcId="{578E08A3-ACA3-40A8-B951-0B1779B6546C}" destId="{2D307EB8-A971-4085-AF75-2D0792237CF2}" srcOrd="2" destOrd="0" parTransId="{4A3AB5C1-B5F3-49E6-A8DA-EE71CA233546}" sibTransId="{92710900-6650-4885-BC06-4AEB49197223}"/>
    <dgm:cxn modelId="{4E66830D-E038-4E95-9B60-6810A4B53D30}" srcId="{EC682B6B-DBF9-43ED-96ED-BA7A23EAD132}" destId="{C087EA8E-8E58-4B39-A202-9FE721299A95}" srcOrd="2" destOrd="0" parTransId="{F0CEA604-1FF9-4B16-84BE-8B5EAF263321}" sibTransId="{86AADE03-0C3A-4514-9CB2-B3D881152B2D}"/>
    <dgm:cxn modelId="{6F449BA0-744A-41A0-A94E-6D1E994E1686}" type="presOf" srcId="{9C24F3C2-C9EF-49D2-88C1-0AA34155BC2A}" destId="{C1EA43F0-AC89-446E-B01E-629F2FC0A619}" srcOrd="0" destOrd="3" presId="urn:microsoft.com/office/officeart/2005/8/layout/chevron2"/>
    <dgm:cxn modelId="{B60147B8-EB00-43CA-8CF1-AB9418D38CFC}" type="presOf" srcId="{128F3363-4E9C-4071-A1D7-DFDFF8D67683}" destId="{C1EA43F0-AC89-446E-B01E-629F2FC0A619}" srcOrd="0" destOrd="0" presId="urn:microsoft.com/office/officeart/2005/8/layout/chevron2"/>
    <dgm:cxn modelId="{2B192EAF-E50A-4CFA-9C86-D84301F247F3}" type="presOf" srcId="{C087EA8E-8E58-4B39-A202-9FE721299A95}" destId="{68BB2ED7-3D7A-42E1-B4E4-BB8B157DDEFA}" srcOrd="0" destOrd="2" presId="urn:microsoft.com/office/officeart/2005/8/layout/chevron2"/>
    <dgm:cxn modelId="{7A24806E-C1BF-43E1-BE17-7D0C8D157FAF}" srcId="{C85B5178-621F-447E-AD33-C337F3800AC3}" destId="{441BF6DA-2208-435F-B882-D73F92E5F9BE}" srcOrd="3" destOrd="0" parTransId="{FEB0BF39-39AD-4053-947B-219202F145CA}" sibTransId="{91A73AF5-ED99-4619-BB6E-31CC48381271}"/>
    <dgm:cxn modelId="{30A719CF-D39E-43DB-839E-56B5B793A803}" type="presOf" srcId="{AAC8C36C-6655-4938-89FD-CEFF78D005EA}" destId="{68BB2ED7-3D7A-42E1-B4E4-BB8B157DDEFA}" srcOrd="0" destOrd="0" presId="urn:microsoft.com/office/officeart/2005/8/layout/chevron2"/>
    <dgm:cxn modelId="{06C59A5F-C0FF-46DA-8EDC-DC6848A16E2D}" srcId="{C85B5178-621F-447E-AD33-C337F3800AC3}" destId="{390ADA76-52CA-4766-8D26-91D82880BB7E}" srcOrd="0" destOrd="0" parTransId="{958EBF3A-2A70-4D81-A8EE-20ADD278179E}" sibTransId="{75674DBD-1480-4209-82D1-55D9570D1DED}"/>
    <dgm:cxn modelId="{CB3FCCCA-3233-4211-9EA1-40A4269255EA}" type="presOf" srcId="{4186F81E-9900-48DF-971F-1362620DA803}" destId="{AA2A6277-D6D5-4A46-9A66-4462CB269268}" srcOrd="0" destOrd="2" presId="urn:microsoft.com/office/officeart/2005/8/layout/chevron2"/>
    <dgm:cxn modelId="{373E3058-12DB-4060-AE90-7138B0A1939A}" type="presOf" srcId="{6A2486DE-4C92-437F-BB27-F2278B393099}" destId="{C1EA43F0-AC89-446E-B01E-629F2FC0A619}" srcOrd="0" destOrd="1" presId="urn:microsoft.com/office/officeart/2005/8/layout/chevron2"/>
    <dgm:cxn modelId="{9F91F729-31C0-4C7B-BA22-7F1013763173}" type="presOf" srcId="{B772067F-43DA-4340-809E-49D7CF73BDF4}" destId="{AA2A6277-D6D5-4A46-9A66-4462CB269268}" srcOrd="0" destOrd="1" presId="urn:microsoft.com/office/officeart/2005/8/layout/chevron2"/>
    <dgm:cxn modelId="{DD85292E-117B-49F3-87F0-59F988240E75}" srcId="{C85B5178-621F-447E-AD33-C337F3800AC3}" destId="{4186F81E-9900-48DF-971F-1362620DA803}" srcOrd="2" destOrd="0" parTransId="{6D17E415-017A-42FA-BAA2-4C296A8015AD}" sibTransId="{0196E6EC-4BD3-4BE7-B5DB-C1F088660B3F}"/>
    <dgm:cxn modelId="{7E20167D-D414-4C35-818D-8B407D77F47F}" srcId="{EC682B6B-DBF9-43ED-96ED-BA7A23EAD132}" destId="{AAC8C36C-6655-4938-89FD-CEFF78D005EA}" srcOrd="0" destOrd="0" parTransId="{295967F6-9572-47C8-B62C-00DA8F73AB73}" sibTransId="{2DE7209B-29E5-4763-840D-521AF0EACB41}"/>
    <dgm:cxn modelId="{AEF4A5A2-97E6-42BA-92CD-825C6D8A9570}" type="presOf" srcId="{390ADA76-52CA-4766-8D26-91D82880BB7E}" destId="{AA2A6277-D6D5-4A46-9A66-4462CB269268}" srcOrd="0" destOrd="0" presId="urn:microsoft.com/office/officeart/2005/8/layout/chevron2"/>
    <dgm:cxn modelId="{3397600F-C05D-43E9-ABCC-7EED0462D21B}" type="presOf" srcId="{306CD251-CD15-4254-8528-911B6083783F}" destId="{68BB2ED7-3D7A-42E1-B4E4-BB8B157DDEFA}" srcOrd="0" destOrd="1" presId="urn:microsoft.com/office/officeart/2005/8/layout/chevron2"/>
    <dgm:cxn modelId="{851FE3AA-1806-49C5-9521-477730E1BBCB}" srcId="{EC682B6B-DBF9-43ED-96ED-BA7A23EAD132}" destId="{306CD251-CD15-4254-8528-911B6083783F}" srcOrd="1" destOrd="0" parTransId="{E29CCEFB-E5CA-4491-BB27-603B00015728}" sibTransId="{5CD63659-082A-4F98-95F4-78997C3E0ED0}"/>
    <dgm:cxn modelId="{2CA7B7F6-059B-43AC-BED8-96B1F98FE7A9}" type="presOf" srcId="{C85B5178-621F-447E-AD33-C337F3800AC3}" destId="{FFEB8E12-05F9-4706-8758-F5013858BAD3}" srcOrd="0" destOrd="0" presId="urn:microsoft.com/office/officeart/2005/8/layout/chevron2"/>
    <dgm:cxn modelId="{06E90942-B36E-44A1-9E38-C30F58157568}" srcId="{C85B5178-621F-447E-AD33-C337F3800AC3}" destId="{B772067F-43DA-4340-809E-49D7CF73BDF4}" srcOrd="1" destOrd="0" parTransId="{3BD9ACD7-EC6B-46D5-8FD6-D54644C2E79A}" sibTransId="{82E1CE63-1278-4542-8A1C-901576F5C8F9}"/>
    <dgm:cxn modelId="{53312107-6EB6-4521-ADCC-29C6826E3489}" type="presOf" srcId="{EC682B6B-DBF9-43ED-96ED-BA7A23EAD132}" destId="{37C11038-A875-474D-A2BF-2FD10FA8E98A}" srcOrd="0" destOrd="0" presId="urn:microsoft.com/office/officeart/2005/8/layout/chevron2"/>
    <dgm:cxn modelId="{07D36153-94D9-4959-B06A-F7C1A6D2FA11}" srcId="{578E08A3-ACA3-40A8-B951-0B1779B6546C}" destId="{128F3363-4E9C-4071-A1D7-DFDFF8D67683}" srcOrd="0" destOrd="0" parTransId="{D2C96946-33F3-46E2-A15E-457757247AB9}" sibTransId="{9523799F-94B5-4B4C-A2E0-045801EC5AB7}"/>
    <dgm:cxn modelId="{E94A6CE2-C333-49AB-8AC9-EC5623FF2D94}" srcId="{EC682B6B-DBF9-43ED-96ED-BA7A23EAD132}" destId="{C9AEA1A5-BCB2-4CFE-8E40-E3ECCE107C6E}" srcOrd="3" destOrd="0" parTransId="{604641F5-EBC7-4908-9636-AEC76F04933C}" sibTransId="{2EE68476-8AB4-4B3F-8E22-09779D4EE605}"/>
    <dgm:cxn modelId="{CA9659C5-7E2F-4C63-B2AB-3DDBAAD37470}" type="presOf" srcId="{578E08A3-ACA3-40A8-B951-0B1779B6546C}" destId="{F54481DB-3FC5-4CAD-BCFE-ED117FF893FF}" srcOrd="0" destOrd="0" presId="urn:microsoft.com/office/officeart/2005/8/layout/chevron2"/>
    <dgm:cxn modelId="{AEAE1E69-3156-4446-81FF-2D77E2E56F32}" type="presOf" srcId="{441BF6DA-2208-435F-B882-D73F92E5F9BE}" destId="{AA2A6277-D6D5-4A46-9A66-4462CB269268}" srcOrd="0" destOrd="3" presId="urn:microsoft.com/office/officeart/2005/8/layout/chevron2"/>
    <dgm:cxn modelId="{EF0B58EC-EB1B-4469-BFCE-F3F2B9874B64}" srcId="{70C29015-8C1E-4B67-BAC0-438332C17939}" destId="{578E08A3-ACA3-40A8-B951-0B1779B6546C}" srcOrd="1" destOrd="0" parTransId="{0389BFB7-99E1-4D3A-843B-31B8C6A5EBA3}" sibTransId="{A7CD79AF-29B8-4848-A797-C095DD5555C9}"/>
    <dgm:cxn modelId="{9F8539D0-C805-4E15-BF67-7388F7209D5D}" srcId="{70C29015-8C1E-4B67-BAC0-438332C17939}" destId="{EC682B6B-DBF9-43ED-96ED-BA7A23EAD132}" srcOrd="2" destOrd="0" parTransId="{C72006D6-2A0B-4D70-A0CB-E41274A47834}" sibTransId="{0884E631-B52D-412A-BA3D-D98E49EC4B2F}"/>
    <dgm:cxn modelId="{3C6C2F22-EBB9-4A36-A85E-1BDC26C7ACA9}" type="presParOf" srcId="{93AE87B9-DAF1-4729-9414-4F304C11A08D}" destId="{25A0A95F-923D-4D56-A440-7603C9736F4B}" srcOrd="0" destOrd="0" presId="urn:microsoft.com/office/officeart/2005/8/layout/chevron2"/>
    <dgm:cxn modelId="{B7B66164-E330-4402-A1A4-B8DB56407BF9}" type="presParOf" srcId="{25A0A95F-923D-4D56-A440-7603C9736F4B}" destId="{FFEB8E12-05F9-4706-8758-F5013858BAD3}" srcOrd="0" destOrd="0" presId="urn:microsoft.com/office/officeart/2005/8/layout/chevron2"/>
    <dgm:cxn modelId="{89D9D112-9B89-45BA-8A85-D474073CD0A8}" type="presParOf" srcId="{25A0A95F-923D-4D56-A440-7603C9736F4B}" destId="{AA2A6277-D6D5-4A46-9A66-4462CB269268}" srcOrd="1" destOrd="0" presId="urn:microsoft.com/office/officeart/2005/8/layout/chevron2"/>
    <dgm:cxn modelId="{47FC08C7-8E40-4E53-B80F-3487C24D17F1}" type="presParOf" srcId="{93AE87B9-DAF1-4729-9414-4F304C11A08D}" destId="{BB582FD4-3A04-416C-BE98-CF6D40F894AB}" srcOrd="1" destOrd="0" presId="urn:microsoft.com/office/officeart/2005/8/layout/chevron2"/>
    <dgm:cxn modelId="{F69E96B3-5675-43F7-A5F9-05DCD9881CCC}" type="presParOf" srcId="{93AE87B9-DAF1-4729-9414-4F304C11A08D}" destId="{CE59C180-47DC-4DB1-B626-71A605330CC6}" srcOrd="2" destOrd="0" presId="urn:microsoft.com/office/officeart/2005/8/layout/chevron2"/>
    <dgm:cxn modelId="{EEA542D5-9428-47D9-83DC-B6CAB4F8E67B}" type="presParOf" srcId="{CE59C180-47DC-4DB1-B626-71A605330CC6}" destId="{F54481DB-3FC5-4CAD-BCFE-ED117FF893FF}" srcOrd="0" destOrd="0" presId="urn:microsoft.com/office/officeart/2005/8/layout/chevron2"/>
    <dgm:cxn modelId="{856EA3C4-A36E-4C23-BEDF-EEDB151E5240}" type="presParOf" srcId="{CE59C180-47DC-4DB1-B626-71A605330CC6}" destId="{C1EA43F0-AC89-446E-B01E-629F2FC0A619}" srcOrd="1" destOrd="0" presId="urn:microsoft.com/office/officeart/2005/8/layout/chevron2"/>
    <dgm:cxn modelId="{8ABB2949-639B-48C2-9F33-4759469B60C6}" type="presParOf" srcId="{93AE87B9-DAF1-4729-9414-4F304C11A08D}" destId="{529D92CF-F358-4946-BFF5-A707593ED4F0}" srcOrd="3" destOrd="0" presId="urn:microsoft.com/office/officeart/2005/8/layout/chevron2"/>
    <dgm:cxn modelId="{F0F604EE-F4EA-4FBD-B902-09177087453C}" type="presParOf" srcId="{93AE87B9-DAF1-4729-9414-4F304C11A08D}" destId="{627466A5-621D-4D09-92E1-E96BB28C06C1}" srcOrd="4" destOrd="0" presId="urn:microsoft.com/office/officeart/2005/8/layout/chevron2"/>
    <dgm:cxn modelId="{8C0FC27B-A565-4DCC-BBA4-63DB87CBDDCC}" type="presParOf" srcId="{627466A5-621D-4D09-92E1-E96BB28C06C1}" destId="{37C11038-A875-474D-A2BF-2FD10FA8E98A}" srcOrd="0" destOrd="0" presId="urn:microsoft.com/office/officeart/2005/8/layout/chevron2"/>
    <dgm:cxn modelId="{CE3DBFCA-89AC-46EB-8520-3812B5A8BEB0}" type="presParOf" srcId="{627466A5-621D-4D09-92E1-E96BB28C06C1}" destId="{68BB2ED7-3D7A-42E1-B4E4-BB8B157DDEF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B0939-FB7B-439B-82CD-1C05DA302227}">
      <dsp:nvSpPr>
        <dsp:cNvPr id="0" name=""/>
        <dsp:cNvSpPr/>
      </dsp:nvSpPr>
      <dsp:spPr>
        <a:xfrm>
          <a:off x="5841657" y="2788305"/>
          <a:ext cx="2063760" cy="133684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3121013"/>
              <a:satOff val="-3893"/>
              <a:lumOff val="9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latin typeface="Gill Sans Nova" panose="020B0602020104020203" pitchFamily="34" charset="0"/>
            </a:rPr>
            <a:t>Equality</a:t>
          </a:r>
          <a:r>
            <a:rPr lang="en-US" sz="1600" b="1" kern="1200" dirty="0"/>
            <a:t> </a:t>
          </a:r>
        </a:p>
      </dsp:txBody>
      <dsp:txXfrm>
        <a:off x="6490151" y="3151883"/>
        <a:ext cx="1385900" cy="943904"/>
      </dsp:txXfrm>
    </dsp:sp>
    <dsp:sp modelId="{0A4A6CB9-D7FF-44C7-9E91-0DEF1EDF4DF9}">
      <dsp:nvSpPr>
        <dsp:cNvPr id="0" name=""/>
        <dsp:cNvSpPr/>
      </dsp:nvSpPr>
      <dsp:spPr>
        <a:xfrm>
          <a:off x="483952" y="2840803"/>
          <a:ext cx="2063760" cy="133684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Gill Sans Nova" panose="020B0602020104020203" pitchFamily="34" charset="0"/>
            </a:rPr>
            <a:t>Structural Barriers  </a:t>
          </a:r>
        </a:p>
      </dsp:txBody>
      <dsp:txXfrm>
        <a:off x="513318" y="3204381"/>
        <a:ext cx="1385900" cy="943904"/>
      </dsp:txXfrm>
    </dsp:sp>
    <dsp:sp modelId="{AA239E4B-25C3-40A7-B253-AB235AEF0638}">
      <dsp:nvSpPr>
        <dsp:cNvPr id="0" name=""/>
        <dsp:cNvSpPr/>
      </dsp:nvSpPr>
      <dsp:spPr>
        <a:xfrm>
          <a:off x="4276171" y="73566"/>
          <a:ext cx="3426048" cy="1206479"/>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1560506"/>
              <a:satOff val="-1946"/>
              <a:lumOff val="4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Gill Sans Nova" panose="020B0602020104020203" pitchFamily="34" charset="0"/>
            </a:rPr>
            <a:t>Avoid/reduce Long Term Unemployment  </a:t>
          </a:r>
        </a:p>
      </dsp:txBody>
      <dsp:txXfrm>
        <a:off x="5330487" y="100068"/>
        <a:ext cx="2345229" cy="851855"/>
      </dsp:txXfrm>
    </dsp:sp>
    <dsp:sp modelId="{48384C8B-7A4F-4498-B4D6-39FDAB6D6CE7}">
      <dsp:nvSpPr>
        <dsp:cNvPr id="0" name=""/>
        <dsp:cNvSpPr/>
      </dsp:nvSpPr>
      <dsp:spPr>
        <a:xfrm>
          <a:off x="959009" y="0"/>
          <a:ext cx="2063760" cy="133684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ctr" defTabSz="800100">
            <a:lnSpc>
              <a:spcPct val="90000"/>
            </a:lnSpc>
            <a:spcBef>
              <a:spcPct val="0"/>
            </a:spcBef>
            <a:spcAft>
              <a:spcPct val="15000"/>
            </a:spcAft>
            <a:buChar char="••"/>
          </a:pPr>
          <a:r>
            <a:rPr lang="en-US" sz="1800" b="1" kern="1200" dirty="0">
              <a:latin typeface="Gill Sans Nova" panose="020B0602020104020203" pitchFamily="34" charset="0"/>
            </a:rPr>
            <a:t>Job Ready </a:t>
          </a:r>
        </a:p>
      </dsp:txBody>
      <dsp:txXfrm>
        <a:off x="988375" y="29366"/>
        <a:ext cx="1385900" cy="943904"/>
      </dsp:txXfrm>
    </dsp:sp>
    <dsp:sp modelId="{E07851C9-5B64-4266-A53B-EDD17652B820}">
      <dsp:nvSpPr>
        <dsp:cNvPr id="0" name=""/>
        <dsp:cNvSpPr/>
      </dsp:nvSpPr>
      <dsp:spPr>
        <a:xfrm>
          <a:off x="1794543" y="567015"/>
          <a:ext cx="2330435" cy="1594511"/>
        </a:xfrm>
        <a:prstGeom prst="pieWedg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latin typeface="Gill Sans Nova Light" panose="020B0302020104020203" pitchFamily="34" charset="0"/>
            </a:rPr>
            <a:t>Decent work and pay</a:t>
          </a:r>
        </a:p>
        <a:p>
          <a:pPr lvl="0" algn="ctr" defTabSz="711200">
            <a:lnSpc>
              <a:spcPct val="90000"/>
            </a:lnSpc>
            <a:spcBef>
              <a:spcPct val="0"/>
            </a:spcBef>
            <a:spcAft>
              <a:spcPct val="35000"/>
            </a:spcAft>
          </a:pPr>
          <a:r>
            <a:rPr lang="en-US" sz="1600" kern="1200" dirty="0">
              <a:latin typeface="Gill Sans Nova Light" panose="020B0302020104020203" pitchFamily="34" charset="0"/>
            </a:rPr>
            <a:t> LLL and training, progression </a:t>
          </a:r>
        </a:p>
      </dsp:txBody>
      <dsp:txXfrm>
        <a:off x="2477112" y="1034036"/>
        <a:ext cx="1647866" cy="1127490"/>
      </dsp:txXfrm>
    </dsp:sp>
    <dsp:sp modelId="{A77B7A02-E525-46CB-94EC-843961DB2971}">
      <dsp:nvSpPr>
        <dsp:cNvPr id="0" name=""/>
        <dsp:cNvSpPr/>
      </dsp:nvSpPr>
      <dsp:spPr>
        <a:xfrm rot="5400000">
          <a:off x="4124978" y="307407"/>
          <a:ext cx="1808923" cy="1808923"/>
        </a:xfrm>
        <a:prstGeom prst="pieWedge">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a:latin typeface="Gill Sans Nova Light" panose="020B0302020104020203" pitchFamily="34" charset="0"/>
            </a:rPr>
            <a:t>Upskilling</a:t>
          </a:r>
        </a:p>
        <a:p>
          <a:pPr lvl="0" algn="ctr" defTabSz="711200">
            <a:lnSpc>
              <a:spcPct val="90000"/>
            </a:lnSpc>
            <a:spcBef>
              <a:spcPct val="0"/>
            </a:spcBef>
            <a:spcAft>
              <a:spcPct val="35000"/>
            </a:spcAft>
          </a:pPr>
          <a:r>
            <a:rPr lang="en-US" sz="1600" kern="1200">
              <a:latin typeface="Gill Sans Nova Light" panose="020B0302020104020203" pitchFamily="34" charset="0"/>
            </a:rPr>
            <a:t>Work experience </a:t>
          </a:r>
          <a:endParaRPr lang="en-US" sz="1600" kern="1200" dirty="0">
            <a:latin typeface="Gill Sans Nova Light" panose="020B0302020104020203" pitchFamily="34" charset="0"/>
          </a:endParaRPr>
        </a:p>
      </dsp:txBody>
      <dsp:txXfrm rot="-5400000">
        <a:off x="4124978" y="837228"/>
        <a:ext cx="1279102" cy="1279102"/>
      </dsp:txXfrm>
    </dsp:sp>
    <dsp:sp modelId="{F9CFF958-4AE3-4C8B-9BEE-4D29A630F1B6}">
      <dsp:nvSpPr>
        <dsp:cNvPr id="0" name=""/>
        <dsp:cNvSpPr/>
      </dsp:nvSpPr>
      <dsp:spPr>
        <a:xfrm rot="10800000">
          <a:off x="4310962" y="1952188"/>
          <a:ext cx="2503712" cy="2260430"/>
        </a:xfrm>
        <a:prstGeom prst="pieWedge">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ts val="0"/>
            </a:spcAft>
          </a:pPr>
          <a:r>
            <a:rPr lang="en-US" sz="1500" kern="1200" dirty="0">
              <a:latin typeface="Gill Sans Nova Light" panose="020B0302020104020203" pitchFamily="34" charset="0"/>
            </a:rPr>
            <a:t>Class – SES</a:t>
          </a:r>
        </a:p>
        <a:p>
          <a:pPr lvl="0" algn="ctr" defTabSz="533400">
            <a:lnSpc>
              <a:spcPct val="90000"/>
            </a:lnSpc>
            <a:spcBef>
              <a:spcPct val="0"/>
            </a:spcBef>
            <a:spcAft>
              <a:spcPts val="0"/>
            </a:spcAft>
          </a:pPr>
          <a:r>
            <a:rPr lang="en-US" sz="1500" kern="1200" dirty="0">
              <a:latin typeface="Gill Sans Nova Light" panose="020B0302020104020203" pitchFamily="34" charset="0"/>
            </a:rPr>
            <a:t> Gender (Care, PT) </a:t>
          </a:r>
        </a:p>
        <a:p>
          <a:pPr lvl="0" algn="ctr" defTabSz="533400">
            <a:lnSpc>
              <a:spcPct val="90000"/>
            </a:lnSpc>
            <a:spcBef>
              <a:spcPct val="0"/>
            </a:spcBef>
            <a:spcAft>
              <a:spcPts val="0"/>
            </a:spcAft>
          </a:pPr>
          <a:r>
            <a:rPr lang="en-US" sz="1500" kern="1200" dirty="0">
              <a:latin typeface="Gill Sans Nova Light" panose="020B0302020104020203" pitchFamily="34" charset="0"/>
            </a:rPr>
            <a:t>Young (scars, YG) </a:t>
          </a:r>
        </a:p>
        <a:p>
          <a:pPr lvl="0" algn="ctr" defTabSz="533400">
            <a:lnSpc>
              <a:spcPct val="90000"/>
            </a:lnSpc>
            <a:spcBef>
              <a:spcPct val="0"/>
            </a:spcBef>
            <a:spcAft>
              <a:spcPts val="0"/>
            </a:spcAft>
          </a:pPr>
          <a:r>
            <a:rPr lang="en-US" sz="1500" kern="1200" dirty="0">
              <a:latin typeface="Gill Sans Nova Light" panose="020B0302020104020203" pitchFamily="34" charset="0"/>
            </a:rPr>
            <a:t>Disability</a:t>
          </a:r>
        </a:p>
        <a:p>
          <a:pPr lvl="0" algn="ctr" defTabSz="533400">
            <a:lnSpc>
              <a:spcPct val="90000"/>
            </a:lnSpc>
            <a:spcBef>
              <a:spcPct val="0"/>
            </a:spcBef>
            <a:spcAft>
              <a:spcPts val="0"/>
            </a:spcAft>
          </a:pPr>
          <a:r>
            <a:rPr lang="en-US" sz="1500" kern="1200" dirty="0">
              <a:latin typeface="Gill Sans Nova Light" panose="020B0302020104020203" pitchFamily="34" charset="0"/>
            </a:rPr>
            <a:t>Ethnicity</a:t>
          </a:r>
        </a:p>
        <a:p>
          <a:pPr lvl="0" algn="ctr" defTabSz="533400">
            <a:lnSpc>
              <a:spcPct val="90000"/>
            </a:lnSpc>
            <a:spcBef>
              <a:spcPct val="0"/>
            </a:spcBef>
            <a:spcAft>
              <a:spcPct val="35000"/>
            </a:spcAft>
          </a:pPr>
          <a:endParaRPr lang="en-US" sz="1200" kern="1200" dirty="0"/>
        </a:p>
      </dsp:txBody>
      <dsp:txXfrm rot="10800000">
        <a:off x="4310962" y="1952188"/>
        <a:ext cx="1770392" cy="1598365"/>
      </dsp:txXfrm>
    </dsp:sp>
    <dsp:sp modelId="{1BA65553-6AC8-4CB1-8C29-95E2B682D973}">
      <dsp:nvSpPr>
        <dsp:cNvPr id="0" name=""/>
        <dsp:cNvSpPr/>
      </dsp:nvSpPr>
      <dsp:spPr>
        <a:xfrm rot="16200000">
          <a:off x="2151941" y="2021723"/>
          <a:ext cx="1996490" cy="2315349"/>
        </a:xfrm>
        <a:prstGeom prst="pieWedge">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n-US" sz="1400" kern="1200" dirty="0"/>
        </a:p>
        <a:p>
          <a:pPr lvl="0" algn="ctr" defTabSz="622300">
            <a:lnSpc>
              <a:spcPct val="90000"/>
            </a:lnSpc>
            <a:spcBef>
              <a:spcPct val="0"/>
            </a:spcBef>
            <a:spcAft>
              <a:spcPts val="400"/>
            </a:spcAft>
          </a:pPr>
          <a:r>
            <a:rPr lang="en-US" sz="1500" kern="1200" dirty="0">
              <a:latin typeface="Gill Sans Nova Light" panose="020B0302020104020203" pitchFamily="34" charset="0"/>
            </a:rPr>
            <a:t>Homelessness</a:t>
          </a:r>
        </a:p>
        <a:p>
          <a:pPr lvl="0" algn="ctr" defTabSz="622300">
            <a:lnSpc>
              <a:spcPct val="90000"/>
            </a:lnSpc>
            <a:spcBef>
              <a:spcPct val="0"/>
            </a:spcBef>
            <a:spcAft>
              <a:spcPts val="400"/>
            </a:spcAft>
          </a:pPr>
          <a:r>
            <a:rPr lang="en-US" sz="1500" kern="1200" dirty="0">
              <a:latin typeface="Gill Sans Nova Light" panose="020B0302020104020203" pitchFamily="34" charset="0"/>
            </a:rPr>
            <a:t>Addiction </a:t>
          </a:r>
        </a:p>
        <a:p>
          <a:pPr lvl="0" algn="ctr" defTabSz="622300">
            <a:lnSpc>
              <a:spcPct val="90000"/>
            </a:lnSpc>
            <a:spcBef>
              <a:spcPct val="0"/>
            </a:spcBef>
            <a:spcAft>
              <a:spcPts val="400"/>
            </a:spcAft>
          </a:pPr>
          <a:r>
            <a:rPr lang="en-US" sz="1500" kern="1200" dirty="0">
              <a:latin typeface="Gill Sans Nova Light" panose="020B0302020104020203" pitchFamily="34" charset="0"/>
            </a:rPr>
            <a:t>Criminality </a:t>
          </a:r>
        </a:p>
        <a:p>
          <a:pPr lvl="0" algn="ctr" defTabSz="622300">
            <a:lnSpc>
              <a:spcPct val="90000"/>
            </a:lnSpc>
            <a:spcBef>
              <a:spcPct val="0"/>
            </a:spcBef>
            <a:spcAft>
              <a:spcPts val="400"/>
            </a:spcAft>
          </a:pPr>
          <a:r>
            <a:rPr lang="en-US" sz="1500" kern="1200" dirty="0">
              <a:latin typeface="Gill Sans Nova Light" panose="020B0302020104020203" pitchFamily="34" charset="0"/>
            </a:rPr>
            <a:t>Location</a:t>
          </a:r>
        </a:p>
        <a:p>
          <a:pPr lvl="0" algn="ctr" defTabSz="622300">
            <a:lnSpc>
              <a:spcPct val="90000"/>
            </a:lnSpc>
            <a:spcBef>
              <a:spcPct val="0"/>
            </a:spcBef>
            <a:spcAft>
              <a:spcPts val="400"/>
            </a:spcAft>
          </a:pPr>
          <a:r>
            <a:rPr lang="en-US" sz="1500" kern="1200" dirty="0">
              <a:latin typeface="Gill Sans Nova Light" panose="020B0302020104020203" pitchFamily="34" charset="0"/>
            </a:rPr>
            <a:t>Migrants</a:t>
          </a:r>
          <a:r>
            <a:rPr lang="en-US" sz="1500" kern="1200" dirty="0"/>
            <a:t> </a:t>
          </a:r>
        </a:p>
      </dsp:txBody>
      <dsp:txXfrm rot="5400000">
        <a:off x="2670662" y="2181152"/>
        <a:ext cx="1637199" cy="1411732"/>
      </dsp:txXfrm>
    </dsp:sp>
    <dsp:sp modelId="{33B00213-2E82-4EC3-B8BC-13D1377E01B0}">
      <dsp:nvSpPr>
        <dsp:cNvPr id="0" name=""/>
        <dsp:cNvSpPr/>
      </dsp:nvSpPr>
      <dsp:spPr>
        <a:xfrm>
          <a:off x="3702775" y="1712837"/>
          <a:ext cx="624558" cy="543094"/>
        </a:xfrm>
        <a:prstGeom prst="circular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5D15A391-C44B-4BBD-9D23-5AAE4EFDC5FB}">
      <dsp:nvSpPr>
        <dsp:cNvPr id="0" name=""/>
        <dsp:cNvSpPr/>
      </dsp:nvSpPr>
      <dsp:spPr>
        <a:xfrm rot="10800000">
          <a:off x="3702775" y="1921719"/>
          <a:ext cx="624558" cy="543094"/>
        </a:xfrm>
        <a:prstGeom prst="circular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9CE3-C060-4F61-894C-0471499CCAD5}">
      <dsp:nvSpPr>
        <dsp:cNvPr id="0" name=""/>
        <dsp:cNvSpPr/>
      </dsp:nvSpPr>
      <dsp:spPr>
        <a:xfrm rot="16200000">
          <a:off x="-189409" y="974653"/>
          <a:ext cx="2410143" cy="2031316"/>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n-IE" sz="1800" kern="1200" dirty="0">
              <a:latin typeface="+mn-lt"/>
            </a:rPr>
            <a:t>Supply side measures</a:t>
          </a:r>
        </a:p>
        <a:p>
          <a:pPr marL="114300" lvl="1" indent="-114300" algn="l" defTabSz="622300">
            <a:lnSpc>
              <a:spcPct val="90000"/>
            </a:lnSpc>
            <a:spcBef>
              <a:spcPct val="0"/>
            </a:spcBef>
            <a:spcAft>
              <a:spcPct val="15000"/>
            </a:spcAft>
            <a:buChar char="••"/>
          </a:pPr>
          <a:r>
            <a:rPr lang="en-IE" sz="1400" kern="1200" dirty="0">
              <a:latin typeface="+mn-lt"/>
            </a:rPr>
            <a:t>Leaving no one behind </a:t>
          </a:r>
        </a:p>
      </dsp:txBody>
      <dsp:txXfrm rot="5400000">
        <a:off x="5" y="1387775"/>
        <a:ext cx="1675836" cy="1205071"/>
      </dsp:txXfrm>
    </dsp:sp>
    <dsp:sp modelId="{7B9CCC54-E01C-49E6-BA95-FC7DA043D4B0}">
      <dsp:nvSpPr>
        <dsp:cNvPr id="0" name=""/>
        <dsp:cNvSpPr/>
      </dsp:nvSpPr>
      <dsp:spPr>
        <a:xfrm rot="5400000">
          <a:off x="2019089" y="404306"/>
          <a:ext cx="2804539" cy="3199947"/>
        </a:xfrm>
        <a:prstGeom prst="downArrow">
          <a:avLst>
            <a:gd name="adj1" fmla="val 50000"/>
            <a:gd name="adj2" fmla="val 35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ts val="200"/>
            </a:spcAft>
            <a:buNone/>
          </a:pPr>
          <a:r>
            <a:rPr lang="en-IE" sz="1800" kern="1200" dirty="0">
              <a:solidFill>
                <a:schemeClr val="tx1">
                  <a:lumMod val="95000"/>
                  <a:lumOff val="5000"/>
                </a:schemeClr>
              </a:solidFill>
              <a:latin typeface="+mn-lt"/>
            </a:rPr>
            <a:t>Demand Side Supports</a:t>
          </a:r>
        </a:p>
        <a:p>
          <a:pPr marL="0" lvl="0" indent="0" algn="ctr" defTabSz="800100">
            <a:lnSpc>
              <a:spcPct val="90000"/>
            </a:lnSpc>
            <a:spcBef>
              <a:spcPct val="0"/>
            </a:spcBef>
            <a:spcAft>
              <a:spcPts val="200"/>
            </a:spcAft>
            <a:buNone/>
          </a:pPr>
          <a:endParaRPr lang="en-IE" sz="1800" kern="1200" dirty="0">
            <a:solidFill>
              <a:schemeClr val="tx1">
                <a:lumMod val="95000"/>
                <a:lumOff val="5000"/>
              </a:schemeClr>
            </a:solidFill>
            <a:latin typeface="+mn-lt"/>
          </a:endParaRPr>
        </a:p>
      </dsp:txBody>
      <dsp:txXfrm rot="-5400000">
        <a:off x="2312179" y="1303145"/>
        <a:ext cx="2709153" cy="1402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A082B-298B-4355-903F-960C23BDD270}">
      <dsp:nvSpPr>
        <dsp:cNvPr id="0" name=""/>
        <dsp:cNvSpPr/>
      </dsp:nvSpPr>
      <dsp:spPr>
        <a:xfrm>
          <a:off x="2224266" y="0"/>
          <a:ext cx="2175379" cy="2175710"/>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385BD6-1D18-4307-915D-90AD84EE0E7E}">
      <dsp:nvSpPr>
        <dsp:cNvPr id="0" name=""/>
        <dsp:cNvSpPr/>
      </dsp:nvSpPr>
      <dsp:spPr>
        <a:xfrm>
          <a:off x="2705096" y="625458"/>
          <a:ext cx="1208816" cy="604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latin typeface="Gill Sans Nova" panose="020B0602020104020203" pitchFamily="34" charset="0"/>
            </a:rPr>
            <a:t>Design and Planning</a:t>
          </a:r>
          <a:endParaRPr lang="en-IE" sz="1500" kern="1200" dirty="0">
            <a:latin typeface="Gill Sans Nova" panose="020B0602020104020203" pitchFamily="34" charset="0"/>
          </a:endParaRPr>
        </a:p>
      </dsp:txBody>
      <dsp:txXfrm>
        <a:off x="2705096" y="625458"/>
        <a:ext cx="1208816" cy="604263"/>
      </dsp:txXfrm>
    </dsp:sp>
    <dsp:sp modelId="{07615075-7663-4E26-A165-EB39CFF0298F}">
      <dsp:nvSpPr>
        <dsp:cNvPr id="0" name=""/>
        <dsp:cNvSpPr/>
      </dsp:nvSpPr>
      <dsp:spPr>
        <a:xfrm>
          <a:off x="1620062" y="1250107"/>
          <a:ext cx="2175379" cy="2175710"/>
        </a:xfrm>
        <a:prstGeom prst="leftCircularArrow">
          <a:avLst>
            <a:gd name="adj1" fmla="val 10980"/>
            <a:gd name="adj2" fmla="val 1142322"/>
            <a:gd name="adj3" fmla="val 6300000"/>
            <a:gd name="adj4" fmla="val 18900000"/>
            <a:gd name="adj5" fmla="val 125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55771-526C-4D59-9D9A-EFB5468A052B}">
      <dsp:nvSpPr>
        <dsp:cNvPr id="0" name=""/>
        <dsp:cNvSpPr/>
      </dsp:nvSpPr>
      <dsp:spPr>
        <a:xfrm>
          <a:off x="1961223" y="1920231"/>
          <a:ext cx="1493057" cy="849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latin typeface="Gill Sans Nova" panose="020B0602020104020203" pitchFamily="34" charset="0"/>
            </a:rPr>
            <a:t>Resourcing and Delivery</a:t>
          </a:r>
          <a:endParaRPr lang="en-IE" sz="1500" kern="1200" dirty="0">
            <a:latin typeface="Gill Sans Nova" panose="020B0602020104020203" pitchFamily="34" charset="0"/>
          </a:endParaRPr>
        </a:p>
      </dsp:txBody>
      <dsp:txXfrm>
        <a:off x="1961223" y="1920231"/>
        <a:ext cx="1493057" cy="849473"/>
      </dsp:txXfrm>
    </dsp:sp>
    <dsp:sp modelId="{3AC791DC-D6AD-4C48-B895-A267BD99A769}">
      <dsp:nvSpPr>
        <dsp:cNvPr id="0" name=""/>
        <dsp:cNvSpPr/>
      </dsp:nvSpPr>
      <dsp:spPr>
        <a:xfrm>
          <a:off x="2379095" y="2649811"/>
          <a:ext cx="1868988" cy="1869737"/>
        </a:xfrm>
        <a:prstGeom prst="blockArc">
          <a:avLst>
            <a:gd name="adj1" fmla="val 13500000"/>
            <a:gd name="adj2" fmla="val 10800000"/>
            <a:gd name="adj3" fmla="val 1274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C8C192-69E3-4105-873D-F124AEDD4162}">
      <dsp:nvSpPr>
        <dsp:cNvPr id="0" name=""/>
        <dsp:cNvSpPr/>
      </dsp:nvSpPr>
      <dsp:spPr>
        <a:xfrm>
          <a:off x="2707956" y="3301982"/>
          <a:ext cx="1208816" cy="604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latin typeface="Gill Sans Nova" panose="020B0602020104020203" pitchFamily="34" charset="0"/>
            </a:rPr>
            <a:t>Frontline Practice</a:t>
          </a:r>
          <a:endParaRPr lang="en-IE" sz="1500" kern="1200" dirty="0">
            <a:latin typeface="Gill Sans Nova" panose="020B0602020104020203" pitchFamily="34" charset="0"/>
          </a:endParaRPr>
        </a:p>
      </dsp:txBody>
      <dsp:txXfrm>
        <a:off x="2707956" y="3301982"/>
        <a:ext cx="1208816" cy="6042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4848A-2455-44C3-A8F3-C54D61ACEA15}">
      <dsp:nvSpPr>
        <dsp:cNvPr id="0" name=""/>
        <dsp:cNvSpPr/>
      </dsp:nvSpPr>
      <dsp:spPr>
        <a:xfrm>
          <a:off x="897632" y="58422"/>
          <a:ext cx="2303148" cy="148834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Gill Sans Nova" panose="020B0602020104020203" pitchFamily="34" charset="0"/>
            </a:rPr>
            <a:t>Facilitating / capacitating  </a:t>
          </a:r>
          <a:r>
            <a:rPr lang="en-US" sz="1600" kern="1200" dirty="0">
              <a:latin typeface="Gill Sans Nova Light" panose="020B0302020104020203" pitchFamily="34" charset="0"/>
            </a:rPr>
            <a:t>national and local state </a:t>
          </a:r>
        </a:p>
      </dsp:txBody>
      <dsp:txXfrm>
        <a:off x="941224" y="102014"/>
        <a:ext cx="2215964" cy="1401162"/>
      </dsp:txXfrm>
    </dsp:sp>
    <dsp:sp modelId="{6FC0C77B-093F-4EA6-BA61-AAA2FD61835C}">
      <dsp:nvSpPr>
        <dsp:cNvPr id="0" name=""/>
        <dsp:cNvSpPr/>
      </dsp:nvSpPr>
      <dsp:spPr>
        <a:xfrm rot="3600000">
          <a:off x="2457271" y="1735136"/>
          <a:ext cx="414248" cy="265994"/>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537069" y="1788335"/>
        <a:ext cx="254652" cy="159596"/>
      </dsp:txXfrm>
    </dsp:sp>
    <dsp:sp modelId="{9B78ECA9-938E-4A37-9C85-F11DEE72803F}">
      <dsp:nvSpPr>
        <dsp:cNvPr id="0" name=""/>
        <dsp:cNvSpPr/>
      </dsp:nvSpPr>
      <dsp:spPr>
        <a:xfrm>
          <a:off x="2341194" y="2189498"/>
          <a:ext cx="1926682" cy="157477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latin typeface="Gill Sans Nova" panose="020B0602020104020203" pitchFamily="34" charset="0"/>
            </a:rPr>
            <a:t>Participation Income </a:t>
          </a:r>
        </a:p>
        <a:p>
          <a:pPr lvl="0" algn="ctr" defTabSz="800100">
            <a:lnSpc>
              <a:spcPct val="90000"/>
            </a:lnSpc>
            <a:spcBef>
              <a:spcPct val="0"/>
            </a:spcBef>
            <a:spcAft>
              <a:spcPct val="35000"/>
            </a:spcAft>
          </a:pPr>
          <a:r>
            <a:rPr lang="en-US" sz="1600" b="0" kern="1200" dirty="0">
              <a:latin typeface="Gill Sans Nova Light" panose="020B0302020104020203" pitchFamily="34" charset="0"/>
            </a:rPr>
            <a:t>enabling social value and tapering  exits    </a:t>
          </a:r>
        </a:p>
      </dsp:txBody>
      <dsp:txXfrm>
        <a:off x="2387318" y="2235622"/>
        <a:ext cx="1834434" cy="1482531"/>
      </dsp:txXfrm>
    </dsp:sp>
    <dsp:sp modelId="{E91393D1-4F44-42D5-9718-051F97B65197}">
      <dsp:nvSpPr>
        <dsp:cNvPr id="0" name=""/>
        <dsp:cNvSpPr/>
      </dsp:nvSpPr>
      <dsp:spPr>
        <a:xfrm rot="10800000">
          <a:off x="1875165" y="2843890"/>
          <a:ext cx="414248" cy="265994"/>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1954963" y="2897089"/>
        <a:ext cx="254652" cy="159596"/>
      </dsp:txXfrm>
    </dsp:sp>
    <dsp:sp modelId="{4F264359-BB74-4B02-B7C1-68BF6321702A}">
      <dsp:nvSpPr>
        <dsp:cNvPr id="0" name=""/>
        <dsp:cNvSpPr/>
      </dsp:nvSpPr>
      <dsp:spPr>
        <a:xfrm>
          <a:off x="-235626" y="2224028"/>
          <a:ext cx="2059011" cy="150571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latin typeface="Gill Sans Nova" panose="020B0602020104020203" pitchFamily="34" charset="0"/>
            </a:rPr>
            <a:t>Universal Basic Services </a:t>
          </a:r>
          <a:r>
            <a:rPr lang="en-US" sz="1600" kern="1200" dirty="0">
              <a:latin typeface="Gill Sans Nova Light" panose="020B0302020104020203" pitchFamily="34" charset="0"/>
            </a:rPr>
            <a:t>underpinning  life transitions</a:t>
          </a:r>
        </a:p>
        <a:p>
          <a:pPr lvl="0" algn="ctr" defTabSz="800100">
            <a:lnSpc>
              <a:spcPct val="90000"/>
            </a:lnSpc>
            <a:spcBef>
              <a:spcPct val="0"/>
            </a:spcBef>
            <a:spcAft>
              <a:spcPct val="35000"/>
            </a:spcAft>
          </a:pPr>
          <a:r>
            <a:rPr lang="en-US" sz="1600" kern="1200" dirty="0">
              <a:latin typeface="Gill Sans Nova Light" panose="020B0302020104020203" pitchFamily="34" charset="0"/>
            </a:rPr>
            <a:t>Including PES  </a:t>
          </a:r>
        </a:p>
      </dsp:txBody>
      <dsp:txXfrm>
        <a:off x="-191525" y="2268129"/>
        <a:ext cx="1970809" cy="1417517"/>
      </dsp:txXfrm>
    </dsp:sp>
    <dsp:sp modelId="{5F2FF787-4D47-4D12-955A-13657761A5DC}">
      <dsp:nvSpPr>
        <dsp:cNvPr id="0" name=""/>
        <dsp:cNvSpPr/>
      </dsp:nvSpPr>
      <dsp:spPr>
        <a:xfrm rot="18000000">
          <a:off x="1216926" y="1752401"/>
          <a:ext cx="414248" cy="265994"/>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296724" y="1805600"/>
        <a:ext cx="254652" cy="1595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B8E12-05F9-4706-8758-F5013858BAD3}">
      <dsp:nvSpPr>
        <dsp:cNvPr id="0" name=""/>
        <dsp:cNvSpPr/>
      </dsp:nvSpPr>
      <dsp:spPr>
        <a:xfrm rot="5400000">
          <a:off x="-328188" y="418697"/>
          <a:ext cx="1786261" cy="1250382"/>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solidFill>
                <a:schemeClr val="tx1">
                  <a:lumMod val="85000"/>
                  <a:lumOff val="15000"/>
                </a:schemeClr>
              </a:solidFill>
              <a:latin typeface="Gill Sans Nova" panose="020B0602020104020203" pitchFamily="34" charset="0"/>
            </a:rPr>
            <a:t>WHAT</a:t>
          </a:r>
        </a:p>
        <a:p>
          <a:pPr lvl="0" algn="ctr" defTabSz="711200">
            <a:lnSpc>
              <a:spcPct val="90000"/>
            </a:lnSpc>
            <a:spcBef>
              <a:spcPct val="0"/>
            </a:spcBef>
            <a:spcAft>
              <a:spcPct val="35000"/>
            </a:spcAft>
          </a:pPr>
          <a:r>
            <a:rPr lang="en-US" sz="1600" kern="1200" dirty="0">
              <a:solidFill>
                <a:schemeClr val="tx1">
                  <a:lumMod val="85000"/>
                  <a:lumOff val="15000"/>
                </a:schemeClr>
              </a:solidFill>
              <a:latin typeface="Gill Sans Nova" panose="020B0602020104020203" pitchFamily="34" charset="0"/>
            </a:rPr>
            <a:t>Capability-led</a:t>
          </a:r>
        </a:p>
        <a:p>
          <a:pPr lvl="0" algn="ctr" defTabSz="711200">
            <a:lnSpc>
              <a:spcPct val="90000"/>
            </a:lnSpc>
            <a:spcBef>
              <a:spcPct val="0"/>
            </a:spcBef>
            <a:spcAft>
              <a:spcPct val="35000"/>
            </a:spcAft>
          </a:pPr>
          <a:r>
            <a:rPr lang="en-US" sz="1600" kern="1200" dirty="0">
              <a:solidFill>
                <a:schemeClr val="tx1">
                  <a:lumMod val="85000"/>
                  <a:lumOff val="15000"/>
                </a:schemeClr>
              </a:solidFill>
              <a:latin typeface="Gill Sans Nova" panose="020B0602020104020203" pitchFamily="34" charset="0"/>
            </a:rPr>
            <a:t>PEES</a:t>
          </a:r>
        </a:p>
      </dsp:txBody>
      <dsp:txXfrm rot="-5400000">
        <a:off x="-60248" y="775948"/>
        <a:ext cx="1250382" cy="535879"/>
      </dsp:txXfrm>
    </dsp:sp>
    <dsp:sp modelId="{AA2A6277-D6D5-4A46-9A66-4462CB269268}">
      <dsp:nvSpPr>
        <dsp:cNvPr id="0" name=""/>
        <dsp:cNvSpPr/>
      </dsp:nvSpPr>
      <dsp:spPr>
        <a:xfrm rot="5400000">
          <a:off x="3317581" y="-2061659"/>
          <a:ext cx="1445183" cy="5800332"/>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Gill Sans MT" panose="020B0502020104020203" pitchFamily="34" charset="0"/>
            </a:rPr>
            <a:t>Post trauma capability informed activation  </a:t>
          </a:r>
        </a:p>
        <a:p>
          <a:pPr marL="114300" lvl="1" indent="-114300" algn="l" defTabSz="622300">
            <a:lnSpc>
              <a:spcPct val="90000"/>
            </a:lnSpc>
            <a:spcBef>
              <a:spcPct val="0"/>
            </a:spcBef>
            <a:spcAft>
              <a:spcPct val="15000"/>
            </a:spcAft>
            <a:buChar char="••"/>
          </a:pPr>
          <a:r>
            <a:rPr lang="en-US" sz="1400" kern="1200" dirty="0">
              <a:latin typeface="Gill Sans MT" panose="020B0502020104020203" pitchFamily="34" charset="0"/>
            </a:rPr>
            <a:t>Decent work-first for sustainable well being</a:t>
          </a:r>
        </a:p>
        <a:p>
          <a:pPr marL="114300" lvl="1" indent="-114300" algn="l" defTabSz="622300">
            <a:lnSpc>
              <a:spcPct val="90000"/>
            </a:lnSpc>
            <a:spcBef>
              <a:spcPct val="0"/>
            </a:spcBef>
            <a:spcAft>
              <a:spcPct val="15000"/>
            </a:spcAft>
            <a:buChar char="••"/>
          </a:pPr>
          <a:r>
            <a:rPr lang="en-US" sz="1400" kern="1200" dirty="0">
              <a:latin typeface="Gill Sans MT" panose="020B0502020104020203" pitchFamily="34" charset="0"/>
            </a:rPr>
            <a:t>Work-life guidance-led model for those most distant from </a:t>
          </a:r>
          <a:r>
            <a:rPr lang="en-US" sz="1400" kern="1200" dirty="0" err="1">
              <a:latin typeface="Gill Sans MT" panose="020B0502020104020203" pitchFamily="34" charset="0"/>
            </a:rPr>
            <a:t>labour</a:t>
          </a:r>
          <a:r>
            <a:rPr lang="en-US" sz="1400" kern="1200" dirty="0">
              <a:latin typeface="Gill Sans MT" panose="020B0502020104020203" pitchFamily="34" charset="0"/>
            </a:rPr>
            <a:t> market</a:t>
          </a:r>
        </a:p>
        <a:p>
          <a:pPr marL="114300" lvl="1" indent="-114300" algn="l" defTabSz="622300">
            <a:lnSpc>
              <a:spcPct val="90000"/>
            </a:lnSpc>
            <a:spcBef>
              <a:spcPct val="0"/>
            </a:spcBef>
            <a:spcAft>
              <a:spcPct val="15000"/>
            </a:spcAft>
            <a:buChar char="••"/>
          </a:pPr>
          <a:r>
            <a:rPr lang="en-US" sz="1400" kern="1200" dirty="0">
              <a:latin typeface="Gill Sans MT" panose="020B0502020104020203" pitchFamily="34" charset="0"/>
            </a:rPr>
            <a:t>Demand side employer engagement for sustainable and jobs recovery     </a:t>
          </a:r>
        </a:p>
      </dsp:txBody>
      <dsp:txXfrm rot="-5400000">
        <a:off x="1140007" y="186463"/>
        <a:ext cx="5729784" cy="1304087"/>
      </dsp:txXfrm>
    </dsp:sp>
    <dsp:sp modelId="{F54481DB-3FC5-4CAD-BCFE-ED117FF893FF}">
      <dsp:nvSpPr>
        <dsp:cNvPr id="0" name=""/>
        <dsp:cNvSpPr/>
      </dsp:nvSpPr>
      <dsp:spPr>
        <a:xfrm rot="5400000">
          <a:off x="-316162" y="2022822"/>
          <a:ext cx="1977212" cy="146538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solidFill>
                <a:schemeClr val="tx1">
                  <a:lumMod val="75000"/>
                  <a:lumOff val="25000"/>
                </a:schemeClr>
              </a:solidFill>
              <a:latin typeface="Gill Sans Nova" panose="020B0602020104020203" pitchFamily="34" charset="0"/>
            </a:rPr>
            <a:t>WHO</a:t>
          </a:r>
        </a:p>
        <a:p>
          <a:pPr lvl="0" algn="ctr" defTabSz="711200">
            <a:lnSpc>
              <a:spcPct val="90000"/>
            </a:lnSpc>
            <a:spcBef>
              <a:spcPct val="0"/>
            </a:spcBef>
            <a:spcAft>
              <a:spcPct val="35000"/>
            </a:spcAft>
          </a:pPr>
          <a:r>
            <a:rPr lang="en-US" sz="1600" kern="1200" dirty="0">
              <a:solidFill>
                <a:schemeClr val="tx1">
                  <a:lumMod val="75000"/>
                  <a:lumOff val="25000"/>
                </a:schemeClr>
              </a:solidFill>
              <a:latin typeface="Gill Sans Nova" panose="020B0602020104020203" pitchFamily="34" charset="0"/>
            </a:rPr>
            <a:t>Leave No </a:t>
          </a:r>
        </a:p>
        <a:p>
          <a:pPr lvl="0" algn="ctr" defTabSz="711200">
            <a:lnSpc>
              <a:spcPct val="90000"/>
            </a:lnSpc>
            <a:spcBef>
              <a:spcPct val="0"/>
            </a:spcBef>
            <a:spcAft>
              <a:spcPct val="35000"/>
            </a:spcAft>
          </a:pPr>
          <a:r>
            <a:rPr lang="en-US" sz="1600" kern="1200" dirty="0">
              <a:solidFill>
                <a:schemeClr val="tx1">
                  <a:lumMod val="75000"/>
                  <a:lumOff val="25000"/>
                </a:schemeClr>
              </a:solidFill>
              <a:latin typeface="Gill Sans Nova" panose="020B0602020104020203" pitchFamily="34" charset="0"/>
            </a:rPr>
            <a:t>One Behind</a:t>
          </a:r>
        </a:p>
      </dsp:txBody>
      <dsp:txXfrm rot="-5400000">
        <a:off x="-60249" y="2499602"/>
        <a:ext cx="1465386" cy="511826"/>
      </dsp:txXfrm>
    </dsp:sp>
    <dsp:sp modelId="{C1EA43F0-AC89-446E-B01E-629F2FC0A619}">
      <dsp:nvSpPr>
        <dsp:cNvPr id="0" name=""/>
        <dsp:cNvSpPr/>
      </dsp:nvSpPr>
      <dsp:spPr>
        <a:xfrm rot="5400000">
          <a:off x="4374117" y="-1214097"/>
          <a:ext cx="1161069" cy="7314035"/>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0"/>
            </a:rPr>
            <a:t>Low paid – in work progression  </a:t>
          </a:r>
        </a:p>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0"/>
            </a:rPr>
            <a:t>Long term unemployed</a:t>
          </a:r>
        </a:p>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0"/>
            </a:rPr>
            <a:t>Equality – women, young, ethnicity, disability, socio- economic </a:t>
          </a:r>
        </a:p>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0"/>
            </a:rPr>
            <a:t>Barriers – location, addiction, homelessness, criminal record        </a:t>
          </a:r>
        </a:p>
      </dsp:txBody>
      <dsp:txXfrm rot="-5400000">
        <a:off x="1297635" y="1919064"/>
        <a:ext cx="7257356" cy="1047711"/>
      </dsp:txXfrm>
    </dsp:sp>
    <dsp:sp modelId="{37C11038-A875-474D-A2BF-2FD10FA8E98A}">
      <dsp:nvSpPr>
        <dsp:cNvPr id="0" name=""/>
        <dsp:cNvSpPr/>
      </dsp:nvSpPr>
      <dsp:spPr>
        <a:xfrm rot="5400000">
          <a:off x="-335675" y="3849436"/>
          <a:ext cx="2042232" cy="1491381"/>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solidFill>
                <a:schemeClr val="tx1">
                  <a:lumMod val="85000"/>
                  <a:lumOff val="15000"/>
                </a:schemeClr>
              </a:solidFill>
              <a:latin typeface="Gill Sans Nova" panose="020B0602020104020203" pitchFamily="34" charset="0"/>
            </a:rPr>
            <a:t>HOW</a:t>
          </a:r>
        </a:p>
        <a:p>
          <a:pPr lvl="0" algn="ctr" defTabSz="711200">
            <a:lnSpc>
              <a:spcPct val="90000"/>
            </a:lnSpc>
            <a:spcBef>
              <a:spcPct val="0"/>
            </a:spcBef>
            <a:spcAft>
              <a:spcPct val="35000"/>
            </a:spcAft>
          </a:pPr>
          <a:r>
            <a:rPr lang="en-US" sz="1600" kern="1200" dirty="0">
              <a:solidFill>
                <a:schemeClr val="tx1">
                  <a:lumMod val="85000"/>
                  <a:lumOff val="15000"/>
                </a:schemeClr>
              </a:solidFill>
              <a:latin typeface="Gill Sans Nova" panose="020B0602020104020203" pitchFamily="34" charset="0"/>
            </a:rPr>
            <a:t>Institutions</a:t>
          </a:r>
        </a:p>
        <a:p>
          <a:pPr lvl="0" algn="ctr" defTabSz="711200">
            <a:lnSpc>
              <a:spcPct val="90000"/>
            </a:lnSpc>
            <a:spcBef>
              <a:spcPct val="0"/>
            </a:spcBef>
            <a:spcAft>
              <a:spcPct val="35000"/>
            </a:spcAft>
          </a:pPr>
          <a:r>
            <a:rPr lang="en-US" sz="1600" kern="1200" dirty="0">
              <a:solidFill>
                <a:schemeClr val="tx1">
                  <a:lumMod val="85000"/>
                  <a:lumOff val="15000"/>
                </a:schemeClr>
              </a:solidFill>
              <a:latin typeface="Gill Sans Nova" panose="020B0602020104020203" pitchFamily="34" charset="0"/>
            </a:rPr>
            <a:t>Governance</a:t>
          </a:r>
        </a:p>
        <a:p>
          <a:pPr lvl="0" algn="ctr" defTabSz="711200">
            <a:lnSpc>
              <a:spcPct val="90000"/>
            </a:lnSpc>
            <a:spcBef>
              <a:spcPct val="0"/>
            </a:spcBef>
            <a:spcAft>
              <a:spcPct val="35000"/>
            </a:spcAft>
          </a:pPr>
          <a:r>
            <a:rPr lang="en-US" sz="1600" kern="1200" dirty="0">
              <a:solidFill>
                <a:schemeClr val="tx1">
                  <a:lumMod val="85000"/>
                  <a:lumOff val="15000"/>
                </a:schemeClr>
              </a:solidFill>
              <a:latin typeface="Gill Sans Nova" panose="020B0602020104020203" pitchFamily="34" charset="0"/>
            </a:rPr>
            <a:t>Architecture</a:t>
          </a:r>
          <a:r>
            <a:rPr lang="en-US" sz="1600" kern="1200" dirty="0">
              <a:solidFill>
                <a:schemeClr val="tx1">
                  <a:lumMod val="95000"/>
                  <a:lumOff val="5000"/>
                </a:schemeClr>
              </a:solidFill>
              <a:latin typeface="Gill Sans Nova" panose="020B0602020104020203" pitchFamily="34" charset="0"/>
            </a:rPr>
            <a:t>  </a:t>
          </a:r>
          <a:r>
            <a:rPr lang="en-US" sz="1600" kern="1200" dirty="0">
              <a:solidFill>
                <a:schemeClr val="tx1">
                  <a:lumMod val="95000"/>
                  <a:lumOff val="5000"/>
                </a:schemeClr>
              </a:solidFill>
            </a:rPr>
            <a:t> </a:t>
          </a:r>
          <a:r>
            <a:rPr lang="en-US" sz="1000" kern="1200" dirty="0">
              <a:solidFill>
                <a:schemeClr val="tx1">
                  <a:lumMod val="95000"/>
                  <a:lumOff val="5000"/>
                </a:schemeClr>
              </a:solidFill>
            </a:rPr>
            <a:t> </a:t>
          </a:r>
        </a:p>
      </dsp:txBody>
      <dsp:txXfrm rot="-5400000">
        <a:off x="-60249" y="4319702"/>
        <a:ext cx="1491381" cy="550851"/>
      </dsp:txXfrm>
    </dsp:sp>
    <dsp:sp modelId="{68BB2ED7-3D7A-42E1-B4E4-BB8B157DDEFA}">
      <dsp:nvSpPr>
        <dsp:cNvPr id="0" name=""/>
        <dsp:cNvSpPr/>
      </dsp:nvSpPr>
      <dsp:spPr>
        <a:xfrm rot="5400000">
          <a:off x="4387115" y="625513"/>
          <a:ext cx="1161069" cy="7314035"/>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0"/>
            </a:rPr>
            <a:t>Network governance, collaboration rather than competition in </a:t>
          </a:r>
          <a:r>
            <a:rPr lang="en-US" sz="1500" kern="1200" dirty="0" err="1">
              <a:latin typeface="Gill Sans MT" panose="020B0502020104020203" pitchFamily="34" charset="0"/>
            </a:rPr>
            <a:t>marketisation</a:t>
          </a:r>
          <a:r>
            <a:rPr lang="en-US" sz="1500" kern="1200" dirty="0">
              <a:latin typeface="Gill Sans MT" panose="020B0502020104020203" pitchFamily="34" charset="0"/>
            </a:rPr>
            <a:t> </a:t>
          </a:r>
        </a:p>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0"/>
            </a:rPr>
            <a:t>Co-production with service users and job seekers </a:t>
          </a:r>
        </a:p>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0"/>
            </a:rPr>
            <a:t>Inclusive </a:t>
          </a:r>
          <a:r>
            <a:rPr lang="en-US" sz="1500" kern="1200" dirty="0" err="1">
              <a:latin typeface="Gill Sans MT" panose="020B0502020104020203" pitchFamily="34" charset="0"/>
            </a:rPr>
            <a:t>digitalisation</a:t>
          </a:r>
          <a:r>
            <a:rPr lang="en-US" sz="1500" kern="1200" dirty="0">
              <a:latin typeface="Gill Sans MT" panose="020B0502020104020203" pitchFamily="34" charset="0"/>
            </a:rPr>
            <a:t> that enhances rather than reduces capacity</a:t>
          </a:r>
        </a:p>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0"/>
            </a:rPr>
            <a:t>Addressing stigma; rethinking conditionality, universal basic services,  participation income  </a:t>
          </a:r>
        </a:p>
      </dsp:txBody>
      <dsp:txXfrm rot="-5400000">
        <a:off x="1310633" y="3758675"/>
        <a:ext cx="7257356" cy="1047711"/>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75B9-B305-4491-94A1-E1D5068621DB}" type="datetimeFigureOut">
              <a:rPr lang="en-IE" smtClean="0"/>
              <a:t>05/06/2020</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41179-4DE8-43DC-89DD-3BA26CA7406F}" type="slidenum">
              <a:rPr lang="en-IE" smtClean="0"/>
              <a:t>‹#›</a:t>
            </a:fld>
            <a:endParaRPr lang="en-IE"/>
          </a:p>
        </p:txBody>
      </p:sp>
    </p:spTree>
    <p:extLst>
      <p:ext uri="{BB962C8B-B14F-4D97-AF65-F5344CB8AC3E}">
        <p14:creationId xmlns:p14="http://schemas.microsoft.com/office/powerpoint/2010/main" val="2102568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We’ve heard a lot about the psychological impacts of the Covid crisis – an</a:t>
            </a:r>
            <a:r>
              <a:rPr lang="en-IE" baseline="0" dirty="0"/>
              <a:t> its impact more generally</a:t>
            </a: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9EC54-545A-40FE-901D-1B5F02109B1F}"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93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Retail,</a:t>
            </a:r>
            <a:r>
              <a:rPr lang="en-IE" baseline="0" dirty="0"/>
              <a:t> restaurants, hospitality – security of jobs, delivery of services, reopening</a:t>
            </a:r>
          </a:p>
          <a:p>
            <a:r>
              <a:rPr lang="en-IE" baseline="0" dirty="0"/>
              <a:t>Youth and graduate employment market</a:t>
            </a:r>
          </a:p>
          <a:p>
            <a:r>
              <a:rPr lang="en-IE" baseline="0" dirty="0"/>
              <a:t>Services must not be trauma inducing</a:t>
            </a:r>
          </a:p>
          <a:p>
            <a:pPr>
              <a:spcBef>
                <a:spcPts val="450"/>
              </a:spcBef>
              <a:spcAft>
                <a:spcPts val="1200"/>
              </a:spcAft>
            </a:pPr>
            <a:r>
              <a:rPr lang="en-GB" sz="1200" dirty="0">
                <a:solidFill>
                  <a:prstClr val="black"/>
                </a:solidFill>
                <a:latin typeface="Gill Sans Nova Light" panose="020B0302020104020203" pitchFamily="34" charset="0"/>
              </a:rPr>
              <a:t>Health and societal impacts of unemployment – psychological </a:t>
            </a:r>
            <a:r>
              <a:rPr lang="en-GB" sz="1200" b="1" dirty="0">
                <a:solidFill>
                  <a:prstClr val="black"/>
                </a:solidFill>
                <a:latin typeface="Gill Sans Nova Light" panose="020B0302020104020203" pitchFamily="34" charset="0"/>
              </a:rPr>
              <a:t>well-being</a:t>
            </a:r>
            <a:r>
              <a:rPr lang="en-GB" sz="1200" dirty="0">
                <a:solidFill>
                  <a:prstClr val="black"/>
                </a:solidFill>
                <a:latin typeface="Gill Sans Nova Light" panose="020B0302020104020203" pitchFamily="34" charset="0"/>
              </a:rPr>
              <a:t> and </a:t>
            </a:r>
            <a:r>
              <a:rPr lang="en-GB" sz="1200" b="1" dirty="0">
                <a:solidFill>
                  <a:prstClr val="black"/>
                </a:solidFill>
                <a:latin typeface="Gill Sans Nova Light" panose="020B0302020104020203" pitchFamily="34" charset="0"/>
              </a:rPr>
              <a:t>re-employment </a:t>
            </a:r>
            <a:r>
              <a:rPr lang="en-GB" sz="1200" dirty="0">
                <a:solidFill>
                  <a:prstClr val="black"/>
                </a:solidFill>
                <a:latin typeface="Gill Sans Nova Light" panose="020B0302020104020203" pitchFamily="34" charset="0"/>
              </a:rPr>
              <a:t>negatively affected </a:t>
            </a:r>
            <a:endParaRPr lang="en-GB" sz="1050" dirty="0">
              <a:solidFill>
                <a:prstClr val="black"/>
              </a:solidFill>
              <a:latin typeface="Gill Sans Nova Light" panose="020B0302020104020203" pitchFamily="34" charset="0"/>
            </a:endParaRPr>
          </a:p>
          <a:p>
            <a:pPr>
              <a:spcBef>
                <a:spcPts val="450"/>
              </a:spcBef>
              <a:spcAft>
                <a:spcPts val="1200"/>
              </a:spcAft>
            </a:pPr>
            <a:r>
              <a:rPr lang="en-GB" sz="1200" dirty="0">
                <a:solidFill>
                  <a:prstClr val="black"/>
                </a:solidFill>
                <a:latin typeface="Gill Sans Nova Light" panose="020B0302020104020203" pitchFamily="34" charset="0"/>
              </a:rPr>
              <a:t>Unemployment </a:t>
            </a:r>
            <a:r>
              <a:rPr lang="en-GB" sz="1200" dirty="0">
                <a:solidFill>
                  <a:prstClr val="black"/>
                </a:solidFill>
                <a:latin typeface="Gill Sans Nova" panose="020B0602020104020203" pitchFamily="34" charset="0"/>
              </a:rPr>
              <a:t>linked to over </a:t>
            </a:r>
            <a:r>
              <a:rPr lang="en-GB" sz="1200" b="1" dirty="0">
                <a:solidFill>
                  <a:prstClr val="black"/>
                </a:solidFill>
                <a:latin typeface="Gill Sans Nova" panose="020B0602020104020203" pitchFamily="34" charset="0"/>
              </a:rPr>
              <a:t>100</a:t>
            </a:r>
            <a:r>
              <a:rPr lang="en-GB" sz="1200" dirty="0">
                <a:solidFill>
                  <a:prstClr val="black"/>
                </a:solidFill>
                <a:latin typeface="Gill Sans Nova" panose="020B0602020104020203" pitchFamily="34" charset="0"/>
              </a:rPr>
              <a:t> psychological variables </a:t>
            </a:r>
            <a:r>
              <a:rPr lang="en-GB" sz="1200" dirty="0">
                <a:solidFill>
                  <a:prstClr val="black"/>
                </a:solidFill>
                <a:latin typeface="Gill Sans Nova Light" panose="020B0302020104020203" pitchFamily="34" charset="0"/>
              </a:rPr>
              <a:t>(anxiety, poor cognitive performance, suicidal ideation, low motivation, psychosomatic problems, etc.) </a:t>
            </a:r>
            <a:r>
              <a:rPr lang="en-GB" sz="1200" b="1" dirty="0">
                <a:solidFill>
                  <a:prstClr val="black"/>
                </a:solidFill>
                <a:latin typeface="Gill Sans Nova Light" panose="020B0302020104020203" pitchFamily="34" charset="0"/>
              </a:rPr>
              <a:t>Lower levels </a:t>
            </a:r>
            <a:r>
              <a:rPr lang="en-GB" sz="1200" dirty="0">
                <a:solidFill>
                  <a:prstClr val="black"/>
                </a:solidFill>
                <a:latin typeface="Gill Sans Nova Light" panose="020B0302020104020203" pitchFamily="34" charset="0"/>
              </a:rPr>
              <a:t>of psychological well-being amongst the unemployed when compared to their employed counterparts and general population </a:t>
            </a:r>
          </a:p>
          <a:p>
            <a:pPr>
              <a:spcBef>
                <a:spcPts val="450"/>
              </a:spcBef>
              <a:spcAft>
                <a:spcPts val="1200"/>
              </a:spcAft>
            </a:pPr>
            <a:r>
              <a:rPr lang="en-GB" sz="1200" dirty="0">
                <a:solidFill>
                  <a:prstClr val="black"/>
                </a:solidFill>
                <a:latin typeface="Gill Sans Nova Light" panose="020B0302020104020203" pitchFamily="34" charset="0"/>
              </a:rPr>
              <a:t>Effects are often </a:t>
            </a:r>
            <a:r>
              <a:rPr lang="en-GB" sz="1200" b="1" dirty="0">
                <a:solidFill>
                  <a:prstClr val="black"/>
                </a:solidFill>
                <a:latin typeface="Gill Sans Nova Light" panose="020B0302020104020203" pitchFamily="34" charset="0"/>
              </a:rPr>
              <a:t>multiple</a:t>
            </a:r>
            <a:r>
              <a:rPr lang="en-GB" sz="1200" dirty="0">
                <a:solidFill>
                  <a:prstClr val="black"/>
                </a:solidFill>
                <a:latin typeface="Gill Sans Nova Light" panose="020B0302020104020203" pitchFamily="34" charset="0"/>
              </a:rPr>
              <a:t> – decreased well-being, high levels of psychological stress, loss of confidence, low self esteem…</a:t>
            </a:r>
          </a:p>
          <a:p>
            <a:pPr>
              <a:spcBef>
                <a:spcPts val="450"/>
              </a:spcBef>
              <a:spcAft>
                <a:spcPts val="1200"/>
              </a:spcAft>
            </a:pPr>
            <a:r>
              <a:rPr lang="en-IE" sz="1200" dirty="0">
                <a:latin typeface="Gill Sans Nova Light" panose="020B0302020104020203" pitchFamily="34" charset="0"/>
              </a:rPr>
              <a:t>Manifest / latent benefits </a:t>
            </a:r>
            <a:r>
              <a:rPr lang="en-IE" sz="1050" dirty="0">
                <a:latin typeface="Gill Sans Nova Light" panose="020B0302020104020203" pitchFamily="34" charset="0"/>
              </a:rPr>
              <a:t>(Jahoda, Fryer, Warr)</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9EC54-545A-40FE-901D-1B5F02109B1F}"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664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9EC54-545A-40FE-901D-1B5F02109B1F}"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80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ts val="0"/>
              </a:spcBef>
              <a:buNone/>
            </a:pPr>
            <a:r>
              <a:rPr lang="en-GB" sz="1200" dirty="0">
                <a:latin typeface="+mn-lt"/>
              </a:rPr>
              <a:t>Providing adequate psychosocial supports for the labour force should be evidence informed </a:t>
            </a:r>
          </a:p>
          <a:p>
            <a:pPr marL="0" indent="0" algn="l">
              <a:spcBef>
                <a:spcPts val="0"/>
              </a:spcBef>
              <a:buNone/>
            </a:pPr>
            <a:endParaRPr lang="en-GB" sz="800" dirty="0">
              <a:latin typeface="+mn-lt"/>
            </a:endParaRPr>
          </a:p>
          <a:p>
            <a:pPr marL="0" indent="0" algn="l">
              <a:spcBef>
                <a:spcPts val="0"/>
              </a:spcBef>
              <a:buNone/>
            </a:pPr>
            <a:r>
              <a:rPr lang="en-GB" sz="1400" dirty="0">
                <a:solidFill>
                  <a:srgbClr val="C00000"/>
                </a:solidFill>
                <a:latin typeface="+mn-lt"/>
              </a:rPr>
              <a:t>but</a:t>
            </a:r>
          </a:p>
          <a:p>
            <a:pPr marL="0" indent="0" algn="l">
              <a:spcBef>
                <a:spcPts val="0"/>
              </a:spcBef>
              <a:buNone/>
            </a:pPr>
            <a:endParaRPr lang="en-GB" sz="800" dirty="0">
              <a:solidFill>
                <a:srgbClr val="FF0000"/>
              </a:solidFill>
              <a:latin typeface="+mn-lt"/>
            </a:endParaRPr>
          </a:p>
          <a:p>
            <a:pPr marL="0" indent="0" algn="l">
              <a:spcBef>
                <a:spcPts val="0"/>
              </a:spcBef>
              <a:buNone/>
            </a:pPr>
            <a:r>
              <a:rPr lang="en-GB" sz="1200" dirty="0">
                <a:latin typeface="+mn-lt"/>
              </a:rPr>
              <a:t>Opportunities to develop and test effective responses are rare</a:t>
            </a:r>
          </a:p>
          <a:p>
            <a:pPr marL="0" indent="0" algn="l">
              <a:spcBef>
                <a:spcPts val="0"/>
              </a:spcBef>
              <a:buNone/>
            </a:pPr>
            <a:endParaRPr lang="en-GB" sz="1200" dirty="0">
              <a:latin typeface="+mn-lt"/>
            </a:endParaRPr>
          </a:p>
          <a:p>
            <a:pPr marL="0" indent="0" algn="l">
              <a:spcBef>
                <a:spcPts val="0"/>
              </a:spcBef>
              <a:buNone/>
            </a:pPr>
            <a:r>
              <a:rPr lang="en-GB" sz="1400" dirty="0">
                <a:solidFill>
                  <a:srgbClr val="C00000"/>
                </a:solidFill>
                <a:latin typeface="+mn-lt"/>
              </a:rPr>
              <a:t>So gather related evidence to inform our decisions</a:t>
            </a:r>
          </a:p>
          <a:p>
            <a:pPr marL="0" indent="0" algn="l">
              <a:lnSpc>
                <a:spcPct val="120000"/>
              </a:lnSpc>
              <a:spcBef>
                <a:spcPts val="450"/>
              </a:spcBef>
              <a:buNone/>
            </a:pPr>
            <a:endParaRPr lang="en-GB" sz="1050" dirty="0">
              <a:solidFill>
                <a:srgbClr val="FF0000"/>
              </a:solidFill>
              <a:latin typeface="+mn-lt"/>
            </a:endParaRP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41179-4DE8-43DC-89DD-3BA26CA7406F}"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04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9EC54-545A-40FE-901D-1B5F02109B1F}"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63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lvl1pPr>
          </a:lstStyle>
          <a:p>
            <a:r>
              <a:rPr lang="en-GB" dirty="0"/>
              <a:t>Click to edit Master title style</a:t>
            </a:r>
            <a:endParaRPr lang="en-US" dirty="0"/>
          </a:p>
        </p:txBody>
      </p:sp>
      <p:sp>
        <p:nvSpPr>
          <p:cNvPr id="3" name="Subtitle 2"/>
          <p:cNvSpPr>
            <a:spLocks noGrp="1"/>
          </p:cNvSpPr>
          <p:nvPr>
            <p:ph type="subTitle" idx="1"/>
          </p:nvPr>
        </p:nvSpPr>
        <p:spPr>
          <a:xfrm>
            <a:off x="685800" y="3886200"/>
            <a:ext cx="7772400" cy="1752600"/>
          </a:xfr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1C8CFADB-6FEF-CB40-9632-94EC504EA0F9}"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285023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8CFADB-6FEF-CB40-9632-94EC504EA0F9}"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140679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8CFADB-6FEF-CB40-9632-94EC504EA0F9}"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4076429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text box">
    <p:spTree>
      <p:nvGrpSpPr>
        <p:cNvPr id="1" name=""/>
        <p:cNvGrpSpPr/>
        <p:nvPr/>
      </p:nvGrpSpPr>
      <p:grpSpPr>
        <a:xfrm>
          <a:off x="0" y="0"/>
          <a:ext cx="0" cy="0"/>
          <a:chOff x="0" y="0"/>
          <a:chExt cx="0" cy="0"/>
        </a:xfrm>
      </p:grpSpPr>
      <p:sp>
        <p:nvSpPr>
          <p:cNvPr id="3" name="Rectangle 2"/>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8" name="Content Placeholder 7"/>
          <p:cNvSpPr>
            <a:spLocks noGrp="1"/>
          </p:cNvSpPr>
          <p:nvPr>
            <p:ph sz="quarter" idx="10"/>
          </p:nvPr>
        </p:nvSpPr>
        <p:spPr>
          <a:xfrm>
            <a:off x="395288" y="476250"/>
            <a:ext cx="8316912" cy="5256213"/>
          </a:xfrm>
          <a:prstGeom prst="rect">
            <a:avLst/>
          </a:prstGeom>
        </p:spPr>
        <p:txBody>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16937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 Half and half with title">
    <p:spTree>
      <p:nvGrpSpPr>
        <p:cNvPr id="1" name=""/>
        <p:cNvGrpSpPr/>
        <p:nvPr/>
      </p:nvGrpSpPr>
      <p:grpSpPr>
        <a:xfrm>
          <a:off x="0" y="0"/>
          <a:ext cx="0" cy="0"/>
          <a:chOff x="0" y="0"/>
          <a:chExt cx="0" cy="0"/>
        </a:xfrm>
      </p:grpSpPr>
      <p:sp>
        <p:nvSpPr>
          <p:cNvPr id="7" name="Rectangle 6"/>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26" name="Text Placeholder 25"/>
          <p:cNvSpPr>
            <a:spLocks noGrp="1"/>
          </p:cNvSpPr>
          <p:nvPr>
            <p:ph type="body" sz="quarter" idx="10"/>
          </p:nvPr>
        </p:nvSpPr>
        <p:spPr>
          <a:xfrm>
            <a:off x="467544" y="260648"/>
            <a:ext cx="8218016" cy="864096"/>
          </a:xfrm>
          <a:prstGeom prst="rect">
            <a:avLst/>
          </a:prstGeom>
        </p:spPr>
        <p:txBody>
          <a:bodyPr/>
          <a:lstStyle>
            <a:lvl1pPr marL="0" indent="0">
              <a:buNone/>
              <a:defRPr sz="4000" b="1">
                <a:solidFill>
                  <a:srgbClr val="822327"/>
                </a:solidFill>
              </a:defRPr>
            </a:lvl1pPr>
          </a:lstStyle>
          <a:p>
            <a:pPr lvl="0"/>
            <a:r>
              <a:rPr lang="en-US"/>
              <a:t>Click to edit Master text styles</a:t>
            </a:r>
          </a:p>
        </p:txBody>
      </p:sp>
      <p:sp>
        <p:nvSpPr>
          <p:cNvPr id="30" name="Content Placeholder 29"/>
          <p:cNvSpPr>
            <a:spLocks noGrp="1"/>
          </p:cNvSpPr>
          <p:nvPr>
            <p:ph sz="quarter" idx="12"/>
          </p:nvPr>
        </p:nvSpPr>
        <p:spPr>
          <a:xfrm>
            <a:off x="467544" y="1988840"/>
            <a:ext cx="4032448" cy="3822998"/>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
        <p:nvSpPr>
          <p:cNvPr id="31" name="Content Placeholder 29"/>
          <p:cNvSpPr>
            <a:spLocks noGrp="1"/>
          </p:cNvSpPr>
          <p:nvPr>
            <p:ph sz="quarter" idx="13"/>
          </p:nvPr>
        </p:nvSpPr>
        <p:spPr>
          <a:xfrm>
            <a:off x="4644008" y="1992263"/>
            <a:ext cx="4032448" cy="3822998"/>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
        <p:nvSpPr>
          <p:cNvPr id="34" name="Text Placeholder 25"/>
          <p:cNvSpPr>
            <a:spLocks noGrp="1"/>
          </p:cNvSpPr>
          <p:nvPr>
            <p:ph type="body" sz="quarter" idx="14"/>
          </p:nvPr>
        </p:nvSpPr>
        <p:spPr>
          <a:xfrm>
            <a:off x="472530" y="1340768"/>
            <a:ext cx="4027462" cy="576064"/>
          </a:xfrm>
          <a:prstGeom prst="rect">
            <a:avLst/>
          </a:prstGeom>
        </p:spPr>
        <p:txBody>
          <a:bodyPr anchor="ctr"/>
          <a:lstStyle>
            <a:lvl1pPr marL="0" indent="0">
              <a:buNone/>
              <a:defRPr sz="2400" b="1">
                <a:solidFill>
                  <a:srgbClr val="822327"/>
                </a:solidFill>
              </a:defRPr>
            </a:lvl1pPr>
          </a:lstStyle>
          <a:p>
            <a:pPr lvl="0"/>
            <a:r>
              <a:rPr lang="en-US"/>
              <a:t>Click to edit Master text styles</a:t>
            </a:r>
          </a:p>
        </p:txBody>
      </p:sp>
      <p:sp>
        <p:nvSpPr>
          <p:cNvPr id="35" name="Text Placeholder 25"/>
          <p:cNvSpPr>
            <a:spLocks noGrp="1"/>
          </p:cNvSpPr>
          <p:nvPr>
            <p:ph type="body" sz="quarter" idx="15"/>
          </p:nvPr>
        </p:nvSpPr>
        <p:spPr>
          <a:xfrm>
            <a:off x="4644008" y="1340768"/>
            <a:ext cx="4027462" cy="576064"/>
          </a:xfrm>
          <a:prstGeom prst="rect">
            <a:avLst/>
          </a:prstGeom>
        </p:spPr>
        <p:txBody>
          <a:bodyPr anchor="ctr"/>
          <a:lstStyle>
            <a:lvl1pPr marL="0" indent="0">
              <a:buNone/>
              <a:defRPr sz="2400" b="1">
                <a:solidFill>
                  <a:srgbClr val="822327"/>
                </a:solidFill>
              </a:defRPr>
            </a:lvl1pPr>
          </a:lstStyle>
          <a:p>
            <a:pPr lvl="0"/>
            <a:r>
              <a:rPr lang="en-US" dirty="0"/>
              <a:t>Click to edit Master text styles</a:t>
            </a:r>
          </a:p>
        </p:txBody>
      </p:sp>
    </p:spTree>
    <p:extLst>
      <p:ext uri="{BB962C8B-B14F-4D97-AF65-F5344CB8AC3E}">
        <p14:creationId xmlns:p14="http://schemas.microsoft.com/office/powerpoint/2010/main" val="1389460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Library">
    <p:spTree>
      <p:nvGrpSpPr>
        <p:cNvPr id="1" name=""/>
        <p:cNvGrpSpPr/>
        <p:nvPr/>
      </p:nvGrpSpPr>
      <p:grpSpPr>
        <a:xfrm>
          <a:off x="0" y="0"/>
          <a:ext cx="0" cy="0"/>
          <a:chOff x="0" y="0"/>
          <a:chExt cx="0" cy="0"/>
        </a:xfrm>
      </p:grpSpPr>
      <p:sp>
        <p:nvSpPr>
          <p:cNvPr id="5" name="Rectangle 4"/>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9" name="Picture 2" descr="C:\Users\Rowan\Documents\Maynooth\Powerpoint Template\K7917 - Maynooth University_PowerPoint (Burgundy) Option 1-2-2.jpg"/>
          <p:cNvPicPr>
            <a:picLocks noChangeAspect="1" noChangeArrowheads="1"/>
          </p:cNvPicPr>
          <p:nvPr/>
        </p:nvPicPr>
        <p:blipFill>
          <a:blip r:embed="rId2" cstate="print">
            <a:extLst>
              <a:ext uri="{28A0092B-C50C-407E-A947-70E740481C1C}">
                <a14:useLocalDpi xmlns:a14="http://schemas.microsoft.com/office/drawing/2010/main" val="0"/>
              </a:ext>
            </a:extLst>
          </a:blip>
          <a:srcRect l="19310" t="-320" r="27138"/>
          <a:stretch>
            <a:fillRect/>
          </a:stretch>
        </p:blipFill>
        <p:spPr bwMode="auto">
          <a:xfrm>
            <a:off x="4008438" y="549275"/>
            <a:ext cx="46799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Tree>
    <p:extLst>
      <p:ext uri="{BB962C8B-B14F-4D97-AF65-F5344CB8AC3E}">
        <p14:creationId xmlns:p14="http://schemas.microsoft.com/office/powerpoint/2010/main" val="357051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5" name="Rectangle 4"/>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2"/>
          </p:nvPr>
        </p:nvSpPr>
        <p:spPr>
          <a:xfrm>
            <a:off x="746311" y="620688"/>
            <a:ext cx="7560890" cy="1008112"/>
          </a:xfrm>
          <a:prstGeom prst="rect">
            <a:avLst/>
          </a:prstGeom>
        </p:spPr>
        <p:txBody>
          <a:bodyPr/>
          <a:lstStyle>
            <a:lvl1pPr marL="0" indent="0">
              <a:buNone/>
              <a:defRPr sz="4000" b="1">
                <a:solidFill>
                  <a:srgbClr val="822327"/>
                </a:solidFill>
                <a:latin typeface="+mn-lt"/>
              </a:defRPr>
            </a:lvl1pPr>
            <a:lvl3pPr>
              <a:defRPr>
                <a:solidFill>
                  <a:schemeClr val="bg1"/>
                </a:solidFill>
              </a:defRPr>
            </a:lvl3pPr>
          </a:lstStyle>
          <a:p>
            <a:pPr lvl="0"/>
            <a:r>
              <a:rPr lang="en-US"/>
              <a:t>Click to edit Master text styles</a:t>
            </a:r>
          </a:p>
        </p:txBody>
      </p:sp>
      <p:sp>
        <p:nvSpPr>
          <p:cNvPr id="7" name="Content Placeholder 2"/>
          <p:cNvSpPr>
            <a:spLocks noGrp="1"/>
          </p:cNvSpPr>
          <p:nvPr>
            <p:ph sz="quarter" idx="11"/>
          </p:nvPr>
        </p:nvSpPr>
        <p:spPr>
          <a:xfrm>
            <a:off x="755650" y="1844675"/>
            <a:ext cx="7561263" cy="3816350"/>
          </a:xfrm>
          <a:prstGeom prst="rect">
            <a:avLst/>
          </a:prstGeom>
        </p:spPr>
        <p:txBody>
          <a:bodyPr/>
          <a:lstStyle>
            <a:lvl1pPr marL="342900" indent="-342900">
              <a:buFont typeface="Arial" panose="020B0604020202020204" pitchFamily="34" charset="0"/>
              <a:buChar char="•"/>
              <a:defRPr sz="24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570174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search paper title/Alternative title slide">
    <p:spTree>
      <p:nvGrpSpPr>
        <p:cNvPr id="1" name=""/>
        <p:cNvGrpSpPr/>
        <p:nvPr/>
      </p:nvGrpSpPr>
      <p:grpSpPr>
        <a:xfrm>
          <a:off x="0" y="0"/>
          <a:ext cx="0" cy="0"/>
          <a:chOff x="0" y="0"/>
          <a:chExt cx="0" cy="0"/>
        </a:xfrm>
      </p:grpSpPr>
      <p:sp>
        <p:nvSpPr>
          <p:cNvPr id="5" name="Rectangle 4"/>
          <p:cNvSpPr/>
          <p:nvPr/>
        </p:nvSpPr>
        <p:spPr>
          <a:xfrm flipV="1">
            <a:off x="3097213" y="5884863"/>
            <a:ext cx="521970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TextBox 7"/>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3563938" y="1628800"/>
            <a:ext cx="4968875" cy="1873250"/>
          </a:xfrm>
          <a:prstGeom prst="rect">
            <a:avLst/>
          </a:prstGeom>
        </p:spPr>
        <p:txBody>
          <a:bodyPr/>
          <a:lstStyle>
            <a:lvl1pPr marL="0" indent="0">
              <a:buNone/>
              <a:defRPr sz="2800" b="1">
                <a:solidFill>
                  <a:srgbClr val="822327"/>
                </a:solidFill>
              </a:defRPr>
            </a:lvl1pPr>
          </a:lstStyle>
          <a:p>
            <a:pPr lvl="0"/>
            <a:r>
              <a:rPr lang="en-US"/>
              <a:t>Click to edit Master text styles</a:t>
            </a:r>
          </a:p>
        </p:txBody>
      </p:sp>
      <p:sp>
        <p:nvSpPr>
          <p:cNvPr id="9" name="Text Placeholder 8"/>
          <p:cNvSpPr>
            <a:spLocks noGrp="1"/>
          </p:cNvSpPr>
          <p:nvPr>
            <p:ph type="body" sz="quarter" idx="11"/>
          </p:nvPr>
        </p:nvSpPr>
        <p:spPr>
          <a:xfrm>
            <a:off x="3563888" y="3645024"/>
            <a:ext cx="4825057" cy="575940"/>
          </a:xfrm>
          <a:prstGeom prst="rect">
            <a:avLst/>
          </a:prstGeom>
        </p:spPr>
        <p:txBody>
          <a:bodyPr/>
          <a:lstStyle>
            <a:lvl1pPr marL="0" indent="0">
              <a:buNone/>
              <a:defRPr sz="2000">
                <a:solidFill>
                  <a:srgbClr val="822327"/>
                </a:solidFill>
              </a:defRPr>
            </a:lvl1pPr>
          </a:lstStyle>
          <a:p>
            <a:pPr lvl="0"/>
            <a:r>
              <a:rPr lang="en-US"/>
              <a:t>Click to edit Master text styles</a:t>
            </a:r>
          </a:p>
        </p:txBody>
      </p:sp>
      <p:sp>
        <p:nvSpPr>
          <p:cNvPr id="10" name="Text Placeholder 8"/>
          <p:cNvSpPr>
            <a:spLocks noGrp="1"/>
          </p:cNvSpPr>
          <p:nvPr>
            <p:ph type="body" sz="quarter" idx="12"/>
          </p:nvPr>
        </p:nvSpPr>
        <p:spPr>
          <a:xfrm>
            <a:off x="3563888" y="5085184"/>
            <a:ext cx="4825057" cy="575940"/>
          </a:xfrm>
          <a:prstGeom prst="rect">
            <a:avLst/>
          </a:prstGeom>
        </p:spPr>
        <p:txBody>
          <a:bodyPr/>
          <a:lstStyle>
            <a:lvl1pPr marL="0" indent="0">
              <a:buNone/>
              <a:defRPr sz="1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78623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blank image right">
    <p:spTree>
      <p:nvGrpSpPr>
        <p:cNvPr id="1" name=""/>
        <p:cNvGrpSpPr/>
        <p:nvPr/>
      </p:nvGrpSpPr>
      <p:grpSpPr>
        <a:xfrm>
          <a:off x="0" y="0"/>
          <a:ext cx="0" cy="0"/>
          <a:chOff x="0" y="0"/>
          <a:chExt cx="0" cy="0"/>
        </a:xfrm>
      </p:grpSpPr>
      <p:sp>
        <p:nvSpPr>
          <p:cNvPr id="5" name="Rectangle 4"/>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
        <p:nvSpPr>
          <p:cNvPr id="3" name="Picture Placeholder 2"/>
          <p:cNvSpPr>
            <a:spLocks noGrp="1"/>
          </p:cNvSpPr>
          <p:nvPr>
            <p:ph type="pic" sz="quarter" idx="12"/>
          </p:nvPr>
        </p:nvSpPr>
        <p:spPr>
          <a:xfrm>
            <a:off x="4008438" y="549275"/>
            <a:ext cx="4679950" cy="5832475"/>
          </a:xfrm>
          <a:prstGeom prst="rect">
            <a:avLst/>
          </a:prstGeom>
        </p:spPr>
        <p:txBody>
          <a:bodyPr/>
          <a:lstStyle/>
          <a:p>
            <a:pPr lvl="0"/>
            <a:r>
              <a:rPr lang="en-US" noProof="0"/>
              <a:t>Click icon to add picture</a:t>
            </a:r>
            <a:endParaRPr lang="en-GB" noProof="0"/>
          </a:p>
        </p:txBody>
      </p:sp>
    </p:spTree>
    <p:extLst>
      <p:ext uri="{BB962C8B-B14F-4D97-AF65-F5344CB8AC3E}">
        <p14:creationId xmlns:p14="http://schemas.microsoft.com/office/powerpoint/2010/main" val="3401523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Research">
    <p:spTree>
      <p:nvGrpSpPr>
        <p:cNvPr id="1" name=""/>
        <p:cNvGrpSpPr/>
        <p:nvPr/>
      </p:nvGrpSpPr>
      <p:grpSpPr>
        <a:xfrm>
          <a:off x="0" y="0"/>
          <a:ext cx="0" cy="0"/>
          <a:chOff x="0" y="0"/>
          <a:chExt cx="0" cy="0"/>
        </a:xfrm>
      </p:grpSpPr>
      <p:sp>
        <p:nvSpPr>
          <p:cNvPr id="5" name="Rectangle 4"/>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9" name="Picture 2" descr="C:\Users\Rowan\Documents\Maynooth\Powerpoint Template\K7917 - Maynooth University_PowerPoint (Burgundy) Option 1-2-3.jpg"/>
          <p:cNvPicPr>
            <a:picLocks noChangeAspect="1" noChangeArrowheads="1"/>
          </p:cNvPicPr>
          <p:nvPr/>
        </p:nvPicPr>
        <p:blipFill>
          <a:blip r:embed="rId2" cstate="print">
            <a:extLst>
              <a:ext uri="{28A0092B-C50C-407E-A947-70E740481C1C}">
                <a14:useLocalDpi xmlns:a14="http://schemas.microsoft.com/office/drawing/2010/main" val="0"/>
              </a:ext>
            </a:extLst>
          </a:blip>
          <a:srcRect l="21201" r="25652"/>
          <a:stretch>
            <a:fillRect/>
          </a:stretch>
        </p:blipFill>
        <p:spPr bwMode="auto">
          <a:xfrm>
            <a:off x="4008438" y="536575"/>
            <a:ext cx="467995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Tree>
    <p:extLst>
      <p:ext uri="{BB962C8B-B14F-4D97-AF65-F5344CB8AC3E}">
        <p14:creationId xmlns:p14="http://schemas.microsoft.com/office/powerpoint/2010/main" val="453630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Books">
    <p:spTree>
      <p:nvGrpSpPr>
        <p:cNvPr id="1" name=""/>
        <p:cNvGrpSpPr/>
        <p:nvPr/>
      </p:nvGrpSpPr>
      <p:grpSpPr>
        <a:xfrm>
          <a:off x="0" y="0"/>
          <a:ext cx="0" cy="0"/>
          <a:chOff x="0" y="0"/>
          <a:chExt cx="0" cy="0"/>
        </a:xfrm>
      </p:grpSpPr>
      <p:sp>
        <p:nvSpPr>
          <p:cNvPr id="5" name="Rectangle 4"/>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9" name="Picture 4" descr="C:\Users\Rowan\Documents\Maynooth\Powerpoint Template\Library.jpg"/>
          <p:cNvPicPr>
            <a:picLocks noChangeAspect="1" noChangeArrowheads="1"/>
          </p:cNvPicPr>
          <p:nvPr/>
        </p:nvPicPr>
        <p:blipFill>
          <a:blip r:embed="rId2" cstate="print">
            <a:extLst>
              <a:ext uri="{28A0092B-C50C-407E-A947-70E740481C1C}">
                <a14:useLocalDpi xmlns:a14="http://schemas.microsoft.com/office/drawing/2010/main" val="0"/>
              </a:ext>
            </a:extLst>
          </a:blip>
          <a:srcRect l="52107" t="4469" r="53"/>
          <a:stretch>
            <a:fillRect/>
          </a:stretch>
        </p:blipFill>
        <p:spPr bwMode="auto">
          <a:xfrm>
            <a:off x="4008438" y="566738"/>
            <a:ext cx="467995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Tree>
    <p:extLst>
      <p:ext uri="{BB962C8B-B14F-4D97-AF65-F5344CB8AC3E}">
        <p14:creationId xmlns:p14="http://schemas.microsoft.com/office/powerpoint/2010/main" val="226934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8CFADB-6FEF-CB40-9632-94EC504EA0F9}"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420454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Lab">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388" y="125794"/>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0" name="Picture 2" descr="C:\Users\Rowan\Documents\Maynooth\Powerpoint Template\K7917 - Maynooth University_PowerPoint (Burgundy) Option 1-2-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47182" r="-2"/>
          <a:stretch>
            <a:fillRect/>
          </a:stretch>
        </p:blipFill>
        <p:spPr bwMode="auto">
          <a:xfrm>
            <a:off x="4008438" y="515938"/>
            <a:ext cx="467995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Tree>
    <p:extLst>
      <p:ext uri="{BB962C8B-B14F-4D97-AF65-F5344CB8AC3E}">
        <p14:creationId xmlns:p14="http://schemas.microsoft.com/office/powerpoint/2010/main" val="2684428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colour background">
    <p:spTree>
      <p:nvGrpSpPr>
        <p:cNvPr id="1" name=""/>
        <p:cNvGrpSpPr/>
        <p:nvPr/>
      </p:nvGrpSpPr>
      <p:grpSpPr>
        <a:xfrm>
          <a:off x="0" y="0"/>
          <a:ext cx="0" cy="0"/>
          <a:chOff x="0" y="0"/>
          <a:chExt cx="0" cy="0"/>
        </a:xfrm>
      </p:grpSpPr>
      <p:sp>
        <p:nvSpPr>
          <p:cNvPr id="4" name="Rectangle 3"/>
          <p:cNvSpPr/>
          <p:nvPr/>
        </p:nvSpPr>
        <p:spPr>
          <a:xfrm>
            <a:off x="341313" y="404813"/>
            <a:ext cx="8370887" cy="5400675"/>
          </a:xfrm>
          <a:prstGeom prst="rect">
            <a:avLst/>
          </a:prstGeom>
          <a:solidFill>
            <a:srgbClr val="822327"/>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GB"/>
          </a:p>
        </p:txBody>
      </p:sp>
      <p:sp>
        <p:nvSpPr>
          <p:cNvPr id="5" name="Rectangle 4"/>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7" name="Text Placeholder 6"/>
          <p:cNvSpPr>
            <a:spLocks noGrp="1"/>
          </p:cNvSpPr>
          <p:nvPr>
            <p:ph type="body" sz="quarter" idx="10"/>
          </p:nvPr>
        </p:nvSpPr>
        <p:spPr>
          <a:xfrm>
            <a:off x="746311" y="620688"/>
            <a:ext cx="7560890" cy="1008112"/>
          </a:xfrm>
          <a:prstGeom prst="rect">
            <a:avLst/>
          </a:prstGeom>
        </p:spPr>
        <p:txBody>
          <a:bodyPr/>
          <a:lstStyle>
            <a:lvl1pPr marL="0" indent="0">
              <a:buNone/>
              <a:defRPr sz="4000" b="1">
                <a:solidFill>
                  <a:schemeClr val="bg1"/>
                </a:solidFill>
                <a:latin typeface="+mn-lt"/>
              </a:defRPr>
            </a:lvl1pPr>
            <a:lvl3pPr>
              <a:defRPr>
                <a:solidFill>
                  <a:schemeClr val="bg1"/>
                </a:solidFill>
              </a:defRPr>
            </a:lvl3pPr>
          </a:lstStyle>
          <a:p>
            <a:pPr lvl="0"/>
            <a:r>
              <a:rPr lang="en-US"/>
              <a:t>Click to edit Master text styles</a:t>
            </a:r>
          </a:p>
        </p:txBody>
      </p:sp>
      <p:sp>
        <p:nvSpPr>
          <p:cNvPr id="3" name="Content Placeholder 2"/>
          <p:cNvSpPr>
            <a:spLocks noGrp="1"/>
          </p:cNvSpPr>
          <p:nvPr>
            <p:ph sz="quarter" idx="11"/>
          </p:nvPr>
        </p:nvSpPr>
        <p:spPr>
          <a:xfrm>
            <a:off x="755650" y="1844675"/>
            <a:ext cx="7561263" cy="3816350"/>
          </a:xfrm>
          <a:prstGeom prst="rect">
            <a:avLst/>
          </a:prstGeom>
        </p:spPr>
        <p:txBody>
          <a:bodyPr/>
          <a:lstStyle>
            <a:lvl1pPr marL="342900" indent="-342900">
              <a:buFont typeface="Arial" panose="020B0604020202020204" pitchFamily="34" charset="0"/>
              <a:buChar char="•"/>
              <a:defRPr sz="2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005800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blank background">
    <p:spTree>
      <p:nvGrpSpPr>
        <p:cNvPr id="1" name=""/>
        <p:cNvGrpSpPr/>
        <p:nvPr/>
      </p:nvGrpSpPr>
      <p:grpSpPr>
        <a:xfrm>
          <a:off x="0" y="0"/>
          <a:ext cx="0" cy="0"/>
          <a:chOff x="0" y="0"/>
          <a:chExt cx="0" cy="0"/>
        </a:xfrm>
      </p:grpSpPr>
      <p:sp>
        <p:nvSpPr>
          <p:cNvPr id="4" name="Rectangle 3"/>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7" name="Text Placeholder 6"/>
          <p:cNvSpPr>
            <a:spLocks noGrp="1"/>
          </p:cNvSpPr>
          <p:nvPr>
            <p:ph type="body" sz="quarter" idx="10"/>
          </p:nvPr>
        </p:nvSpPr>
        <p:spPr>
          <a:xfrm>
            <a:off x="746311" y="620688"/>
            <a:ext cx="7560890" cy="1008112"/>
          </a:xfrm>
          <a:prstGeom prst="rect">
            <a:avLst/>
          </a:prstGeom>
        </p:spPr>
        <p:txBody>
          <a:bodyPr/>
          <a:lstStyle>
            <a:lvl1pPr marL="0" indent="0">
              <a:buNone/>
              <a:defRPr sz="4000" b="1">
                <a:solidFill>
                  <a:srgbClr val="822327"/>
                </a:solidFill>
                <a:latin typeface="+mn-lt"/>
              </a:defRPr>
            </a:lvl1pPr>
            <a:lvl3pPr>
              <a:defRPr>
                <a:solidFill>
                  <a:schemeClr val="bg1"/>
                </a:solidFill>
              </a:defRPr>
            </a:lvl3pPr>
          </a:lstStyle>
          <a:p>
            <a:pPr lvl="0"/>
            <a:r>
              <a:rPr lang="en-US"/>
              <a:t>Click to edit Master text styles</a:t>
            </a:r>
          </a:p>
        </p:txBody>
      </p:sp>
      <p:sp>
        <p:nvSpPr>
          <p:cNvPr id="3" name="Content Placeholder 2"/>
          <p:cNvSpPr>
            <a:spLocks noGrp="1"/>
          </p:cNvSpPr>
          <p:nvPr>
            <p:ph sz="quarter" idx="11"/>
          </p:nvPr>
        </p:nvSpPr>
        <p:spPr>
          <a:xfrm>
            <a:off x="755650" y="1844675"/>
            <a:ext cx="7561263" cy="3816350"/>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Tree>
    <p:extLst>
      <p:ext uri="{BB962C8B-B14F-4D97-AF65-F5344CB8AC3E}">
        <p14:creationId xmlns:p14="http://schemas.microsoft.com/office/powerpoint/2010/main" val="749141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colour background two images">
    <p:spTree>
      <p:nvGrpSpPr>
        <p:cNvPr id="1" name=""/>
        <p:cNvGrpSpPr/>
        <p:nvPr/>
      </p:nvGrpSpPr>
      <p:grpSpPr>
        <a:xfrm>
          <a:off x="0" y="0"/>
          <a:ext cx="0" cy="0"/>
          <a:chOff x="0" y="0"/>
          <a:chExt cx="0" cy="0"/>
        </a:xfrm>
      </p:grpSpPr>
      <p:sp>
        <p:nvSpPr>
          <p:cNvPr id="5" name="Rectangle 4"/>
          <p:cNvSpPr/>
          <p:nvPr/>
        </p:nvSpPr>
        <p:spPr>
          <a:xfrm>
            <a:off x="341313" y="404813"/>
            <a:ext cx="8496300" cy="5400675"/>
          </a:xfrm>
          <a:prstGeom prst="rect">
            <a:avLst/>
          </a:prstGeom>
          <a:solidFill>
            <a:srgbClr val="822327"/>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GB"/>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22769"/>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9" name="Picture Placeholder 7"/>
          <p:cNvSpPr>
            <a:spLocks noGrp="1"/>
          </p:cNvSpPr>
          <p:nvPr>
            <p:ph type="pic" sz="quarter" idx="12"/>
          </p:nvPr>
        </p:nvSpPr>
        <p:spPr>
          <a:xfrm>
            <a:off x="684213" y="2204864"/>
            <a:ext cx="3311525" cy="3168352"/>
          </a:xfrm>
          <a:prstGeom prst="rect">
            <a:avLst/>
          </a:prstGeom>
        </p:spPr>
        <p:txBody>
          <a:bodyPr/>
          <a:lstStyle>
            <a:lvl1pPr>
              <a:defRPr sz="2400">
                <a:solidFill>
                  <a:schemeClr val="bg1"/>
                </a:solidFill>
              </a:defRPr>
            </a:lvl1pPr>
          </a:lstStyle>
          <a:p>
            <a:pPr lvl="0"/>
            <a:r>
              <a:rPr lang="en-US" noProof="0" dirty="0"/>
              <a:t>Click icon to add picture</a:t>
            </a:r>
            <a:endParaRPr lang="en-GB" noProof="0" dirty="0"/>
          </a:p>
        </p:txBody>
      </p:sp>
      <p:sp>
        <p:nvSpPr>
          <p:cNvPr id="10" name="Picture Placeholder 7"/>
          <p:cNvSpPr>
            <a:spLocks noGrp="1"/>
          </p:cNvSpPr>
          <p:nvPr>
            <p:ph type="pic" sz="quarter" idx="13"/>
          </p:nvPr>
        </p:nvSpPr>
        <p:spPr>
          <a:xfrm>
            <a:off x="4848225" y="2204864"/>
            <a:ext cx="3311525" cy="3168352"/>
          </a:xfrm>
          <a:prstGeom prst="rect">
            <a:avLst/>
          </a:prstGeom>
        </p:spPr>
        <p:txBody>
          <a:bodyPr/>
          <a:lstStyle>
            <a:lvl1pPr>
              <a:defRPr sz="2400">
                <a:solidFill>
                  <a:schemeClr val="bg1"/>
                </a:solidFill>
              </a:defRPr>
            </a:lvl1pPr>
          </a:lstStyle>
          <a:p>
            <a:pPr lvl="0"/>
            <a:r>
              <a:rPr lang="en-US" noProof="0" dirty="0"/>
              <a:t>Click icon to add picture</a:t>
            </a:r>
            <a:endParaRPr lang="en-GB" noProof="0" dirty="0"/>
          </a:p>
        </p:txBody>
      </p:sp>
      <p:sp>
        <p:nvSpPr>
          <p:cNvPr id="11" name="Text Placeholder 6"/>
          <p:cNvSpPr>
            <a:spLocks noGrp="1"/>
          </p:cNvSpPr>
          <p:nvPr>
            <p:ph type="body" sz="quarter" idx="14"/>
          </p:nvPr>
        </p:nvSpPr>
        <p:spPr>
          <a:xfrm>
            <a:off x="746311" y="620688"/>
            <a:ext cx="7560890" cy="1008112"/>
          </a:xfrm>
          <a:prstGeom prst="rect">
            <a:avLst/>
          </a:prstGeom>
        </p:spPr>
        <p:txBody>
          <a:bodyPr/>
          <a:lstStyle>
            <a:lvl1pPr marL="0" indent="0">
              <a:buNone/>
              <a:defRPr sz="4000" b="1">
                <a:solidFill>
                  <a:schemeClr val="bg1"/>
                </a:solidFill>
                <a:latin typeface="+mn-lt"/>
              </a:defRPr>
            </a:lvl1pPr>
            <a:lvl3pPr>
              <a:defRPr>
                <a:solidFill>
                  <a:schemeClr val="bg1"/>
                </a:solidFill>
              </a:defRPr>
            </a:lvl3pPr>
          </a:lstStyle>
          <a:p>
            <a:pPr lvl="0"/>
            <a:r>
              <a:rPr lang="en-US"/>
              <a:t>Click to edit Master text styles</a:t>
            </a:r>
          </a:p>
        </p:txBody>
      </p:sp>
    </p:spTree>
    <p:extLst>
      <p:ext uri="{BB962C8B-B14F-4D97-AF65-F5344CB8AC3E}">
        <p14:creationId xmlns:p14="http://schemas.microsoft.com/office/powerpoint/2010/main" val="771392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blank background two images">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9" name="Picture Placeholder 7"/>
          <p:cNvSpPr>
            <a:spLocks noGrp="1"/>
          </p:cNvSpPr>
          <p:nvPr>
            <p:ph type="pic" sz="quarter" idx="12"/>
          </p:nvPr>
        </p:nvSpPr>
        <p:spPr>
          <a:xfrm>
            <a:off x="684213" y="2204864"/>
            <a:ext cx="3311525" cy="3168352"/>
          </a:xfrm>
          <a:prstGeom prst="rect">
            <a:avLst/>
          </a:prstGeom>
        </p:spPr>
        <p:txBody>
          <a:bodyPr/>
          <a:lstStyle>
            <a:lvl1pPr>
              <a:defRPr sz="2400"/>
            </a:lvl1pPr>
          </a:lstStyle>
          <a:p>
            <a:pPr lvl="0"/>
            <a:r>
              <a:rPr lang="en-US" noProof="0" dirty="0"/>
              <a:t>Click icon to add picture</a:t>
            </a:r>
            <a:endParaRPr lang="en-GB" noProof="0" dirty="0"/>
          </a:p>
        </p:txBody>
      </p:sp>
      <p:sp>
        <p:nvSpPr>
          <p:cNvPr id="10" name="Picture Placeholder 7"/>
          <p:cNvSpPr>
            <a:spLocks noGrp="1"/>
          </p:cNvSpPr>
          <p:nvPr>
            <p:ph type="pic" sz="quarter" idx="13"/>
          </p:nvPr>
        </p:nvSpPr>
        <p:spPr>
          <a:xfrm>
            <a:off x="4848225" y="2204864"/>
            <a:ext cx="3311525" cy="3168352"/>
          </a:xfrm>
          <a:prstGeom prst="rect">
            <a:avLst/>
          </a:prstGeom>
        </p:spPr>
        <p:txBody>
          <a:bodyPr/>
          <a:lstStyle>
            <a:lvl1pPr>
              <a:defRPr sz="2400"/>
            </a:lvl1pPr>
          </a:lstStyle>
          <a:p>
            <a:pPr lvl="0"/>
            <a:r>
              <a:rPr lang="en-US" noProof="0" dirty="0"/>
              <a:t>Click icon to add picture</a:t>
            </a:r>
            <a:endParaRPr lang="en-GB" noProof="0" dirty="0"/>
          </a:p>
        </p:txBody>
      </p:sp>
      <p:sp>
        <p:nvSpPr>
          <p:cNvPr id="11" name="Text Placeholder 6"/>
          <p:cNvSpPr>
            <a:spLocks noGrp="1"/>
          </p:cNvSpPr>
          <p:nvPr>
            <p:ph type="body" sz="quarter" idx="14"/>
          </p:nvPr>
        </p:nvSpPr>
        <p:spPr>
          <a:xfrm>
            <a:off x="746311" y="620688"/>
            <a:ext cx="7560890" cy="1008112"/>
          </a:xfrm>
          <a:prstGeom prst="rect">
            <a:avLst/>
          </a:prstGeom>
        </p:spPr>
        <p:txBody>
          <a:bodyPr/>
          <a:lstStyle>
            <a:lvl1pPr marL="0" indent="0">
              <a:buNone/>
              <a:defRPr sz="4000" b="1">
                <a:solidFill>
                  <a:srgbClr val="822327"/>
                </a:solidFill>
                <a:latin typeface="+mn-lt"/>
              </a:defRPr>
            </a:lvl1pPr>
            <a:lvl3pPr>
              <a:defRPr>
                <a:solidFill>
                  <a:schemeClr val="bg1"/>
                </a:solidFill>
              </a:defRPr>
            </a:lvl3pPr>
          </a:lstStyle>
          <a:p>
            <a:pPr lvl="0"/>
            <a:r>
              <a:rPr lang="en-US"/>
              <a:t>Click to edit Master text styles</a:t>
            </a:r>
          </a:p>
        </p:txBody>
      </p:sp>
    </p:spTree>
    <p:extLst>
      <p:ext uri="{BB962C8B-B14F-4D97-AF65-F5344CB8AC3E}">
        <p14:creationId xmlns:p14="http://schemas.microsoft.com/office/powerpoint/2010/main" val="2169975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ft image with right title and text colour">
    <p:spTree>
      <p:nvGrpSpPr>
        <p:cNvPr id="1" name=""/>
        <p:cNvGrpSpPr/>
        <p:nvPr/>
      </p:nvGrpSpPr>
      <p:grpSpPr>
        <a:xfrm>
          <a:off x="0" y="0"/>
          <a:ext cx="0" cy="0"/>
          <a:chOff x="0" y="0"/>
          <a:chExt cx="0" cy="0"/>
        </a:xfrm>
      </p:grpSpPr>
      <p:sp>
        <p:nvSpPr>
          <p:cNvPr id="6" name="Rectangle 5"/>
          <p:cNvSpPr/>
          <p:nvPr/>
        </p:nvSpPr>
        <p:spPr>
          <a:xfrm>
            <a:off x="3130550" y="404813"/>
            <a:ext cx="5561013" cy="5400675"/>
          </a:xfrm>
          <a:prstGeom prst="rect">
            <a:avLst/>
          </a:prstGeom>
          <a:solidFill>
            <a:srgbClr val="822327"/>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TextBox 7"/>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395536" y="404813"/>
            <a:ext cx="2592388" cy="5407594"/>
          </a:xfrm>
          <a:prstGeom prst="rect">
            <a:avLst/>
          </a:prstGeom>
        </p:spPr>
        <p:txBody>
          <a:bodyPr/>
          <a:lstStyle/>
          <a:p>
            <a:pPr lvl="0"/>
            <a:r>
              <a:rPr lang="en-US" noProof="0"/>
              <a:t>Click icon to add picture</a:t>
            </a:r>
            <a:endParaRPr lang="en-GB" noProof="0"/>
          </a:p>
        </p:txBody>
      </p:sp>
      <p:sp>
        <p:nvSpPr>
          <p:cNvPr id="9" name="Text Placeholder 8"/>
          <p:cNvSpPr>
            <a:spLocks noGrp="1"/>
          </p:cNvSpPr>
          <p:nvPr>
            <p:ph type="body" sz="quarter" idx="11"/>
          </p:nvPr>
        </p:nvSpPr>
        <p:spPr>
          <a:xfrm>
            <a:off x="3347864" y="404813"/>
            <a:ext cx="5112965" cy="647923"/>
          </a:xfrm>
          <a:prstGeom prst="rect">
            <a:avLst/>
          </a:prstGeom>
        </p:spPr>
        <p:txBody>
          <a:bodyPr/>
          <a:lstStyle>
            <a:lvl1pPr marL="0" indent="0">
              <a:buNone/>
              <a:defRPr sz="2800" b="1">
                <a:solidFill>
                  <a:schemeClr val="bg1"/>
                </a:solidFill>
              </a:defRPr>
            </a:lvl1pPr>
          </a:lstStyle>
          <a:p>
            <a:pPr lvl="0"/>
            <a:r>
              <a:rPr lang="en-US" dirty="0"/>
              <a:t>Click to edit Master text styles</a:t>
            </a:r>
          </a:p>
        </p:txBody>
      </p:sp>
      <p:sp>
        <p:nvSpPr>
          <p:cNvPr id="11" name="Text Placeholder 10"/>
          <p:cNvSpPr>
            <a:spLocks noGrp="1"/>
          </p:cNvSpPr>
          <p:nvPr>
            <p:ph type="body" sz="quarter" idx="12"/>
          </p:nvPr>
        </p:nvSpPr>
        <p:spPr>
          <a:xfrm>
            <a:off x="3351744" y="1118393"/>
            <a:ext cx="5118559" cy="4687094"/>
          </a:xfrm>
          <a:prstGeom prst="rect">
            <a:avLst/>
          </a:prstGeom>
        </p:spPr>
        <p:txBody>
          <a:bodyPr/>
          <a:lstStyle>
            <a:lvl1pPr marL="285750" indent="-285750">
              <a:buFont typeface="Arial" panose="020B0604020202020204" pitchFamily="34" charset="0"/>
              <a:buChar char="•"/>
              <a:defRPr sz="2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949211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image with right title and text blank background">
    <p:spTree>
      <p:nvGrpSpPr>
        <p:cNvPr id="1" name=""/>
        <p:cNvGrpSpPr/>
        <p:nvPr/>
      </p:nvGrpSpPr>
      <p:grpSpPr>
        <a:xfrm>
          <a:off x="0" y="0"/>
          <a:ext cx="0" cy="0"/>
          <a:chOff x="0" y="0"/>
          <a:chExt cx="0" cy="0"/>
        </a:xfrm>
      </p:grpSpPr>
      <p:sp>
        <p:nvSpPr>
          <p:cNvPr id="6" name="Rectangle 5"/>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TextBox 6"/>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395536" y="404664"/>
            <a:ext cx="2592388" cy="5407742"/>
          </a:xfrm>
          <a:prstGeom prst="rect">
            <a:avLst/>
          </a:prstGeom>
        </p:spPr>
        <p:txBody>
          <a:bodyPr/>
          <a:lstStyle/>
          <a:p>
            <a:pPr lvl="0"/>
            <a:r>
              <a:rPr lang="en-US" noProof="0"/>
              <a:t>Click icon to add picture</a:t>
            </a:r>
            <a:endParaRPr lang="en-GB" noProof="0" dirty="0"/>
          </a:p>
        </p:txBody>
      </p:sp>
      <p:sp>
        <p:nvSpPr>
          <p:cNvPr id="9" name="Text Placeholder 8"/>
          <p:cNvSpPr>
            <a:spLocks noGrp="1"/>
          </p:cNvSpPr>
          <p:nvPr>
            <p:ph type="body" sz="quarter" idx="11"/>
          </p:nvPr>
        </p:nvSpPr>
        <p:spPr>
          <a:xfrm>
            <a:off x="3419475" y="404813"/>
            <a:ext cx="5292725" cy="647923"/>
          </a:xfrm>
          <a:prstGeom prst="rect">
            <a:avLst/>
          </a:prstGeom>
        </p:spPr>
        <p:txBody>
          <a:bodyPr/>
          <a:lstStyle>
            <a:lvl1pPr marL="0" indent="0">
              <a:buNone/>
              <a:defRPr sz="2800" b="1">
                <a:solidFill>
                  <a:srgbClr val="822327"/>
                </a:solidFill>
              </a:defRPr>
            </a:lvl1pPr>
          </a:lstStyle>
          <a:p>
            <a:pPr lvl="0"/>
            <a:r>
              <a:rPr lang="en-US" dirty="0"/>
              <a:t>Click to edit Master text styles</a:t>
            </a:r>
          </a:p>
        </p:txBody>
      </p:sp>
      <p:sp>
        <p:nvSpPr>
          <p:cNvPr id="11" name="Text Placeholder 10"/>
          <p:cNvSpPr>
            <a:spLocks noGrp="1"/>
          </p:cNvSpPr>
          <p:nvPr>
            <p:ph type="body" sz="quarter" idx="12"/>
          </p:nvPr>
        </p:nvSpPr>
        <p:spPr>
          <a:xfrm>
            <a:off x="3419475" y="1124744"/>
            <a:ext cx="5292725" cy="4687094"/>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Tree>
    <p:extLst>
      <p:ext uri="{BB962C8B-B14F-4D97-AF65-F5344CB8AC3E}">
        <p14:creationId xmlns:p14="http://schemas.microsoft.com/office/powerpoint/2010/main" val="1061947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 Half and half with title">
    <p:spTree>
      <p:nvGrpSpPr>
        <p:cNvPr id="1" name=""/>
        <p:cNvGrpSpPr/>
        <p:nvPr/>
      </p:nvGrpSpPr>
      <p:grpSpPr>
        <a:xfrm>
          <a:off x="0" y="0"/>
          <a:ext cx="0" cy="0"/>
          <a:chOff x="0" y="0"/>
          <a:chExt cx="0" cy="0"/>
        </a:xfrm>
      </p:grpSpPr>
      <p:sp>
        <p:nvSpPr>
          <p:cNvPr id="7" name="Rectangle 6"/>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26" name="Text Placeholder 25"/>
          <p:cNvSpPr>
            <a:spLocks noGrp="1"/>
          </p:cNvSpPr>
          <p:nvPr>
            <p:ph type="body" sz="quarter" idx="10"/>
          </p:nvPr>
        </p:nvSpPr>
        <p:spPr>
          <a:xfrm>
            <a:off x="467544" y="260648"/>
            <a:ext cx="8218016" cy="864096"/>
          </a:xfrm>
          <a:prstGeom prst="rect">
            <a:avLst/>
          </a:prstGeom>
        </p:spPr>
        <p:txBody>
          <a:bodyPr/>
          <a:lstStyle>
            <a:lvl1pPr marL="0" indent="0">
              <a:buNone/>
              <a:defRPr sz="4000" b="1">
                <a:solidFill>
                  <a:srgbClr val="822327"/>
                </a:solidFill>
              </a:defRPr>
            </a:lvl1pPr>
          </a:lstStyle>
          <a:p>
            <a:pPr lvl="0"/>
            <a:r>
              <a:rPr lang="en-US"/>
              <a:t>Click to edit Master text styles</a:t>
            </a:r>
          </a:p>
        </p:txBody>
      </p:sp>
      <p:sp>
        <p:nvSpPr>
          <p:cNvPr id="30" name="Content Placeholder 29"/>
          <p:cNvSpPr>
            <a:spLocks noGrp="1"/>
          </p:cNvSpPr>
          <p:nvPr>
            <p:ph sz="quarter" idx="12"/>
          </p:nvPr>
        </p:nvSpPr>
        <p:spPr>
          <a:xfrm>
            <a:off x="467544" y="1988840"/>
            <a:ext cx="4032448" cy="3822998"/>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
        <p:nvSpPr>
          <p:cNvPr id="31" name="Content Placeholder 29"/>
          <p:cNvSpPr>
            <a:spLocks noGrp="1"/>
          </p:cNvSpPr>
          <p:nvPr>
            <p:ph sz="quarter" idx="13"/>
          </p:nvPr>
        </p:nvSpPr>
        <p:spPr>
          <a:xfrm>
            <a:off x="4644008" y="1992263"/>
            <a:ext cx="4032448" cy="3822998"/>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
        <p:nvSpPr>
          <p:cNvPr id="34" name="Text Placeholder 25"/>
          <p:cNvSpPr>
            <a:spLocks noGrp="1"/>
          </p:cNvSpPr>
          <p:nvPr>
            <p:ph type="body" sz="quarter" idx="14"/>
          </p:nvPr>
        </p:nvSpPr>
        <p:spPr>
          <a:xfrm>
            <a:off x="472530" y="1340768"/>
            <a:ext cx="4027462" cy="576064"/>
          </a:xfrm>
          <a:prstGeom prst="rect">
            <a:avLst/>
          </a:prstGeom>
        </p:spPr>
        <p:txBody>
          <a:bodyPr anchor="ctr"/>
          <a:lstStyle>
            <a:lvl1pPr marL="0" indent="0">
              <a:buNone/>
              <a:defRPr sz="2400" b="1">
                <a:solidFill>
                  <a:srgbClr val="822327"/>
                </a:solidFill>
              </a:defRPr>
            </a:lvl1pPr>
          </a:lstStyle>
          <a:p>
            <a:pPr lvl="0"/>
            <a:r>
              <a:rPr lang="en-US"/>
              <a:t>Click to edit Master text styles</a:t>
            </a:r>
          </a:p>
        </p:txBody>
      </p:sp>
      <p:sp>
        <p:nvSpPr>
          <p:cNvPr id="35" name="Text Placeholder 25"/>
          <p:cNvSpPr>
            <a:spLocks noGrp="1"/>
          </p:cNvSpPr>
          <p:nvPr>
            <p:ph type="body" sz="quarter" idx="15"/>
          </p:nvPr>
        </p:nvSpPr>
        <p:spPr>
          <a:xfrm>
            <a:off x="4644008" y="1340768"/>
            <a:ext cx="4027462" cy="576064"/>
          </a:xfrm>
          <a:prstGeom prst="rect">
            <a:avLst/>
          </a:prstGeom>
        </p:spPr>
        <p:txBody>
          <a:bodyPr anchor="ctr"/>
          <a:lstStyle>
            <a:lvl1pPr marL="0" indent="0">
              <a:buNone/>
              <a:defRPr sz="2400" b="1">
                <a:solidFill>
                  <a:srgbClr val="822327"/>
                </a:solidFill>
              </a:defRPr>
            </a:lvl1pPr>
          </a:lstStyle>
          <a:p>
            <a:pPr lvl="0"/>
            <a:r>
              <a:rPr lang="en-US" dirty="0"/>
              <a:t>Click to edit Master text styles</a:t>
            </a:r>
          </a:p>
        </p:txBody>
      </p:sp>
    </p:spTree>
    <p:extLst>
      <p:ext uri="{BB962C8B-B14F-4D97-AF65-F5344CB8AC3E}">
        <p14:creationId xmlns:p14="http://schemas.microsoft.com/office/powerpoint/2010/main" val="3686193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lide image with source">
    <p:spTree>
      <p:nvGrpSpPr>
        <p:cNvPr id="1" name=""/>
        <p:cNvGrpSpPr/>
        <p:nvPr/>
      </p:nvGrpSpPr>
      <p:grpSpPr>
        <a:xfrm>
          <a:off x="0" y="0"/>
          <a:ext cx="0" cy="0"/>
          <a:chOff x="0" y="0"/>
          <a:chExt cx="0" cy="0"/>
        </a:xfrm>
      </p:grpSpPr>
      <p:sp>
        <p:nvSpPr>
          <p:cNvPr id="4" name="Rectangle 3"/>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7" name="Picture Placeholder 6"/>
          <p:cNvSpPr>
            <a:spLocks noGrp="1"/>
          </p:cNvSpPr>
          <p:nvPr>
            <p:ph type="pic" sz="quarter" idx="10"/>
          </p:nvPr>
        </p:nvSpPr>
        <p:spPr>
          <a:xfrm>
            <a:off x="395288" y="404813"/>
            <a:ext cx="8316912" cy="5184427"/>
          </a:xfrm>
          <a:prstGeom prst="rect">
            <a:avLst/>
          </a:prstGeom>
        </p:spPr>
        <p:txBody>
          <a:bodyPr/>
          <a:lstStyle>
            <a:lvl1pPr>
              <a:defRPr sz="2800"/>
            </a:lvl1pPr>
          </a:lstStyle>
          <a:p>
            <a:pPr lvl="0"/>
            <a:r>
              <a:rPr lang="en-US" noProof="0" dirty="0"/>
              <a:t>Click icon to add picture</a:t>
            </a:r>
            <a:endParaRPr lang="en-GB" noProof="0" dirty="0"/>
          </a:p>
        </p:txBody>
      </p:sp>
      <p:sp>
        <p:nvSpPr>
          <p:cNvPr id="9" name="Text Placeholder 8"/>
          <p:cNvSpPr>
            <a:spLocks noGrp="1"/>
          </p:cNvSpPr>
          <p:nvPr>
            <p:ph type="body" sz="quarter" idx="11"/>
          </p:nvPr>
        </p:nvSpPr>
        <p:spPr>
          <a:xfrm>
            <a:off x="2824956" y="6426413"/>
            <a:ext cx="3457575" cy="314955"/>
          </a:xfrm>
          <a:prstGeom prst="rect">
            <a:avLst/>
          </a:prstGeo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3872076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ith text box">
    <p:spTree>
      <p:nvGrpSpPr>
        <p:cNvPr id="1" name=""/>
        <p:cNvGrpSpPr/>
        <p:nvPr/>
      </p:nvGrpSpPr>
      <p:grpSpPr>
        <a:xfrm>
          <a:off x="0" y="0"/>
          <a:ext cx="0" cy="0"/>
          <a:chOff x="0" y="0"/>
          <a:chExt cx="0" cy="0"/>
        </a:xfrm>
      </p:grpSpPr>
      <p:sp>
        <p:nvSpPr>
          <p:cNvPr id="3" name="Rectangle 2"/>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a:t>maynoothuniversity.ie</a:t>
            </a:r>
            <a:endParaRPr lang="en-GB" altLang="en-US" b="1" dirty="0"/>
          </a:p>
        </p:txBody>
      </p:sp>
      <p:sp>
        <p:nvSpPr>
          <p:cNvPr id="8" name="Content Placeholder 7"/>
          <p:cNvSpPr>
            <a:spLocks noGrp="1"/>
          </p:cNvSpPr>
          <p:nvPr>
            <p:ph sz="quarter" idx="10"/>
          </p:nvPr>
        </p:nvSpPr>
        <p:spPr>
          <a:xfrm>
            <a:off x="395288" y="476250"/>
            <a:ext cx="8316912" cy="5256213"/>
          </a:xfrm>
          <a:prstGeom prst="rect">
            <a:avLst/>
          </a:prstGeom>
        </p:spPr>
        <p:txBody>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273729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1C8CFADB-6FEF-CB40-9632-94EC504EA0F9}"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2334054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lvl1pPr>
          </a:lstStyle>
          <a:p>
            <a:r>
              <a:rPr lang="en-GB" dirty="0"/>
              <a:t>Click to edit Master title style</a:t>
            </a:r>
            <a:endParaRPr lang="en-US" dirty="0"/>
          </a:p>
        </p:txBody>
      </p:sp>
      <p:sp>
        <p:nvSpPr>
          <p:cNvPr id="3" name="Subtitle 2"/>
          <p:cNvSpPr>
            <a:spLocks noGrp="1"/>
          </p:cNvSpPr>
          <p:nvPr>
            <p:ph type="subTitle" idx="1"/>
          </p:nvPr>
        </p:nvSpPr>
        <p:spPr>
          <a:xfrm>
            <a:off x="685800" y="3886200"/>
            <a:ext cx="7772400" cy="1752600"/>
          </a:xfr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540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290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863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006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401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798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73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61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909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166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C8CFADB-6FEF-CB40-9632-94EC504EA0F9}"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3466487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8CFADB-6FEF-CB40-9632-94EC504EA0F9}" type="datetimeFigureOut">
              <a:rPr lang="en-US" smtClean="0">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F2D978-1EDF-AF47-93C5-F4A568F3FA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385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Library">
    <p:spTree>
      <p:nvGrpSpPr>
        <p:cNvPr id="1" name=""/>
        <p:cNvGrpSpPr/>
        <p:nvPr/>
      </p:nvGrpSpPr>
      <p:grpSpPr>
        <a:xfrm>
          <a:off x="0" y="0"/>
          <a:ext cx="0" cy="0"/>
          <a:chOff x="0" y="0"/>
          <a:chExt cx="0" cy="0"/>
        </a:xfrm>
      </p:grpSpPr>
      <p:sp>
        <p:nvSpPr>
          <p:cNvPr id="5" name="Rectangle 4"/>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6" name="Rectangle 5"/>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9" name="Picture 2" descr="C:\Users\Rowan\Documents\Maynooth\Powerpoint Template\K7917 - Maynooth University_PowerPoint (Burgundy) Option 1-2-2.jpg"/>
          <p:cNvPicPr>
            <a:picLocks noChangeAspect="1" noChangeArrowheads="1"/>
          </p:cNvPicPr>
          <p:nvPr/>
        </p:nvPicPr>
        <p:blipFill>
          <a:blip r:embed="rId2" cstate="print">
            <a:extLst>
              <a:ext uri="{28A0092B-C50C-407E-A947-70E740481C1C}">
                <a14:useLocalDpi xmlns:a14="http://schemas.microsoft.com/office/drawing/2010/main" val="0"/>
              </a:ext>
            </a:extLst>
          </a:blip>
          <a:srcRect l="19310" t="-320" r="27138"/>
          <a:stretch>
            <a:fillRect/>
          </a:stretch>
        </p:blipFill>
        <p:spPr bwMode="auto">
          <a:xfrm>
            <a:off x="4008438" y="549275"/>
            <a:ext cx="46799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Tree>
    <p:extLst>
      <p:ext uri="{BB962C8B-B14F-4D97-AF65-F5344CB8AC3E}">
        <p14:creationId xmlns:p14="http://schemas.microsoft.com/office/powerpoint/2010/main" val="3305691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sp>
        <p:nvSpPr>
          <p:cNvPr id="5" name="Rectangle 4"/>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2"/>
          </p:nvPr>
        </p:nvSpPr>
        <p:spPr>
          <a:xfrm>
            <a:off x="746311" y="620688"/>
            <a:ext cx="7560890" cy="1008112"/>
          </a:xfrm>
          <a:prstGeom prst="rect">
            <a:avLst/>
          </a:prstGeom>
        </p:spPr>
        <p:txBody>
          <a:bodyPr/>
          <a:lstStyle>
            <a:lvl1pPr marL="0" indent="0">
              <a:buNone/>
              <a:defRPr sz="4000" b="1">
                <a:solidFill>
                  <a:srgbClr val="822327"/>
                </a:solidFill>
                <a:latin typeface="+mn-lt"/>
              </a:defRPr>
            </a:lvl1pPr>
            <a:lvl3pPr>
              <a:defRPr>
                <a:solidFill>
                  <a:schemeClr val="bg1"/>
                </a:solidFill>
              </a:defRPr>
            </a:lvl3pPr>
          </a:lstStyle>
          <a:p>
            <a:pPr lvl="0"/>
            <a:r>
              <a:rPr lang="en-US"/>
              <a:t>Click to edit Master text styles</a:t>
            </a:r>
          </a:p>
        </p:txBody>
      </p:sp>
      <p:sp>
        <p:nvSpPr>
          <p:cNvPr id="7" name="Content Placeholder 2"/>
          <p:cNvSpPr>
            <a:spLocks noGrp="1"/>
          </p:cNvSpPr>
          <p:nvPr>
            <p:ph sz="quarter" idx="11"/>
          </p:nvPr>
        </p:nvSpPr>
        <p:spPr>
          <a:xfrm>
            <a:off x="755650" y="1844675"/>
            <a:ext cx="7561263" cy="3816350"/>
          </a:xfrm>
          <a:prstGeom prst="rect">
            <a:avLst/>
          </a:prstGeom>
        </p:spPr>
        <p:txBody>
          <a:bodyPr/>
          <a:lstStyle>
            <a:lvl1pPr marL="342900" indent="-342900">
              <a:buFont typeface="Arial" panose="020B0604020202020204" pitchFamily="34" charset="0"/>
              <a:buChar char="•"/>
              <a:defRPr sz="24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056131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search paper title/Alternative title slide">
    <p:spTree>
      <p:nvGrpSpPr>
        <p:cNvPr id="1" name=""/>
        <p:cNvGrpSpPr/>
        <p:nvPr/>
      </p:nvGrpSpPr>
      <p:grpSpPr>
        <a:xfrm>
          <a:off x="0" y="0"/>
          <a:ext cx="0" cy="0"/>
          <a:chOff x="0" y="0"/>
          <a:chExt cx="0" cy="0"/>
        </a:xfrm>
      </p:grpSpPr>
      <p:sp>
        <p:nvSpPr>
          <p:cNvPr id="5" name="Rectangle 4"/>
          <p:cNvSpPr/>
          <p:nvPr/>
        </p:nvSpPr>
        <p:spPr>
          <a:xfrm flipV="1">
            <a:off x="3097213" y="5884863"/>
            <a:ext cx="521970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6" name="Rectangle 5"/>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8" name="TextBox 7"/>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3563938" y="1628800"/>
            <a:ext cx="4968875" cy="1873250"/>
          </a:xfrm>
          <a:prstGeom prst="rect">
            <a:avLst/>
          </a:prstGeom>
        </p:spPr>
        <p:txBody>
          <a:bodyPr/>
          <a:lstStyle>
            <a:lvl1pPr marL="0" indent="0">
              <a:buNone/>
              <a:defRPr sz="2800" b="1">
                <a:solidFill>
                  <a:srgbClr val="822327"/>
                </a:solidFill>
              </a:defRPr>
            </a:lvl1pPr>
          </a:lstStyle>
          <a:p>
            <a:pPr lvl="0"/>
            <a:r>
              <a:rPr lang="en-US"/>
              <a:t>Click to edit Master text styles</a:t>
            </a:r>
          </a:p>
        </p:txBody>
      </p:sp>
      <p:sp>
        <p:nvSpPr>
          <p:cNvPr id="9" name="Text Placeholder 8"/>
          <p:cNvSpPr>
            <a:spLocks noGrp="1"/>
          </p:cNvSpPr>
          <p:nvPr>
            <p:ph type="body" sz="quarter" idx="11"/>
          </p:nvPr>
        </p:nvSpPr>
        <p:spPr>
          <a:xfrm>
            <a:off x="3563888" y="3645024"/>
            <a:ext cx="4825057" cy="575940"/>
          </a:xfrm>
          <a:prstGeom prst="rect">
            <a:avLst/>
          </a:prstGeom>
        </p:spPr>
        <p:txBody>
          <a:bodyPr/>
          <a:lstStyle>
            <a:lvl1pPr marL="0" indent="0">
              <a:buNone/>
              <a:defRPr sz="2000">
                <a:solidFill>
                  <a:srgbClr val="822327"/>
                </a:solidFill>
              </a:defRPr>
            </a:lvl1pPr>
          </a:lstStyle>
          <a:p>
            <a:pPr lvl="0"/>
            <a:r>
              <a:rPr lang="en-US"/>
              <a:t>Click to edit Master text styles</a:t>
            </a:r>
          </a:p>
        </p:txBody>
      </p:sp>
      <p:sp>
        <p:nvSpPr>
          <p:cNvPr id="10" name="Text Placeholder 8"/>
          <p:cNvSpPr>
            <a:spLocks noGrp="1"/>
          </p:cNvSpPr>
          <p:nvPr>
            <p:ph type="body" sz="quarter" idx="12"/>
          </p:nvPr>
        </p:nvSpPr>
        <p:spPr>
          <a:xfrm>
            <a:off x="3563888" y="5085184"/>
            <a:ext cx="4825057" cy="575940"/>
          </a:xfrm>
          <a:prstGeom prst="rect">
            <a:avLst/>
          </a:prstGeom>
        </p:spPr>
        <p:txBody>
          <a:bodyPr/>
          <a:lstStyle>
            <a:lvl1pPr marL="0" indent="0">
              <a:buNone/>
              <a:defRPr sz="1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0880561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blank image right">
    <p:spTree>
      <p:nvGrpSpPr>
        <p:cNvPr id="1" name=""/>
        <p:cNvGrpSpPr/>
        <p:nvPr/>
      </p:nvGrpSpPr>
      <p:grpSpPr>
        <a:xfrm>
          <a:off x="0" y="0"/>
          <a:ext cx="0" cy="0"/>
          <a:chOff x="0" y="0"/>
          <a:chExt cx="0" cy="0"/>
        </a:xfrm>
      </p:grpSpPr>
      <p:sp>
        <p:nvSpPr>
          <p:cNvPr id="5" name="Rectangle 4"/>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6" name="Rectangle 5"/>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
        <p:nvSpPr>
          <p:cNvPr id="3" name="Picture Placeholder 2"/>
          <p:cNvSpPr>
            <a:spLocks noGrp="1"/>
          </p:cNvSpPr>
          <p:nvPr>
            <p:ph type="pic" sz="quarter" idx="12"/>
          </p:nvPr>
        </p:nvSpPr>
        <p:spPr>
          <a:xfrm>
            <a:off x="4008438" y="549275"/>
            <a:ext cx="4679950" cy="5832475"/>
          </a:xfrm>
          <a:prstGeom prst="rect">
            <a:avLst/>
          </a:prstGeom>
        </p:spPr>
        <p:txBody>
          <a:bodyPr/>
          <a:lstStyle/>
          <a:p>
            <a:pPr lvl="0"/>
            <a:r>
              <a:rPr lang="en-US" noProof="0"/>
              <a:t>Click icon to add picture</a:t>
            </a:r>
            <a:endParaRPr lang="en-GB" noProof="0"/>
          </a:p>
        </p:txBody>
      </p:sp>
    </p:spTree>
    <p:extLst>
      <p:ext uri="{BB962C8B-B14F-4D97-AF65-F5344CB8AC3E}">
        <p14:creationId xmlns:p14="http://schemas.microsoft.com/office/powerpoint/2010/main" val="3624883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Research">
    <p:spTree>
      <p:nvGrpSpPr>
        <p:cNvPr id="1" name=""/>
        <p:cNvGrpSpPr/>
        <p:nvPr/>
      </p:nvGrpSpPr>
      <p:grpSpPr>
        <a:xfrm>
          <a:off x="0" y="0"/>
          <a:ext cx="0" cy="0"/>
          <a:chOff x="0" y="0"/>
          <a:chExt cx="0" cy="0"/>
        </a:xfrm>
      </p:grpSpPr>
      <p:sp>
        <p:nvSpPr>
          <p:cNvPr id="5" name="Rectangle 4"/>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6" name="Rectangle 5"/>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9" name="Picture 2" descr="C:\Users\Rowan\Documents\Maynooth\Powerpoint Template\K7917 - Maynooth University_PowerPoint (Burgundy) Option 1-2-3.jpg"/>
          <p:cNvPicPr>
            <a:picLocks noChangeAspect="1" noChangeArrowheads="1"/>
          </p:cNvPicPr>
          <p:nvPr/>
        </p:nvPicPr>
        <p:blipFill>
          <a:blip r:embed="rId2" cstate="print">
            <a:extLst>
              <a:ext uri="{28A0092B-C50C-407E-A947-70E740481C1C}">
                <a14:useLocalDpi xmlns:a14="http://schemas.microsoft.com/office/drawing/2010/main" val="0"/>
              </a:ext>
            </a:extLst>
          </a:blip>
          <a:srcRect l="21201" r="25652"/>
          <a:stretch>
            <a:fillRect/>
          </a:stretch>
        </p:blipFill>
        <p:spPr bwMode="auto">
          <a:xfrm>
            <a:off x="4008438" y="536575"/>
            <a:ext cx="467995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Tree>
    <p:extLst>
      <p:ext uri="{BB962C8B-B14F-4D97-AF65-F5344CB8AC3E}">
        <p14:creationId xmlns:p14="http://schemas.microsoft.com/office/powerpoint/2010/main" val="1661774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Books">
    <p:spTree>
      <p:nvGrpSpPr>
        <p:cNvPr id="1" name=""/>
        <p:cNvGrpSpPr/>
        <p:nvPr/>
      </p:nvGrpSpPr>
      <p:grpSpPr>
        <a:xfrm>
          <a:off x="0" y="0"/>
          <a:ext cx="0" cy="0"/>
          <a:chOff x="0" y="0"/>
          <a:chExt cx="0" cy="0"/>
        </a:xfrm>
      </p:grpSpPr>
      <p:sp>
        <p:nvSpPr>
          <p:cNvPr id="5" name="Rectangle 4"/>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6" name="Rectangle 5"/>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9" name="Picture 4" descr="C:\Users\Rowan\Documents\Maynooth\Powerpoint Template\Library.jpg"/>
          <p:cNvPicPr>
            <a:picLocks noChangeAspect="1" noChangeArrowheads="1"/>
          </p:cNvPicPr>
          <p:nvPr/>
        </p:nvPicPr>
        <p:blipFill>
          <a:blip r:embed="rId2" cstate="print">
            <a:extLst>
              <a:ext uri="{28A0092B-C50C-407E-A947-70E740481C1C}">
                <a14:useLocalDpi xmlns:a14="http://schemas.microsoft.com/office/drawing/2010/main" val="0"/>
              </a:ext>
            </a:extLst>
          </a:blip>
          <a:srcRect l="52107" t="4469" r="53"/>
          <a:stretch>
            <a:fillRect/>
          </a:stretch>
        </p:blipFill>
        <p:spPr bwMode="auto">
          <a:xfrm>
            <a:off x="4008438" y="566738"/>
            <a:ext cx="467995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388" y="124227"/>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Tree>
    <p:extLst>
      <p:ext uri="{BB962C8B-B14F-4D97-AF65-F5344CB8AC3E}">
        <p14:creationId xmlns:p14="http://schemas.microsoft.com/office/powerpoint/2010/main" val="3074126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Lab">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388" y="125794"/>
            <a:ext cx="3143250" cy="16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flipV="1">
            <a:off x="539750" y="6453188"/>
            <a:ext cx="3203575"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9" name="Rectangle 8"/>
          <p:cNvSpPr/>
          <p:nvPr/>
        </p:nvSpPr>
        <p:spPr>
          <a:xfrm flipV="1">
            <a:off x="4008438" y="6453188"/>
            <a:ext cx="4679950"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10" name="Picture 2" descr="C:\Users\Rowan\Documents\Maynooth\Powerpoint Template\K7917 - Maynooth University_PowerPoint (Burgundy) Option 1-2-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47182" r="-2"/>
          <a:stretch>
            <a:fillRect/>
          </a:stretch>
        </p:blipFill>
        <p:spPr bwMode="auto">
          <a:xfrm>
            <a:off x="4008438" y="515938"/>
            <a:ext cx="467995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11560" y="3140968"/>
            <a:ext cx="3024336" cy="2232025"/>
          </a:xfrm>
          <a:prstGeom prst="rect">
            <a:avLst/>
          </a:prstGeom>
        </p:spPr>
        <p:txBody>
          <a:bodyPr/>
          <a:lstStyle>
            <a:lvl1pPr marL="0" indent="0">
              <a:buNone/>
              <a:defRPr sz="4000" b="1">
                <a:solidFill>
                  <a:srgbClr val="822327"/>
                </a:solidFill>
                <a:latin typeface="+mn-lt"/>
              </a:defRPr>
            </a:lvl1pPr>
            <a:lvl3pPr>
              <a:defRPr>
                <a:solidFill>
                  <a:srgbClr val="822327"/>
                </a:solidFill>
              </a:defRPr>
            </a:lvl3pPr>
            <a:lvl5pPr marL="1828800" indent="0">
              <a:buNone/>
              <a:defRPr/>
            </a:lvl5pPr>
          </a:lstStyle>
          <a:p>
            <a:pPr lvl="0"/>
            <a:r>
              <a:rPr lang="en-US"/>
              <a:t>Click to edit Master text styles</a:t>
            </a:r>
          </a:p>
        </p:txBody>
      </p:sp>
      <p:sp>
        <p:nvSpPr>
          <p:cNvPr id="7" name="Text Placeholder 6"/>
          <p:cNvSpPr>
            <a:spLocks noGrp="1"/>
          </p:cNvSpPr>
          <p:nvPr>
            <p:ph type="body" sz="quarter" idx="11"/>
          </p:nvPr>
        </p:nvSpPr>
        <p:spPr>
          <a:xfrm>
            <a:off x="611189" y="5661025"/>
            <a:ext cx="3024708" cy="720725"/>
          </a:xfrm>
          <a:prstGeom prst="rect">
            <a:avLst/>
          </a:prstGeom>
        </p:spPr>
        <p:txBody>
          <a:bodyPr/>
          <a:lstStyle>
            <a:lvl1pPr marL="0" indent="0">
              <a:buNone/>
              <a:defRPr sz="2400">
                <a:solidFill>
                  <a:srgbClr val="822327"/>
                </a:solidFill>
              </a:defRPr>
            </a:lvl1pPr>
          </a:lstStyle>
          <a:p>
            <a:pPr lvl="0"/>
            <a:r>
              <a:rPr lang="en-US"/>
              <a:t>Click to edit Master text styles</a:t>
            </a:r>
          </a:p>
        </p:txBody>
      </p:sp>
    </p:spTree>
    <p:extLst>
      <p:ext uri="{BB962C8B-B14F-4D97-AF65-F5344CB8AC3E}">
        <p14:creationId xmlns:p14="http://schemas.microsoft.com/office/powerpoint/2010/main" val="3511465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colour background">
    <p:spTree>
      <p:nvGrpSpPr>
        <p:cNvPr id="1" name=""/>
        <p:cNvGrpSpPr/>
        <p:nvPr/>
      </p:nvGrpSpPr>
      <p:grpSpPr>
        <a:xfrm>
          <a:off x="0" y="0"/>
          <a:ext cx="0" cy="0"/>
          <a:chOff x="0" y="0"/>
          <a:chExt cx="0" cy="0"/>
        </a:xfrm>
      </p:grpSpPr>
      <p:sp>
        <p:nvSpPr>
          <p:cNvPr id="4" name="Rectangle 3"/>
          <p:cNvSpPr/>
          <p:nvPr/>
        </p:nvSpPr>
        <p:spPr>
          <a:xfrm>
            <a:off x="341313" y="404813"/>
            <a:ext cx="8370887" cy="5400675"/>
          </a:xfrm>
          <a:prstGeom prst="rect">
            <a:avLst/>
          </a:prstGeom>
          <a:solidFill>
            <a:srgbClr val="822327"/>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a:defRPr/>
            </a:pPr>
            <a:endParaRPr lang="en-GB">
              <a:solidFill>
                <a:prstClr val="white"/>
              </a:solidFill>
            </a:endParaRPr>
          </a:p>
        </p:txBody>
      </p:sp>
      <p:sp>
        <p:nvSpPr>
          <p:cNvPr id="5" name="Rectangle 4"/>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sp>
        <p:nvSpPr>
          <p:cNvPr id="7" name="Text Placeholder 6"/>
          <p:cNvSpPr>
            <a:spLocks noGrp="1"/>
          </p:cNvSpPr>
          <p:nvPr>
            <p:ph type="body" sz="quarter" idx="10"/>
          </p:nvPr>
        </p:nvSpPr>
        <p:spPr>
          <a:xfrm>
            <a:off x="746311" y="620688"/>
            <a:ext cx="7560890" cy="1008112"/>
          </a:xfrm>
          <a:prstGeom prst="rect">
            <a:avLst/>
          </a:prstGeom>
        </p:spPr>
        <p:txBody>
          <a:bodyPr/>
          <a:lstStyle>
            <a:lvl1pPr marL="0" indent="0">
              <a:buNone/>
              <a:defRPr sz="4000" b="1">
                <a:solidFill>
                  <a:schemeClr val="bg1"/>
                </a:solidFill>
                <a:latin typeface="+mn-lt"/>
              </a:defRPr>
            </a:lvl1pPr>
            <a:lvl3pPr>
              <a:defRPr>
                <a:solidFill>
                  <a:schemeClr val="bg1"/>
                </a:solidFill>
              </a:defRPr>
            </a:lvl3pPr>
          </a:lstStyle>
          <a:p>
            <a:pPr lvl="0"/>
            <a:r>
              <a:rPr lang="en-US"/>
              <a:t>Click to edit Master text styles</a:t>
            </a:r>
          </a:p>
        </p:txBody>
      </p:sp>
      <p:sp>
        <p:nvSpPr>
          <p:cNvPr id="3" name="Content Placeholder 2"/>
          <p:cNvSpPr>
            <a:spLocks noGrp="1"/>
          </p:cNvSpPr>
          <p:nvPr>
            <p:ph sz="quarter" idx="11"/>
          </p:nvPr>
        </p:nvSpPr>
        <p:spPr>
          <a:xfrm>
            <a:off x="755650" y="1844675"/>
            <a:ext cx="7561263" cy="3816350"/>
          </a:xfrm>
          <a:prstGeom prst="rect">
            <a:avLst/>
          </a:prstGeom>
        </p:spPr>
        <p:txBody>
          <a:bodyPr/>
          <a:lstStyle>
            <a:lvl1pPr marL="342900" indent="-342900">
              <a:buFont typeface="Arial" panose="020B0604020202020204" pitchFamily="34" charset="0"/>
              <a:buChar char="•"/>
              <a:defRPr sz="2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569547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ext blank background">
    <p:spTree>
      <p:nvGrpSpPr>
        <p:cNvPr id="1" name=""/>
        <p:cNvGrpSpPr/>
        <p:nvPr/>
      </p:nvGrpSpPr>
      <p:grpSpPr>
        <a:xfrm>
          <a:off x="0" y="0"/>
          <a:ext cx="0" cy="0"/>
          <a:chOff x="0" y="0"/>
          <a:chExt cx="0" cy="0"/>
        </a:xfrm>
      </p:grpSpPr>
      <p:sp>
        <p:nvSpPr>
          <p:cNvPr id="4" name="Rectangle 3"/>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sp>
        <p:nvSpPr>
          <p:cNvPr id="7" name="Text Placeholder 6"/>
          <p:cNvSpPr>
            <a:spLocks noGrp="1"/>
          </p:cNvSpPr>
          <p:nvPr>
            <p:ph type="body" sz="quarter" idx="10"/>
          </p:nvPr>
        </p:nvSpPr>
        <p:spPr>
          <a:xfrm>
            <a:off x="746311" y="620688"/>
            <a:ext cx="7560890" cy="1008112"/>
          </a:xfrm>
          <a:prstGeom prst="rect">
            <a:avLst/>
          </a:prstGeom>
        </p:spPr>
        <p:txBody>
          <a:bodyPr/>
          <a:lstStyle>
            <a:lvl1pPr marL="0" indent="0">
              <a:buNone/>
              <a:defRPr sz="4000" b="1">
                <a:solidFill>
                  <a:srgbClr val="822327"/>
                </a:solidFill>
                <a:latin typeface="+mn-lt"/>
              </a:defRPr>
            </a:lvl1pPr>
            <a:lvl3pPr>
              <a:defRPr>
                <a:solidFill>
                  <a:schemeClr val="bg1"/>
                </a:solidFill>
              </a:defRPr>
            </a:lvl3pPr>
          </a:lstStyle>
          <a:p>
            <a:pPr lvl="0"/>
            <a:r>
              <a:rPr lang="en-US"/>
              <a:t>Click to edit Master text styles</a:t>
            </a:r>
          </a:p>
        </p:txBody>
      </p:sp>
      <p:sp>
        <p:nvSpPr>
          <p:cNvPr id="3" name="Content Placeholder 2"/>
          <p:cNvSpPr>
            <a:spLocks noGrp="1"/>
          </p:cNvSpPr>
          <p:nvPr>
            <p:ph sz="quarter" idx="11"/>
          </p:nvPr>
        </p:nvSpPr>
        <p:spPr>
          <a:xfrm>
            <a:off x="755650" y="1844675"/>
            <a:ext cx="7561263" cy="3816350"/>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Tree>
    <p:extLst>
      <p:ext uri="{BB962C8B-B14F-4D97-AF65-F5344CB8AC3E}">
        <p14:creationId xmlns:p14="http://schemas.microsoft.com/office/powerpoint/2010/main" val="131652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C8CFADB-6FEF-CB40-9632-94EC504EA0F9}" type="datetimeFigureOut">
              <a:rPr lang="en-US" smtClean="0"/>
              <a:t>6/5/2020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3050417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ext colour background two images">
    <p:spTree>
      <p:nvGrpSpPr>
        <p:cNvPr id="1" name=""/>
        <p:cNvGrpSpPr/>
        <p:nvPr/>
      </p:nvGrpSpPr>
      <p:grpSpPr>
        <a:xfrm>
          <a:off x="0" y="0"/>
          <a:ext cx="0" cy="0"/>
          <a:chOff x="0" y="0"/>
          <a:chExt cx="0" cy="0"/>
        </a:xfrm>
      </p:grpSpPr>
      <p:sp>
        <p:nvSpPr>
          <p:cNvPr id="5" name="Rectangle 4"/>
          <p:cNvSpPr/>
          <p:nvPr/>
        </p:nvSpPr>
        <p:spPr>
          <a:xfrm>
            <a:off x="341313" y="404813"/>
            <a:ext cx="8496300" cy="5400675"/>
          </a:xfrm>
          <a:prstGeom prst="rect">
            <a:avLst/>
          </a:prstGeom>
          <a:solidFill>
            <a:srgbClr val="822327"/>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a:defRPr/>
            </a:pPr>
            <a:endParaRPr lang="en-GB">
              <a:solidFill>
                <a:prstClr val="white"/>
              </a:solidFill>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22769"/>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sp>
        <p:nvSpPr>
          <p:cNvPr id="9" name="Picture Placeholder 7"/>
          <p:cNvSpPr>
            <a:spLocks noGrp="1"/>
          </p:cNvSpPr>
          <p:nvPr>
            <p:ph type="pic" sz="quarter" idx="12"/>
          </p:nvPr>
        </p:nvSpPr>
        <p:spPr>
          <a:xfrm>
            <a:off x="684213" y="2204864"/>
            <a:ext cx="3311525" cy="3168352"/>
          </a:xfrm>
          <a:prstGeom prst="rect">
            <a:avLst/>
          </a:prstGeom>
        </p:spPr>
        <p:txBody>
          <a:bodyPr/>
          <a:lstStyle>
            <a:lvl1pPr>
              <a:defRPr sz="2400">
                <a:solidFill>
                  <a:schemeClr val="bg1"/>
                </a:solidFill>
              </a:defRPr>
            </a:lvl1pPr>
          </a:lstStyle>
          <a:p>
            <a:pPr lvl="0"/>
            <a:r>
              <a:rPr lang="en-US" noProof="0" dirty="0"/>
              <a:t>Click icon to add picture</a:t>
            </a:r>
            <a:endParaRPr lang="en-GB" noProof="0" dirty="0"/>
          </a:p>
        </p:txBody>
      </p:sp>
      <p:sp>
        <p:nvSpPr>
          <p:cNvPr id="10" name="Picture Placeholder 7"/>
          <p:cNvSpPr>
            <a:spLocks noGrp="1"/>
          </p:cNvSpPr>
          <p:nvPr>
            <p:ph type="pic" sz="quarter" idx="13"/>
          </p:nvPr>
        </p:nvSpPr>
        <p:spPr>
          <a:xfrm>
            <a:off x="4848225" y="2204864"/>
            <a:ext cx="3311525" cy="3168352"/>
          </a:xfrm>
          <a:prstGeom prst="rect">
            <a:avLst/>
          </a:prstGeom>
        </p:spPr>
        <p:txBody>
          <a:bodyPr/>
          <a:lstStyle>
            <a:lvl1pPr>
              <a:defRPr sz="2400">
                <a:solidFill>
                  <a:schemeClr val="bg1"/>
                </a:solidFill>
              </a:defRPr>
            </a:lvl1pPr>
          </a:lstStyle>
          <a:p>
            <a:pPr lvl="0"/>
            <a:r>
              <a:rPr lang="en-US" noProof="0" dirty="0"/>
              <a:t>Click icon to add picture</a:t>
            </a:r>
            <a:endParaRPr lang="en-GB" noProof="0" dirty="0"/>
          </a:p>
        </p:txBody>
      </p:sp>
      <p:sp>
        <p:nvSpPr>
          <p:cNvPr id="11" name="Text Placeholder 6"/>
          <p:cNvSpPr>
            <a:spLocks noGrp="1"/>
          </p:cNvSpPr>
          <p:nvPr>
            <p:ph type="body" sz="quarter" idx="14"/>
          </p:nvPr>
        </p:nvSpPr>
        <p:spPr>
          <a:xfrm>
            <a:off x="746311" y="620688"/>
            <a:ext cx="7560890" cy="1008112"/>
          </a:xfrm>
          <a:prstGeom prst="rect">
            <a:avLst/>
          </a:prstGeom>
        </p:spPr>
        <p:txBody>
          <a:bodyPr/>
          <a:lstStyle>
            <a:lvl1pPr marL="0" indent="0">
              <a:buNone/>
              <a:defRPr sz="4000" b="1">
                <a:solidFill>
                  <a:schemeClr val="bg1"/>
                </a:solidFill>
                <a:latin typeface="+mn-lt"/>
              </a:defRPr>
            </a:lvl1pPr>
            <a:lvl3pPr>
              <a:defRPr>
                <a:solidFill>
                  <a:schemeClr val="bg1"/>
                </a:solidFill>
              </a:defRPr>
            </a:lvl3pPr>
          </a:lstStyle>
          <a:p>
            <a:pPr lvl="0"/>
            <a:r>
              <a:rPr lang="en-US"/>
              <a:t>Click to edit Master text styles</a:t>
            </a:r>
          </a:p>
        </p:txBody>
      </p:sp>
    </p:spTree>
    <p:extLst>
      <p:ext uri="{BB962C8B-B14F-4D97-AF65-F5344CB8AC3E}">
        <p14:creationId xmlns:p14="http://schemas.microsoft.com/office/powerpoint/2010/main" val="2906146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text blank background two images">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sp>
        <p:nvSpPr>
          <p:cNvPr id="9" name="Picture Placeholder 7"/>
          <p:cNvSpPr>
            <a:spLocks noGrp="1"/>
          </p:cNvSpPr>
          <p:nvPr>
            <p:ph type="pic" sz="quarter" idx="12"/>
          </p:nvPr>
        </p:nvSpPr>
        <p:spPr>
          <a:xfrm>
            <a:off x="684213" y="2204864"/>
            <a:ext cx="3311525" cy="3168352"/>
          </a:xfrm>
          <a:prstGeom prst="rect">
            <a:avLst/>
          </a:prstGeom>
        </p:spPr>
        <p:txBody>
          <a:bodyPr/>
          <a:lstStyle>
            <a:lvl1pPr>
              <a:defRPr sz="2400"/>
            </a:lvl1pPr>
          </a:lstStyle>
          <a:p>
            <a:pPr lvl="0"/>
            <a:r>
              <a:rPr lang="en-US" noProof="0" dirty="0"/>
              <a:t>Click icon to add picture</a:t>
            </a:r>
            <a:endParaRPr lang="en-GB" noProof="0" dirty="0"/>
          </a:p>
        </p:txBody>
      </p:sp>
      <p:sp>
        <p:nvSpPr>
          <p:cNvPr id="10" name="Picture Placeholder 7"/>
          <p:cNvSpPr>
            <a:spLocks noGrp="1"/>
          </p:cNvSpPr>
          <p:nvPr>
            <p:ph type="pic" sz="quarter" idx="13"/>
          </p:nvPr>
        </p:nvSpPr>
        <p:spPr>
          <a:xfrm>
            <a:off x="4848225" y="2204864"/>
            <a:ext cx="3311525" cy="3168352"/>
          </a:xfrm>
          <a:prstGeom prst="rect">
            <a:avLst/>
          </a:prstGeom>
        </p:spPr>
        <p:txBody>
          <a:bodyPr/>
          <a:lstStyle>
            <a:lvl1pPr>
              <a:defRPr sz="2400"/>
            </a:lvl1pPr>
          </a:lstStyle>
          <a:p>
            <a:pPr lvl="0"/>
            <a:r>
              <a:rPr lang="en-US" noProof="0" dirty="0"/>
              <a:t>Click icon to add picture</a:t>
            </a:r>
            <a:endParaRPr lang="en-GB" noProof="0" dirty="0"/>
          </a:p>
        </p:txBody>
      </p:sp>
      <p:sp>
        <p:nvSpPr>
          <p:cNvPr id="11" name="Text Placeholder 6"/>
          <p:cNvSpPr>
            <a:spLocks noGrp="1"/>
          </p:cNvSpPr>
          <p:nvPr>
            <p:ph type="body" sz="quarter" idx="14"/>
          </p:nvPr>
        </p:nvSpPr>
        <p:spPr>
          <a:xfrm>
            <a:off x="746311" y="620688"/>
            <a:ext cx="7560890" cy="1008112"/>
          </a:xfrm>
          <a:prstGeom prst="rect">
            <a:avLst/>
          </a:prstGeom>
        </p:spPr>
        <p:txBody>
          <a:bodyPr/>
          <a:lstStyle>
            <a:lvl1pPr marL="0" indent="0">
              <a:buNone/>
              <a:defRPr sz="4000" b="1">
                <a:solidFill>
                  <a:srgbClr val="822327"/>
                </a:solidFill>
                <a:latin typeface="+mn-lt"/>
              </a:defRPr>
            </a:lvl1pPr>
            <a:lvl3pPr>
              <a:defRPr>
                <a:solidFill>
                  <a:schemeClr val="bg1"/>
                </a:solidFill>
              </a:defRPr>
            </a:lvl3pPr>
          </a:lstStyle>
          <a:p>
            <a:pPr lvl="0"/>
            <a:r>
              <a:rPr lang="en-US"/>
              <a:t>Click to edit Master text styles</a:t>
            </a:r>
          </a:p>
        </p:txBody>
      </p:sp>
    </p:spTree>
    <p:extLst>
      <p:ext uri="{BB962C8B-B14F-4D97-AF65-F5344CB8AC3E}">
        <p14:creationId xmlns:p14="http://schemas.microsoft.com/office/powerpoint/2010/main" val="2558293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ft image with right title and text colour">
    <p:spTree>
      <p:nvGrpSpPr>
        <p:cNvPr id="1" name=""/>
        <p:cNvGrpSpPr/>
        <p:nvPr/>
      </p:nvGrpSpPr>
      <p:grpSpPr>
        <a:xfrm>
          <a:off x="0" y="0"/>
          <a:ext cx="0" cy="0"/>
          <a:chOff x="0" y="0"/>
          <a:chExt cx="0" cy="0"/>
        </a:xfrm>
      </p:grpSpPr>
      <p:sp>
        <p:nvSpPr>
          <p:cNvPr id="6" name="Rectangle 5"/>
          <p:cNvSpPr/>
          <p:nvPr/>
        </p:nvSpPr>
        <p:spPr>
          <a:xfrm>
            <a:off x="3130550" y="404813"/>
            <a:ext cx="5561013" cy="5400675"/>
          </a:xfrm>
          <a:prstGeom prst="rect">
            <a:avLst/>
          </a:prstGeom>
          <a:solidFill>
            <a:srgbClr val="822327"/>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a:defRPr/>
            </a:pPr>
            <a:endParaRPr lang="en-GB">
              <a:solidFill>
                <a:prstClr val="white"/>
              </a:solidFill>
            </a:endParaRPr>
          </a:p>
        </p:txBody>
      </p:sp>
      <p:sp>
        <p:nvSpPr>
          <p:cNvPr id="7" name="Rectangle 6"/>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8" name="TextBox 7"/>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395536" y="404813"/>
            <a:ext cx="2592388" cy="5407594"/>
          </a:xfrm>
          <a:prstGeom prst="rect">
            <a:avLst/>
          </a:prstGeom>
        </p:spPr>
        <p:txBody>
          <a:bodyPr/>
          <a:lstStyle/>
          <a:p>
            <a:pPr lvl="0"/>
            <a:r>
              <a:rPr lang="en-US" noProof="0"/>
              <a:t>Click icon to add picture</a:t>
            </a:r>
            <a:endParaRPr lang="en-GB" noProof="0"/>
          </a:p>
        </p:txBody>
      </p:sp>
      <p:sp>
        <p:nvSpPr>
          <p:cNvPr id="9" name="Text Placeholder 8"/>
          <p:cNvSpPr>
            <a:spLocks noGrp="1"/>
          </p:cNvSpPr>
          <p:nvPr>
            <p:ph type="body" sz="quarter" idx="11"/>
          </p:nvPr>
        </p:nvSpPr>
        <p:spPr>
          <a:xfrm>
            <a:off x="3347864" y="404813"/>
            <a:ext cx="5112965" cy="647923"/>
          </a:xfrm>
          <a:prstGeom prst="rect">
            <a:avLst/>
          </a:prstGeom>
        </p:spPr>
        <p:txBody>
          <a:bodyPr/>
          <a:lstStyle>
            <a:lvl1pPr marL="0" indent="0">
              <a:buNone/>
              <a:defRPr sz="2800" b="1">
                <a:solidFill>
                  <a:schemeClr val="bg1"/>
                </a:solidFill>
              </a:defRPr>
            </a:lvl1pPr>
          </a:lstStyle>
          <a:p>
            <a:pPr lvl="0"/>
            <a:r>
              <a:rPr lang="en-US" dirty="0"/>
              <a:t>Click to edit Master text styles</a:t>
            </a:r>
          </a:p>
        </p:txBody>
      </p:sp>
      <p:sp>
        <p:nvSpPr>
          <p:cNvPr id="11" name="Text Placeholder 10"/>
          <p:cNvSpPr>
            <a:spLocks noGrp="1"/>
          </p:cNvSpPr>
          <p:nvPr>
            <p:ph type="body" sz="quarter" idx="12"/>
          </p:nvPr>
        </p:nvSpPr>
        <p:spPr>
          <a:xfrm>
            <a:off x="3351744" y="1118393"/>
            <a:ext cx="5118559" cy="4687094"/>
          </a:xfrm>
          <a:prstGeom prst="rect">
            <a:avLst/>
          </a:prstGeom>
        </p:spPr>
        <p:txBody>
          <a:bodyPr/>
          <a:lstStyle>
            <a:lvl1pPr marL="285750" indent="-285750">
              <a:buFont typeface="Arial" panose="020B0604020202020204" pitchFamily="34" charset="0"/>
              <a:buChar char="•"/>
              <a:defRPr sz="2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9357015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ft image with right title and text blank background">
    <p:spTree>
      <p:nvGrpSpPr>
        <p:cNvPr id="1" name=""/>
        <p:cNvGrpSpPr/>
        <p:nvPr/>
      </p:nvGrpSpPr>
      <p:grpSpPr>
        <a:xfrm>
          <a:off x="0" y="0"/>
          <a:ext cx="0" cy="0"/>
          <a:chOff x="0" y="0"/>
          <a:chExt cx="0" cy="0"/>
        </a:xfrm>
      </p:grpSpPr>
      <p:sp>
        <p:nvSpPr>
          <p:cNvPr id="6" name="Rectangle 5"/>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7" name="TextBox 6"/>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395536" y="404664"/>
            <a:ext cx="2592388" cy="5407742"/>
          </a:xfrm>
          <a:prstGeom prst="rect">
            <a:avLst/>
          </a:prstGeom>
        </p:spPr>
        <p:txBody>
          <a:bodyPr/>
          <a:lstStyle/>
          <a:p>
            <a:pPr lvl="0"/>
            <a:r>
              <a:rPr lang="en-US" noProof="0"/>
              <a:t>Click icon to add picture</a:t>
            </a:r>
            <a:endParaRPr lang="en-GB" noProof="0" dirty="0"/>
          </a:p>
        </p:txBody>
      </p:sp>
      <p:sp>
        <p:nvSpPr>
          <p:cNvPr id="9" name="Text Placeholder 8"/>
          <p:cNvSpPr>
            <a:spLocks noGrp="1"/>
          </p:cNvSpPr>
          <p:nvPr>
            <p:ph type="body" sz="quarter" idx="11"/>
          </p:nvPr>
        </p:nvSpPr>
        <p:spPr>
          <a:xfrm>
            <a:off x="3419475" y="404813"/>
            <a:ext cx="5292725" cy="647923"/>
          </a:xfrm>
          <a:prstGeom prst="rect">
            <a:avLst/>
          </a:prstGeom>
        </p:spPr>
        <p:txBody>
          <a:bodyPr/>
          <a:lstStyle>
            <a:lvl1pPr marL="0" indent="0">
              <a:buNone/>
              <a:defRPr sz="2800" b="1">
                <a:solidFill>
                  <a:srgbClr val="822327"/>
                </a:solidFill>
              </a:defRPr>
            </a:lvl1pPr>
          </a:lstStyle>
          <a:p>
            <a:pPr lvl="0"/>
            <a:r>
              <a:rPr lang="en-US" dirty="0"/>
              <a:t>Click to edit Master text styles</a:t>
            </a:r>
          </a:p>
        </p:txBody>
      </p:sp>
      <p:sp>
        <p:nvSpPr>
          <p:cNvPr id="11" name="Text Placeholder 10"/>
          <p:cNvSpPr>
            <a:spLocks noGrp="1"/>
          </p:cNvSpPr>
          <p:nvPr>
            <p:ph type="body" sz="quarter" idx="12"/>
          </p:nvPr>
        </p:nvSpPr>
        <p:spPr>
          <a:xfrm>
            <a:off x="3419475" y="1124744"/>
            <a:ext cx="5292725" cy="4687094"/>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Tree>
    <p:extLst>
      <p:ext uri="{BB962C8B-B14F-4D97-AF65-F5344CB8AC3E}">
        <p14:creationId xmlns:p14="http://schemas.microsoft.com/office/powerpoint/2010/main" val="15959849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 Half and half with title">
    <p:spTree>
      <p:nvGrpSpPr>
        <p:cNvPr id="1" name=""/>
        <p:cNvGrpSpPr/>
        <p:nvPr/>
      </p:nvGrpSpPr>
      <p:grpSpPr>
        <a:xfrm>
          <a:off x="0" y="0"/>
          <a:ext cx="0" cy="0"/>
          <a:chOff x="0" y="0"/>
          <a:chExt cx="0" cy="0"/>
        </a:xfrm>
      </p:grpSpPr>
      <p:sp>
        <p:nvSpPr>
          <p:cNvPr id="7" name="Rectangle 6"/>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sp>
        <p:nvSpPr>
          <p:cNvPr id="26" name="Text Placeholder 25"/>
          <p:cNvSpPr>
            <a:spLocks noGrp="1"/>
          </p:cNvSpPr>
          <p:nvPr>
            <p:ph type="body" sz="quarter" idx="10"/>
          </p:nvPr>
        </p:nvSpPr>
        <p:spPr>
          <a:xfrm>
            <a:off x="467544" y="260648"/>
            <a:ext cx="8218016" cy="864096"/>
          </a:xfrm>
          <a:prstGeom prst="rect">
            <a:avLst/>
          </a:prstGeom>
        </p:spPr>
        <p:txBody>
          <a:bodyPr/>
          <a:lstStyle>
            <a:lvl1pPr marL="0" indent="0">
              <a:buNone/>
              <a:defRPr sz="4000" b="1">
                <a:solidFill>
                  <a:srgbClr val="822327"/>
                </a:solidFill>
              </a:defRPr>
            </a:lvl1pPr>
          </a:lstStyle>
          <a:p>
            <a:pPr lvl="0"/>
            <a:r>
              <a:rPr lang="en-US"/>
              <a:t>Click to edit Master text styles</a:t>
            </a:r>
          </a:p>
        </p:txBody>
      </p:sp>
      <p:sp>
        <p:nvSpPr>
          <p:cNvPr id="30" name="Content Placeholder 29"/>
          <p:cNvSpPr>
            <a:spLocks noGrp="1"/>
          </p:cNvSpPr>
          <p:nvPr>
            <p:ph sz="quarter" idx="12"/>
          </p:nvPr>
        </p:nvSpPr>
        <p:spPr>
          <a:xfrm>
            <a:off x="467544" y="1988840"/>
            <a:ext cx="4032448" cy="3822998"/>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
        <p:nvSpPr>
          <p:cNvPr id="31" name="Content Placeholder 29"/>
          <p:cNvSpPr>
            <a:spLocks noGrp="1"/>
          </p:cNvSpPr>
          <p:nvPr>
            <p:ph sz="quarter" idx="13"/>
          </p:nvPr>
        </p:nvSpPr>
        <p:spPr>
          <a:xfrm>
            <a:off x="4644008" y="1992263"/>
            <a:ext cx="4032448" cy="3822998"/>
          </a:xfrm>
          <a:prstGeom prst="rect">
            <a:avLst/>
          </a:prstGeom>
        </p:spPr>
        <p:txBody>
          <a:bodyPr/>
          <a:lstStyle>
            <a:lvl1pPr marL="342900" indent="-342900">
              <a:buFont typeface="Arial" panose="020B0604020202020204" pitchFamily="34" charset="0"/>
              <a:buChar char="•"/>
              <a:defRPr sz="2400"/>
            </a:lvl1pPr>
          </a:lstStyle>
          <a:p>
            <a:pPr lvl="0"/>
            <a:r>
              <a:rPr lang="en-US" dirty="0"/>
              <a:t>Click to edit Master text styles</a:t>
            </a:r>
          </a:p>
        </p:txBody>
      </p:sp>
      <p:sp>
        <p:nvSpPr>
          <p:cNvPr id="34" name="Text Placeholder 25"/>
          <p:cNvSpPr>
            <a:spLocks noGrp="1"/>
          </p:cNvSpPr>
          <p:nvPr>
            <p:ph type="body" sz="quarter" idx="14"/>
          </p:nvPr>
        </p:nvSpPr>
        <p:spPr>
          <a:xfrm>
            <a:off x="472530" y="1340768"/>
            <a:ext cx="4027462" cy="576064"/>
          </a:xfrm>
          <a:prstGeom prst="rect">
            <a:avLst/>
          </a:prstGeom>
        </p:spPr>
        <p:txBody>
          <a:bodyPr anchor="ctr"/>
          <a:lstStyle>
            <a:lvl1pPr marL="0" indent="0">
              <a:buNone/>
              <a:defRPr sz="2400" b="1">
                <a:solidFill>
                  <a:srgbClr val="822327"/>
                </a:solidFill>
              </a:defRPr>
            </a:lvl1pPr>
          </a:lstStyle>
          <a:p>
            <a:pPr lvl="0"/>
            <a:r>
              <a:rPr lang="en-US"/>
              <a:t>Click to edit Master text styles</a:t>
            </a:r>
          </a:p>
        </p:txBody>
      </p:sp>
      <p:sp>
        <p:nvSpPr>
          <p:cNvPr id="35" name="Text Placeholder 25"/>
          <p:cNvSpPr>
            <a:spLocks noGrp="1"/>
          </p:cNvSpPr>
          <p:nvPr>
            <p:ph type="body" sz="quarter" idx="15"/>
          </p:nvPr>
        </p:nvSpPr>
        <p:spPr>
          <a:xfrm>
            <a:off x="4644008" y="1340768"/>
            <a:ext cx="4027462" cy="576064"/>
          </a:xfrm>
          <a:prstGeom prst="rect">
            <a:avLst/>
          </a:prstGeom>
        </p:spPr>
        <p:txBody>
          <a:bodyPr anchor="ctr"/>
          <a:lstStyle>
            <a:lvl1pPr marL="0" indent="0">
              <a:buNone/>
              <a:defRPr sz="2400" b="1">
                <a:solidFill>
                  <a:srgbClr val="822327"/>
                </a:solidFill>
              </a:defRPr>
            </a:lvl1pPr>
          </a:lstStyle>
          <a:p>
            <a:pPr lvl="0"/>
            <a:r>
              <a:rPr lang="en-US" dirty="0"/>
              <a:t>Click to edit Master text styles</a:t>
            </a:r>
          </a:p>
        </p:txBody>
      </p:sp>
    </p:spTree>
    <p:extLst>
      <p:ext uri="{BB962C8B-B14F-4D97-AF65-F5344CB8AC3E}">
        <p14:creationId xmlns:p14="http://schemas.microsoft.com/office/powerpoint/2010/main" val="35563304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slide image with source">
    <p:spTree>
      <p:nvGrpSpPr>
        <p:cNvPr id="1" name=""/>
        <p:cNvGrpSpPr/>
        <p:nvPr/>
      </p:nvGrpSpPr>
      <p:grpSpPr>
        <a:xfrm>
          <a:off x="0" y="0"/>
          <a:ext cx="0" cy="0"/>
          <a:chOff x="0" y="0"/>
          <a:chExt cx="0" cy="0"/>
        </a:xfrm>
      </p:grpSpPr>
      <p:sp>
        <p:nvSpPr>
          <p:cNvPr id="4" name="Rectangle 3"/>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sp>
        <p:nvSpPr>
          <p:cNvPr id="7" name="Picture Placeholder 6"/>
          <p:cNvSpPr>
            <a:spLocks noGrp="1"/>
          </p:cNvSpPr>
          <p:nvPr>
            <p:ph type="pic" sz="quarter" idx="10"/>
          </p:nvPr>
        </p:nvSpPr>
        <p:spPr>
          <a:xfrm>
            <a:off x="395288" y="404813"/>
            <a:ext cx="8316912" cy="5184427"/>
          </a:xfrm>
          <a:prstGeom prst="rect">
            <a:avLst/>
          </a:prstGeom>
        </p:spPr>
        <p:txBody>
          <a:bodyPr/>
          <a:lstStyle>
            <a:lvl1pPr>
              <a:defRPr sz="2800"/>
            </a:lvl1pPr>
          </a:lstStyle>
          <a:p>
            <a:pPr lvl="0"/>
            <a:r>
              <a:rPr lang="en-US" noProof="0" dirty="0"/>
              <a:t>Click icon to add picture</a:t>
            </a:r>
            <a:endParaRPr lang="en-GB" noProof="0" dirty="0"/>
          </a:p>
        </p:txBody>
      </p:sp>
      <p:sp>
        <p:nvSpPr>
          <p:cNvPr id="9" name="Text Placeholder 8"/>
          <p:cNvSpPr>
            <a:spLocks noGrp="1"/>
          </p:cNvSpPr>
          <p:nvPr>
            <p:ph type="body" sz="quarter" idx="11"/>
          </p:nvPr>
        </p:nvSpPr>
        <p:spPr>
          <a:xfrm>
            <a:off x="2824956" y="6426413"/>
            <a:ext cx="3457575" cy="314955"/>
          </a:xfrm>
          <a:prstGeom prst="rect">
            <a:avLst/>
          </a:prstGeo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722973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with text box">
    <p:spTree>
      <p:nvGrpSpPr>
        <p:cNvPr id="1" name=""/>
        <p:cNvGrpSpPr/>
        <p:nvPr/>
      </p:nvGrpSpPr>
      <p:grpSpPr>
        <a:xfrm>
          <a:off x="0" y="0"/>
          <a:ext cx="0" cy="0"/>
          <a:chOff x="0" y="0"/>
          <a:chExt cx="0" cy="0"/>
        </a:xfrm>
      </p:grpSpPr>
      <p:sp>
        <p:nvSpPr>
          <p:cNvPr id="3" name="Rectangle 2"/>
          <p:cNvSpPr/>
          <p:nvPr/>
        </p:nvSpPr>
        <p:spPr>
          <a:xfrm flipV="1">
            <a:off x="395288" y="5884863"/>
            <a:ext cx="8316912" cy="71437"/>
          </a:xfrm>
          <a:prstGeom prst="rect">
            <a:avLst/>
          </a:prstGeom>
          <a:solidFill>
            <a:srgbClr val="822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288" y="6118488"/>
            <a:ext cx="1476375" cy="6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172325" y="6448425"/>
            <a:ext cx="1512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defRPr/>
            </a:pPr>
            <a:r>
              <a:rPr lang="en-GB" altLang="en-US" sz="1100" b="1" dirty="0">
                <a:solidFill>
                  <a:prstClr val="black"/>
                </a:solidFill>
              </a:rPr>
              <a:t>maynoothuniversity.ie</a:t>
            </a:r>
            <a:endParaRPr lang="en-GB" altLang="en-US" b="1" dirty="0">
              <a:solidFill>
                <a:prstClr val="black"/>
              </a:solidFill>
            </a:endParaRPr>
          </a:p>
        </p:txBody>
      </p:sp>
      <p:sp>
        <p:nvSpPr>
          <p:cNvPr id="8" name="Content Placeholder 7"/>
          <p:cNvSpPr>
            <a:spLocks noGrp="1"/>
          </p:cNvSpPr>
          <p:nvPr>
            <p:ph sz="quarter" idx="10"/>
          </p:nvPr>
        </p:nvSpPr>
        <p:spPr>
          <a:xfrm>
            <a:off x="395288" y="476250"/>
            <a:ext cx="8316912" cy="5256213"/>
          </a:xfrm>
          <a:prstGeom prst="rect">
            <a:avLst/>
          </a:prstGeom>
        </p:spPr>
        <p:txBody>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2252253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457200"/>
            <a:fld id="{5ABA3E36-5B85-42CA-9C50-550D7244BA3F}" type="datetimeFigureOut">
              <a:rPr lang="en-GB">
                <a:solidFill>
                  <a:prstClr val="black">
                    <a:tint val="75000"/>
                  </a:prstClr>
                </a:solidFill>
              </a:rPr>
              <a:pPr defTabSz="457200"/>
              <a:t>05/06/2020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31D3E737-4C1E-43AA-B1A6-249234714298}" type="slidenum">
              <a:rPr lang="en-GB">
                <a:solidFill>
                  <a:prstClr val="black">
                    <a:tint val="75000"/>
                  </a:prstClr>
                </a:solidFill>
              </a:rPr>
              <a:pPr defTabSz="457200"/>
              <a:t>‹#›</a:t>
            </a:fld>
            <a:endParaRPr lang="en-GB">
              <a:solidFill>
                <a:prstClr val="black">
                  <a:tint val="75000"/>
                </a:prstClr>
              </a:solidFill>
            </a:endParaRPr>
          </a:p>
        </p:txBody>
      </p:sp>
    </p:spTree>
    <p:extLst>
      <p:ext uri="{BB962C8B-B14F-4D97-AF65-F5344CB8AC3E}">
        <p14:creationId xmlns:p14="http://schemas.microsoft.com/office/powerpoint/2010/main" val="561609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1"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pPr defTabSz="457200"/>
            <a:fld id="{A201F5A2-0616-43BA-95BB-9CC379801511}" type="datetimeFigureOut">
              <a:rPr lang="en-IE">
                <a:solidFill>
                  <a:prstClr val="black"/>
                </a:solidFill>
              </a:rPr>
              <a:pPr defTabSz="457200"/>
              <a:t>05/06/2020</a:t>
            </a:fld>
            <a:endParaRPr lang="en-IE">
              <a:solidFill>
                <a:prstClr val="black"/>
              </a:solidFill>
            </a:endParaRPr>
          </a:p>
        </p:txBody>
      </p:sp>
      <p:sp>
        <p:nvSpPr>
          <p:cNvPr id="6" name="Footer Placeholder 5"/>
          <p:cNvSpPr>
            <a:spLocks noGrp="1"/>
          </p:cNvSpPr>
          <p:nvPr>
            <p:ph type="ftr" sz="quarter" idx="11"/>
          </p:nvPr>
        </p:nvSpPr>
        <p:spPr/>
        <p:txBody>
          <a:bodyPr/>
          <a:lstStyle/>
          <a:p>
            <a:pPr defTabSz="457200"/>
            <a:endParaRPr lang="en-IE">
              <a:solidFill>
                <a:prstClr val="black"/>
              </a:solidFill>
            </a:endParaRPr>
          </a:p>
        </p:txBody>
      </p:sp>
      <p:sp>
        <p:nvSpPr>
          <p:cNvPr id="7" name="Slide Number Placeholder 6"/>
          <p:cNvSpPr>
            <a:spLocks noGrp="1"/>
          </p:cNvSpPr>
          <p:nvPr>
            <p:ph type="sldNum" sz="quarter" idx="12"/>
          </p:nvPr>
        </p:nvSpPr>
        <p:spPr/>
        <p:txBody>
          <a:bodyPr/>
          <a:lstStyle/>
          <a:p>
            <a:pPr defTabSz="457200"/>
            <a:fld id="{88001E30-1B8B-45E7-A582-BC02BF7BD96C}" type="slidenum">
              <a:rPr lang="en-IE">
                <a:solidFill>
                  <a:prstClr val="black"/>
                </a:solidFill>
              </a:rPr>
              <a:pPr defTabSz="457200"/>
              <a:t>‹#›</a:t>
            </a:fld>
            <a:endParaRPr lang="en-IE">
              <a:solidFill>
                <a:prstClr val="black"/>
              </a:solidFill>
            </a:endParaRPr>
          </a:p>
        </p:txBody>
      </p:sp>
    </p:spTree>
    <p:extLst>
      <p:ext uri="{BB962C8B-B14F-4D97-AF65-F5344CB8AC3E}">
        <p14:creationId xmlns:p14="http://schemas.microsoft.com/office/powerpoint/2010/main" val="288509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C8CFADB-6FEF-CB40-9632-94EC504EA0F9}" type="datetimeFigureOut">
              <a:rPr lang="en-US" smtClean="0"/>
              <a:t>6/5/2020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220928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CFADB-6FEF-CB40-9632-94EC504EA0F9}" type="datetimeFigureOut">
              <a:rPr lang="en-US" smtClean="0"/>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308715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C8CFADB-6FEF-CB40-9632-94EC504EA0F9}"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96634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C8CFADB-6FEF-CB40-9632-94EC504EA0F9}"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2D978-1EDF-AF47-93C5-F4A568F3FA32}" type="slidenum">
              <a:rPr lang="en-US" smtClean="0"/>
              <a:t>‹#›</a:t>
            </a:fld>
            <a:endParaRPr lang="en-US"/>
          </a:p>
        </p:txBody>
      </p:sp>
    </p:spTree>
    <p:extLst>
      <p:ext uri="{BB962C8B-B14F-4D97-AF65-F5344CB8AC3E}">
        <p14:creationId xmlns:p14="http://schemas.microsoft.com/office/powerpoint/2010/main" val="101983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8.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96219"/>
          </a:xfrm>
          <a:prstGeom prst="rect">
            <a:avLst/>
          </a:prstGeom>
          <a:solidFill>
            <a:srgbClr val="184A53"/>
          </a:solidFill>
        </p:spPr>
        <p:txBody>
          <a:bodyPr vert="horz" lIns="91440" tIns="45720" rIns="91440" bIns="45720" rtlCol="0" anchor="t">
            <a:normAutofit/>
          </a:bodyPr>
          <a:lstStyle/>
          <a:p>
            <a:endParaRPr lang="en-US" dirty="0"/>
          </a:p>
        </p:txBody>
      </p:sp>
      <p:sp>
        <p:nvSpPr>
          <p:cNvPr id="3" name="Text Placeholder 2"/>
          <p:cNvSpPr>
            <a:spLocks noGrp="1"/>
          </p:cNvSpPr>
          <p:nvPr>
            <p:ph type="body" idx="1"/>
          </p:nvPr>
        </p:nvSpPr>
        <p:spPr>
          <a:xfrm>
            <a:off x="457200" y="1146632"/>
            <a:ext cx="8229600" cy="452596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ct val="120000"/>
              </a:lnSpc>
              <a:spcBef>
                <a:spcPct val="20000"/>
              </a:spcBef>
              <a:spcAft>
                <a:spcPts val="0"/>
              </a:spcAft>
              <a:buClrTx/>
              <a:buSzTx/>
              <a:buFont typeface="Arial"/>
              <a:buChar char="•"/>
              <a:tabLst/>
              <a:defRPr/>
            </a:pPr>
            <a:r>
              <a:rPr lang="en-GB" dirty="0"/>
              <a:t>Click </a:t>
            </a:r>
            <a:r>
              <a:rPr lang="en-GB" dirty="0" err="1"/>
              <a:t>toClick</a:t>
            </a:r>
            <a:r>
              <a:rPr lang="en-GB" dirty="0"/>
              <a:t> to edit Master title style</a:t>
            </a:r>
            <a:endParaRPr lang="en-US" dirty="0"/>
          </a:p>
          <a:p>
            <a:pPr lvl="0"/>
            <a:r>
              <a:rPr lang="en-GB" dirty="0"/>
              <a:t>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CFADB-6FEF-CB40-9632-94EC504EA0F9}" type="datetimeFigureOut">
              <a:rPr lang="en-US" smtClean="0"/>
              <a:t>6/5/2020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2D978-1EDF-AF47-93C5-F4A568F3FA32}" type="slidenum">
              <a:rPr lang="en-US" smtClean="0"/>
              <a:t>‹#›</a:t>
            </a:fld>
            <a:endParaRPr lang="en-US"/>
          </a:p>
        </p:txBody>
      </p:sp>
      <p:sp>
        <p:nvSpPr>
          <p:cNvPr id="38" name="Rectangle 37"/>
          <p:cNvSpPr/>
          <p:nvPr userDrawn="1"/>
        </p:nvSpPr>
        <p:spPr>
          <a:xfrm>
            <a:off x="4060688" y="6280240"/>
            <a:ext cx="4848414" cy="307777"/>
          </a:xfrm>
          <a:prstGeom prst="rect">
            <a:avLst/>
          </a:prstGeom>
        </p:spPr>
        <p:txBody>
          <a:bodyPr wrap="square">
            <a:spAutoFit/>
          </a:bodyPr>
          <a:lstStyle/>
          <a:p>
            <a:pPr algn="r"/>
            <a:r>
              <a:rPr lang="en-US" sz="1400" b="1" dirty="0" err="1"/>
              <a:t>www.maynoothuniversity.ie</a:t>
            </a:r>
            <a:r>
              <a:rPr lang="en-US" sz="1400" b="1" dirty="0"/>
              <a:t>/</a:t>
            </a:r>
            <a:r>
              <a:rPr lang="en-US" sz="1400" b="1" dirty="0" err="1"/>
              <a:t>hamilton</a:t>
            </a:r>
            <a:endParaRPr lang="en-US" sz="1400" b="1" dirty="0"/>
          </a:p>
        </p:txBody>
      </p:sp>
      <p:pic>
        <p:nvPicPr>
          <p:cNvPr id="19" name="Picture 18" descr="MU Hamilton Institute Logo_RGB.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646" y="5851937"/>
            <a:ext cx="2625604" cy="978408"/>
          </a:xfrm>
          <a:prstGeom prst="rect">
            <a:avLst/>
          </a:prstGeom>
        </p:spPr>
      </p:pic>
      <p:cxnSp>
        <p:nvCxnSpPr>
          <p:cNvPr id="39" name="Straight Connector 38"/>
          <p:cNvCxnSpPr/>
          <p:nvPr userDrawn="1"/>
        </p:nvCxnSpPr>
        <p:spPr>
          <a:xfrm>
            <a:off x="-32770" y="5860636"/>
            <a:ext cx="9214015" cy="0"/>
          </a:xfrm>
          <a:prstGeom prst="line">
            <a:avLst/>
          </a:prstGeom>
          <a:ln>
            <a:solidFill>
              <a:srgbClr val="184A5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5671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 id="2147483681" r:id="rId13"/>
  </p:sldLayoutIdLst>
  <p:txStyles>
    <p:titleStyle>
      <a:lvl1pPr algn="l" defTabSz="457200" rtl="0" eaLnBrk="1" latinLnBrk="0" hangingPunct="1">
        <a:spcBef>
          <a:spcPct val="0"/>
        </a:spcBef>
        <a:buNone/>
        <a:defRPr sz="3000" b="1" i="0" kern="1200">
          <a:solidFill>
            <a:schemeClr val="bg1"/>
          </a:solidFill>
          <a:latin typeface="+mj-lt"/>
          <a:ea typeface="+mj-ea"/>
          <a:cs typeface="+mj-cs"/>
        </a:defRPr>
      </a:lvl1pPr>
    </p:titleStyle>
    <p:bodyStyle>
      <a:lvl1pPr marL="342900" marR="0" indent="-342900" algn="l" defTabSz="457200" rtl="0" eaLnBrk="1" fontAlgn="auto" latinLnBrk="0" hangingPunct="1">
        <a:lnSpc>
          <a:spcPct val="120000"/>
        </a:lnSpc>
        <a:spcBef>
          <a:spcPct val="20000"/>
        </a:spcBef>
        <a:spcAft>
          <a:spcPts val="0"/>
        </a:spcAft>
        <a:buClrTx/>
        <a:buSzTx/>
        <a:buFont typeface="Arial"/>
        <a:buChar char="•"/>
        <a:tabLst/>
        <a:defRPr sz="1800" kern="1200">
          <a:solidFill>
            <a:schemeClr val="tx1"/>
          </a:solidFill>
          <a:latin typeface="+mn-lt"/>
          <a:ea typeface="+mn-ea"/>
          <a:cs typeface="+mn-cs"/>
        </a:defRPr>
      </a:lvl1pPr>
      <a:lvl2pPr marL="742950" indent="-28575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02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lang="en-GB" sz="3200" kern="1200">
          <a:solidFill>
            <a:schemeClr val="tx1"/>
          </a:solidFill>
          <a:latin typeface="+mj-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96219"/>
          </a:xfrm>
          <a:prstGeom prst="rect">
            <a:avLst/>
          </a:prstGeom>
          <a:solidFill>
            <a:srgbClr val="184A53"/>
          </a:solidFill>
        </p:spPr>
        <p:txBody>
          <a:bodyPr vert="horz" lIns="91440" tIns="45720" rIns="91440" bIns="45720" rtlCol="0" anchor="t">
            <a:normAutofit/>
          </a:bodyPr>
          <a:lstStyle/>
          <a:p>
            <a:endParaRPr lang="en-US" dirty="0"/>
          </a:p>
        </p:txBody>
      </p:sp>
      <p:sp>
        <p:nvSpPr>
          <p:cNvPr id="3" name="Text Placeholder 2"/>
          <p:cNvSpPr>
            <a:spLocks noGrp="1"/>
          </p:cNvSpPr>
          <p:nvPr>
            <p:ph type="body" idx="1"/>
          </p:nvPr>
        </p:nvSpPr>
        <p:spPr>
          <a:xfrm>
            <a:off x="457200" y="1146632"/>
            <a:ext cx="8229600" cy="452596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ct val="120000"/>
              </a:lnSpc>
              <a:spcBef>
                <a:spcPct val="20000"/>
              </a:spcBef>
              <a:spcAft>
                <a:spcPts val="0"/>
              </a:spcAft>
              <a:buClrTx/>
              <a:buSzTx/>
              <a:buFont typeface="Arial"/>
              <a:buChar char="•"/>
              <a:tabLst/>
              <a:defRPr/>
            </a:pPr>
            <a:r>
              <a:rPr lang="en-GB" dirty="0"/>
              <a:t>Click </a:t>
            </a:r>
            <a:r>
              <a:rPr lang="en-GB" dirty="0" err="1"/>
              <a:t>toClick</a:t>
            </a:r>
            <a:r>
              <a:rPr lang="en-GB" dirty="0"/>
              <a:t> to edit Master title style</a:t>
            </a:r>
            <a:endParaRPr lang="en-US" dirty="0"/>
          </a:p>
          <a:p>
            <a:pPr lvl="0"/>
            <a:r>
              <a:rPr lang="en-GB" dirty="0"/>
              <a:t>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C8CFADB-6FEF-CB40-9632-94EC504EA0F9}" type="datetimeFigureOut">
              <a:rPr lang="en-US" smtClean="0">
                <a:solidFill>
                  <a:prstClr val="black">
                    <a:tint val="75000"/>
                  </a:prstClr>
                </a:solidFill>
              </a:rPr>
              <a:pPr defTabSz="457200"/>
              <a:t>6/5/2020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9F2D978-1EDF-AF47-93C5-F4A568F3FA32}" type="slidenum">
              <a:rPr lang="en-US" smtClean="0">
                <a:solidFill>
                  <a:prstClr val="black">
                    <a:tint val="75000"/>
                  </a:prstClr>
                </a:solidFill>
              </a:rPr>
              <a:pPr defTabSz="457200"/>
              <a:t>‹#›</a:t>
            </a:fld>
            <a:endParaRPr lang="en-US">
              <a:solidFill>
                <a:prstClr val="black">
                  <a:tint val="75000"/>
                </a:prstClr>
              </a:solidFill>
            </a:endParaRPr>
          </a:p>
        </p:txBody>
      </p:sp>
      <p:sp>
        <p:nvSpPr>
          <p:cNvPr id="38" name="Rectangle 37"/>
          <p:cNvSpPr/>
          <p:nvPr userDrawn="1"/>
        </p:nvSpPr>
        <p:spPr>
          <a:xfrm>
            <a:off x="4060688" y="6280240"/>
            <a:ext cx="4848414" cy="307777"/>
          </a:xfrm>
          <a:prstGeom prst="rect">
            <a:avLst/>
          </a:prstGeom>
        </p:spPr>
        <p:txBody>
          <a:bodyPr wrap="square">
            <a:spAutoFit/>
          </a:bodyPr>
          <a:lstStyle/>
          <a:p>
            <a:pPr algn="r" defTabSz="457200"/>
            <a:r>
              <a:rPr lang="en-US" sz="1400" b="1" dirty="0" err="1">
                <a:solidFill>
                  <a:prstClr val="black"/>
                </a:solidFill>
              </a:rPr>
              <a:t>www.maynoothuniversity.ie</a:t>
            </a:r>
            <a:r>
              <a:rPr lang="en-US" sz="1400" b="1" dirty="0">
                <a:solidFill>
                  <a:prstClr val="black"/>
                </a:solidFill>
              </a:rPr>
              <a:t>/</a:t>
            </a:r>
            <a:r>
              <a:rPr lang="en-US" sz="1400" b="1" dirty="0" err="1">
                <a:solidFill>
                  <a:prstClr val="black"/>
                </a:solidFill>
              </a:rPr>
              <a:t>hamilton</a:t>
            </a:r>
            <a:endParaRPr lang="en-US" sz="1400" b="1" dirty="0">
              <a:solidFill>
                <a:prstClr val="black"/>
              </a:solidFill>
            </a:endParaRPr>
          </a:p>
        </p:txBody>
      </p:sp>
      <p:pic>
        <p:nvPicPr>
          <p:cNvPr id="19" name="Picture 18" descr="MU Hamilton Institute Logo_RGB.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646" y="5851937"/>
            <a:ext cx="2625604" cy="978408"/>
          </a:xfrm>
          <a:prstGeom prst="rect">
            <a:avLst/>
          </a:prstGeom>
        </p:spPr>
      </p:pic>
      <p:cxnSp>
        <p:nvCxnSpPr>
          <p:cNvPr id="39" name="Straight Connector 38"/>
          <p:cNvCxnSpPr/>
          <p:nvPr userDrawn="1"/>
        </p:nvCxnSpPr>
        <p:spPr>
          <a:xfrm>
            <a:off x="-32770" y="5860636"/>
            <a:ext cx="9214015" cy="0"/>
          </a:xfrm>
          <a:prstGeom prst="line">
            <a:avLst/>
          </a:prstGeom>
          <a:ln>
            <a:solidFill>
              <a:srgbClr val="184A5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3292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457200" rtl="0" eaLnBrk="1" latinLnBrk="0" hangingPunct="1">
        <a:spcBef>
          <a:spcPct val="0"/>
        </a:spcBef>
        <a:buNone/>
        <a:defRPr sz="3000" b="1" i="0" kern="1200">
          <a:solidFill>
            <a:schemeClr val="bg1"/>
          </a:solidFill>
          <a:latin typeface="+mj-lt"/>
          <a:ea typeface="+mj-ea"/>
          <a:cs typeface="+mj-cs"/>
        </a:defRPr>
      </a:lvl1pPr>
    </p:titleStyle>
    <p:bodyStyle>
      <a:lvl1pPr marL="342900" marR="0" indent="-342900" algn="l" defTabSz="457200" rtl="0" eaLnBrk="1" fontAlgn="auto" latinLnBrk="0" hangingPunct="1">
        <a:lnSpc>
          <a:spcPct val="120000"/>
        </a:lnSpc>
        <a:spcBef>
          <a:spcPct val="20000"/>
        </a:spcBef>
        <a:spcAft>
          <a:spcPts val="0"/>
        </a:spcAft>
        <a:buClrTx/>
        <a:buSzTx/>
        <a:buFont typeface="Arial"/>
        <a:buChar char="•"/>
        <a:tabLst/>
        <a:defRPr sz="1800" kern="1200">
          <a:solidFill>
            <a:schemeClr val="tx1"/>
          </a:solidFill>
          <a:latin typeface="+mn-lt"/>
          <a:ea typeface="+mn-ea"/>
          <a:cs typeface="+mn-cs"/>
        </a:defRPr>
      </a:lvl1pPr>
      <a:lvl2pPr marL="742950" indent="-28575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2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8102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lang="en-GB" sz="3200" kern="1200">
          <a:solidFill>
            <a:schemeClr val="tx1"/>
          </a:solidFill>
          <a:latin typeface="+mj-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fif"/><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fif"/></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9.gif"/><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15.emf"/><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Layout" Target="../diagrams/layout5.xml"/><Relationship Id="rId7" Type="http://schemas.openxmlformats.org/officeDocument/2006/relationships/image" Target="../media/image11.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png"/><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maynoothuniversity.ie/news-events/covid-19-mental-health-survey-maynooth-university-and-trinity-college-finds-high-rates-anxiety"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Rectangle 6"/>
          <p:cNvSpPr/>
          <p:nvPr/>
        </p:nvSpPr>
        <p:spPr>
          <a:xfrm>
            <a:off x="182735" y="4970299"/>
            <a:ext cx="5512879" cy="148767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25403" y="4982668"/>
            <a:ext cx="7511088" cy="414144"/>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1800" b="1" dirty="0">
                <a:latin typeface="Gill Sans Nova" panose="020B0602020104020203" pitchFamily="34" charset="0"/>
              </a:rPr>
              <a:t>Dr Mary P. Murphy, Dr Nuala Whelan, </a:t>
            </a:r>
          </a:p>
          <a:p>
            <a:r>
              <a:rPr lang="en-US" sz="1800" b="1" dirty="0">
                <a:latin typeface="Gill Sans Nova" panose="020B0602020104020203" pitchFamily="34" charset="0"/>
              </a:rPr>
              <a:t>and Dr Michael McGann</a:t>
            </a:r>
          </a:p>
        </p:txBody>
      </p:sp>
      <p:sp>
        <p:nvSpPr>
          <p:cNvPr id="12" name="Subtitle 2"/>
          <p:cNvSpPr>
            <a:spLocks noGrp="1"/>
          </p:cNvSpPr>
          <p:nvPr>
            <p:ph type="subTitle" idx="1"/>
          </p:nvPr>
        </p:nvSpPr>
        <p:spPr>
          <a:xfrm>
            <a:off x="325402" y="5809041"/>
            <a:ext cx="7501355" cy="785091"/>
          </a:xfrm>
        </p:spPr>
        <p:txBody>
          <a:bodyPr>
            <a:noAutofit/>
          </a:bodyPr>
          <a:lstStyle/>
          <a:p>
            <a:pPr>
              <a:lnSpc>
                <a:spcPct val="90000"/>
              </a:lnSpc>
            </a:pPr>
            <a:r>
              <a:rPr lang="en-US" sz="1600" i="1" dirty="0">
                <a:solidFill>
                  <a:schemeClr val="tx1"/>
                </a:solidFill>
                <a:latin typeface="Gill Sans Nova" panose="020B0602020104020203" pitchFamily="34" charset="0"/>
              </a:rPr>
              <a:t>Maynooth University Social Sciences Institute </a:t>
            </a:r>
          </a:p>
          <a:p>
            <a:pPr>
              <a:lnSpc>
                <a:spcPct val="90000"/>
              </a:lnSpc>
            </a:pPr>
            <a:r>
              <a:rPr lang="en-US" sz="1600" i="1" dirty="0">
                <a:solidFill>
                  <a:schemeClr val="tx1"/>
                </a:solidFill>
                <a:latin typeface="Gill Sans Nova" panose="020B0602020104020203" pitchFamily="34" charset="0"/>
              </a:rPr>
              <a:t>and Department of Sociology</a:t>
            </a:r>
          </a:p>
        </p:txBody>
      </p:sp>
      <p:sp>
        <p:nvSpPr>
          <p:cNvPr id="35" name="TextBox 34"/>
          <p:cNvSpPr txBox="1"/>
          <p:nvPr/>
        </p:nvSpPr>
        <p:spPr>
          <a:xfrm>
            <a:off x="9306821" y="4259385"/>
            <a:ext cx="184666" cy="369332"/>
          </a:xfrm>
          <a:prstGeom prst="rect">
            <a:avLst/>
          </a:prstGeom>
          <a:noFill/>
        </p:spPr>
        <p:txBody>
          <a:bodyPr wrap="none" rtlCol="0">
            <a:spAutoFit/>
          </a:bodyPr>
          <a:lstStyle/>
          <a:p>
            <a:endParaRPr lang="en-US" dirty="0"/>
          </a:p>
        </p:txBody>
      </p:sp>
      <p:sp>
        <p:nvSpPr>
          <p:cNvPr id="36" name="TextBox 35"/>
          <p:cNvSpPr txBox="1"/>
          <p:nvPr/>
        </p:nvSpPr>
        <p:spPr>
          <a:xfrm>
            <a:off x="9378462" y="3653692"/>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rotWithShape="1">
          <a:blip r:embed="rId3"/>
          <a:srcRect t="16709" b="7114"/>
          <a:stretch/>
        </p:blipFill>
        <p:spPr>
          <a:xfrm>
            <a:off x="6422455" y="4970269"/>
            <a:ext cx="2538810" cy="718029"/>
          </a:xfrm>
          <a:prstGeom prst="rect">
            <a:avLst/>
          </a:prstGeom>
        </p:spPr>
      </p:pic>
      <p:sp>
        <p:nvSpPr>
          <p:cNvPr id="2" name="Rectangle 1">
            <a:extLst>
              <a:ext uri="{FF2B5EF4-FFF2-40B4-BE49-F238E27FC236}">
                <a16:creationId xmlns:a16="http://schemas.microsoft.com/office/drawing/2014/main" id="{6BE27B72-443A-4B83-A942-B86BD2229FDD}"/>
              </a:ext>
            </a:extLst>
          </p:cNvPr>
          <p:cNvSpPr/>
          <p:nvPr/>
        </p:nvSpPr>
        <p:spPr>
          <a:xfrm>
            <a:off x="4036147" y="6064097"/>
            <a:ext cx="1340432" cy="342914"/>
          </a:xfrm>
          <a:prstGeom prst="rect">
            <a:avLst/>
          </a:prstGeom>
        </p:spPr>
        <p:txBody>
          <a:bodyPr wrap="none">
            <a:spAutoFit/>
          </a:bodyPr>
          <a:lstStyle/>
          <a:p>
            <a:pPr>
              <a:lnSpc>
                <a:spcPct val="90000"/>
              </a:lnSpc>
            </a:pPr>
            <a:r>
              <a:rPr lang="en-US" dirty="0">
                <a:latin typeface="Gill Sans Nova" panose="020B0602020104020203" pitchFamily="34" charset="0"/>
              </a:rPr>
              <a:t>5 June, 2020</a:t>
            </a:r>
          </a:p>
        </p:txBody>
      </p:sp>
      <p:pic>
        <p:nvPicPr>
          <p:cNvPr id="10" name="Picture 9">
            <a:extLst>
              <a:ext uri="{FF2B5EF4-FFF2-40B4-BE49-F238E27FC236}">
                <a16:creationId xmlns:a16="http://schemas.microsoft.com/office/drawing/2014/main" id="{CE865D58-52CE-40BF-8BF6-3AD2F93C7C8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9305" y="5810786"/>
            <a:ext cx="2127986" cy="647190"/>
          </a:xfrm>
          <a:prstGeom prst="rect">
            <a:avLst/>
          </a:prstGeom>
          <a:noFill/>
          <a:ln>
            <a:noFill/>
          </a:ln>
        </p:spPr>
      </p:pic>
      <p:pic>
        <p:nvPicPr>
          <p:cNvPr id="11" name="Picture 10" descr="A close up of a logo&#10;&#10;Description automatically generated">
            <a:extLst>
              <a:ext uri="{FF2B5EF4-FFF2-40B4-BE49-F238E27FC236}">
                <a16:creationId xmlns:a16="http://schemas.microsoft.com/office/drawing/2014/main" id="{86DB5151-C349-4107-A33A-6D1AF3C99EA5}"/>
              </a:ext>
            </a:extLst>
          </p:cNvPr>
          <p:cNvPicPr>
            <a:picLocks noChangeAspect="1"/>
          </p:cNvPicPr>
          <p:nvPr/>
        </p:nvPicPr>
        <p:blipFill rotWithShape="1">
          <a:blip r:embed="rId5"/>
          <a:srcRect l="10239" r="9607"/>
          <a:stretch/>
        </p:blipFill>
        <p:spPr>
          <a:xfrm>
            <a:off x="7970982" y="5789626"/>
            <a:ext cx="1071418" cy="668350"/>
          </a:xfrm>
          <a:prstGeom prst="rect">
            <a:avLst/>
          </a:prstGeom>
        </p:spPr>
      </p:pic>
    </p:spTree>
    <p:extLst>
      <p:ext uri="{BB962C8B-B14F-4D97-AF65-F5344CB8AC3E}">
        <p14:creationId xmlns:p14="http://schemas.microsoft.com/office/powerpoint/2010/main" val="232071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574219" y="5202986"/>
            <a:ext cx="2590910" cy="117997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p:cNvSpPr/>
          <p:nvPr/>
        </p:nvSpPr>
        <p:spPr>
          <a:xfrm>
            <a:off x="1674178" y="5210919"/>
            <a:ext cx="2686398" cy="11799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Left-Right Arrow 4"/>
          <p:cNvSpPr/>
          <p:nvPr/>
        </p:nvSpPr>
        <p:spPr>
          <a:xfrm>
            <a:off x="521023" y="2306295"/>
            <a:ext cx="7939916" cy="1845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a:ln>
                <a:noFill/>
              </a:ln>
              <a:solidFill>
                <a:prstClr val="white"/>
              </a:solidFill>
              <a:effectLst/>
              <a:uLnTx/>
              <a:uFillTx/>
              <a:latin typeface="Calibri"/>
              <a:ea typeface="+mn-ea"/>
              <a:cs typeface="+mn-cs"/>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922" y="1611959"/>
            <a:ext cx="1437049" cy="146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E" dirty="0"/>
          </a:p>
        </p:txBody>
      </p:sp>
      <p:pic>
        <p:nvPicPr>
          <p:cNvPr id="409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26746" y="1659675"/>
            <a:ext cx="1437049" cy="143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800878" y="1642140"/>
            <a:ext cx="1437049" cy="1469474"/>
            <a:chOff x="4139693" y="430300"/>
            <a:chExt cx="968551" cy="968381"/>
          </a:xfrm>
        </p:grpSpPr>
        <p:sp>
          <p:nvSpPr>
            <p:cNvPr id="10" name="Oval 9"/>
            <p:cNvSpPr/>
            <p:nvPr/>
          </p:nvSpPr>
          <p:spPr>
            <a:xfrm>
              <a:off x="4139693" y="430300"/>
              <a:ext cx="968551" cy="968381"/>
            </a:xfrm>
            <a:prstGeom prst="ellips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Oval 4"/>
            <p:cNvSpPr/>
            <p:nvPr/>
          </p:nvSpPr>
          <p:spPr>
            <a:xfrm>
              <a:off x="4278057" y="568666"/>
              <a:ext cx="691822" cy="6916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479" tIns="10479" rIns="10479" bIns="10479" numCol="1" spcCol="1270" anchor="ctr" anchorCtr="0">
              <a:noAutofit/>
            </a:bodyPr>
            <a:lstStyle/>
            <a:p>
              <a:pPr marL="0" marR="0" lvl="0" indent="0" algn="ctr" defTabSz="366761" rtl="0" eaLnBrk="1" fontAlgn="auto" latinLnBrk="0" hangingPunct="1">
                <a:lnSpc>
                  <a:spcPct val="90000"/>
                </a:lnSpc>
                <a:spcBef>
                  <a:spcPct val="0"/>
                </a:spcBef>
                <a:spcAft>
                  <a:spcPct val="35000"/>
                </a:spcAft>
                <a:buClrTx/>
                <a:buSzTx/>
                <a:buFontTx/>
                <a:buNone/>
                <a:tabLst/>
                <a:defRPr/>
              </a:pPr>
              <a:r>
                <a:rPr kumimoji="0" lang="en-IE"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Work-First  Activation</a:t>
              </a:r>
            </a:p>
          </p:txBody>
        </p:sp>
      </p:grpSp>
      <p:grpSp>
        <p:nvGrpSpPr>
          <p:cNvPr id="12" name="Group 11"/>
          <p:cNvGrpSpPr/>
          <p:nvPr/>
        </p:nvGrpSpPr>
        <p:grpSpPr>
          <a:xfrm>
            <a:off x="4808924" y="1611959"/>
            <a:ext cx="1530597" cy="1484765"/>
            <a:chOff x="3067479" y="430300"/>
            <a:chExt cx="968551" cy="968381"/>
          </a:xfrm>
        </p:grpSpPr>
        <p:sp>
          <p:nvSpPr>
            <p:cNvPr id="13" name="Oval 12"/>
            <p:cNvSpPr/>
            <p:nvPr/>
          </p:nvSpPr>
          <p:spPr>
            <a:xfrm>
              <a:off x="3067479" y="430300"/>
              <a:ext cx="968551" cy="968381"/>
            </a:xfrm>
            <a:prstGeom prst="ellipse">
              <a:avLst/>
            </a:prstGeom>
          </p:spPr>
          <p:style>
            <a:lnRef idx="2">
              <a:schemeClr val="accent5">
                <a:hueOff val="-2451115"/>
                <a:satOff val="-3409"/>
                <a:lumOff val="-130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Oval 4"/>
            <p:cNvSpPr/>
            <p:nvPr/>
          </p:nvSpPr>
          <p:spPr>
            <a:xfrm>
              <a:off x="3136660" y="568666"/>
              <a:ext cx="830186" cy="6916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479" tIns="10479" rIns="10479" bIns="10479" numCol="1" spcCol="1270" anchor="ctr" anchorCtr="0">
              <a:noAutofit/>
            </a:bodyPr>
            <a:lstStyle/>
            <a:p>
              <a:pPr marL="0" marR="0" lvl="0" indent="0" algn="ctr" defTabSz="366761" rtl="0" eaLnBrk="1" fontAlgn="auto" latinLnBrk="0" hangingPunct="1">
                <a:lnSpc>
                  <a:spcPct val="90000"/>
                </a:lnSpc>
                <a:spcBef>
                  <a:spcPct val="0"/>
                </a:spcBef>
                <a:spcAft>
                  <a:spcPct val="35000"/>
                </a:spcAft>
                <a:buClrTx/>
                <a:buSzTx/>
                <a:buFontTx/>
                <a:buNone/>
                <a:tabLst/>
                <a:defRPr/>
              </a:pPr>
              <a:r>
                <a:rPr kumimoji="0" lang="en-IE"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Human Capital Development</a:t>
              </a:r>
            </a:p>
          </p:txBody>
        </p:sp>
      </p:grpSp>
      <p:sp>
        <p:nvSpPr>
          <p:cNvPr id="6" name="TextBox 5"/>
          <p:cNvSpPr txBox="1"/>
          <p:nvPr/>
        </p:nvSpPr>
        <p:spPr>
          <a:xfrm>
            <a:off x="-505862" y="4725313"/>
            <a:ext cx="2053770" cy="646331"/>
          </a:xfrm>
          <a:prstGeom prst="rect">
            <a:avLst/>
          </a:prstGeom>
          <a:noFill/>
        </p:spPr>
        <p:txBody>
          <a:bodyPr wrap="square" rtlCol="0">
            <a:spAutoFit/>
          </a:bodyPr>
          <a:lstStyle/>
          <a:p>
            <a:pPr marL="214341" marR="0" lvl="0" indent="-21434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prstClr val="black"/>
              </a:solidFill>
              <a:effectLst/>
              <a:uLnTx/>
              <a:uFillTx/>
              <a:latin typeface="Calibri"/>
              <a:ea typeface="+mn-ea"/>
              <a:cs typeface="+mn-cs"/>
            </a:endParaRPr>
          </a:p>
          <a:p>
            <a:pPr marL="214341" marR="0" lvl="0" indent="-21434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6788683" y="3130907"/>
            <a:ext cx="2346303" cy="2007794"/>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Avoids prolonged unemployment     </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Intensive job search</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Speedy return to work      </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Monitoring Activity/compliance</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4779030" y="3132235"/>
            <a:ext cx="1849883" cy="1686167"/>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45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Skill / Competence development     </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45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Sustainable access</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45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In-work transitions/ </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45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career development</a:t>
            </a:r>
            <a:endParaRPr kumimoji="0" lang="en-IE"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endParaRPr>
          </a:p>
        </p:txBody>
      </p:sp>
      <p:sp>
        <p:nvSpPr>
          <p:cNvPr id="16" name="Rectangle 15"/>
          <p:cNvSpPr/>
          <p:nvPr/>
        </p:nvSpPr>
        <p:spPr>
          <a:xfrm>
            <a:off x="2682687" y="3189428"/>
            <a:ext cx="1945744" cy="140301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45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Capability, Wellbeing </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45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Empowering</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45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Freedom to choose</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45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Co-design</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521023" y="3112606"/>
            <a:ext cx="1994066" cy="1441485"/>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Holistic </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Prioritising life needs </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Capability / Wellbeing</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000000"/>
                </a:solidFill>
                <a:effectLst/>
                <a:uLnTx/>
                <a:uFillTx/>
                <a:latin typeface="Gill Sans Nova Light" panose="020B0302020104020203" pitchFamily="34" charset="0"/>
                <a:ea typeface="+mn-ea"/>
                <a:cs typeface="+mn-cs"/>
              </a:rPr>
              <a:t>Networked / Flexible</a:t>
            </a:r>
            <a:endParaRPr kumimoji="0" lang="en-GB" sz="16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p:txBody>
      </p:sp>
      <p:sp>
        <p:nvSpPr>
          <p:cNvPr id="18" name="TextBox 17"/>
          <p:cNvSpPr txBox="1"/>
          <p:nvPr/>
        </p:nvSpPr>
        <p:spPr>
          <a:xfrm>
            <a:off x="5811520" y="5356971"/>
            <a:ext cx="2265679"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a:ea typeface="+mn-ea"/>
                <a:cs typeface="+mn-cs"/>
              </a:rPr>
              <a:t>Decent ‘work-first’ </a:t>
            </a:r>
            <a:r>
              <a:rPr kumimoji="0" lang="en-IE" sz="1600" b="0" i="0" u="none" strike="noStrike" kern="1200" cap="none" spc="0" normalizeH="0" baseline="0" noProof="0" dirty="0">
                <a:ln>
                  <a:noFill/>
                </a:ln>
                <a:solidFill>
                  <a:prstClr val="white"/>
                </a:solidFill>
                <a:effectLst/>
                <a:uLnTx/>
                <a:uFillTx/>
                <a:latin typeface="Calibri"/>
                <a:ea typeface="+mn-ea"/>
                <a:cs typeface="+mn-cs"/>
              </a:rPr>
              <a:t>sustainable approach for the job ready - ALMP</a:t>
            </a:r>
          </a:p>
        </p:txBody>
      </p:sp>
      <p:sp>
        <p:nvSpPr>
          <p:cNvPr id="19" name="TextBox 18"/>
          <p:cNvSpPr txBox="1"/>
          <p:nvPr/>
        </p:nvSpPr>
        <p:spPr>
          <a:xfrm>
            <a:off x="2031398" y="5356971"/>
            <a:ext cx="215227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a:ea typeface="+mn-ea"/>
                <a:cs typeface="+mn-cs"/>
              </a:rPr>
              <a:t>Work-Life approach </a:t>
            </a:r>
            <a:r>
              <a:rPr kumimoji="0" lang="en-IE" sz="1600" b="0" i="0" u="none" strike="noStrike" kern="1200" cap="none" spc="0" normalizeH="0" baseline="0" noProof="0" dirty="0">
                <a:ln>
                  <a:noFill/>
                </a:ln>
                <a:solidFill>
                  <a:prstClr val="white"/>
                </a:solidFill>
                <a:effectLst/>
                <a:uLnTx/>
                <a:uFillTx/>
                <a:latin typeface="Calibri"/>
                <a:ea typeface="+mn-ea"/>
                <a:cs typeface="+mn-cs"/>
              </a:rPr>
              <a:t>for those more distant from the labour market</a:t>
            </a:r>
          </a:p>
        </p:txBody>
      </p:sp>
      <p:sp>
        <p:nvSpPr>
          <p:cNvPr id="21" name="Text Placeholder 1">
            <a:extLst>
              <a:ext uri="{FF2B5EF4-FFF2-40B4-BE49-F238E27FC236}">
                <a16:creationId xmlns:a16="http://schemas.microsoft.com/office/drawing/2014/main" id="{5E921422-EBD4-4DD1-A5F1-5AA331C27494}"/>
              </a:ext>
            </a:extLst>
          </p:cNvPr>
          <p:cNvSpPr txBox="1">
            <a:spLocks/>
          </p:cNvSpPr>
          <p:nvPr/>
        </p:nvSpPr>
        <p:spPr>
          <a:xfrm>
            <a:off x="602042" y="528023"/>
            <a:ext cx="7939916" cy="479104"/>
          </a:xfrm>
          <a:prstGeom prst="rect">
            <a:avLst/>
          </a:prstGeom>
          <a:ln w="12700">
            <a:solidFill>
              <a:schemeClr val="accent2">
                <a:lumMod val="50000"/>
              </a:schemeClr>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504D">
                    <a:lumMod val="50000"/>
                  </a:srgbClr>
                </a:solidFill>
                <a:effectLst/>
                <a:uLnTx/>
                <a:uFillTx/>
                <a:latin typeface="Gill Sans Nova" panose="020B0602020104020203" pitchFamily="34" charset="0"/>
                <a:ea typeface="+mn-ea"/>
                <a:cs typeface="+mn-cs"/>
              </a:rPr>
              <a:t>Labour</a:t>
            </a:r>
            <a:r>
              <a:rPr kumimoji="0" lang="en-US" sz="28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rPr>
              <a:t> Market Policy Options</a:t>
            </a:r>
          </a:p>
        </p:txBody>
      </p:sp>
    </p:spTree>
    <p:extLst>
      <p:ext uri="{BB962C8B-B14F-4D97-AF65-F5344CB8AC3E}">
        <p14:creationId xmlns:p14="http://schemas.microsoft.com/office/powerpoint/2010/main" val="2666783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sz="half" idx="1"/>
          </p:nvPr>
        </p:nvSpPr>
        <p:spPr>
          <a:xfrm>
            <a:off x="172720" y="1011568"/>
            <a:ext cx="3375721" cy="5368911"/>
          </a:xfrm>
        </p:spPr>
        <p:txBody>
          <a:bodyPr>
            <a:noAutofit/>
          </a:bodyPr>
          <a:lstStyle/>
          <a:p>
            <a:pPr marL="0" indent="0">
              <a:buNone/>
            </a:pPr>
            <a:r>
              <a:rPr lang="en-IE" sz="1800" b="1" dirty="0">
                <a:solidFill>
                  <a:schemeClr val="accent2">
                    <a:lumMod val="50000"/>
                  </a:schemeClr>
                </a:solidFill>
                <a:latin typeface="Gill Sans Nova" panose="020B0602020104020203" pitchFamily="34" charset="0"/>
              </a:rPr>
              <a:t>Framing services</a:t>
            </a:r>
          </a:p>
          <a:p>
            <a:pPr marL="171473" indent="-171473">
              <a:lnSpc>
                <a:spcPct val="120000"/>
              </a:lnSpc>
              <a:spcBef>
                <a:spcPts val="750"/>
              </a:spcBef>
              <a:spcAft>
                <a:spcPts val="450"/>
              </a:spcAft>
            </a:pPr>
            <a:r>
              <a:rPr lang="en-GB" sz="1600" dirty="0">
                <a:solidFill>
                  <a:prstClr val="black"/>
                </a:solidFill>
                <a:latin typeface="Gill Sans Nova" panose="020B0602020104020203" pitchFamily="34" charset="0"/>
              </a:rPr>
              <a:t>Post-disaster psychosocial interventions </a:t>
            </a:r>
            <a:r>
              <a:rPr lang="en-GB" sz="1100" dirty="0">
                <a:solidFill>
                  <a:prstClr val="black"/>
                </a:solidFill>
                <a:latin typeface="Gill Sans Nova Light" panose="020B0302020104020203" pitchFamily="34" charset="0"/>
              </a:rPr>
              <a:t>(</a:t>
            </a:r>
            <a:r>
              <a:rPr lang="en-GB" sz="1100" dirty="0" err="1">
                <a:solidFill>
                  <a:prstClr val="black"/>
                </a:solidFill>
                <a:latin typeface="Gill Sans Nova Light" panose="020B0302020104020203" pitchFamily="34" charset="0"/>
              </a:rPr>
              <a:t>Hobfoll</a:t>
            </a:r>
            <a:r>
              <a:rPr lang="en-GB" sz="1100" dirty="0">
                <a:solidFill>
                  <a:prstClr val="black"/>
                </a:solidFill>
                <a:latin typeface="Gill Sans Nova Light" panose="020B0302020104020203" pitchFamily="34" charset="0"/>
              </a:rPr>
              <a:t> et al., 2007)</a:t>
            </a:r>
          </a:p>
          <a:p>
            <a:pPr marL="360363" lvl="1" indent="-184150">
              <a:lnSpc>
                <a:spcPct val="120000"/>
              </a:lnSpc>
              <a:spcBef>
                <a:spcPts val="0"/>
              </a:spcBef>
              <a:buFont typeface="Arial" panose="020B0604020202020204" pitchFamily="34" charset="0"/>
              <a:buChar char="•"/>
            </a:pPr>
            <a:r>
              <a:rPr lang="en-GB" sz="1500" dirty="0">
                <a:solidFill>
                  <a:prstClr val="black"/>
                </a:solidFill>
                <a:latin typeface="Gill Sans Nova Light" panose="020B0302020104020203" pitchFamily="34" charset="0"/>
              </a:rPr>
              <a:t>Sense of safety</a:t>
            </a:r>
          </a:p>
          <a:p>
            <a:pPr marL="360363" lvl="1" indent="-184150">
              <a:lnSpc>
                <a:spcPct val="120000"/>
              </a:lnSpc>
              <a:spcBef>
                <a:spcPts val="0"/>
              </a:spcBef>
              <a:buFont typeface="Arial" panose="020B0604020202020204" pitchFamily="34" charset="0"/>
              <a:buChar char="•"/>
            </a:pPr>
            <a:r>
              <a:rPr lang="en-GB" sz="1500" dirty="0">
                <a:solidFill>
                  <a:prstClr val="black"/>
                </a:solidFill>
                <a:latin typeface="Gill Sans Nova Light" panose="020B0302020104020203" pitchFamily="34" charset="0"/>
              </a:rPr>
              <a:t>Calming</a:t>
            </a:r>
          </a:p>
          <a:p>
            <a:pPr marL="360363" lvl="1" indent="-184150">
              <a:lnSpc>
                <a:spcPct val="120000"/>
              </a:lnSpc>
              <a:spcBef>
                <a:spcPts val="0"/>
              </a:spcBef>
              <a:buFont typeface="Arial" panose="020B0604020202020204" pitchFamily="34" charset="0"/>
              <a:buChar char="•"/>
            </a:pPr>
            <a:r>
              <a:rPr lang="en-GB" sz="1500" dirty="0">
                <a:solidFill>
                  <a:prstClr val="black"/>
                </a:solidFill>
                <a:latin typeface="Gill Sans Nova Light" panose="020B0302020104020203" pitchFamily="34" charset="0"/>
              </a:rPr>
              <a:t>Sense of self and community</a:t>
            </a:r>
          </a:p>
          <a:p>
            <a:pPr marL="176213" lvl="1" indent="0">
              <a:lnSpc>
                <a:spcPct val="120000"/>
              </a:lnSpc>
              <a:spcBef>
                <a:spcPts val="0"/>
              </a:spcBef>
              <a:buNone/>
            </a:pPr>
            <a:r>
              <a:rPr lang="en-GB" sz="1500" dirty="0">
                <a:solidFill>
                  <a:prstClr val="black"/>
                </a:solidFill>
                <a:latin typeface="Gill Sans Nova Light" panose="020B0302020104020203" pitchFamily="34" charset="0"/>
              </a:rPr>
              <a:t>    efficacy</a:t>
            </a:r>
          </a:p>
          <a:p>
            <a:pPr marL="360363" lvl="1" indent="-184150">
              <a:lnSpc>
                <a:spcPct val="120000"/>
              </a:lnSpc>
              <a:spcBef>
                <a:spcPts val="0"/>
              </a:spcBef>
              <a:buFont typeface="Arial" panose="020B0604020202020204" pitchFamily="34" charset="0"/>
              <a:buChar char="•"/>
            </a:pPr>
            <a:r>
              <a:rPr lang="en-GB" sz="1500" dirty="0">
                <a:solidFill>
                  <a:prstClr val="black"/>
                </a:solidFill>
                <a:latin typeface="Gill Sans Nova Light" panose="020B0302020104020203" pitchFamily="34" charset="0"/>
              </a:rPr>
              <a:t>Connectedness</a:t>
            </a:r>
          </a:p>
          <a:p>
            <a:pPr marL="360363" lvl="1" indent="-184150">
              <a:lnSpc>
                <a:spcPct val="120000"/>
              </a:lnSpc>
              <a:spcBef>
                <a:spcPts val="0"/>
              </a:spcBef>
              <a:buFont typeface="Arial" panose="020B0604020202020204" pitchFamily="34" charset="0"/>
              <a:buChar char="•"/>
            </a:pPr>
            <a:r>
              <a:rPr lang="en-GB" sz="1500" dirty="0">
                <a:solidFill>
                  <a:prstClr val="black"/>
                </a:solidFill>
                <a:latin typeface="Gill Sans Nova Light" panose="020B0302020104020203" pitchFamily="34" charset="0"/>
              </a:rPr>
              <a:t>Hope</a:t>
            </a:r>
          </a:p>
          <a:p>
            <a:pPr marL="360363" lvl="1" indent="-184150">
              <a:lnSpc>
                <a:spcPct val="120000"/>
              </a:lnSpc>
              <a:spcBef>
                <a:spcPts val="0"/>
              </a:spcBef>
              <a:buFont typeface="Arial" panose="020B0604020202020204" pitchFamily="34" charset="0"/>
              <a:buChar char="•"/>
            </a:pPr>
            <a:endParaRPr lang="en-GB" sz="1500" dirty="0">
              <a:solidFill>
                <a:prstClr val="black"/>
              </a:solidFill>
              <a:latin typeface="Gill Sans Nova Light" panose="020B0302020104020203" pitchFamily="34" charset="0"/>
            </a:endParaRPr>
          </a:p>
          <a:p>
            <a:pPr marL="360363" lvl="1" indent="-184150">
              <a:lnSpc>
                <a:spcPct val="120000"/>
              </a:lnSpc>
              <a:spcBef>
                <a:spcPts val="0"/>
              </a:spcBef>
              <a:buFont typeface="Arial" panose="020B0604020202020204" pitchFamily="34" charset="0"/>
              <a:buChar char="•"/>
            </a:pPr>
            <a:endParaRPr lang="en-GB" sz="1500" dirty="0">
              <a:solidFill>
                <a:prstClr val="black"/>
              </a:solidFill>
              <a:latin typeface="Gill Sans Nova Light" panose="020B0302020104020203" pitchFamily="34" charset="0"/>
            </a:endParaRPr>
          </a:p>
          <a:p>
            <a:pPr marL="180975" indent="-180975">
              <a:lnSpc>
                <a:spcPct val="120000"/>
              </a:lnSpc>
              <a:spcAft>
                <a:spcPts val="450"/>
              </a:spcAft>
            </a:pPr>
            <a:r>
              <a:rPr lang="en-GB" sz="1600" dirty="0">
                <a:latin typeface="Gill Sans Nova" panose="020B0602020104020203" pitchFamily="34" charset="0"/>
              </a:rPr>
              <a:t>Trauma informed care</a:t>
            </a:r>
          </a:p>
          <a:p>
            <a:pPr marL="360363" lvl="1" indent="-180975">
              <a:lnSpc>
                <a:spcPct val="120000"/>
              </a:lnSpc>
              <a:spcBef>
                <a:spcPts val="0"/>
              </a:spcBef>
              <a:buFont typeface="Arial" panose="020B0604020202020204" pitchFamily="34" charset="0"/>
              <a:buChar char="•"/>
            </a:pPr>
            <a:r>
              <a:rPr lang="en-GB" sz="1500" dirty="0">
                <a:latin typeface="Gill Sans Nova Light" panose="020B0302020104020203" pitchFamily="34" charset="0"/>
              </a:rPr>
              <a:t>Safety</a:t>
            </a:r>
          </a:p>
          <a:p>
            <a:pPr marL="360363" lvl="1" indent="-180975">
              <a:lnSpc>
                <a:spcPct val="120000"/>
              </a:lnSpc>
              <a:spcBef>
                <a:spcPts val="0"/>
              </a:spcBef>
              <a:buFont typeface="Arial" panose="020B0604020202020204" pitchFamily="34" charset="0"/>
              <a:buChar char="•"/>
            </a:pPr>
            <a:r>
              <a:rPr lang="en-GB" sz="1500" dirty="0">
                <a:latin typeface="Gill Sans Nova Light" panose="020B0302020104020203" pitchFamily="34" charset="0"/>
              </a:rPr>
              <a:t>Trustworthiness and transparency</a:t>
            </a:r>
          </a:p>
          <a:p>
            <a:pPr marL="360363" lvl="1" indent="-180975">
              <a:lnSpc>
                <a:spcPct val="120000"/>
              </a:lnSpc>
              <a:spcBef>
                <a:spcPts val="0"/>
              </a:spcBef>
              <a:buFont typeface="Arial" panose="020B0604020202020204" pitchFamily="34" charset="0"/>
              <a:buChar char="•"/>
            </a:pPr>
            <a:r>
              <a:rPr lang="en-GB" sz="1500" dirty="0">
                <a:latin typeface="Gill Sans Nova Light" panose="020B0302020104020203" pitchFamily="34" charset="0"/>
              </a:rPr>
              <a:t>Collaboration</a:t>
            </a:r>
          </a:p>
          <a:p>
            <a:pPr marL="360363" lvl="1" indent="-180975">
              <a:lnSpc>
                <a:spcPct val="120000"/>
              </a:lnSpc>
              <a:spcBef>
                <a:spcPts val="0"/>
              </a:spcBef>
              <a:buFont typeface="Arial" panose="020B0604020202020204" pitchFamily="34" charset="0"/>
              <a:buChar char="•"/>
            </a:pPr>
            <a:r>
              <a:rPr lang="en-GB" sz="1500" dirty="0">
                <a:latin typeface="Gill Sans Nova Light" panose="020B0302020104020203" pitchFamily="34" charset="0"/>
              </a:rPr>
              <a:t>Empowerment</a:t>
            </a:r>
          </a:p>
          <a:p>
            <a:pPr marL="360363" lvl="1" indent="-180975">
              <a:lnSpc>
                <a:spcPct val="120000"/>
              </a:lnSpc>
              <a:spcBef>
                <a:spcPts val="0"/>
              </a:spcBef>
              <a:buFont typeface="Arial" panose="020B0604020202020204" pitchFamily="34" charset="0"/>
              <a:buChar char="•"/>
            </a:pPr>
            <a:r>
              <a:rPr lang="en-GB" sz="1500" dirty="0">
                <a:latin typeface="Gill Sans Nova Light" panose="020B0302020104020203" pitchFamily="34" charset="0"/>
              </a:rPr>
              <a:t>Choice</a:t>
            </a:r>
          </a:p>
          <a:p>
            <a:pPr marL="360363" lvl="1" indent="-180975">
              <a:lnSpc>
                <a:spcPct val="120000"/>
              </a:lnSpc>
              <a:spcBef>
                <a:spcPts val="0"/>
              </a:spcBef>
              <a:buFont typeface="Arial" panose="020B0604020202020204" pitchFamily="34" charset="0"/>
              <a:buChar char="•"/>
            </a:pPr>
            <a:r>
              <a:rPr lang="en-GB" sz="1500" dirty="0">
                <a:latin typeface="Gill Sans Nova Light" panose="020B0302020104020203" pitchFamily="34" charset="0"/>
              </a:rPr>
              <a:t>Intersectionality</a:t>
            </a:r>
          </a:p>
          <a:p>
            <a:endParaRPr lang="en-IE" dirty="0"/>
          </a:p>
        </p:txBody>
      </p:sp>
      <p:sp>
        <p:nvSpPr>
          <p:cNvPr id="4" name="Content Placeholder 3"/>
          <p:cNvSpPr>
            <a:spLocks noGrp="1"/>
          </p:cNvSpPr>
          <p:nvPr>
            <p:ph sz="half" idx="2"/>
          </p:nvPr>
        </p:nvSpPr>
        <p:spPr>
          <a:xfrm>
            <a:off x="5650544" y="1011568"/>
            <a:ext cx="3480534" cy="5153735"/>
          </a:xfrm>
        </p:spPr>
        <p:txBody>
          <a:bodyPr>
            <a:noAutofit/>
          </a:bodyPr>
          <a:lstStyle/>
          <a:p>
            <a:pPr marL="0" indent="0">
              <a:spcAft>
                <a:spcPts val="600"/>
              </a:spcAft>
              <a:buNone/>
            </a:pPr>
            <a:r>
              <a:rPr lang="en-GB" sz="1800" b="1" dirty="0">
                <a:solidFill>
                  <a:schemeClr val="accent2">
                    <a:lumMod val="50000"/>
                  </a:schemeClr>
                </a:solidFill>
                <a:latin typeface="Gill Sans Nova" panose="020B0602020104020203" pitchFamily="34" charset="0"/>
              </a:rPr>
              <a:t>Daily practice of activation</a:t>
            </a:r>
          </a:p>
          <a:p>
            <a:pPr marL="180975" indent="-180975">
              <a:lnSpc>
                <a:spcPct val="120000"/>
              </a:lnSpc>
              <a:spcBef>
                <a:spcPts val="0"/>
              </a:spcBef>
              <a:spcAft>
                <a:spcPts val="450"/>
              </a:spcAft>
            </a:pPr>
            <a:r>
              <a:rPr lang="en-GB" sz="1600" dirty="0">
                <a:latin typeface="Gill Sans Nova" panose="020B0602020104020203" pitchFamily="34" charset="0"/>
              </a:rPr>
              <a:t>Career Development- </a:t>
            </a:r>
            <a:r>
              <a:rPr lang="en-GB" sz="1500" dirty="0">
                <a:latin typeface="Gill Sans Nova Light" panose="020B0302020104020203" pitchFamily="34" charset="0"/>
              </a:rPr>
              <a:t>promotes life effects, ability effects, self perception effects, opportunity-perception effects, opportunity effects</a:t>
            </a:r>
            <a:r>
              <a:rPr lang="en-GB" sz="1600" dirty="0">
                <a:latin typeface="Gill Sans Nova Light" panose="020B0302020104020203" pitchFamily="34" charset="0"/>
              </a:rPr>
              <a:t> </a:t>
            </a:r>
            <a:r>
              <a:rPr lang="en-GB" sz="1000" dirty="0">
                <a:latin typeface="Gill Sans Nova Light" panose="020B0302020104020203" pitchFamily="34" charset="0"/>
              </a:rPr>
              <a:t>(</a:t>
            </a:r>
            <a:r>
              <a:rPr lang="en-GB" sz="1000" dirty="0" err="1">
                <a:latin typeface="Gill Sans Nova Light" panose="020B0302020104020203" pitchFamily="34" charset="0"/>
              </a:rPr>
              <a:t>Redekopp</a:t>
            </a:r>
            <a:r>
              <a:rPr lang="en-GB" sz="1000" dirty="0">
                <a:latin typeface="Gill Sans Nova Light" panose="020B0302020104020203" pitchFamily="34" charset="0"/>
              </a:rPr>
              <a:t> &amp; Huston, 2020)</a:t>
            </a:r>
          </a:p>
          <a:p>
            <a:pPr marL="180975" indent="-180975">
              <a:lnSpc>
                <a:spcPct val="120000"/>
              </a:lnSpc>
              <a:spcBef>
                <a:spcPts val="0"/>
              </a:spcBef>
              <a:spcAft>
                <a:spcPts val="450"/>
              </a:spcAft>
            </a:pPr>
            <a:endParaRPr lang="en-GB" sz="1000" dirty="0">
              <a:latin typeface="Gill Sans Nova Light" panose="020B0302020104020203" pitchFamily="34" charset="0"/>
            </a:endParaRPr>
          </a:p>
          <a:p>
            <a:pPr marL="180975" indent="-180975">
              <a:lnSpc>
                <a:spcPct val="120000"/>
              </a:lnSpc>
              <a:spcBef>
                <a:spcPts val="0"/>
              </a:spcBef>
              <a:spcAft>
                <a:spcPts val="450"/>
              </a:spcAft>
            </a:pPr>
            <a:r>
              <a:rPr lang="en-GB" sz="1600" dirty="0">
                <a:latin typeface="Gill Sans Nova" panose="020B0602020104020203" pitchFamily="34" charset="0"/>
              </a:rPr>
              <a:t>Mental health </a:t>
            </a:r>
            <a:r>
              <a:rPr lang="en-GB" sz="1600" dirty="0">
                <a:latin typeface="Gill Sans Nova Light" panose="020B0302020104020203" pitchFamily="34" charset="0"/>
              </a:rPr>
              <a:t>– </a:t>
            </a:r>
            <a:r>
              <a:rPr lang="en-GB" sz="1500" dirty="0">
                <a:latin typeface="Gill Sans Nova Light" panose="020B0302020104020203" pitchFamily="34" charset="0"/>
              </a:rPr>
              <a:t>three Rs of anxiety management (Resilience, Reframing, Recovery)</a:t>
            </a:r>
            <a:r>
              <a:rPr lang="en-GB" sz="1600" dirty="0">
                <a:latin typeface="Gill Sans Nova Light" panose="020B0302020104020203" pitchFamily="34" charset="0"/>
              </a:rPr>
              <a:t> </a:t>
            </a:r>
            <a:r>
              <a:rPr lang="en-GB" sz="1000" dirty="0">
                <a:latin typeface="Gill Sans Nova Light" panose="020B0302020104020203" pitchFamily="34" charset="0"/>
              </a:rPr>
              <a:t>(Lucey, 2020)</a:t>
            </a:r>
          </a:p>
          <a:p>
            <a:pPr marL="180975" indent="-180975">
              <a:lnSpc>
                <a:spcPct val="120000"/>
              </a:lnSpc>
              <a:spcBef>
                <a:spcPts val="0"/>
              </a:spcBef>
              <a:spcAft>
                <a:spcPts val="450"/>
              </a:spcAft>
            </a:pPr>
            <a:endParaRPr lang="en-GB" sz="1000" dirty="0">
              <a:latin typeface="Gill Sans Nova Light" panose="020B0302020104020203" pitchFamily="34" charset="0"/>
            </a:endParaRPr>
          </a:p>
          <a:p>
            <a:pPr marL="180975" indent="-180975">
              <a:lnSpc>
                <a:spcPct val="120000"/>
              </a:lnSpc>
              <a:spcBef>
                <a:spcPts val="0"/>
              </a:spcBef>
              <a:spcAft>
                <a:spcPts val="450"/>
              </a:spcAft>
            </a:pPr>
            <a:r>
              <a:rPr lang="en-GB" sz="1600" dirty="0">
                <a:latin typeface="Gill Sans Nova"/>
              </a:rPr>
              <a:t>Approach</a:t>
            </a:r>
            <a:r>
              <a:rPr lang="en-GB" sz="1500" dirty="0">
                <a:latin typeface="Gill Sans Nova Light" panose="020B0302020104020203" pitchFamily="34" charset="0"/>
              </a:rPr>
              <a:t> – Solidarity,  Hope, Positive, positive personal and psychosocial outcomes</a:t>
            </a:r>
          </a:p>
          <a:p>
            <a:pPr marL="180975" indent="-180975">
              <a:lnSpc>
                <a:spcPct val="120000"/>
              </a:lnSpc>
              <a:spcBef>
                <a:spcPts val="0"/>
              </a:spcBef>
              <a:spcAft>
                <a:spcPts val="450"/>
              </a:spcAft>
            </a:pPr>
            <a:endParaRPr lang="en-GB" sz="1000" dirty="0">
              <a:latin typeface="Gill Sans Nova Light" panose="020B0302020104020203" pitchFamily="34" charset="0"/>
            </a:endParaRPr>
          </a:p>
          <a:p>
            <a:pPr marL="180975" indent="-180975">
              <a:lnSpc>
                <a:spcPct val="120000"/>
              </a:lnSpc>
              <a:spcBef>
                <a:spcPts val="0"/>
              </a:spcBef>
              <a:spcAft>
                <a:spcPts val="450"/>
              </a:spcAft>
            </a:pPr>
            <a:r>
              <a:rPr lang="en-GB" sz="1600" dirty="0">
                <a:latin typeface="Gill Sans Nova" panose="020B0602020104020203" pitchFamily="34" charset="0"/>
              </a:rPr>
              <a:t>Capacity and Competence</a:t>
            </a:r>
          </a:p>
          <a:p>
            <a:pPr marL="180975" indent="-180975">
              <a:lnSpc>
                <a:spcPct val="120000"/>
              </a:lnSpc>
              <a:spcBef>
                <a:spcPts val="0"/>
              </a:spcBef>
              <a:spcAft>
                <a:spcPts val="450"/>
              </a:spcAft>
            </a:pPr>
            <a:endParaRPr lang="en-GB" sz="1000" dirty="0">
              <a:latin typeface="Gill Sans Nova" panose="020B0602020104020203" pitchFamily="34" charset="0"/>
            </a:endParaRPr>
          </a:p>
          <a:p>
            <a:pPr marL="180975" indent="-180975">
              <a:lnSpc>
                <a:spcPct val="120000"/>
              </a:lnSpc>
              <a:spcBef>
                <a:spcPts val="0"/>
              </a:spcBef>
              <a:spcAft>
                <a:spcPts val="450"/>
              </a:spcAft>
            </a:pPr>
            <a:r>
              <a:rPr lang="en-GB" sz="1600" dirty="0">
                <a:latin typeface="Gill Sans Nova" panose="020B0602020104020203" pitchFamily="34" charset="0"/>
              </a:rPr>
              <a:t>Robust Triage and Profiling</a:t>
            </a:r>
          </a:p>
          <a:p>
            <a:endParaRPr lang="en-IE"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3646" y="2032000"/>
            <a:ext cx="3580917" cy="309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1">
            <a:extLst>
              <a:ext uri="{FF2B5EF4-FFF2-40B4-BE49-F238E27FC236}">
                <a16:creationId xmlns:a16="http://schemas.microsoft.com/office/drawing/2014/main" id="{1D36A818-545B-4DFC-9514-BCA5D783B09E}"/>
              </a:ext>
            </a:extLst>
          </p:cNvPr>
          <p:cNvSpPr txBox="1">
            <a:spLocks/>
          </p:cNvSpPr>
          <p:nvPr/>
        </p:nvSpPr>
        <p:spPr>
          <a:xfrm>
            <a:off x="602041" y="272130"/>
            <a:ext cx="8015485" cy="631681"/>
          </a:xfrm>
          <a:prstGeom prst="rect">
            <a:avLst/>
          </a:prstGeom>
          <a:ln w="12700">
            <a:solidFill>
              <a:schemeClr val="accent2">
                <a:lumMod val="50000"/>
              </a:schemeClr>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rPr>
              <a:t>Supply side services…</a:t>
            </a:r>
          </a:p>
        </p:txBody>
      </p:sp>
    </p:spTree>
    <p:extLst>
      <p:ext uri="{BB962C8B-B14F-4D97-AF65-F5344CB8AC3E}">
        <p14:creationId xmlns:p14="http://schemas.microsoft.com/office/powerpoint/2010/main" val="2834362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186E43-9886-4AFE-8718-DD49E7F7CB4E}"/>
              </a:ext>
            </a:extLst>
          </p:cNvPr>
          <p:cNvSpPr/>
          <p:nvPr/>
        </p:nvSpPr>
        <p:spPr>
          <a:xfrm>
            <a:off x="5324700" y="0"/>
            <a:ext cx="38193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normAutofit fontScale="90000"/>
          </a:bodyPr>
          <a:lstStyle/>
          <a:p>
            <a:pPr algn="l"/>
            <a:endParaRPr lang="en-IE" sz="2400" dirty="0"/>
          </a:p>
        </p:txBody>
      </p:sp>
      <p:graphicFrame>
        <p:nvGraphicFramePr>
          <p:cNvPr id="5" name="Diagram 4"/>
          <p:cNvGraphicFramePr/>
          <p:nvPr/>
        </p:nvGraphicFramePr>
        <p:xfrm>
          <a:off x="303364" y="1300041"/>
          <a:ext cx="502133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481265" y="262845"/>
            <a:ext cx="3519636" cy="2758166"/>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1F497D"/>
                </a:solidFill>
                <a:effectLst/>
                <a:uLnTx/>
                <a:uFillTx/>
                <a:latin typeface="Gill Sans Nova" panose="020B0602020104020203" pitchFamily="34" charset="0"/>
                <a:ea typeface="+mn-ea"/>
                <a:cs typeface="+mn-cs"/>
              </a:rPr>
              <a:t>Shaping change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5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National Strategy to promote a return to employment – quality work</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5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New forms of work – digital, remote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5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Promote job sustainability and well-being</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5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ALMP &amp; employers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5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Gender, disability, low-pay, apprenticeships, job-retention, in-work progression, up-skilling</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5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Environment and Green Economy</a:t>
            </a:r>
          </a:p>
        </p:txBody>
      </p:sp>
      <p:sp>
        <p:nvSpPr>
          <p:cNvPr id="9" name="TextBox 8"/>
          <p:cNvSpPr txBox="1"/>
          <p:nvPr/>
        </p:nvSpPr>
        <p:spPr>
          <a:xfrm>
            <a:off x="5464988" y="3429000"/>
            <a:ext cx="348654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1F497D"/>
                </a:solidFill>
                <a:effectLst/>
                <a:uLnTx/>
                <a:uFillTx/>
                <a:latin typeface="Gill Sans Nova" panose="020B0602020104020203" pitchFamily="34" charset="0"/>
                <a:ea typeface="+mn-ea"/>
                <a:cs typeface="+mn-cs"/>
              </a:rPr>
              <a:t>PES greater role in job creation</a:t>
            </a:r>
            <a:r>
              <a:rPr kumimoji="0" lang="en-IE"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5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Retention and enterprise – Future Jobs Ireland,  Action Plan for Jobs</a:t>
            </a:r>
          </a:p>
        </p:txBody>
      </p:sp>
      <p:sp>
        <p:nvSpPr>
          <p:cNvPr id="10" name="TextBox 9"/>
          <p:cNvSpPr txBox="1"/>
          <p:nvPr/>
        </p:nvSpPr>
        <p:spPr>
          <a:xfrm>
            <a:off x="5481265" y="4437112"/>
            <a:ext cx="3486544"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1F497D"/>
                </a:solidFill>
                <a:effectLst/>
                <a:uLnTx/>
                <a:uFillTx/>
                <a:latin typeface="Gill Sans Nova" panose="020B0602020104020203" pitchFamily="34" charset="0"/>
                <a:ea typeface="+mn-ea"/>
                <a:cs typeface="+mn-cs"/>
              </a:rPr>
              <a:t>Local Employment Partnerships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5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Co-production, building an inclusive labour force – PEES diagram</a:t>
            </a:r>
          </a:p>
        </p:txBody>
      </p:sp>
      <p:sp>
        <p:nvSpPr>
          <p:cNvPr id="13" name="TextBox 12"/>
          <p:cNvSpPr txBox="1"/>
          <p:nvPr/>
        </p:nvSpPr>
        <p:spPr>
          <a:xfrm>
            <a:off x="5503060" y="5490047"/>
            <a:ext cx="3588843" cy="5693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1F497D"/>
                </a:solidFill>
                <a:effectLst/>
                <a:uLnTx/>
                <a:uFillTx/>
                <a:latin typeface="Gill Sans Nova" panose="020B0602020104020203" pitchFamily="34" charset="0"/>
                <a:ea typeface="+mn-ea"/>
                <a:cs typeface="+mn-cs"/>
              </a:rPr>
              <a:t>Maximise Procurement of Local Services</a:t>
            </a:r>
            <a:r>
              <a:rPr kumimoji="0" lang="en-IE"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5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including LEOs, LCDCs</a:t>
            </a:r>
          </a:p>
        </p:txBody>
      </p:sp>
      <p:sp>
        <p:nvSpPr>
          <p:cNvPr id="11" name="Text Placeholder 1">
            <a:extLst>
              <a:ext uri="{FF2B5EF4-FFF2-40B4-BE49-F238E27FC236}">
                <a16:creationId xmlns:a16="http://schemas.microsoft.com/office/drawing/2014/main" id="{1C4AC026-8652-41D1-8EE1-36ADD8FBDCD4}"/>
              </a:ext>
            </a:extLst>
          </p:cNvPr>
          <p:cNvSpPr txBox="1">
            <a:spLocks/>
          </p:cNvSpPr>
          <p:nvPr/>
        </p:nvSpPr>
        <p:spPr>
          <a:xfrm>
            <a:off x="64816" y="165098"/>
            <a:ext cx="5181601" cy="858102"/>
          </a:xfrm>
          <a:prstGeom prst="rect">
            <a:avLst/>
          </a:prstGeom>
          <a:ln w="12700">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rPr>
              <a:t>Demand Side Supports: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rPr>
              <a:t>Sustainable Job Recovery &amp; Recruitment</a:t>
            </a:r>
          </a:p>
        </p:txBody>
      </p:sp>
      <p:pic>
        <p:nvPicPr>
          <p:cNvPr id="12" name="Picture 11">
            <a:extLst>
              <a:ext uri="{FF2B5EF4-FFF2-40B4-BE49-F238E27FC236}">
                <a16:creationId xmlns:a16="http://schemas.microsoft.com/office/drawing/2014/main" id="{6E89D426-0507-4D1B-8D14-38204E5C62C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822" y="6122586"/>
            <a:ext cx="2242820" cy="590550"/>
          </a:xfrm>
          <a:prstGeom prst="rect">
            <a:avLst/>
          </a:prstGeom>
          <a:noFill/>
          <a:ln>
            <a:noFill/>
          </a:ln>
        </p:spPr>
      </p:pic>
    </p:spTree>
    <p:extLst>
      <p:ext uri="{BB962C8B-B14F-4D97-AF65-F5344CB8AC3E}">
        <p14:creationId xmlns:p14="http://schemas.microsoft.com/office/powerpoint/2010/main" val="253396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99CD7CD6-FB9D-4CF6-819F-9127AE1C8398}"/>
              </a:ext>
            </a:extLst>
          </p:cNvPr>
          <p:cNvPicPr>
            <a:picLocks noChangeAspect="1"/>
          </p:cNvPicPr>
          <p:nvPr/>
        </p:nvPicPr>
        <p:blipFill rotWithShape="1">
          <a:blip r:embed="rId2"/>
          <a:srcRect l="227" t="24994" r="-227" b="10916"/>
          <a:stretch/>
        </p:blipFill>
        <p:spPr>
          <a:xfrm>
            <a:off x="277091" y="127182"/>
            <a:ext cx="6411961" cy="5700963"/>
          </a:xfrm>
          <a:prstGeom prst="rect">
            <a:avLst/>
          </a:prstGeom>
        </p:spPr>
      </p:pic>
      <p:sp>
        <p:nvSpPr>
          <p:cNvPr id="9" name="Title 1"/>
          <p:cNvSpPr txBox="1">
            <a:spLocks/>
          </p:cNvSpPr>
          <p:nvPr/>
        </p:nvSpPr>
        <p:spPr>
          <a:xfrm>
            <a:off x="343477" y="5879040"/>
            <a:ext cx="4654017" cy="414144"/>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Nova" panose="020B0602020104020203" pitchFamily="34" charset="0"/>
                <a:ea typeface="+mj-ea"/>
                <a:cs typeface="+mj-cs"/>
              </a:rPr>
              <a:t>Dr Michael McGann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j-ea"/>
                <a:cs typeface="+mj-cs"/>
              </a:rPr>
              <a:t>Marie </a:t>
            </a:r>
            <a:r>
              <a:rPr kumimoji="0" lang="en-US" sz="1600" b="0" i="0" u="none" strike="noStrike" kern="1200" cap="none" spc="0" normalizeH="0" baseline="0" noProof="0" dirty="0" err="1">
                <a:ln>
                  <a:noFill/>
                </a:ln>
                <a:solidFill>
                  <a:prstClr val="black"/>
                </a:solidFill>
                <a:effectLst/>
                <a:uLnTx/>
                <a:uFillTx/>
                <a:latin typeface="Gill Sans Nova Light" panose="020B0302020104020203" pitchFamily="34" charset="0"/>
                <a:ea typeface="+mj-ea"/>
                <a:cs typeface="+mj-cs"/>
              </a:rPr>
              <a:t>Sklodowska</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j-ea"/>
                <a:cs typeface="+mj-cs"/>
              </a:rPr>
              <a:t>-Curie Fellow</a:t>
            </a:r>
          </a:p>
        </p:txBody>
      </p:sp>
      <p:sp>
        <p:nvSpPr>
          <p:cNvPr id="35" name="TextBox 34"/>
          <p:cNvSpPr txBox="1"/>
          <p:nvPr/>
        </p:nvSpPr>
        <p:spPr>
          <a:xfrm>
            <a:off x="9306821" y="4259385"/>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TextBox 35"/>
          <p:cNvSpPr txBox="1"/>
          <p:nvPr/>
        </p:nvSpPr>
        <p:spPr>
          <a:xfrm>
            <a:off x="9378462" y="3653692"/>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F8544B1B-18A7-4138-B712-3B62A64D0F42}"/>
              </a:ext>
            </a:extLst>
          </p:cNvPr>
          <p:cNvPicPr>
            <a:picLocks noChangeAspect="1"/>
          </p:cNvPicPr>
          <p:nvPr/>
        </p:nvPicPr>
        <p:blipFill>
          <a:blip r:embed="rId3"/>
          <a:stretch>
            <a:fillRect/>
          </a:stretch>
        </p:blipFill>
        <p:spPr>
          <a:xfrm>
            <a:off x="7002800" y="5841558"/>
            <a:ext cx="1797723" cy="898862"/>
          </a:xfrm>
          <a:prstGeom prst="rect">
            <a:avLst/>
          </a:prstGeom>
        </p:spPr>
      </p:pic>
      <p:pic>
        <p:nvPicPr>
          <p:cNvPr id="3" name="Picture 2"/>
          <p:cNvPicPr>
            <a:picLocks noChangeAspect="1"/>
          </p:cNvPicPr>
          <p:nvPr/>
        </p:nvPicPr>
        <p:blipFill>
          <a:blip r:embed="rId4"/>
          <a:srcRect/>
          <a:stretch/>
        </p:blipFill>
        <p:spPr>
          <a:xfrm>
            <a:off x="4831966" y="5878677"/>
            <a:ext cx="2045084" cy="759286"/>
          </a:xfrm>
          <a:prstGeom prst="rect">
            <a:avLst/>
          </a:prstGeom>
        </p:spPr>
      </p:pic>
      <p:sp>
        <p:nvSpPr>
          <p:cNvPr id="10" name="Title 1">
            <a:extLst>
              <a:ext uri="{FF2B5EF4-FFF2-40B4-BE49-F238E27FC236}">
                <a16:creationId xmlns:a16="http://schemas.microsoft.com/office/drawing/2014/main" id="{0B3AF115-474C-4C6E-8DB0-534F431787FF}"/>
              </a:ext>
            </a:extLst>
          </p:cNvPr>
          <p:cNvSpPr>
            <a:spLocks noGrp="1"/>
          </p:cNvSpPr>
          <p:nvPr>
            <p:ph type="ctrTitle"/>
          </p:nvPr>
        </p:nvSpPr>
        <p:spPr>
          <a:xfrm>
            <a:off x="343477" y="127416"/>
            <a:ext cx="6411961" cy="865661"/>
          </a:xfrm>
          <a:noFill/>
        </p:spPr>
        <p:txBody>
          <a:bodyPr>
            <a:normAutofit fontScale="90000"/>
          </a:bodyPr>
          <a:lstStyle/>
          <a:p>
            <a:r>
              <a:rPr lang="en-IE" sz="3600" dirty="0">
                <a:solidFill>
                  <a:schemeClr val="tx1">
                    <a:lumMod val="95000"/>
                    <a:lumOff val="5000"/>
                  </a:schemeClr>
                </a:solidFill>
                <a:latin typeface="Gill Sans Nova" panose="020B0602020104020203" pitchFamily="34" charset="0"/>
              </a:rPr>
              <a:t>How? </a:t>
            </a:r>
            <a:r>
              <a:rPr lang="en-IE" sz="2700" b="0" dirty="0">
                <a:solidFill>
                  <a:schemeClr val="tx1">
                    <a:lumMod val="95000"/>
                    <a:lumOff val="5000"/>
                  </a:schemeClr>
                </a:solidFill>
                <a:latin typeface="Gill Sans Nova" panose="020B0602020104020203" pitchFamily="34" charset="0"/>
              </a:rPr>
              <a:t/>
            </a:r>
            <a:br>
              <a:rPr lang="en-IE" sz="2700" b="0" dirty="0">
                <a:solidFill>
                  <a:schemeClr val="tx1">
                    <a:lumMod val="95000"/>
                    <a:lumOff val="5000"/>
                  </a:schemeClr>
                </a:solidFill>
                <a:latin typeface="Gill Sans Nova" panose="020B0602020104020203" pitchFamily="34" charset="0"/>
              </a:rPr>
            </a:br>
            <a:r>
              <a:rPr lang="en-IE" sz="2700" b="0" dirty="0">
                <a:solidFill>
                  <a:schemeClr val="tx1">
                    <a:lumMod val="95000"/>
                    <a:lumOff val="5000"/>
                  </a:schemeClr>
                </a:solidFill>
                <a:latin typeface="Gill Sans Nova" panose="020B0602020104020203" pitchFamily="34" charset="0"/>
              </a:rPr>
              <a:t>Institutions, Governance </a:t>
            </a:r>
            <a:br>
              <a:rPr lang="en-IE" sz="2700" b="0" dirty="0">
                <a:solidFill>
                  <a:schemeClr val="tx1">
                    <a:lumMod val="95000"/>
                    <a:lumOff val="5000"/>
                  </a:schemeClr>
                </a:solidFill>
                <a:latin typeface="Gill Sans Nova" panose="020B0602020104020203" pitchFamily="34" charset="0"/>
              </a:rPr>
            </a:br>
            <a:r>
              <a:rPr lang="en-IE" sz="2700" b="0" dirty="0">
                <a:solidFill>
                  <a:schemeClr val="tx1">
                    <a:lumMod val="95000"/>
                    <a:lumOff val="5000"/>
                  </a:schemeClr>
                </a:solidFill>
                <a:latin typeface="Gill Sans Nova" panose="020B0602020104020203" pitchFamily="34" charset="0"/>
              </a:rPr>
              <a:t>Welfare Architecture</a:t>
            </a:r>
            <a:r>
              <a:rPr lang="en-IE" dirty="0"/>
              <a:t/>
            </a:r>
            <a:br>
              <a:rPr lang="en-IE" dirty="0"/>
            </a:br>
            <a:r>
              <a:rPr lang="en-IE" dirty="0"/>
              <a:t> </a:t>
            </a:r>
          </a:p>
        </p:txBody>
      </p:sp>
      <p:sp>
        <p:nvSpPr>
          <p:cNvPr id="11" name="Rectangle 10">
            <a:extLst>
              <a:ext uri="{FF2B5EF4-FFF2-40B4-BE49-F238E27FC236}">
                <a16:creationId xmlns:a16="http://schemas.microsoft.com/office/drawing/2014/main" id="{A36CE210-1467-4FE1-8F98-DC45362C132D}"/>
              </a:ext>
            </a:extLst>
          </p:cNvPr>
          <p:cNvSpPr/>
          <p:nvPr/>
        </p:nvSpPr>
        <p:spPr>
          <a:xfrm>
            <a:off x="6755438" y="4214507"/>
            <a:ext cx="1923104" cy="1601785"/>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kumimoji="0" lang="en-IE" sz="1000" b="0" i="0" u="none" strike="noStrike" kern="1200" cap="none" spc="0" normalizeH="0" baseline="0" noProof="0" dirty="0">
                <a:ln>
                  <a:noFill/>
                </a:ln>
                <a:solidFill>
                  <a:srgbClr val="000000"/>
                </a:solidFill>
                <a:effectLst/>
                <a:uLnTx/>
                <a:uFillTx/>
                <a:latin typeface="Gill Sans Nova Light" panose="020B0302020104020203" pitchFamily="34" charset="0"/>
                <a:ea typeface="Calibri" panose="020F0502020204030204" pitchFamily="34" charset="0"/>
                <a:cs typeface="Times New Roman" panose="02020603050405020304" pitchFamily="18" charset="0"/>
              </a:rPr>
              <a:t>This research has received funding from the European Union’s Horizon 2020 research and innovation programme under the Marie-</a:t>
            </a:r>
            <a:r>
              <a:rPr kumimoji="0" lang="en-IE" sz="1000" b="0" i="0" u="none" strike="noStrike" kern="1200" cap="none" spc="0" normalizeH="0" baseline="0" noProof="0" dirty="0" err="1">
                <a:ln>
                  <a:noFill/>
                </a:ln>
                <a:solidFill>
                  <a:srgbClr val="000000"/>
                </a:solidFill>
                <a:effectLst/>
                <a:uLnTx/>
                <a:uFillTx/>
                <a:latin typeface="Gill Sans Nova Light" panose="020B0302020104020203" pitchFamily="34" charset="0"/>
                <a:ea typeface="Calibri" panose="020F0502020204030204" pitchFamily="34" charset="0"/>
                <a:cs typeface="Times New Roman" panose="02020603050405020304" pitchFamily="18" charset="0"/>
              </a:rPr>
              <a:t>Sklodowska</a:t>
            </a:r>
            <a:r>
              <a:rPr kumimoji="0" lang="en-IE" sz="1000" b="0" i="0" u="none" strike="noStrike" kern="1200" cap="none" spc="0" normalizeH="0" baseline="0" noProof="0" dirty="0">
                <a:ln>
                  <a:noFill/>
                </a:ln>
                <a:solidFill>
                  <a:srgbClr val="000000"/>
                </a:solidFill>
                <a:effectLst/>
                <a:uLnTx/>
                <a:uFillTx/>
                <a:latin typeface="Gill Sans Nova Light" panose="020B0302020104020203" pitchFamily="34" charset="0"/>
                <a:ea typeface="Calibri" panose="020F0502020204030204" pitchFamily="34" charset="0"/>
                <a:cs typeface="Times New Roman" panose="02020603050405020304" pitchFamily="18" charset="0"/>
              </a:rPr>
              <a:t>-Curie grant agreement no. 841477. </a:t>
            </a:r>
          </a:p>
          <a:p>
            <a:pPr marL="0" marR="0" lvl="0" indent="0" algn="l" defTabSz="457200" rtl="0" eaLnBrk="1" fontAlgn="auto" latinLnBrk="0" hangingPunct="1">
              <a:lnSpc>
                <a:spcPct val="115000"/>
              </a:lnSpc>
              <a:spcBef>
                <a:spcPts val="0"/>
              </a:spcBef>
              <a:spcAft>
                <a:spcPts val="800"/>
              </a:spcAft>
              <a:buClrTx/>
              <a:buSzTx/>
              <a:buFontTx/>
              <a:buNone/>
              <a:tabLst/>
              <a:defRPr/>
            </a:pPr>
            <a:r>
              <a:rPr kumimoji="0" lang="en-IE" sz="1000" b="0" i="0" u="none" strike="noStrike" kern="1200" cap="none" spc="0" normalizeH="0" baseline="0" noProof="0" dirty="0">
                <a:ln>
                  <a:noFill/>
                </a:ln>
                <a:solidFill>
                  <a:srgbClr val="000000"/>
                </a:solidFill>
                <a:effectLst/>
                <a:uLnTx/>
                <a:uFillTx/>
                <a:latin typeface="Gill Sans Nova Light" panose="020B0302020104020203" pitchFamily="34" charset="0"/>
                <a:ea typeface="Calibri" panose="020F0502020204030204" pitchFamily="34" charset="0"/>
                <a:cs typeface="Times New Roman" panose="02020603050405020304" pitchFamily="18" charset="0"/>
              </a:rPr>
              <a:t>The views expressed are those of the author alone. </a:t>
            </a:r>
            <a:endParaRPr kumimoji="0" lang="en-IE" sz="1000" b="0" i="0" u="none" strike="noStrike" kern="1200" cap="none" spc="0" normalizeH="0" baseline="0" noProof="0" dirty="0">
              <a:ln>
                <a:noFill/>
              </a:ln>
              <a:solidFill>
                <a:prstClr val="black"/>
              </a:solidFill>
              <a:effectLst/>
              <a:uLnTx/>
              <a:uFillTx/>
              <a:latin typeface="Gill Sans Nova Light" panose="020B03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203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755C2FE0-52DD-497F-996B-9D1BB45A55C4}"/>
              </a:ext>
            </a:extLst>
          </p:cNvPr>
          <p:cNvGraphicFramePr>
            <a:graphicFrameLocks/>
          </p:cNvGraphicFramePr>
          <p:nvPr>
            <p:extLst>
              <p:ext uri="{D42A27DB-BD31-4B8C-83A1-F6EECF244321}">
                <p14:modId xmlns:p14="http://schemas.microsoft.com/office/powerpoint/2010/main" val="3574984183"/>
              </p:ext>
            </p:extLst>
          </p:nvPr>
        </p:nvGraphicFramePr>
        <p:xfrm>
          <a:off x="361034" y="2724855"/>
          <a:ext cx="7611996" cy="437897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2F7C9529-FA01-492A-97E0-A8EEE40A26CD}"/>
              </a:ext>
            </a:extLst>
          </p:cNvPr>
          <p:cNvSpPr txBox="1"/>
          <p:nvPr/>
        </p:nvSpPr>
        <p:spPr>
          <a:xfrm>
            <a:off x="7796873" y="5576718"/>
            <a:ext cx="120520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lumMod val="60000"/>
                    <a:lumOff val="40000"/>
                  </a:schemeClr>
                </a:solidFill>
                <a:effectLst/>
                <a:uLnTx/>
                <a:uFillTx/>
                <a:latin typeface="Gill Sans Nova" panose="020B0602020104020203" pitchFamily="34" charset="0"/>
                <a:ea typeface="+mn-ea"/>
                <a:cs typeface="+mn-cs"/>
              </a:rPr>
              <a:t>Five fold rise in LTU?</a:t>
            </a:r>
            <a:endParaRPr kumimoji="0" lang="en-IE" sz="1600" i="0" u="none" strike="noStrike" kern="1200" cap="none" spc="0" normalizeH="0" baseline="0" noProof="0" dirty="0">
              <a:ln>
                <a:noFill/>
              </a:ln>
              <a:solidFill>
                <a:schemeClr val="tx2">
                  <a:lumMod val="60000"/>
                  <a:lumOff val="40000"/>
                </a:schemeClr>
              </a:solidFill>
              <a:effectLst/>
              <a:uLnTx/>
              <a:uFillTx/>
              <a:latin typeface="Gill Sans Nova" panose="020B0602020104020203" pitchFamily="34" charset="0"/>
              <a:ea typeface="+mn-ea"/>
              <a:cs typeface="+mn-cs"/>
            </a:endParaRPr>
          </a:p>
        </p:txBody>
      </p:sp>
      <p:sp>
        <p:nvSpPr>
          <p:cNvPr id="5" name="Left Brace 4">
            <a:extLst>
              <a:ext uri="{FF2B5EF4-FFF2-40B4-BE49-F238E27FC236}">
                <a16:creationId xmlns:a16="http://schemas.microsoft.com/office/drawing/2014/main" id="{1799E608-9F8D-424F-B8B4-FC4B7A55659A}"/>
              </a:ext>
            </a:extLst>
          </p:cNvPr>
          <p:cNvSpPr/>
          <p:nvPr/>
        </p:nvSpPr>
        <p:spPr>
          <a:xfrm>
            <a:off x="5502804" y="3650618"/>
            <a:ext cx="416032" cy="2573952"/>
          </a:xfrm>
          <a:prstGeom prst="leftBrace">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Arial"/>
              <a:ea typeface="+mn-ea"/>
              <a:cs typeface="+mn-cs"/>
            </a:endParaRPr>
          </a:p>
        </p:txBody>
      </p:sp>
      <p:pic>
        <p:nvPicPr>
          <p:cNvPr id="19" name="Picture 18" descr="A store inside of a building&#10;&#10;Description automatically generated">
            <a:extLst>
              <a:ext uri="{FF2B5EF4-FFF2-40B4-BE49-F238E27FC236}">
                <a16:creationId xmlns:a16="http://schemas.microsoft.com/office/drawing/2014/main" id="{A6B564AB-AB76-4171-92C0-FC9C6899B638}"/>
              </a:ext>
            </a:extLst>
          </p:cNvPr>
          <p:cNvPicPr>
            <a:picLocks noChangeAspect="1"/>
          </p:cNvPicPr>
          <p:nvPr/>
        </p:nvPicPr>
        <p:blipFill rotWithShape="1">
          <a:blip r:embed="rId3">
            <a:extLst>
              <a:ext uri="{28A0092B-C50C-407E-A947-70E740481C1C}">
                <a14:useLocalDpi xmlns:a14="http://schemas.microsoft.com/office/drawing/2010/main" val="0"/>
              </a:ext>
            </a:extLst>
          </a:blip>
          <a:srcRect l="36143" t="34117" r="943" b="14897"/>
          <a:stretch/>
        </p:blipFill>
        <p:spPr>
          <a:xfrm>
            <a:off x="484878" y="255012"/>
            <a:ext cx="2190669" cy="118312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4488B7D-7344-4844-BC60-4DC01D63D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562" y="217554"/>
            <a:ext cx="1099311" cy="1099311"/>
          </a:xfrm>
          <a:prstGeom prst="rect">
            <a:avLst/>
          </a:prstGeom>
        </p:spPr>
      </p:pic>
      <p:sp>
        <p:nvSpPr>
          <p:cNvPr id="21" name="TextBox 20">
            <a:extLst>
              <a:ext uri="{FF2B5EF4-FFF2-40B4-BE49-F238E27FC236}">
                <a16:creationId xmlns:a16="http://schemas.microsoft.com/office/drawing/2014/main" id="{9CDCEDA4-0203-4C40-971E-178F8681D272}"/>
              </a:ext>
            </a:extLst>
          </p:cNvPr>
          <p:cNvSpPr txBox="1"/>
          <p:nvPr/>
        </p:nvSpPr>
        <p:spPr>
          <a:xfrm>
            <a:off x="2721960" y="177881"/>
            <a:ext cx="353290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Contracted PES </a:t>
            </a:r>
            <a:endParaRPr kumimoji="0" lang="en-IE"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pic>
        <p:nvPicPr>
          <p:cNvPr id="23" name="Picture 22" descr="A close up of a sign&#10;&#10;Description automatically generated">
            <a:extLst>
              <a:ext uri="{FF2B5EF4-FFF2-40B4-BE49-F238E27FC236}">
                <a16:creationId xmlns:a16="http://schemas.microsoft.com/office/drawing/2014/main" id="{CB395559-99AE-4EC6-903D-70B8AF830E15}"/>
              </a:ext>
            </a:extLst>
          </p:cNvPr>
          <p:cNvPicPr>
            <a:picLocks noChangeAspect="1"/>
          </p:cNvPicPr>
          <p:nvPr/>
        </p:nvPicPr>
        <p:blipFill rotWithShape="1">
          <a:blip r:embed="rId5"/>
          <a:srcRect b="21150"/>
          <a:stretch/>
        </p:blipFill>
        <p:spPr>
          <a:xfrm>
            <a:off x="5667688" y="394307"/>
            <a:ext cx="770910" cy="60786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4BE69550-9A8A-4D96-986F-AFC8C066BCE1}"/>
              </a:ext>
            </a:extLst>
          </p:cNvPr>
          <p:cNvPicPr>
            <a:picLocks noChangeAspect="1"/>
          </p:cNvPicPr>
          <p:nvPr/>
        </p:nvPicPr>
        <p:blipFill rotWithShape="1">
          <a:blip r:embed="rId6"/>
          <a:srcRect b="28555"/>
          <a:stretch/>
        </p:blipFill>
        <p:spPr>
          <a:xfrm>
            <a:off x="5528236" y="1089841"/>
            <a:ext cx="969577" cy="692715"/>
          </a:xfrm>
          <a:prstGeom prst="rect">
            <a:avLst/>
          </a:prstGeom>
        </p:spPr>
      </p:pic>
      <p:sp>
        <p:nvSpPr>
          <p:cNvPr id="25" name="TextBox 24">
            <a:extLst>
              <a:ext uri="{FF2B5EF4-FFF2-40B4-BE49-F238E27FC236}">
                <a16:creationId xmlns:a16="http://schemas.microsoft.com/office/drawing/2014/main" id="{19BA2255-F860-4B03-B589-2BB72C209335}"/>
              </a:ext>
            </a:extLst>
          </p:cNvPr>
          <p:cNvSpPr txBox="1"/>
          <p:nvPr/>
        </p:nvSpPr>
        <p:spPr>
          <a:xfrm>
            <a:off x="3506457" y="1141792"/>
            <a:ext cx="2099961" cy="738664"/>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err="1">
                <a:ln>
                  <a:noFill/>
                </a:ln>
                <a:solidFill>
                  <a:srgbClr val="4BACC6">
                    <a:lumMod val="50000"/>
                  </a:srgbClr>
                </a:solidFill>
                <a:effectLst/>
                <a:uLnTx/>
                <a:uFillTx/>
                <a:latin typeface="Gill Sans Nova Light" panose="020B0302020104020203" pitchFamily="34" charset="0"/>
              </a:rPr>
              <a:t>PbR</a:t>
            </a:r>
            <a:endParaRPr kumimoji="0" lang="en-US" sz="1400" i="0" u="none" strike="noStrike" kern="1200" cap="none" spc="0" normalizeH="0" baseline="0" noProof="0" dirty="0">
              <a:ln>
                <a:noFill/>
              </a:ln>
              <a:solidFill>
                <a:srgbClr val="4BACC6">
                  <a:lumMod val="50000"/>
                </a:srgbClr>
              </a:solidFill>
              <a:effectLst/>
              <a:uLnTx/>
              <a:uFillTx/>
              <a:latin typeface="Gill Sans Nova Light" panose="020B0302020104020203" pitchFamily="34" charset="0"/>
            </a:endParaRP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4BACC6">
                    <a:lumMod val="50000"/>
                  </a:srgbClr>
                </a:solidFill>
                <a:latin typeface="Gill Sans Nova Light" panose="020B0302020104020203" pitchFamily="34" charset="0"/>
              </a:rPr>
              <a:t>Yearly </a:t>
            </a:r>
            <a:r>
              <a:rPr kumimoji="0" lang="en-US" sz="1400" b="0" i="0" u="none" strike="noStrike" kern="1200" cap="none" spc="0" normalizeH="0" baseline="0" noProof="0" dirty="0">
                <a:ln>
                  <a:noFill/>
                </a:ln>
                <a:solidFill>
                  <a:srgbClr val="4BACC6">
                    <a:lumMod val="50000"/>
                  </a:srgbClr>
                </a:solidFill>
                <a:effectLst/>
                <a:uLnTx/>
                <a:uFillTx/>
                <a:latin typeface="Gill Sans Nova Light" panose="020B0302020104020203" pitchFamily="34" charset="0"/>
              </a:rPr>
              <a:t>referrals ~75,0000</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BACC6">
                    <a:lumMod val="50000"/>
                  </a:srgbClr>
                </a:solidFill>
                <a:effectLst/>
                <a:uLnTx/>
                <a:uFillTx/>
                <a:latin typeface="Gill Sans Nova Light" panose="020B0302020104020203" pitchFamily="34" charset="0"/>
              </a:rPr>
              <a:t>Circa 600 staff </a:t>
            </a:r>
            <a:r>
              <a:rPr kumimoji="0" lang="en-US" sz="1000" b="0" i="0" u="none" strike="noStrike" kern="1200" cap="none" spc="0" normalizeH="0" baseline="0" noProof="0" dirty="0">
                <a:ln>
                  <a:noFill/>
                </a:ln>
                <a:solidFill>
                  <a:srgbClr val="4BACC6">
                    <a:lumMod val="50000"/>
                  </a:srgbClr>
                </a:solidFill>
                <a:effectLst/>
                <a:uLnTx/>
                <a:uFillTx/>
                <a:latin typeface="Gill Sans Nova Light" panose="020B0302020104020203" pitchFamily="34" charset="0"/>
              </a:rPr>
              <a:t>(DPER 2018)</a:t>
            </a:r>
            <a:endParaRPr kumimoji="0" lang="en-IE" sz="1000" b="0" i="0" u="none" strike="noStrike" kern="1200" cap="none" spc="0" normalizeH="0" baseline="0" noProof="0" dirty="0">
              <a:ln>
                <a:noFill/>
              </a:ln>
              <a:solidFill>
                <a:srgbClr val="4BACC6">
                  <a:lumMod val="50000"/>
                </a:srgbClr>
              </a:solidFill>
              <a:effectLst/>
              <a:uLnTx/>
              <a:uFillTx/>
              <a:latin typeface="Gill Sans Nova Light" panose="020B0302020104020203" pitchFamily="34" charset="0"/>
            </a:endParaRPr>
          </a:p>
        </p:txBody>
      </p:sp>
      <p:sp>
        <p:nvSpPr>
          <p:cNvPr id="26" name="Rectangle: Rounded Corners 25">
            <a:extLst>
              <a:ext uri="{FF2B5EF4-FFF2-40B4-BE49-F238E27FC236}">
                <a16:creationId xmlns:a16="http://schemas.microsoft.com/office/drawing/2014/main" id="{E0FBA1D1-4998-43E0-98BB-436DB0833857}"/>
              </a:ext>
            </a:extLst>
          </p:cNvPr>
          <p:cNvSpPr/>
          <p:nvPr/>
        </p:nvSpPr>
        <p:spPr>
          <a:xfrm>
            <a:off x="3399106" y="116554"/>
            <a:ext cx="5482903" cy="1896517"/>
          </a:xfrm>
          <a:prstGeom prst="roundRect">
            <a:avLst/>
          </a:prstGeom>
          <a:noFill/>
          <a:ln w="9525">
            <a:solidFill>
              <a:schemeClr val="accent2">
                <a:lumMod val="7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rial"/>
              <a:ea typeface="+mn-ea"/>
              <a:cs typeface="+mn-cs"/>
            </a:endParaRPr>
          </a:p>
        </p:txBody>
      </p:sp>
      <p:pic>
        <p:nvPicPr>
          <p:cNvPr id="27" name="Picture 26" descr="A picture containing drawing&#10;&#10;Description automatically generated">
            <a:extLst>
              <a:ext uri="{FF2B5EF4-FFF2-40B4-BE49-F238E27FC236}">
                <a16:creationId xmlns:a16="http://schemas.microsoft.com/office/drawing/2014/main" id="{01544CD0-5A7E-4455-BD19-47B0B1457663}"/>
              </a:ext>
            </a:extLst>
          </p:cNvPr>
          <p:cNvPicPr>
            <a:picLocks noChangeAspect="1"/>
          </p:cNvPicPr>
          <p:nvPr/>
        </p:nvPicPr>
        <p:blipFill rotWithShape="1">
          <a:blip r:embed="rId7">
            <a:extLst>
              <a:ext uri="{28A0092B-C50C-407E-A947-70E740481C1C}">
                <a14:useLocalDpi xmlns:a14="http://schemas.microsoft.com/office/drawing/2010/main" val="0"/>
              </a:ext>
            </a:extLst>
          </a:blip>
          <a:srcRect l="20329" r="18929"/>
          <a:stretch/>
        </p:blipFill>
        <p:spPr>
          <a:xfrm>
            <a:off x="3582835" y="690338"/>
            <a:ext cx="1619173" cy="451454"/>
          </a:xfrm>
          <a:prstGeom prst="rect">
            <a:avLst/>
          </a:prstGeom>
        </p:spPr>
      </p:pic>
      <p:sp>
        <p:nvSpPr>
          <p:cNvPr id="30" name="TextBox 29">
            <a:extLst>
              <a:ext uri="{FF2B5EF4-FFF2-40B4-BE49-F238E27FC236}">
                <a16:creationId xmlns:a16="http://schemas.microsoft.com/office/drawing/2014/main" id="{99A9C217-65F3-47C4-923E-A7DBE1993719}"/>
              </a:ext>
            </a:extLst>
          </p:cNvPr>
          <p:cNvSpPr txBox="1"/>
          <p:nvPr/>
        </p:nvSpPr>
        <p:spPr>
          <a:xfrm>
            <a:off x="468606" y="1409187"/>
            <a:ext cx="3935585" cy="523220"/>
          </a:xfrm>
          <a:prstGeom prst="rect">
            <a:avLst/>
          </a:prstGeom>
          <a:noFill/>
        </p:spPr>
        <p:txBody>
          <a:bodyPr wrap="square" rtlCol="0">
            <a:spAutoFit/>
          </a:bodyPr>
          <a:lstStyle/>
          <a:p>
            <a:pPr marL="176213" marR="0" lvl="0" indent="-176213"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Circa 700 activation staff</a:t>
            </a:r>
          </a:p>
          <a:p>
            <a:pPr marL="176213" marR="0" lvl="0" indent="-176213"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Short-term unemployed</a:t>
            </a:r>
          </a:p>
        </p:txBody>
      </p:sp>
      <p:sp>
        <p:nvSpPr>
          <p:cNvPr id="31" name="TextBox 30">
            <a:extLst>
              <a:ext uri="{FF2B5EF4-FFF2-40B4-BE49-F238E27FC236}">
                <a16:creationId xmlns:a16="http://schemas.microsoft.com/office/drawing/2014/main" id="{B3B71719-647B-458C-A260-186788A5DA98}"/>
              </a:ext>
            </a:extLst>
          </p:cNvPr>
          <p:cNvSpPr txBox="1"/>
          <p:nvPr/>
        </p:nvSpPr>
        <p:spPr>
          <a:xfrm>
            <a:off x="6577206" y="1274407"/>
            <a:ext cx="2184827" cy="738664"/>
          </a:xfrm>
          <a:prstGeom prst="rect">
            <a:avLst/>
          </a:prstGeom>
          <a:noFill/>
        </p:spPr>
        <p:txBody>
          <a:bodyPr wrap="square" rtlCol="0">
            <a:spAutoFit/>
          </a:bodyPr>
          <a:lstStyle/>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F497D">
                    <a:lumMod val="50000"/>
                  </a:srgbClr>
                </a:solidFill>
                <a:effectLst/>
                <a:uLnTx/>
                <a:uFillTx/>
                <a:latin typeface="Gill Sans Nova Light" panose="020B0302020104020203" pitchFamily="34" charset="0"/>
                <a:ea typeface="+mn-ea"/>
                <a:cs typeface="+mn-cs"/>
              </a:rPr>
              <a:t>Fee-for-service</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F497D">
                    <a:lumMod val="50000"/>
                  </a:srgbClr>
                </a:solidFill>
                <a:effectLst/>
                <a:uLnTx/>
                <a:uFillTx/>
                <a:latin typeface="Gill Sans Nova Light" panose="020B0302020104020203" pitchFamily="34" charset="0"/>
                <a:ea typeface="+mn-ea"/>
                <a:cs typeface="+mn-cs"/>
              </a:rPr>
              <a:t>Annual referrals ~45,000</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F497D">
                    <a:lumMod val="50000"/>
                  </a:srgbClr>
                </a:solidFill>
                <a:effectLst/>
                <a:uLnTx/>
                <a:uFillTx/>
                <a:latin typeface="Gill Sans Nova Light" panose="020B0302020104020203" pitchFamily="34" charset="0"/>
                <a:ea typeface="+mn-ea"/>
                <a:cs typeface="+mn-cs"/>
              </a:rPr>
              <a:t>Circa 170 staff</a:t>
            </a:r>
            <a:endParaRPr kumimoji="0" lang="en-IE" sz="1400" b="0" i="0" u="none" strike="noStrike" kern="1200" cap="none" spc="0" normalizeH="0" baseline="0" noProof="0" dirty="0">
              <a:ln>
                <a:noFill/>
              </a:ln>
              <a:solidFill>
                <a:srgbClr val="1F497D">
                  <a:lumMod val="50000"/>
                </a:srgbClr>
              </a:solidFill>
              <a:effectLst/>
              <a:uLnTx/>
              <a:uFillTx/>
              <a:latin typeface="Gill Sans Nova Light" panose="020B0302020104020203" pitchFamily="34" charset="0"/>
              <a:ea typeface="+mn-ea"/>
              <a:cs typeface="+mn-cs"/>
            </a:endParaRPr>
          </a:p>
        </p:txBody>
      </p:sp>
      <p:sp>
        <p:nvSpPr>
          <p:cNvPr id="22" name="TextBox 21">
            <a:extLst>
              <a:ext uri="{FF2B5EF4-FFF2-40B4-BE49-F238E27FC236}">
                <a16:creationId xmlns:a16="http://schemas.microsoft.com/office/drawing/2014/main" id="{C089E92E-1239-43C0-9735-3EFD19ABB47E}"/>
              </a:ext>
            </a:extLst>
          </p:cNvPr>
          <p:cNvSpPr txBox="1"/>
          <p:nvPr/>
        </p:nvSpPr>
        <p:spPr>
          <a:xfrm>
            <a:off x="5631817" y="2731936"/>
            <a:ext cx="17096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Gill Sans Nova Light" panose="020B0302020104020203" pitchFamily="34" charset="0"/>
              </a:rPr>
              <a:t>{ </a:t>
            </a:r>
            <a:r>
              <a:rPr kumimoji="0" lang="en-US" sz="1200" b="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ea typeface="+mn-ea"/>
                <a:cs typeface="+mn-cs"/>
              </a:rPr>
              <a:t>50% on </a:t>
            </a:r>
            <a:r>
              <a:rPr lang="en-US" sz="1200" dirty="0" err="1">
                <a:solidFill>
                  <a:schemeClr val="tx1">
                    <a:lumMod val="65000"/>
                    <a:lumOff val="35000"/>
                  </a:schemeClr>
                </a:solidFill>
                <a:latin typeface="Gill Sans Nova Light" panose="020B0302020104020203" pitchFamily="34" charset="0"/>
              </a:rPr>
              <a:t>PuP</a:t>
            </a:r>
            <a:r>
              <a:rPr lang="en-US" sz="1200" dirty="0">
                <a:solidFill>
                  <a:schemeClr val="tx1">
                    <a:lumMod val="65000"/>
                    <a:lumOff val="35000"/>
                  </a:schemeClr>
                </a:solidFill>
                <a:latin typeface="Gill Sans Nova Light" panose="020B0302020104020203" pitchFamily="34" charset="0"/>
              </a:rPr>
              <a:t> return to work by early </a:t>
            </a:r>
            <a:r>
              <a:rPr kumimoji="0" lang="en-US" sz="1200" b="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ea typeface="+mn-ea"/>
                <a:cs typeface="+mn-cs"/>
              </a:rPr>
              <a:t>2021 }</a:t>
            </a:r>
            <a:endParaRPr kumimoji="0" lang="en-IE" sz="1200" b="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ea typeface="+mn-ea"/>
              <a:cs typeface="+mn-cs"/>
            </a:endParaRPr>
          </a:p>
        </p:txBody>
      </p:sp>
      <p:sp>
        <p:nvSpPr>
          <p:cNvPr id="29" name="TextBox 28">
            <a:extLst>
              <a:ext uri="{FF2B5EF4-FFF2-40B4-BE49-F238E27FC236}">
                <a16:creationId xmlns:a16="http://schemas.microsoft.com/office/drawing/2014/main" id="{29BD5DFF-FBBB-40C7-9949-DAA853800B54}"/>
              </a:ext>
            </a:extLst>
          </p:cNvPr>
          <p:cNvSpPr txBox="1"/>
          <p:nvPr/>
        </p:nvSpPr>
        <p:spPr>
          <a:xfrm>
            <a:off x="3582835" y="3527529"/>
            <a:ext cx="18288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lumMod val="65000"/>
                    <a:lumOff val="35000"/>
                  </a:schemeClr>
                </a:solidFill>
                <a:latin typeface="Gill Sans Nova Light" panose="020B0302020104020203" pitchFamily="34" charset="0"/>
              </a:rPr>
              <a:t>{</a:t>
            </a:r>
            <a:r>
              <a:rPr kumimoji="0" lang="en-US" sz="14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rPr>
              <a:t> ‘Great Lockdown’ }</a:t>
            </a:r>
            <a:endParaRPr kumimoji="0" lang="en-IE" sz="14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endParaRPr>
          </a:p>
        </p:txBody>
      </p:sp>
      <p:sp>
        <p:nvSpPr>
          <p:cNvPr id="32" name="TextBox 31">
            <a:extLst>
              <a:ext uri="{FF2B5EF4-FFF2-40B4-BE49-F238E27FC236}">
                <a16:creationId xmlns:a16="http://schemas.microsoft.com/office/drawing/2014/main" id="{B35E1A8A-0258-4306-808C-696C0D5F8643}"/>
              </a:ext>
            </a:extLst>
          </p:cNvPr>
          <p:cNvSpPr txBox="1"/>
          <p:nvPr/>
        </p:nvSpPr>
        <p:spPr>
          <a:xfrm>
            <a:off x="1580212" y="4959792"/>
            <a:ext cx="173948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lumMod val="65000"/>
                    <a:lumOff val="35000"/>
                  </a:schemeClr>
                </a:solidFill>
                <a:latin typeface="Gill Sans Nova Light" panose="020B0302020104020203" pitchFamily="34" charset="0"/>
              </a:rPr>
              <a:t>{ </a:t>
            </a:r>
            <a:r>
              <a:rPr kumimoji="0" lang="en-US" sz="14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rPr>
              <a:t>Last recovery }</a:t>
            </a:r>
            <a:endParaRPr kumimoji="0" lang="en-IE" sz="14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endParaRPr>
          </a:p>
        </p:txBody>
      </p:sp>
      <p:sp>
        <p:nvSpPr>
          <p:cNvPr id="33" name="TextBox 32">
            <a:extLst>
              <a:ext uri="{FF2B5EF4-FFF2-40B4-BE49-F238E27FC236}">
                <a16:creationId xmlns:a16="http://schemas.microsoft.com/office/drawing/2014/main" id="{C3F612ED-3CC2-4E46-A8EB-1622DF506FBA}"/>
              </a:ext>
            </a:extLst>
          </p:cNvPr>
          <p:cNvSpPr txBox="1"/>
          <p:nvPr/>
        </p:nvSpPr>
        <p:spPr>
          <a:xfrm>
            <a:off x="0" y="2233598"/>
            <a:ext cx="9144000" cy="369332"/>
          </a:xfrm>
          <a:prstGeom prst="rect">
            <a:avLst/>
          </a:prstGeom>
          <a:solidFill>
            <a:schemeClr val="accent2">
              <a:lumMod val="50000"/>
              <a:alpha val="88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ill Sans Nova" panose="020B0602020104020203" pitchFamily="34" charset="0"/>
              </a:rPr>
              <a:t>Further institutional reform essential for a post-</a:t>
            </a:r>
            <a:r>
              <a:rPr kumimoji="0" lang="en-US" b="0" i="0" u="none" strike="noStrike" kern="1200" cap="none" spc="0" normalizeH="0" baseline="0" noProof="0" dirty="0" err="1">
                <a:ln>
                  <a:noFill/>
                </a:ln>
                <a:solidFill>
                  <a:schemeClr val="bg1"/>
                </a:solidFill>
                <a:effectLst/>
                <a:uLnTx/>
                <a:uFillTx/>
                <a:latin typeface="Gill Sans Nova" panose="020B0602020104020203" pitchFamily="34" charset="0"/>
              </a:rPr>
              <a:t>Covid</a:t>
            </a:r>
            <a:r>
              <a:rPr kumimoji="0" lang="en-US" b="0" i="0" u="none" strike="noStrike" kern="1200" cap="none" spc="0" normalizeH="0" baseline="0" noProof="0" dirty="0">
                <a:ln>
                  <a:noFill/>
                </a:ln>
                <a:solidFill>
                  <a:schemeClr val="bg1"/>
                </a:solidFill>
                <a:effectLst/>
                <a:uLnTx/>
                <a:uFillTx/>
                <a:latin typeface="Gill Sans Nova" panose="020B0602020104020203" pitchFamily="34" charset="0"/>
              </a:rPr>
              <a:t> recovery</a:t>
            </a:r>
            <a:endParaRPr kumimoji="0" lang="en-IE" b="0" i="0" u="none" strike="noStrike" kern="1200" cap="none" spc="0" normalizeH="0" baseline="0" noProof="0" dirty="0">
              <a:ln>
                <a:noFill/>
              </a:ln>
              <a:solidFill>
                <a:schemeClr val="bg1"/>
              </a:solidFill>
              <a:effectLst/>
              <a:uLnTx/>
              <a:uFillTx/>
              <a:latin typeface="Gill Sans Nova" panose="020B0602020104020203" pitchFamily="34" charset="0"/>
            </a:endParaRPr>
          </a:p>
        </p:txBody>
      </p:sp>
      <p:sp>
        <p:nvSpPr>
          <p:cNvPr id="34" name="Rectangle: Rounded Corners 33">
            <a:extLst>
              <a:ext uri="{FF2B5EF4-FFF2-40B4-BE49-F238E27FC236}">
                <a16:creationId xmlns:a16="http://schemas.microsoft.com/office/drawing/2014/main" id="{82E6EC96-011C-4486-8E6D-25D10ED912C2}"/>
              </a:ext>
            </a:extLst>
          </p:cNvPr>
          <p:cNvSpPr/>
          <p:nvPr/>
        </p:nvSpPr>
        <p:spPr>
          <a:xfrm>
            <a:off x="261991" y="140564"/>
            <a:ext cx="2614278" cy="1872508"/>
          </a:xfrm>
          <a:prstGeom prst="roundRect">
            <a:avLst/>
          </a:prstGeom>
          <a:noFill/>
          <a:ln w="9525">
            <a:solidFill>
              <a:schemeClr val="accent3">
                <a:lumMod val="7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14959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B0D499-624F-4BE2-9D94-C7F460184A85}"/>
              </a:ext>
            </a:extLst>
          </p:cNvPr>
          <p:cNvSpPr txBox="1"/>
          <p:nvPr/>
        </p:nvSpPr>
        <p:spPr>
          <a:xfrm>
            <a:off x="434689" y="908909"/>
            <a:ext cx="874622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Job Path performed will in helping to reduce LTU claimants, especially for groups nearer employment</a:t>
            </a:r>
          </a:p>
        </p:txBody>
      </p:sp>
      <p:sp>
        <p:nvSpPr>
          <p:cNvPr id="7" name="Title 1">
            <a:extLst>
              <a:ext uri="{FF2B5EF4-FFF2-40B4-BE49-F238E27FC236}">
                <a16:creationId xmlns:a16="http://schemas.microsoft.com/office/drawing/2014/main" id="{DBA18442-BD8A-439E-A9CB-83838BC84A60}"/>
              </a:ext>
            </a:extLst>
          </p:cNvPr>
          <p:cNvSpPr>
            <a:spLocks noGrp="1"/>
          </p:cNvSpPr>
          <p:nvPr>
            <p:ph type="title"/>
          </p:nvPr>
        </p:nvSpPr>
        <p:spPr>
          <a:xfrm>
            <a:off x="987364" y="122153"/>
            <a:ext cx="7214527" cy="455139"/>
          </a:xfrm>
          <a:noFill/>
          <a:ln w="15875">
            <a:solidFill>
              <a:schemeClr val="accent2">
                <a:lumMod val="50000"/>
              </a:schemeClr>
            </a:solidFill>
          </a:ln>
        </p:spPr>
        <p:txBody>
          <a:bodyPr>
            <a:noAutofit/>
          </a:bodyPr>
          <a:lstStyle/>
          <a:p>
            <a:pPr algn="ctr"/>
            <a:r>
              <a:rPr lang="en-US" sz="2400" b="0" dirty="0">
                <a:solidFill>
                  <a:schemeClr val="accent2">
                    <a:lumMod val="50000"/>
                  </a:schemeClr>
                </a:solidFill>
                <a:latin typeface="Gill Sans Nova" panose="020B0602020104020203" pitchFamily="34" charset="0"/>
              </a:rPr>
              <a:t>Will marketisation work (again)?</a:t>
            </a:r>
            <a:endParaRPr lang="en-IE" sz="2400" b="0" dirty="0">
              <a:solidFill>
                <a:schemeClr val="accent2">
                  <a:lumMod val="50000"/>
                </a:schemeClr>
              </a:solidFill>
              <a:latin typeface="Gill Sans Nova" panose="020B0602020104020203" pitchFamily="34" charset="0"/>
            </a:endParaRPr>
          </a:p>
        </p:txBody>
      </p:sp>
      <p:sp>
        <p:nvSpPr>
          <p:cNvPr id="9" name="Rectangle 8">
            <a:extLst>
              <a:ext uri="{FF2B5EF4-FFF2-40B4-BE49-F238E27FC236}">
                <a16:creationId xmlns:a16="http://schemas.microsoft.com/office/drawing/2014/main" id="{0657EFCD-49E6-4CE6-B85D-A587F7E97436}"/>
              </a:ext>
            </a:extLst>
          </p:cNvPr>
          <p:cNvSpPr/>
          <p:nvPr/>
        </p:nvSpPr>
        <p:spPr>
          <a:xfrm>
            <a:off x="394974" y="1347912"/>
            <a:ext cx="8619924"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Attractiveness of </a:t>
            </a:r>
            <a:r>
              <a:rPr kumimoji="0" lang="en-US" sz="1600" b="0" i="0" u="none" strike="noStrike" kern="1200" cap="none" spc="0" normalizeH="0" baseline="0" noProof="0" dirty="0" err="1">
                <a:ln>
                  <a:noFill/>
                </a:ln>
                <a:solidFill>
                  <a:prstClr val="black"/>
                </a:solidFill>
                <a:effectLst/>
                <a:uLnTx/>
                <a:uFillTx/>
                <a:latin typeface="Gill Sans Nova" panose="020B0602020104020203" pitchFamily="34" charset="0"/>
                <a:ea typeface="+mn-ea"/>
                <a:cs typeface="+mn-cs"/>
              </a:rPr>
              <a:t>PbR</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Shifts responsibility &amp; risk from state to market and NGOs  </a:t>
            </a:r>
          </a:p>
        </p:txBody>
      </p:sp>
      <p:sp>
        <p:nvSpPr>
          <p:cNvPr id="11" name="TextBox 10">
            <a:extLst>
              <a:ext uri="{FF2B5EF4-FFF2-40B4-BE49-F238E27FC236}">
                <a16:creationId xmlns:a16="http://schemas.microsoft.com/office/drawing/2014/main" id="{320BB259-FDB9-4E9D-BFFA-9B50DC5963CC}"/>
              </a:ext>
            </a:extLst>
          </p:cNvPr>
          <p:cNvSpPr txBox="1"/>
          <p:nvPr/>
        </p:nvSpPr>
        <p:spPr>
          <a:xfrm>
            <a:off x="394974" y="1745349"/>
            <a:ext cx="84464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Calibri" panose="020F0502020204030204" pitchFamily="34" charset="0"/>
              </a:rPr>
              <a:t>But series of inbuilt tensions </a:t>
            </a:r>
            <a:r>
              <a:rPr kumimoji="0" lang="en-US" sz="10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Calibri" panose="020F0502020204030204" pitchFamily="34" charset="0"/>
              </a:rPr>
              <a:t>(Greet et al. 2017; Considine et al. 2019, 2020)</a:t>
            </a:r>
            <a:endParaRPr kumimoji="0" lang="en-US" sz="15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endParaRPr>
          </a:p>
        </p:txBody>
      </p:sp>
      <p:graphicFrame>
        <p:nvGraphicFramePr>
          <p:cNvPr id="2" name="Table 4">
            <a:extLst>
              <a:ext uri="{FF2B5EF4-FFF2-40B4-BE49-F238E27FC236}">
                <a16:creationId xmlns:a16="http://schemas.microsoft.com/office/drawing/2014/main" id="{46BDAB75-FD84-42A1-9CA6-92B34816AA70}"/>
              </a:ext>
            </a:extLst>
          </p:cNvPr>
          <p:cNvGraphicFramePr>
            <a:graphicFrameLocks noGrp="1"/>
          </p:cNvGraphicFramePr>
          <p:nvPr>
            <p:extLst>
              <p:ext uri="{D42A27DB-BD31-4B8C-83A1-F6EECF244321}">
                <p14:modId xmlns:p14="http://schemas.microsoft.com/office/powerpoint/2010/main" val="3656469501"/>
              </p:ext>
            </p:extLst>
          </p:nvPr>
        </p:nvGraphicFramePr>
        <p:xfrm>
          <a:off x="434689" y="2298721"/>
          <a:ext cx="8274622" cy="2015117"/>
        </p:xfrm>
        <a:graphic>
          <a:graphicData uri="http://schemas.openxmlformats.org/drawingml/2006/table">
            <a:tbl>
              <a:tblPr firstRow="1" bandRow="1">
                <a:tableStyleId>{85BE263C-DBD7-4A20-BB59-AAB30ACAA65A}</a:tableStyleId>
              </a:tblPr>
              <a:tblGrid>
                <a:gridCol w="4573234">
                  <a:extLst>
                    <a:ext uri="{9D8B030D-6E8A-4147-A177-3AD203B41FA5}">
                      <a16:colId xmlns:a16="http://schemas.microsoft.com/office/drawing/2014/main" val="2639010814"/>
                    </a:ext>
                  </a:extLst>
                </a:gridCol>
                <a:gridCol w="3701388">
                  <a:extLst>
                    <a:ext uri="{9D8B030D-6E8A-4147-A177-3AD203B41FA5}">
                      <a16:colId xmlns:a16="http://schemas.microsoft.com/office/drawing/2014/main" val="2093812266"/>
                    </a:ext>
                  </a:extLst>
                </a:gridCol>
              </a:tblGrid>
              <a:tr h="3691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latin typeface="Gill Sans Nova" panose="020B0602020104020203" pitchFamily="34" charset="0"/>
                        </a:rPr>
                        <a:t>Service Investment (Payment Risk v. Quality)</a:t>
                      </a:r>
                      <a:endParaRPr lang="en-US" sz="1600" b="0" dirty="0">
                        <a:latin typeface="Gill Sans Nova" panose="020B0602020104020203" pitchFamily="34" charset="0"/>
                        <a:cs typeface="Calibri" panose="020F0502020204030204" pitchFamily="34" charset="0"/>
                      </a:endParaRPr>
                    </a:p>
                  </a:txBody>
                  <a:tcPr>
                    <a:lnL>
                      <a:noFill/>
                    </a:lnL>
                    <a:lnR>
                      <a:noFill/>
                    </a:lnR>
                    <a:lnT w="25400" cmpd="sng">
                      <a:noFill/>
                    </a:lnT>
                    <a:lnB w="254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latin typeface="Gill Sans Nova" panose="020B0602020104020203" pitchFamily="34" charset="0"/>
                        </a:rPr>
                        <a:t>Access (Equity v. Performance) </a:t>
                      </a:r>
                    </a:p>
                  </a:txBody>
                  <a:tcPr>
                    <a:lnL>
                      <a:noFill/>
                    </a:lnL>
                    <a:lnR>
                      <a:noFill/>
                    </a:lnR>
                    <a:lnT w="25400" cmpd="sng">
                      <a:noFill/>
                    </a:lnT>
                    <a:lnB w="25400" cmpd="sng">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256229959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latin typeface="Gill Sans Nova Light" panose="020B0302020104020203" pitchFamily="34" charset="0"/>
                        </a:rPr>
                        <a:t>‘No cure, no payment’ drives ‘tried and tested’ approaches</a:t>
                      </a:r>
                      <a:endParaRPr lang="en-US" sz="1500" dirty="0">
                        <a:latin typeface="Gill Sans Nova Light" panose="020B0302020104020203" pitchFamily="34" charset="0"/>
                        <a:cs typeface="Calibri" panose="020F0502020204030204" pitchFamily="34" charset="0"/>
                      </a:endParaRPr>
                    </a:p>
                  </a:txBody>
                  <a:tcPr>
                    <a:lnT w="25400" cmpd="sng">
                      <a:noFill/>
                    </a:lnT>
                  </a:tcPr>
                </a:tc>
                <a:tc>
                  <a:txBody>
                    <a:bodyPr/>
                    <a:lstStyle/>
                    <a:p>
                      <a:endParaRPr lang="en-IE" sz="1500" dirty="0">
                        <a:latin typeface="Gill Sans Nova Light" panose="020B0302020104020203" pitchFamily="34" charset="0"/>
                      </a:endParaRPr>
                    </a:p>
                  </a:txBody>
                  <a:tcPr>
                    <a:lnT w="25400" cmpd="sng">
                      <a:noFill/>
                    </a:lnT>
                  </a:tcPr>
                </a:tc>
                <a:extLst>
                  <a:ext uri="{0D108BD9-81ED-4DB2-BD59-A6C34878D82A}">
                    <a16:rowId xmlns:a16="http://schemas.microsoft.com/office/drawing/2014/main" val="235178318"/>
                  </a:ext>
                </a:extLst>
              </a:tr>
              <a:tr h="1903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latin typeface="Gill Sans Nova Light" panose="020B0302020104020203" pitchFamily="34" charset="0"/>
                        </a:rPr>
                        <a:t>Investments in long-term, integrated approaches hampered by short-time horizon for payments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latin typeface="Gill Sans Nova Light" panose="020B0302020104020203" pitchFamily="34" charset="0"/>
                        </a:rPr>
                        <a:t>Danger of services being narrowly targeted on those more likely to </a:t>
                      </a:r>
                      <a:r>
                        <a:rPr lang="en-US" sz="1500" dirty="0" err="1">
                          <a:latin typeface="Gill Sans Nova Light" panose="020B0302020104020203" pitchFamily="34" charset="0"/>
                        </a:rPr>
                        <a:t>realise</a:t>
                      </a:r>
                      <a:r>
                        <a:rPr lang="en-US" sz="1500" dirty="0">
                          <a:latin typeface="Gill Sans Nova Light" panose="020B0302020104020203" pitchFamily="34" charset="0"/>
                        </a:rPr>
                        <a:t> an outcome</a:t>
                      </a:r>
                      <a:endParaRPr lang="en-IE" sz="1500" dirty="0">
                        <a:latin typeface="Gill Sans Nova Light" panose="020B0302020104020203" pitchFamily="34" charset="0"/>
                      </a:endParaRPr>
                    </a:p>
                  </a:txBody>
                  <a:tcPr/>
                </a:tc>
                <a:extLst>
                  <a:ext uri="{0D108BD9-81ED-4DB2-BD59-A6C34878D82A}">
                    <a16:rowId xmlns:a16="http://schemas.microsoft.com/office/drawing/2014/main" val="1071099256"/>
                  </a:ext>
                </a:extLst>
              </a:tr>
              <a:tr h="370840">
                <a:tc>
                  <a:txBody>
                    <a:bodyPr/>
                    <a:lstStyle/>
                    <a:p>
                      <a:r>
                        <a:rPr lang="en-US" sz="1500" dirty="0">
                          <a:latin typeface="Gill Sans Nova Light" panose="020B0302020104020203" pitchFamily="34" charset="0"/>
                        </a:rPr>
                        <a:t>Approaches that move people towards employment but not all the way there are not rewarded</a:t>
                      </a:r>
                      <a:endParaRPr lang="en-IE" sz="1500" dirty="0">
                        <a:latin typeface="Gill Sans Nova Light" panose="020B0302020104020203" pitchFamily="34" charset="0"/>
                      </a:endParaRPr>
                    </a:p>
                  </a:txBody>
                  <a:tcPr>
                    <a:lnB w="12700" cap="flat" cmpd="sng" algn="ctr">
                      <a:no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latin typeface="Gill Sans Nova Light" panose="020B0302020104020203" pitchFamily="34" charset="0"/>
                        </a:rPr>
                        <a:t>Smaller, NFPs lack the capital to take on level of financial and contractual risk </a:t>
                      </a:r>
                      <a:endParaRPr lang="en-IE" sz="1500" dirty="0">
                        <a:latin typeface="Gill Sans Nova Light" panose="020B0302020104020203" pitchFamily="34" charset="0"/>
                      </a:endParaRPr>
                    </a:p>
                  </a:txBody>
                  <a:tcPr>
                    <a:lnB w="12700" cap="flat" cmpd="sng" algn="ctr">
                      <a:noFill/>
                      <a:prstDash val="solid"/>
                      <a:round/>
                      <a:headEnd type="none" w="med" len="med"/>
                      <a:tailEnd type="none" w="med" len="med"/>
                    </a:lnB>
                  </a:tcPr>
                </a:tc>
                <a:extLst>
                  <a:ext uri="{0D108BD9-81ED-4DB2-BD59-A6C34878D82A}">
                    <a16:rowId xmlns:a16="http://schemas.microsoft.com/office/drawing/2014/main" val="2501129134"/>
                  </a:ext>
                </a:extLst>
              </a:tr>
            </a:tbl>
          </a:graphicData>
        </a:graphic>
      </p:graphicFrame>
      <p:pic>
        <p:nvPicPr>
          <p:cNvPr id="10" name="Picture 9" descr="A picture containing light&#10;&#10;Description automatically generated">
            <a:extLst>
              <a:ext uri="{FF2B5EF4-FFF2-40B4-BE49-F238E27FC236}">
                <a16:creationId xmlns:a16="http://schemas.microsoft.com/office/drawing/2014/main" id="{7FCB4BB3-3E01-481B-9035-A85E115C9EBF}"/>
              </a:ext>
            </a:extLst>
          </p:cNvPr>
          <p:cNvPicPr>
            <a:picLocks noChangeAspect="1"/>
          </p:cNvPicPr>
          <p:nvPr/>
        </p:nvPicPr>
        <p:blipFill>
          <a:blip r:embed="rId2"/>
          <a:stretch>
            <a:fillRect/>
          </a:stretch>
        </p:blipFill>
        <p:spPr>
          <a:xfrm>
            <a:off x="1847273" y="5297359"/>
            <a:ext cx="2177668" cy="1219494"/>
          </a:xfrm>
          <a:prstGeom prst="rect">
            <a:avLst/>
          </a:prstGeom>
        </p:spPr>
      </p:pic>
      <p:pic>
        <p:nvPicPr>
          <p:cNvPr id="12" name="Picture 11" descr="A person standing in front of a computer&#10;&#10;Description automatically generated">
            <a:extLst>
              <a:ext uri="{FF2B5EF4-FFF2-40B4-BE49-F238E27FC236}">
                <a16:creationId xmlns:a16="http://schemas.microsoft.com/office/drawing/2014/main" id="{A3F48DC8-B8DA-4F5D-9FED-5D06CAE977D2}"/>
              </a:ext>
            </a:extLst>
          </p:cNvPr>
          <p:cNvPicPr>
            <a:picLocks noChangeAspect="1"/>
          </p:cNvPicPr>
          <p:nvPr/>
        </p:nvPicPr>
        <p:blipFill>
          <a:blip r:embed="rId3"/>
          <a:stretch>
            <a:fillRect/>
          </a:stretch>
        </p:blipFill>
        <p:spPr>
          <a:xfrm>
            <a:off x="561768" y="4488873"/>
            <a:ext cx="2044147" cy="1360287"/>
          </a:xfrm>
          <a:prstGeom prst="rect">
            <a:avLst/>
          </a:prstGeom>
        </p:spPr>
      </p:pic>
      <p:sp>
        <p:nvSpPr>
          <p:cNvPr id="14" name="TextBox 13">
            <a:extLst>
              <a:ext uri="{FF2B5EF4-FFF2-40B4-BE49-F238E27FC236}">
                <a16:creationId xmlns:a16="http://schemas.microsoft.com/office/drawing/2014/main" id="{BDC1AC62-7202-4A09-A951-1D9E3C817A7E}"/>
              </a:ext>
            </a:extLst>
          </p:cNvPr>
          <p:cNvSpPr txBox="1"/>
          <p:nvPr/>
        </p:nvSpPr>
        <p:spPr>
          <a:xfrm>
            <a:off x="4024941" y="5226685"/>
            <a:ext cx="5375978" cy="1796413"/>
          </a:xfrm>
          <a:prstGeom prst="rect">
            <a:avLst/>
          </a:prstGeom>
        </p:spPr>
        <p:txBody>
          <a:bodyPr vert="horz" lIns="91440" tIns="45720" rIns="91440" bIns="45720" rtlCol="0" anchor="t">
            <a:noAutofit/>
          </a:bodyPr>
          <a:lstStyle/>
          <a:p>
            <a:pPr marL="176213" marR="0" lvl="0" indent="-176213"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Digital-first/by-default seen as ‘freeing-up’ resources for </a:t>
            </a:r>
            <a:r>
              <a:rPr kumimoji="0" lang="en-US" sz="1600" b="0" i="0" u="none" strike="noStrike" kern="1200" cap="none" spc="0" normalizeH="0" baseline="0" noProof="0" dirty="0" err="1">
                <a:ln>
                  <a:noFill/>
                </a:ln>
                <a:solidFill>
                  <a:prstClr val="black"/>
                </a:solidFill>
                <a:effectLst/>
                <a:uLnTx/>
                <a:uFillTx/>
                <a:latin typeface="Gill Sans Nova Light" panose="020B0302020104020203" pitchFamily="34" charset="0"/>
                <a:ea typeface="+mn-ea"/>
                <a:cs typeface="+mn-cs"/>
              </a:rPr>
              <a:t>personalised</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 support elsewhere </a:t>
            </a:r>
            <a:r>
              <a:rPr kumimoji="0" lang="en-US" sz="1600" b="0" i="0" u="none" strike="noStrike" kern="1200" cap="none" spc="0" normalizeH="0" baseline="0" noProof="0" dirty="0">
                <a:ln>
                  <a:noFill/>
                </a:ln>
                <a:solidFill>
                  <a:prstClr val="black">
                    <a:lumMod val="95000"/>
                    <a:lumOff val="5000"/>
                  </a:prstClr>
                </a:solidFill>
                <a:effectLst/>
                <a:uLnTx/>
                <a:uFillTx/>
                <a:latin typeface="Gill Sans Nova Light" panose="020B0302020104020203" pitchFamily="34" charset="0"/>
                <a:ea typeface="+mn-ea"/>
                <a:cs typeface="+mn-cs"/>
              </a:rPr>
              <a:t>(e.g. BEL, AUS)</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BUT</a:t>
            </a:r>
          </a:p>
          <a:p>
            <a:pPr marL="176213" marR="0" lvl="0" indent="-176213"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Issues of </a:t>
            </a:r>
            <a:r>
              <a:rPr kumimoji="0" lang="en-US" sz="1600" b="1"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profiling / triaging become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even more critical</a:t>
            </a:r>
          </a:p>
          <a:p>
            <a:pPr marL="176213" marR="0" lvl="0" indent="-176213"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Some </a:t>
            </a:r>
            <a:r>
              <a:rPr lang="en-US" sz="1600" dirty="0">
                <a:solidFill>
                  <a:prstClr val="black"/>
                </a:solidFill>
                <a:latin typeface="Gill Sans Nova Light" panose="020B0302020104020203" pitchFamily="34" charset="0"/>
              </a:rPr>
              <a:t>left behind by </a:t>
            </a:r>
            <a:r>
              <a:rPr kumimoji="0" lang="en-US" sz="1600" b="1"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digital divide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and </a:t>
            </a:r>
            <a:r>
              <a:rPr kumimoji="0" lang="en-US" sz="1600" b="1"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algorithmic bias?</a:t>
            </a:r>
          </a:p>
          <a:p>
            <a:pPr marL="0" marR="0" lvl="0" indent="0" algn="l" defTabSz="457200" rtl="0" eaLnBrk="1" fontAlgn="auto" latinLnBrk="0" hangingPunct="1">
              <a:lnSpc>
                <a:spcPct val="110000"/>
              </a:lnSpc>
              <a:spcBef>
                <a:spcPct val="2000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endParaRPr>
          </a:p>
        </p:txBody>
      </p:sp>
      <p:sp>
        <p:nvSpPr>
          <p:cNvPr id="15" name="Title 1">
            <a:extLst>
              <a:ext uri="{FF2B5EF4-FFF2-40B4-BE49-F238E27FC236}">
                <a16:creationId xmlns:a16="http://schemas.microsoft.com/office/drawing/2014/main" id="{705DB981-693C-4297-8496-F8F6A790693C}"/>
              </a:ext>
            </a:extLst>
          </p:cNvPr>
          <p:cNvSpPr txBox="1">
            <a:spLocks/>
          </p:cNvSpPr>
          <p:nvPr/>
        </p:nvSpPr>
        <p:spPr>
          <a:xfrm>
            <a:off x="4024940" y="4720440"/>
            <a:ext cx="4557291" cy="384807"/>
          </a:xfrm>
          <a:prstGeom prst="rect">
            <a:avLst/>
          </a:prstGeom>
          <a:noFill/>
          <a:ln w="15875">
            <a:solidFill>
              <a:schemeClr val="accent2">
                <a:lumMod val="50000"/>
              </a:schemeClr>
            </a:solidFill>
          </a:ln>
        </p:spPr>
        <p:txBody>
          <a:bodyPr vert="horz" lIns="91440" tIns="45720" rIns="91440" bIns="45720" rtlCol="0" anchor="t">
            <a:noAutofit/>
          </a:bodyPr>
          <a:lstStyle>
            <a:lvl1pPr algn="l" defTabSz="457200" rtl="0" eaLnBrk="1" latinLnBrk="0" hangingPunct="1">
              <a:spcBef>
                <a:spcPct val="0"/>
              </a:spcBef>
              <a:buNone/>
              <a:defRPr sz="3000" b="1" i="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j-ea"/>
                <a:cs typeface="+mj-cs"/>
              </a:rPr>
              <a:t>Role for </a:t>
            </a:r>
            <a:r>
              <a:rPr kumimoji="0" lang="en-US" sz="2000" b="0" i="0" u="none" strike="noStrike" kern="1200" cap="none" spc="0" normalizeH="0" baseline="0" noProof="0" dirty="0" err="1">
                <a:ln>
                  <a:noFill/>
                </a:ln>
                <a:solidFill>
                  <a:srgbClr val="C0504D">
                    <a:lumMod val="50000"/>
                  </a:srgbClr>
                </a:solidFill>
                <a:effectLst/>
                <a:uLnTx/>
                <a:uFillTx/>
                <a:latin typeface="Gill Sans Nova" panose="020B0602020104020203" pitchFamily="34" charset="0"/>
                <a:ea typeface="+mj-ea"/>
                <a:cs typeface="+mj-cs"/>
              </a:rPr>
              <a:t>digitalisation</a:t>
            </a:r>
            <a:r>
              <a:rPr kumimoji="0" lang="en-US" sz="20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j-ea"/>
                <a:cs typeface="+mj-cs"/>
              </a:rPr>
              <a:t>?</a:t>
            </a:r>
            <a:endParaRPr kumimoji="0" lang="en-IE" sz="20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j-ea"/>
              <a:cs typeface="+mj-cs"/>
            </a:endParaRPr>
          </a:p>
        </p:txBody>
      </p:sp>
    </p:spTree>
    <p:extLst>
      <p:ext uri="{BB962C8B-B14F-4D97-AF65-F5344CB8AC3E}">
        <p14:creationId xmlns:p14="http://schemas.microsoft.com/office/powerpoint/2010/main" val="3784014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5AE1A1B-0AE2-4F71-9230-17C50C89048A}"/>
              </a:ext>
            </a:extLst>
          </p:cNvPr>
          <p:cNvPicPr>
            <a:picLocks noChangeAspect="1"/>
          </p:cNvPicPr>
          <p:nvPr/>
        </p:nvPicPr>
        <p:blipFill>
          <a:blip r:embed="rId2"/>
          <a:stretch>
            <a:fillRect/>
          </a:stretch>
        </p:blipFill>
        <p:spPr>
          <a:xfrm>
            <a:off x="5403275" y="1042393"/>
            <a:ext cx="3648361" cy="3456820"/>
          </a:xfrm>
          <a:prstGeom prst="rect">
            <a:avLst/>
          </a:prstGeom>
          <a:noFill/>
        </p:spPr>
      </p:pic>
      <p:sp>
        <p:nvSpPr>
          <p:cNvPr id="2" name="Title 1">
            <a:extLst>
              <a:ext uri="{FF2B5EF4-FFF2-40B4-BE49-F238E27FC236}">
                <a16:creationId xmlns:a16="http://schemas.microsoft.com/office/drawing/2014/main" id="{2E2B171E-BD91-4130-AC42-01FF15A25CCC}"/>
              </a:ext>
            </a:extLst>
          </p:cNvPr>
          <p:cNvSpPr>
            <a:spLocks noGrp="1"/>
          </p:cNvSpPr>
          <p:nvPr>
            <p:ph type="title"/>
          </p:nvPr>
        </p:nvSpPr>
        <p:spPr>
          <a:xfrm>
            <a:off x="198840" y="274638"/>
            <a:ext cx="8658833" cy="596219"/>
          </a:xfrm>
          <a:noFill/>
          <a:ln w="15875">
            <a:solidFill>
              <a:schemeClr val="accent2">
                <a:lumMod val="50000"/>
              </a:schemeClr>
            </a:solidFill>
          </a:ln>
        </p:spPr>
        <p:txBody>
          <a:bodyPr vert="horz" lIns="91440" tIns="45720" rIns="91440" bIns="45720" rtlCol="0" anchor="ctr">
            <a:normAutofit/>
          </a:bodyPr>
          <a:lstStyle/>
          <a:p>
            <a:pPr algn="ctr"/>
            <a:r>
              <a:rPr lang="en-US" sz="2400" b="0" dirty="0">
                <a:solidFill>
                  <a:schemeClr val="accent2">
                    <a:lumMod val="50000"/>
                  </a:schemeClr>
                </a:solidFill>
                <a:latin typeface="Gill Sans Nova" panose="020B0602020104020203" pitchFamily="34" charset="0"/>
              </a:rPr>
              <a:t>Network / Partnership Governance</a:t>
            </a:r>
            <a:endParaRPr lang="en-IE" sz="2400" b="0" dirty="0">
              <a:solidFill>
                <a:schemeClr val="accent2">
                  <a:lumMod val="50000"/>
                </a:schemeClr>
              </a:solidFill>
              <a:latin typeface="Gill Sans Nova" panose="020B0602020104020203" pitchFamily="34" charset="0"/>
            </a:endParaRPr>
          </a:p>
        </p:txBody>
      </p:sp>
      <p:sp>
        <p:nvSpPr>
          <p:cNvPr id="3" name="TextBox 2">
            <a:extLst>
              <a:ext uri="{FF2B5EF4-FFF2-40B4-BE49-F238E27FC236}">
                <a16:creationId xmlns:a16="http://schemas.microsoft.com/office/drawing/2014/main" id="{820D09E3-98CD-4E0D-8365-062ADB1FC200}"/>
              </a:ext>
            </a:extLst>
          </p:cNvPr>
          <p:cNvSpPr txBox="1"/>
          <p:nvPr/>
        </p:nvSpPr>
        <p:spPr>
          <a:xfrm>
            <a:off x="198839" y="1397431"/>
            <a:ext cx="5468497" cy="2872911"/>
          </a:xfrm>
          <a:prstGeom prst="rect">
            <a:avLst/>
          </a:prstGeom>
        </p:spPr>
        <p:txBody>
          <a:bodyPr vert="horz" lIns="91440" tIns="45720" rIns="91440" bIns="45720" rtlCol="0" anchor="t">
            <a:noAutofit/>
          </a:bodyPr>
          <a:lstStyle/>
          <a:p>
            <a:pPr marL="285750" marR="0" lvl="0" indent="-285750" algn="l" defTabSz="457200" rtl="0" eaLnBrk="1" fontAlgn="auto" latinLnBrk="0" hangingPunct="1">
              <a:lnSpc>
                <a:spcPct val="110000"/>
              </a:lnSpc>
              <a:spcBef>
                <a:spcPct val="200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By networks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of </a:t>
            </a:r>
            <a:r>
              <a:rPr kumimoji="0" lang="en-US" sz="1600" b="0" i="0" u="none" strike="noStrike" kern="1200" cap="none" spc="0" normalizeH="0" baseline="0" noProof="0" dirty="0" err="1">
                <a:ln>
                  <a:noFill/>
                </a:ln>
                <a:solidFill>
                  <a:prstClr val="black"/>
                </a:solidFill>
                <a:effectLst/>
                <a:uLnTx/>
                <a:uFillTx/>
                <a:latin typeface="Gill Sans Nova Light" panose="020B0302020104020203" pitchFamily="34" charset="0"/>
                <a:ea typeface="+mn-ea"/>
                <a:cs typeface="+mn-cs"/>
              </a:rPr>
              <a:t>organisations</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 within and across sectors</a:t>
            </a:r>
          </a:p>
          <a:p>
            <a:pPr marL="285750" marR="0" lvl="0" indent="-285750" algn="l" defTabSz="457200" rtl="0" eaLnBrk="1" fontAlgn="auto" latinLnBrk="0" hangingPunct="1">
              <a:lnSpc>
                <a:spcPct val="110000"/>
              </a:lnSpc>
              <a:spcBef>
                <a:spcPct val="20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In collaboration with clients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as active partners and sources of expertise rather than passive </a:t>
            </a:r>
            <a:r>
              <a:rPr lang="en-US" sz="1600" dirty="0">
                <a:solidFill>
                  <a:prstClr val="black"/>
                </a:solidFill>
                <a:latin typeface="Gill Sans Nova Light" panose="020B0302020104020203" pitchFamily="34" charset="0"/>
              </a:rPr>
              <a:t>recipients</a:t>
            </a:r>
            <a:endPar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endParaRPr>
          </a:p>
          <a:p>
            <a:pPr marL="179388" marR="0" lvl="0" indent="-179388" algn="l" defTabSz="457200" rtl="0" eaLnBrk="1" fontAlgn="auto" latinLnBrk="0" hangingPunct="1">
              <a:lnSpc>
                <a:spcPct val="1100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endParaRPr>
          </a:p>
          <a:p>
            <a:pPr marL="0" marR="0" lvl="0" indent="0" algn="l" defTabSz="457200" rtl="0" eaLnBrk="1" fontAlgn="auto" latinLnBrk="0" hangingPunct="1">
              <a:lnSpc>
                <a:spcPct val="110000"/>
              </a:lnSpc>
              <a:spcBef>
                <a:spcPts val="1800"/>
              </a:spcBef>
              <a:spcAft>
                <a:spcPts val="600"/>
              </a:spcAft>
              <a:buClrTx/>
              <a:buSzTx/>
              <a:buFontTx/>
              <a:buNone/>
              <a:tabLst/>
              <a:defRPr/>
            </a:pPr>
            <a:r>
              <a:rPr kumimoji="0" lang="en-US" sz="18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rPr>
              <a:t>Inter-agency partnerships</a:t>
            </a:r>
            <a:endParaRPr kumimoji="0" lang="en-US" sz="18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285750" marR="0" lvl="0" indent="-285750" algn="l" defTabSz="457200" rtl="0" eaLnBrk="1" fontAlgn="auto" latinLnBrk="0" hangingPunct="1">
              <a:lnSpc>
                <a:spcPct val="110000"/>
              </a:lnSpc>
              <a:spcBef>
                <a:spcPct val="20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Address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information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gaps between services</a:t>
            </a:r>
          </a:p>
          <a:p>
            <a:pPr marL="285750" marR="0" lvl="0" indent="-285750" algn="l" defTabSz="457200" rtl="0" eaLnBrk="1" fontAlgn="auto" latinLnBrk="0" hangingPunct="1">
              <a:lnSpc>
                <a:spcPct val="110000"/>
              </a:lnSpc>
              <a:spcBef>
                <a:spcPct val="20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Bring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wider pool of ideas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to solve problems</a:t>
            </a:r>
          </a:p>
          <a:p>
            <a:pPr marL="285750" marR="0" lvl="0" indent="-285750" algn="l" defTabSz="457200" rtl="0" eaLnBrk="1" fontAlgn="auto" latinLnBrk="0" hangingPunct="1">
              <a:lnSpc>
                <a:spcPct val="110000"/>
              </a:lnSpc>
              <a:spcBef>
                <a:spcPct val="20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Build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joint ownership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and implementation of new approaches</a:t>
            </a:r>
          </a:p>
          <a:p>
            <a:pPr marL="285750" marR="0" lvl="0" indent="-285750" algn="l" defTabSz="457200" rtl="0" eaLnBrk="1" fontAlgn="auto" latinLnBrk="0" hangingPunct="1">
              <a:lnSpc>
                <a:spcPct val="110000"/>
              </a:lnSpc>
              <a:spcBef>
                <a:spcPct val="20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Agencies as service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facilitators’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rPr>
              <a:t>not</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‘providers</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a:t>
            </a:r>
          </a:p>
        </p:txBody>
      </p:sp>
      <p:sp>
        <p:nvSpPr>
          <p:cNvPr id="7" name="Rectangle 6">
            <a:extLst>
              <a:ext uri="{FF2B5EF4-FFF2-40B4-BE49-F238E27FC236}">
                <a16:creationId xmlns:a16="http://schemas.microsoft.com/office/drawing/2014/main" id="{C4A39D68-EE15-443A-9EAE-46CA63E1033D}"/>
              </a:ext>
            </a:extLst>
          </p:cNvPr>
          <p:cNvSpPr/>
          <p:nvPr/>
        </p:nvSpPr>
        <p:spPr>
          <a:xfrm>
            <a:off x="2849160" y="5122635"/>
            <a:ext cx="2818177" cy="1358385"/>
          </a:xfrm>
          <a:prstGeom prst="rect">
            <a:avLst/>
          </a:prstGeom>
        </p:spPr>
        <p:txBody>
          <a:bodyPr wrap="square">
            <a:spAutoFit/>
          </a:bodyPr>
          <a:lstStyle/>
          <a:p>
            <a:pPr marL="0" marR="0" lvl="0" indent="0" algn="l" defTabSz="457200" rtl="0" eaLnBrk="1" fontAlgn="auto" latinLnBrk="0" hangingPunct="1">
              <a:lnSpc>
                <a:spcPct val="110000"/>
              </a:lnSpc>
              <a:spcBef>
                <a:spcPts val="600"/>
              </a:spcBef>
              <a:spcAft>
                <a:spcPts val="60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Governance modelled on </a:t>
            </a:r>
            <a:r>
              <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Trust and Reciprocity </a:t>
            </a:r>
          </a:p>
          <a:p>
            <a:pPr marL="0" marR="0" lvl="0" indent="0" algn="l" defTabSz="457200" rtl="0" eaLnBrk="1" fontAlgn="auto" latinLnBrk="0" hangingPunct="1">
              <a:lnSpc>
                <a:spcPct val="11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Rather than </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Competitive / Transactional </a:t>
            </a: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modes</a:t>
            </a:r>
          </a:p>
        </p:txBody>
      </p:sp>
      <p:pic>
        <p:nvPicPr>
          <p:cNvPr id="9" name="Picture 8" descr="A close up of a rope&#10;&#10;Description automatically generated">
            <a:extLst>
              <a:ext uri="{FF2B5EF4-FFF2-40B4-BE49-F238E27FC236}">
                <a16:creationId xmlns:a16="http://schemas.microsoft.com/office/drawing/2014/main" id="{AD14BC15-45BA-4F64-BEB3-23F1D5149BBA}"/>
              </a:ext>
            </a:extLst>
          </p:cNvPr>
          <p:cNvPicPr>
            <a:picLocks noChangeAspect="1"/>
          </p:cNvPicPr>
          <p:nvPr/>
        </p:nvPicPr>
        <p:blipFill rotWithShape="1">
          <a:blip r:embed="rId3"/>
          <a:srcRect t="16965" b="15535"/>
          <a:stretch/>
        </p:blipFill>
        <p:spPr>
          <a:xfrm flipV="1">
            <a:off x="5771997" y="5011875"/>
            <a:ext cx="2910915" cy="1473643"/>
          </a:xfrm>
          <a:prstGeom prst="rect">
            <a:avLst/>
          </a:prstGeom>
        </p:spPr>
      </p:pic>
      <p:pic>
        <p:nvPicPr>
          <p:cNvPr id="11" name="Picture 10" descr="A close up of a rope&#10;&#10;Description automatically generated">
            <a:extLst>
              <a:ext uri="{FF2B5EF4-FFF2-40B4-BE49-F238E27FC236}">
                <a16:creationId xmlns:a16="http://schemas.microsoft.com/office/drawing/2014/main" id="{29B596E1-5879-425D-BB51-3F7583F23548}"/>
              </a:ext>
            </a:extLst>
          </p:cNvPr>
          <p:cNvPicPr>
            <a:picLocks noChangeAspect="1"/>
          </p:cNvPicPr>
          <p:nvPr/>
        </p:nvPicPr>
        <p:blipFill rotWithShape="1">
          <a:blip r:embed="rId4"/>
          <a:srcRect l="15506"/>
          <a:stretch/>
        </p:blipFill>
        <p:spPr>
          <a:xfrm>
            <a:off x="301561" y="4876194"/>
            <a:ext cx="2547599" cy="1604826"/>
          </a:xfrm>
          <a:prstGeom prst="rect">
            <a:avLst/>
          </a:prstGeom>
        </p:spPr>
      </p:pic>
      <p:sp>
        <p:nvSpPr>
          <p:cNvPr id="13" name="Rectangle 12">
            <a:extLst>
              <a:ext uri="{FF2B5EF4-FFF2-40B4-BE49-F238E27FC236}">
                <a16:creationId xmlns:a16="http://schemas.microsoft.com/office/drawing/2014/main" id="{40E592ED-3490-4DC9-974D-061F7A558A42}"/>
              </a:ext>
            </a:extLst>
          </p:cNvPr>
          <p:cNvSpPr/>
          <p:nvPr/>
        </p:nvSpPr>
        <p:spPr>
          <a:xfrm>
            <a:off x="198839" y="994556"/>
            <a:ext cx="7314323" cy="384464"/>
          </a:xfrm>
          <a:prstGeom prst="rect">
            <a:avLst/>
          </a:prstGeom>
        </p:spPr>
        <p:txBody>
          <a:bodyPr wrap="square">
            <a:spAutoFit/>
          </a:bodyPr>
          <a:lstStyle/>
          <a:p>
            <a:pPr marL="0" marR="0" lvl="0" indent="0" algn="l" defTabSz="457200" rtl="0" eaLnBrk="1" fontAlgn="auto" latinLnBrk="0" hangingPunct="1">
              <a:lnSpc>
                <a:spcPct val="110000"/>
              </a:lnSpc>
              <a:spcBef>
                <a:spcPct val="20000"/>
              </a:spcBef>
              <a:spcAft>
                <a:spcPts val="600"/>
              </a:spcAft>
              <a:buClrTx/>
              <a:buSzTx/>
              <a:buFontTx/>
              <a:buNone/>
              <a:tabLst/>
              <a:defRPr/>
            </a:pPr>
            <a:r>
              <a:rPr kumimoji="0" lang="en-US" sz="18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rPr>
              <a:t>Services and outcomes are invariably co-produced:</a:t>
            </a:r>
          </a:p>
        </p:txBody>
      </p:sp>
    </p:spTree>
    <p:extLst>
      <p:ext uri="{BB962C8B-B14F-4D97-AF65-F5344CB8AC3E}">
        <p14:creationId xmlns:p14="http://schemas.microsoft.com/office/powerpoint/2010/main" val="112032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descr="A close up of a logo&#10;&#10;Description automatically generated">
            <a:extLst>
              <a:ext uri="{FF2B5EF4-FFF2-40B4-BE49-F238E27FC236}">
                <a16:creationId xmlns:a16="http://schemas.microsoft.com/office/drawing/2014/main" id="{35D070A6-F5F3-4979-AA7A-CD14E63D0CEC}"/>
              </a:ext>
            </a:extLst>
          </p:cNvPr>
          <p:cNvPicPr>
            <a:picLocks noChangeAspect="1"/>
          </p:cNvPicPr>
          <p:nvPr/>
        </p:nvPicPr>
        <p:blipFill>
          <a:blip r:embed="rId2"/>
          <a:stretch>
            <a:fillRect/>
          </a:stretch>
        </p:blipFill>
        <p:spPr>
          <a:xfrm>
            <a:off x="4348968" y="1247699"/>
            <a:ext cx="4663453" cy="2401677"/>
          </a:xfrm>
          <a:prstGeom prst="rect">
            <a:avLst/>
          </a:prstGeom>
        </p:spPr>
      </p:pic>
      <p:graphicFrame>
        <p:nvGraphicFramePr>
          <p:cNvPr id="23" name="Diagram 22">
            <a:extLst>
              <a:ext uri="{FF2B5EF4-FFF2-40B4-BE49-F238E27FC236}">
                <a16:creationId xmlns:a16="http://schemas.microsoft.com/office/drawing/2014/main" id="{CAACA251-F92E-4117-847D-756225724321}"/>
              </a:ext>
            </a:extLst>
          </p:cNvPr>
          <p:cNvGraphicFramePr/>
          <p:nvPr>
            <p:extLst>
              <p:ext uri="{D42A27DB-BD31-4B8C-83A1-F6EECF244321}">
                <p14:modId xmlns:p14="http://schemas.microsoft.com/office/powerpoint/2010/main" val="3860847686"/>
              </p:ext>
            </p:extLst>
          </p:nvPr>
        </p:nvGraphicFramePr>
        <p:xfrm>
          <a:off x="-1544094" y="134448"/>
          <a:ext cx="6019708" cy="4519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a:extLst>
              <a:ext uri="{FF2B5EF4-FFF2-40B4-BE49-F238E27FC236}">
                <a16:creationId xmlns:a16="http://schemas.microsoft.com/office/drawing/2014/main" id="{AE0ED5B5-8AEB-4397-9324-7660D8A47B2B}"/>
              </a:ext>
            </a:extLst>
          </p:cNvPr>
          <p:cNvSpPr txBox="1"/>
          <p:nvPr/>
        </p:nvSpPr>
        <p:spPr>
          <a:xfrm>
            <a:off x="2720421" y="622908"/>
            <a:ext cx="202776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Gill Sans Nova" panose="020B0602020104020203" pitchFamily="34" charset="0"/>
                <a:ea typeface="+mn-ea"/>
                <a:cs typeface="+mn-cs"/>
              </a:rPr>
              <a:t>Mutually agreed aims, priorities, standards</a:t>
            </a:r>
          </a:p>
        </p:txBody>
      </p:sp>
      <p:sp>
        <p:nvSpPr>
          <p:cNvPr id="25" name="TextBox 24">
            <a:extLst>
              <a:ext uri="{FF2B5EF4-FFF2-40B4-BE49-F238E27FC236}">
                <a16:creationId xmlns:a16="http://schemas.microsoft.com/office/drawing/2014/main" id="{1A5A4C14-F614-47B6-B50A-33937CBF8B57}"/>
              </a:ext>
            </a:extLst>
          </p:cNvPr>
          <p:cNvSpPr txBox="1"/>
          <p:nvPr/>
        </p:nvSpPr>
        <p:spPr>
          <a:xfrm>
            <a:off x="1877006" y="2182267"/>
            <a:ext cx="24744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BACC6">
                    <a:lumMod val="75000"/>
                  </a:srgbClr>
                </a:solidFill>
                <a:effectLst/>
                <a:uLnTx/>
                <a:uFillTx/>
                <a:latin typeface="Gill Sans Nova" panose="020B0602020104020203" pitchFamily="34" charset="0"/>
                <a:ea typeface="+mn-ea"/>
                <a:cs typeface="+mn-cs"/>
              </a:rPr>
              <a:t>Processes for signposting, pooling,  coordinating</a:t>
            </a:r>
            <a:endParaRPr kumimoji="0" lang="en-IE" sz="1500" b="0" i="0" u="none" strike="noStrike" kern="1200" cap="none" spc="0" normalizeH="0" baseline="0" noProof="0" dirty="0">
              <a:ln>
                <a:noFill/>
              </a:ln>
              <a:solidFill>
                <a:srgbClr val="4BACC6">
                  <a:lumMod val="75000"/>
                </a:srgbClr>
              </a:solidFill>
              <a:effectLst/>
              <a:uLnTx/>
              <a:uFillTx/>
              <a:latin typeface="Gill Sans Nova" panose="020B0602020104020203" pitchFamily="34" charset="0"/>
              <a:ea typeface="+mn-ea"/>
              <a:cs typeface="+mn-cs"/>
            </a:endParaRPr>
          </a:p>
        </p:txBody>
      </p:sp>
      <p:sp>
        <p:nvSpPr>
          <p:cNvPr id="26" name="TextBox 25">
            <a:extLst>
              <a:ext uri="{FF2B5EF4-FFF2-40B4-BE49-F238E27FC236}">
                <a16:creationId xmlns:a16="http://schemas.microsoft.com/office/drawing/2014/main" id="{415AC6A0-1C75-4EAB-BE15-7FC43BF90C24}"/>
              </a:ext>
            </a:extLst>
          </p:cNvPr>
          <p:cNvSpPr txBox="1"/>
          <p:nvPr/>
        </p:nvSpPr>
        <p:spPr>
          <a:xfrm>
            <a:off x="2326166" y="4417014"/>
            <a:ext cx="228736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8064A2">
                    <a:lumMod val="75000"/>
                  </a:srgbClr>
                </a:solidFill>
                <a:effectLst/>
                <a:uLnTx/>
                <a:uFillTx/>
                <a:latin typeface="Gill Sans Nova" panose="020B0602020104020203" pitchFamily="34" charset="0"/>
                <a:ea typeface="+mn-ea"/>
                <a:cs typeface="+mn-cs"/>
              </a:rPr>
              <a:t>Substantive </a:t>
            </a:r>
            <a:r>
              <a:rPr kumimoji="0" lang="en-US" sz="1500" b="0" i="0" u="none" strike="noStrike" kern="1200" cap="none" spc="0" normalizeH="0" baseline="0" noProof="0" dirty="0">
                <a:ln>
                  <a:noFill/>
                </a:ln>
                <a:solidFill>
                  <a:srgbClr val="8064A2">
                    <a:lumMod val="75000"/>
                  </a:srgbClr>
                </a:solidFill>
                <a:effectLst/>
                <a:uLnTx/>
                <a:uFillTx/>
                <a:latin typeface="Gill Sans Nova" panose="020B0602020104020203" pitchFamily="34" charset="0"/>
                <a:ea typeface="+mn-ea"/>
                <a:cs typeface="+mn-cs"/>
              </a:rPr>
              <a:t>personalization Choice-responsive</a:t>
            </a:r>
            <a:endParaRPr kumimoji="0" lang="en-IE" sz="1500" b="0" i="0" u="none" strike="noStrike" kern="1200" cap="none" spc="0" normalizeH="0" baseline="0" noProof="0" dirty="0">
              <a:ln>
                <a:noFill/>
              </a:ln>
              <a:solidFill>
                <a:srgbClr val="8064A2">
                  <a:lumMod val="75000"/>
                </a:srgbClr>
              </a:solidFill>
              <a:effectLst/>
              <a:uLnTx/>
              <a:uFillTx/>
              <a:latin typeface="Gill Sans Nova" panose="020B0602020104020203" pitchFamily="34" charset="0"/>
              <a:ea typeface="+mn-ea"/>
              <a:cs typeface="+mn-cs"/>
            </a:endParaRPr>
          </a:p>
        </p:txBody>
      </p:sp>
      <p:sp>
        <p:nvSpPr>
          <p:cNvPr id="29" name="TextBox 28">
            <a:extLst>
              <a:ext uri="{FF2B5EF4-FFF2-40B4-BE49-F238E27FC236}">
                <a16:creationId xmlns:a16="http://schemas.microsoft.com/office/drawing/2014/main" id="{5459AAE7-6661-4C67-8E2E-B2E8B3C9629B}"/>
              </a:ext>
            </a:extLst>
          </p:cNvPr>
          <p:cNvSpPr txBox="1"/>
          <p:nvPr/>
        </p:nvSpPr>
        <p:spPr>
          <a:xfrm>
            <a:off x="5011532" y="4653997"/>
            <a:ext cx="3464970" cy="1877437"/>
          </a:xfrm>
          <a:prstGeom prst="rect">
            <a:avLst/>
          </a:prstGeom>
          <a:noFill/>
        </p:spPr>
        <p:txBody>
          <a:bodyPr wrap="square" rtlCol="0">
            <a:spAutoFit/>
          </a:bodyPr>
          <a:lstStyle/>
          <a:p>
            <a:pPr marL="176213" marR="0" lvl="0" indent="-17621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What outcomes (not outputs) matter? </a:t>
            </a:r>
          </a:p>
          <a:p>
            <a:pPr marL="176213" marR="0" lvl="0" indent="-17621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How will they be measured?</a:t>
            </a:r>
          </a:p>
          <a:p>
            <a:pPr marL="176213" marR="0" lvl="0" indent="-17621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Locally available assets and resources? </a:t>
            </a:r>
          </a:p>
          <a:p>
            <a:pPr marL="176213" marR="0" lvl="0" indent="-17621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How can these be aligned to ‘add value’ between / across services?</a:t>
            </a:r>
          </a:p>
          <a:p>
            <a:pPr marL="176213" marR="0" lvl="0" indent="-17621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6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Shared risk and accountability?</a:t>
            </a:r>
          </a:p>
        </p:txBody>
      </p:sp>
      <p:sp>
        <p:nvSpPr>
          <p:cNvPr id="31" name="TextBox 30">
            <a:extLst>
              <a:ext uri="{FF2B5EF4-FFF2-40B4-BE49-F238E27FC236}">
                <a16:creationId xmlns:a16="http://schemas.microsoft.com/office/drawing/2014/main" id="{3AAC2310-C402-4ABB-9E28-43562ED96B73}"/>
              </a:ext>
            </a:extLst>
          </p:cNvPr>
          <p:cNvSpPr txBox="1"/>
          <p:nvPr/>
        </p:nvSpPr>
        <p:spPr>
          <a:xfrm>
            <a:off x="349184" y="5094261"/>
            <a:ext cx="366867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Lindsay et al.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‘Co-production as a route to employability’</a:t>
            </a:r>
            <a:endParaRPr kumimoji="0" lang="en-IE" sz="10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endParaRPr>
          </a:p>
        </p:txBody>
      </p:sp>
      <p:sp>
        <p:nvSpPr>
          <p:cNvPr id="32" name="TextBox 31">
            <a:extLst>
              <a:ext uri="{FF2B5EF4-FFF2-40B4-BE49-F238E27FC236}">
                <a16:creationId xmlns:a16="http://schemas.microsoft.com/office/drawing/2014/main" id="{1BD1C23A-EDA8-47F1-8EEB-B5E067BFB522}"/>
              </a:ext>
            </a:extLst>
          </p:cNvPr>
          <p:cNvSpPr txBox="1"/>
          <p:nvPr/>
        </p:nvSpPr>
        <p:spPr>
          <a:xfrm>
            <a:off x="6437183" y="151983"/>
            <a:ext cx="257523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New Economic Foundation (2014)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Commissioning for co-production</a:t>
            </a:r>
            <a:endParaRPr kumimoji="0" lang="en-IE" sz="1000" b="0" i="1"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endParaRPr>
          </a:p>
        </p:txBody>
      </p:sp>
      <p:pic>
        <p:nvPicPr>
          <p:cNvPr id="13" name="Picture 12">
            <a:extLst>
              <a:ext uri="{FF2B5EF4-FFF2-40B4-BE49-F238E27FC236}">
                <a16:creationId xmlns:a16="http://schemas.microsoft.com/office/drawing/2014/main" id="{E28B2159-FFE7-4F3C-AA67-11B639673FDC}"/>
              </a:ext>
            </a:extLst>
          </p:cNvPr>
          <p:cNvPicPr>
            <a:picLocks noChangeAspect="1"/>
          </p:cNvPicPr>
          <p:nvPr/>
        </p:nvPicPr>
        <p:blipFill>
          <a:blip r:embed="rId8"/>
          <a:srcRect/>
          <a:stretch/>
        </p:blipFill>
        <p:spPr>
          <a:xfrm>
            <a:off x="349184" y="6013947"/>
            <a:ext cx="1883349" cy="699238"/>
          </a:xfrm>
          <a:prstGeom prst="rect">
            <a:avLst/>
          </a:prstGeom>
        </p:spPr>
      </p:pic>
      <p:sp>
        <p:nvSpPr>
          <p:cNvPr id="2" name="TextBox 1">
            <a:extLst>
              <a:ext uri="{FF2B5EF4-FFF2-40B4-BE49-F238E27FC236}">
                <a16:creationId xmlns:a16="http://schemas.microsoft.com/office/drawing/2014/main" id="{E6E3D61A-8217-4727-9595-9474F1B2F628}"/>
              </a:ext>
            </a:extLst>
          </p:cNvPr>
          <p:cNvSpPr txBox="1"/>
          <p:nvPr/>
        </p:nvSpPr>
        <p:spPr>
          <a:xfrm>
            <a:off x="4973524" y="3899988"/>
            <a:ext cx="403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lumMod val="75000"/>
                  </a:srgbClr>
                </a:solidFill>
                <a:effectLst/>
                <a:uLnTx/>
                <a:uFillTx/>
                <a:latin typeface="Gill Sans Nova" panose="020B0602020104020203" pitchFamily="34" charset="0"/>
                <a:ea typeface="+mn-ea"/>
                <a:cs typeface="+mn-cs"/>
              </a:rPr>
              <a:t>Users, agencies (+others) involved early in design vs. bidding for already designed services</a:t>
            </a:r>
            <a:endParaRPr kumimoji="0" lang="en-IE" sz="1600" b="0" i="0" u="none" strike="noStrike" kern="1200" cap="none" spc="0" normalizeH="0" baseline="0" noProof="0" dirty="0">
              <a:ln>
                <a:noFill/>
              </a:ln>
              <a:solidFill>
                <a:srgbClr val="1F497D">
                  <a:lumMod val="75000"/>
                </a:srgbClr>
              </a:solidFill>
              <a:effectLst/>
              <a:uLnTx/>
              <a:uFillTx/>
              <a:latin typeface="Gill Sans Nova" panose="020B0602020104020203" pitchFamily="34" charset="0"/>
              <a:ea typeface="+mn-ea"/>
              <a:cs typeface="+mn-cs"/>
            </a:endParaRPr>
          </a:p>
        </p:txBody>
      </p:sp>
    </p:spTree>
    <p:extLst>
      <p:ext uri="{BB962C8B-B14F-4D97-AF65-F5344CB8AC3E}">
        <p14:creationId xmlns:p14="http://schemas.microsoft.com/office/powerpoint/2010/main" val="652366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A18D0FF-1F80-4113-9EFC-2B3206E951AF}"/>
              </a:ext>
            </a:extLst>
          </p:cNvPr>
          <p:cNvPicPr>
            <a:picLocks noChangeAspect="1"/>
          </p:cNvPicPr>
          <p:nvPr/>
        </p:nvPicPr>
        <p:blipFill rotWithShape="1">
          <a:blip r:embed="rId2"/>
          <a:srcRect t="18280"/>
          <a:stretch/>
        </p:blipFill>
        <p:spPr>
          <a:xfrm>
            <a:off x="-318855" y="142009"/>
            <a:ext cx="7531005" cy="4350843"/>
          </a:xfrm>
          <a:prstGeom prst="rect">
            <a:avLst/>
          </a:prstGeom>
        </p:spPr>
      </p:pic>
      <p:sp>
        <p:nvSpPr>
          <p:cNvPr id="11" name="TextBox 10">
            <a:extLst>
              <a:ext uri="{FF2B5EF4-FFF2-40B4-BE49-F238E27FC236}">
                <a16:creationId xmlns:a16="http://schemas.microsoft.com/office/drawing/2014/main" id="{0844716B-034D-42F9-8E73-8BC871E4035B}"/>
              </a:ext>
            </a:extLst>
          </p:cNvPr>
          <p:cNvSpPr txBox="1"/>
          <p:nvPr/>
        </p:nvSpPr>
        <p:spPr>
          <a:xfrm>
            <a:off x="-9" y="4705347"/>
            <a:ext cx="9143995" cy="931024"/>
          </a:xfrm>
          <a:prstGeom prst="rect">
            <a:avLst/>
          </a:prstGeom>
          <a:solidFill>
            <a:schemeClr val="accent4">
              <a:lumMod val="20000"/>
              <a:lumOff val="80000"/>
            </a:schemeClr>
          </a:solidFill>
          <a:ln>
            <a:noFill/>
          </a:ln>
        </p:spPr>
        <p:txBody>
          <a:bodyPr wrap="square" rtlCol="0">
            <a:spAutoFit/>
          </a:bodyPr>
          <a:lstStyle/>
          <a:p>
            <a:pPr marL="176213" marR="0" lvl="0" indent="0" algn="l" defTabSz="4572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Gill Sans Nova" panose="020B0602020104020203" pitchFamily="34" charset="0"/>
                <a:ea typeface="+mn-ea"/>
                <a:cs typeface="+mn-cs"/>
              </a:rPr>
              <a:t>Underpinned by </a:t>
            </a:r>
            <a:r>
              <a:rPr kumimoji="0" lang="en-IE" sz="1600" b="0" i="0" u="none" strike="noStrike" kern="1200" cap="none" spc="0" normalizeH="0" baseline="0" noProof="0" dirty="0">
                <a:ln>
                  <a:noFill/>
                </a:ln>
                <a:solidFill>
                  <a:prstClr val="black">
                    <a:lumMod val="85000"/>
                    <a:lumOff val="15000"/>
                  </a:prstClr>
                </a:solidFill>
                <a:effectLst/>
                <a:uLnTx/>
                <a:uFillTx/>
                <a:latin typeface="Gill Sans Nova" panose="020B0602020104020203" pitchFamily="34" charset="0"/>
                <a:ea typeface="+mn-ea"/>
                <a:cs typeface="+mn-cs"/>
              </a:rPr>
              <a:t>Co-production, collaboration, and partnerships, e.g.; </a:t>
            </a:r>
          </a:p>
          <a:p>
            <a:pPr marL="360363" marR="0" lvl="1" indent="-1841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500" b="0" i="0" u="none" strike="noStrike" kern="1200" cap="none" spc="0" normalizeH="0" baseline="0" noProof="0" dirty="0" err="1">
                <a:ln>
                  <a:noFill/>
                </a:ln>
                <a:solidFill>
                  <a:prstClr val="black">
                    <a:lumMod val="95000"/>
                    <a:lumOff val="5000"/>
                  </a:prstClr>
                </a:solidFill>
                <a:effectLst/>
                <a:uLnTx/>
                <a:uFillTx/>
                <a:latin typeface="Gill Sans Nova Light" panose="020B0302020104020203" pitchFamily="34" charset="0"/>
                <a:ea typeface="+mn-ea"/>
                <a:cs typeface="+mn-cs"/>
              </a:rPr>
              <a:t>Intreo</a:t>
            </a:r>
            <a:r>
              <a:rPr kumimoji="0" lang="en-IE" sz="1500" b="0" i="0" u="none" strike="noStrike" kern="1200" cap="none" spc="0" normalizeH="0" baseline="0" noProof="0" dirty="0">
                <a:ln>
                  <a:noFill/>
                </a:ln>
                <a:solidFill>
                  <a:prstClr val="black">
                    <a:lumMod val="95000"/>
                    <a:lumOff val="5000"/>
                  </a:prstClr>
                </a:solidFill>
                <a:effectLst/>
                <a:uLnTx/>
                <a:uFillTx/>
                <a:latin typeface="Gill Sans Nova Light" panose="020B0302020104020203" pitchFamily="34" charset="0"/>
                <a:ea typeface="+mn-ea"/>
                <a:cs typeface="+mn-cs"/>
              </a:rPr>
              <a:t> and Job Path with employers, recruitment agencies, ETBs, SOLAS, as well as with LESN</a:t>
            </a:r>
          </a:p>
          <a:p>
            <a:pPr marL="360363" marR="0" lvl="1" indent="-1841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500" b="0" i="0" u="none" strike="noStrike" kern="1200" cap="none" spc="0" normalizeH="0" baseline="0" noProof="0" dirty="0">
                <a:ln>
                  <a:noFill/>
                </a:ln>
                <a:solidFill>
                  <a:prstClr val="black">
                    <a:lumMod val="95000"/>
                    <a:lumOff val="5000"/>
                  </a:prstClr>
                </a:solidFill>
                <a:effectLst/>
                <a:uLnTx/>
                <a:uFillTx/>
                <a:latin typeface="Gill Sans Nova Light" panose="020B0302020104020203" pitchFamily="34" charset="0"/>
                <a:ea typeface="+mn-ea"/>
                <a:cs typeface="+mn-cs"/>
              </a:rPr>
              <a:t>LESN and SICAP with specialised welfare services, Jobs Clubs, Employability, LDCs, Social Enterprises</a:t>
            </a:r>
          </a:p>
          <a:p>
            <a:pPr marL="176213" marR="0" lvl="1" indent="0" algn="l" defTabSz="457200" rtl="0" eaLnBrk="1" fontAlgn="auto" latinLnBrk="0" hangingPunct="1">
              <a:lnSpc>
                <a:spcPct val="100000"/>
              </a:lnSpc>
              <a:spcBef>
                <a:spcPts val="0"/>
              </a:spcBef>
              <a:spcAft>
                <a:spcPts val="0"/>
              </a:spcAft>
              <a:buClrTx/>
              <a:buSzTx/>
              <a:buFontTx/>
              <a:buNone/>
              <a:tabLst/>
              <a:defRPr/>
            </a:pPr>
            <a:endParaRPr kumimoji="0" lang="en-IE" sz="600" b="0" i="0" u="none" strike="noStrike" kern="1200" cap="none" spc="0" normalizeH="0" baseline="0" noProof="0" dirty="0">
              <a:ln>
                <a:noFill/>
              </a:ln>
              <a:solidFill>
                <a:prstClr val="black">
                  <a:lumMod val="95000"/>
                  <a:lumOff val="5000"/>
                </a:prstClr>
              </a:solidFill>
              <a:effectLst/>
              <a:uLnTx/>
              <a:uFillTx/>
              <a:latin typeface="Gill Sans Nova Light" panose="020B0302020104020203" pitchFamily="34" charset="0"/>
              <a:ea typeface="+mn-ea"/>
              <a:cs typeface="+mn-cs"/>
            </a:endParaRPr>
          </a:p>
        </p:txBody>
      </p:sp>
      <p:sp>
        <p:nvSpPr>
          <p:cNvPr id="12" name="TextBox 11">
            <a:extLst>
              <a:ext uri="{FF2B5EF4-FFF2-40B4-BE49-F238E27FC236}">
                <a16:creationId xmlns:a16="http://schemas.microsoft.com/office/drawing/2014/main" id="{EFD8AF62-13F6-4ED6-8C06-F46A3A5CCF82}"/>
              </a:ext>
            </a:extLst>
          </p:cNvPr>
          <p:cNvSpPr txBox="1"/>
          <p:nvPr/>
        </p:nvSpPr>
        <p:spPr>
          <a:xfrm>
            <a:off x="-12" y="5658165"/>
            <a:ext cx="9143998" cy="1238801"/>
          </a:xfrm>
          <a:prstGeom prst="rect">
            <a:avLst/>
          </a:prstGeom>
          <a:solidFill>
            <a:schemeClr val="accent4">
              <a:lumMod val="40000"/>
              <a:lumOff val="60000"/>
            </a:schemeClr>
          </a:solidFill>
          <a:ln>
            <a:noFill/>
          </a:ln>
        </p:spPr>
        <p:txBody>
          <a:bodyPr wrap="square" rtlCol="0">
            <a:spAutoFit/>
          </a:bodyPr>
          <a:lstStyle/>
          <a:p>
            <a:pPr marL="176213" marR="0" lvl="0" indent="0" algn="l" defTabSz="4572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Gill Sans Nova" panose="020B0602020104020203" pitchFamily="34" charset="0"/>
                <a:ea typeface="+mn-ea"/>
                <a:cs typeface="+mn-cs"/>
              </a:rPr>
              <a:t>Locally and regionally aligned (horizontal not vertical) commissioning</a:t>
            </a:r>
          </a:p>
          <a:p>
            <a:pPr marL="360363" marR="0" lvl="0" indent="-1841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tab pos="268288" algn="l"/>
              </a:tabLst>
              <a:defRPr/>
            </a:pPr>
            <a:r>
              <a:rPr kumimoji="0" lang="en-US" sz="1500" b="0" i="0" u="none" strike="noStrike" kern="1200" cap="none" spc="0" normalizeH="0" baseline="0" noProof="0" dirty="0">
                <a:ln>
                  <a:noFill/>
                </a:ln>
                <a:solidFill>
                  <a:prstClr val="black">
                    <a:lumMod val="85000"/>
                    <a:lumOff val="15000"/>
                  </a:prstClr>
                </a:solidFill>
                <a:effectLst/>
                <a:uLnTx/>
                <a:uFillTx/>
                <a:latin typeface="Gill Sans Nova Light" panose="020B0302020104020203" pitchFamily="34" charset="0"/>
                <a:ea typeface="+mn-ea"/>
                <a:cs typeface="+mn-cs"/>
              </a:rPr>
              <a:t>Dialogue with social partners, civil society, associated gov. agencies (ETB’s, </a:t>
            </a:r>
            <a:r>
              <a:rPr kumimoji="0" lang="en-US" sz="1500" b="0" i="0" u="none" strike="noStrike" kern="1200" cap="none" spc="0" normalizeH="0" baseline="0" noProof="0" dirty="0" err="1">
                <a:ln>
                  <a:noFill/>
                </a:ln>
                <a:solidFill>
                  <a:prstClr val="black">
                    <a:lumMod val="85000"/>
                    <a:lumOff val="15000"/>
                  </a:prstClr>
                </a:solidFill>
                <a:effectLst/>
                <a:uLnTx/>
                <a:uFillTx/>
                <a:latin typeface="Gill Sans Nova Light" panose="020B0302020104020203" pitchFamily="34" charset="0"/>
                <a:ea typeface="+mn-ea"/>
                <a:cs typeface="+mn-cs"/>
              </a:rPr>
              <a:t>Solas</a:t>
            </a:r>
            <a:r>
              <a:rPr kumimoji="0" lang="en-US" sz="1500" b="0" i="0" u="none" strike="noStrike" kern="1200" cap="none" spc="0" normalizeH="0" baseline="0" noProof="0" dirty="0">
                <a:ln>
                  <a:noFill/>
                </a:ln>
                <a:solidFill>
                  <a:prstClr val="black">
                    <a:lumMod val="85000"/>
                    <a:lumOff val="15000"/>
                  </a:prstClr>
                </a:solidFill>
                <a:effectLst/>
                <a:uLnTx/>
                <a:uFillTx/>
                <a:latin typeface="Gill Sans Nova Light" panose="020B0302020104020203" pitchFamily="34" charset="0"/>
                <a:ea typeface="+mn-ea"/>
                <a:cs typeface="+mn-cs"/>
              </a:rPr>
              <a:t>, DBEI, DES), service providers </a:t>
            </a:r>
          </a:p>
          <a:p>
            <a:pPr marL="360363" marR="0" lvl="0" indent="-1841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tab pos="268288" algn="l"/>
              </a:tabLst>
              <a:defRPr/>
            </a:pPr>
            <a:r>
              <a:rPr kumimoji="0" lang="en-US" sz="1500" b="0" i="0" u="none" strike="noStrike" kern="1200" cap="none" spc="0" normalizeH="0" baseline="0" noProof="0" dirty="0">
                <a:ln>
                  <a:noFill/>
                </a:ln>
                <a:solidFill>
                  <a:prstClr val="black">
                    <a:lumMod val="85000"/>
                    <a:lumOff val="15000"/>
                  </a:prstClr>
                </a:solidFill>
                <a:effectLst/>
                <a:uLnTx/>
                <a:uFillTx/>
                <a:latin typeface="Gill Sans Nova Light" panose="020B0302020104020203" pitchFamily="34" charset="0"/>
                <a:ea typeface="+mn-ea"/>
                <a:cs typeface="+mn-cs"/>
              </a:rPr>
              <a:t>Builds on </a:t>
            </a:r>
            <a:r>
              <a:rPr kumimoji="0" lang="en-US" sz="1500" b="0" i="0" u="none" strike="noStrike" kern="1200" cap="none" spc="0" normalizeH="0" baseline="0" noProof="0" dirty="0">
                <a:ln>
                  <a:noFill/>
                </a:ln>
                <a:solidFill>
                  <a:prstClr val="black">
                    <a:lumMod val="95000"/>
                    <a:lumOff val="5000"/>
                  </a:prstClr>
                </a:solidFill>
                <a:effectLst/>
                <a:uLnTx/>
                <a:uFillTx/>
                <a:latin typeface="Gill Sans Nova Light" panose="020B0302020104020203" pitchFamily="34" charset="0"/>
                <a:ea typeface="+mn-ea"/>
                <a:cs typeface="+mn-cs"/>
              </a:rPr>
              <a:t>history of deliberative &amp; integrated approaches </a:t>
            </a:r>
            <a:r>
              <a:rPr kumimoji="0" lang="en-US" sz="1500" b="0" i="0" u="none" strike="noStrike" kern="1200" cap="none" spc="0" normalizeH="0" baseline="0" noProof="0" dirty="0">
                <a:ln>
                  <a:noFill/>
                </a:ln>
                <a:solidFill>
                  <a:prstClr val="black">
                    <a:lumMod val="85000"/>
                    <a:lumOff val="15000"/>
                  </a:prstClr>
                </a:solidFill>
                <a:effectLst/>
                <a:uLnTx/>
                <a:uFillTx/>
                <a:latin typeface="Gill Sans Nova Light" panose="020B0302020104020203" pitchFamily="34" charset="0"/>
                <a:ea typeface="+mn-ea"/>
                <a:cs typeface="+mn-cs"/>
              </a:rPr>
              <a:t>(task forces, partnerships) - blended with idea of enabling and capacitating state</a:t>
            </a:r>
          </a:p>
          <a:p>
            <a:pPr marL="176213" marR="0" lvl="0" indent="0" algn="l" defTabSz="457200" rtl="0" eaLnBrk="1" fontAlgn="auto" latinLnBrk="0" hangingPunct="1">
              <a:lnSpc>
                <a:spcPct val="100000"/>
              </a:lnSpc>
              <a:spcBef>
                <a:spcPts val="0"/>
              </a:spcBef>
              <a:spcAft>
                <a:spcPts val="300"/>
              </a:spcAft>
              <a:buClrTx/>
              <a:buSzTx/>
              <a:buFontTx/>
              <a:buNone/>
              <a:tabLst>
                <a:tab pos="268288" algn="l"/>
              </a:tabLst>
              <a:defRPr/>
            </a:pPr>
            <a:endParaRPr kumimoji="0" lang="en-US" sz="600" b="0" i="0" u="none" strike="noStrike" kern="1200" cap="none" spc="0" normalizeH="0" baseline="0" noProof="0" dirty="0">
              <a:ln>
                <a:noFill/>
              </a:ln>
              <a:solidFill>
                <a:prstClr val="black">
                  <a:lumMod val="85000"/>
                  <a:lumOff val="15000"/>
                </a:prstClr>
              </a:solidFill>
              <a:effectLst/>
              <a:uLnTx/>
              <a:uFillTx/>
              <a:latin typeface="Gill Sans Nova Light" panose="020B0302020104020203" pitchFamily="34" charset="0"/>
              <a:ea typeface="+mn-ea"/>
              <a:cs typeface="+mn-cs"/>
            </a:endParaRPr>
          </a:p>
        </p:txBody>
      </p:sp>
      <p:cxnSp>
        <p:nvCxnSpPr>
          <p:cNvPr id="8" name="Straight Connector 7">
            <a:extLst>
              <a:ext uri="{FF2B5EF4-FFF2-40B4-BE49-F238E27FC236}">
                <a16:creationId xmlns:a16="http://schemas.microsoft.com/office/drawing/2014/main" id="{F4D8D70A-61F3-405D-8C7A-9673F673CD75}"/>
              </a:ext>
            </a:extLst>
          </p:cNvPr>
          <p:cNvCxnSpPr/>
          <p:nvPr/>
        </p:nvCxnSpPr>
        <p:spPr>
          <a:xfrm>
            <a:off x="-6077" y="5643058"/>
            <a:ext cx="9144001" cy="0"/>
          </a:xfrm>
          <a:prstGeom prst="line">
            <a:avLst/>
          </a:prstGeom>
          <a:ln w="19050">
            <a:solidFill>
              <a:schemeClr val="accent4">
                <a:lumMod val="60000"/>
                <a:lumOff val="40000"/>
              </a:schemeClr>
            </a:solidFill>
          </a:ln>
        </p:spPr>
        <p:style>
          <a:lnRef idx="2">
            <a:schemeClr val="accent4"/>
          </a:lnRef>
          <a:fillRef idx="0">
            <a:schemeClr val="accent4"/>
          </a:fillRef>
          <a:effectRef idx="1">
            <a:schemeClr val="accent4"/>
          </a:effectRef>
          <a:fontRef idx="minor">
            <a:schemeClr val="tx1"/>
          </a:fontRef>
        </p:style>
      </p:cxnSp>
      <p:sp>
        <p:nvSpPr>
          <p:cNvPr id="4" name="Rectangle: Rounded Corners 3">
            <a:extLst>
              <a:ext uri="{FF2B5EF4-FFF2-40B4-BE49-F238E27FC236}">
                <a16:creationId xmlns:a16="http://schemas.microsoft.com/office/drawing/2014/main" id="{9D5E9DF3-4556-4E7F-BBE1-E0A1535525CC}"/>
              </a:ext>
            </a:extLst>
          </p:cNvPr>
          <p:cNvSpPr/>
          <p:nvPr/>
        </p:nvSpPr>
        <p:spPr>
          <a:xfrm>
            <a:off x="489726" y="3290780"/>
            <a:ext cx="1286678" cy="665019"/>
          </a:xfrm>
          <a:prstGeom prst="roundRect">
            <a:avLst/>
          </a:prstGeom>
          <a:solidFill>
            <a:schemeClr val="accent3">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233BB7C7-0955-48CC-9333-3A57CCF732B5}"/>
              </a:ext>
            </a:extLst>
          </p:cNvPr>
          <p:cNvSpPr txBox="1"/>
          <p:nvPr/>
        </p:nvSpPr>
        <p:spPr>
          <a:xfrm>
            <a:off x="449426" y="3401801"/>
            <a:ext cx="1223096" cy="55399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Jobs Clubs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Employability</a:t>
            </a:r>
            <a:endParaRPr kumimoji="0" lang="en-IE" sz="12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FC3CDFB5-CACE-4BCA-98A9-912C160C8DE2}"/>
              </a:ext>
            </a:extLst>
          </p:cNvPr>
          <p:cNvPicPr>
            <a:picLocks noChangeAspect="1"/>
          </p:cNvPicPr>
          <p:nvPr/>
        </p:nvPicPr>
        <p:blipFill>
          <a:blip r:embed="rId3"/>
          <a:stretch>
            <a:fillRect/>
          </a:stretch>
        </p:blipFill>
        <p:spPr>
          <a:xfrm>
            <a:off x="7029342" y="2820294"/>
            <a:ext cx="904695" cy="60203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F6CBE28-21B5-47EF-9CEC-75248D8DC6AD}"/>
              </a:ext>
            </a:extLst>
          </p:cNvPr>
          <p:cNvPicPr>
            <a:picLocks noChangeAspect="1"/>
          </p:cNvPicPr>
          <p:nvPr/>
        </p:nvPicPr>
        <p:blipFill>
          <a:blip r:embed="rId4"/>
          <a:stretch>
            <a:fillRect/>
          </a:stretch>
        </p:blipFill>
        <p:spPr>
          <a:xfrm>
            <a:off x="7033484" y="260215"/>
            <a:ext cx="940377" cy="564226"/>
          </a:xfrm>
          <a:prstGeom prst="rect">
            <a:avLst/>
          </a:prstGeom>
        </p:spPr>
      </p:pic>
      <p:sp>
        <p:nvSpPr>
          <p:cNvPr id="15" name="TextBox 14">
            <a:extLst>
              <a:ext uri="{FF2B5EF4-FFF2-40B4-BE49-F238E27FC236}">
                <a16:creationId xmlns:a16="http://schemas.microsoft.com/office/drawing/2014/main" id="{25ED11D6-E0A4-4433-A0D1-05E1DCFBCFB8}"/>
              </a:ext>
            </a:extLst>
          </p:cNvPr>
          <p:cNvSpPr txBox="1"/>
          <p:nvPr/>
        </p:nvSpPr>
        <p:spPr>
          <a:xfrm>
            <a:off x="6933321" y="890936"/>
            <a:ext cx="2170537" cy="1754326"/>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Joined-up funding </a:t>
            </a:r>
          </a:p>
          <a:p>
            <a:pPr marL="92075" marR="0" lvl="0" indent="-9207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Cross-sectoral (Public, FP, NFPs) </a:t>
            </a:r>
          </a:p>
          <a:p>
            <a:pPr marL="92075" marR="0" lvl="0" indent="-9207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Regionally aligned</a:t>
            </a:r>
          </a:p>
          <a:p>
            <a:pPr marL="92075" marR="0" lvl="0" indent="-9207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Integration of employability and other systems</a:t>
            </a:r>
          </a:p>
          <a:p>
            <a:pPr marL="92075" marR="0" lvl="0" indent="-9207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Right job, at the right time</a:t>
            </a:r>
          </a:p>
        </p:txBody>
      </p:sp>
      <p:sp>
        <p:nvSpPr>
          <p:cNvPr id="16" name="Rectangle 15">
            <a:extLst>
              <a:ext uri="{FF2B5EF4-FFF2-40B4-BE49-F238E27FC236}">
                <a16:creationId xmlns:a16="http://schemas.microsoft.com/office/drawing/2014/main" id="{979AFEC4-72C7-4782-A999-8A922A75134E}"/>
              </a:ext>
            </a:extLst>
          </p:cNvPr>
          <p:cNvSpPr/>
          <p:nvPr/>
        </p:nvSpPr>
        <p:spPr>
          <a:xfrm>
            <a:off x="7934037" y="142009"/>
            <a:ext cx="1625600"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Local Employability Partnerships</a:t>
            </a:r>
          </a:p>
        </p:txBody>
      </p:sp>
      <p:sp>
        <p:nvSpPr>
          <p:cNvPr id="17" name="Rectangle 16">
            <a:extLst>
              <a:ext uri="{FF2B5EF4-FFF2-40B4-BE49-F238E27FC236}">
                <a16:creationId xmlns:a16="http://schemas.microsoft.com/office/drawing/2014/main" id="{4E10594E-F7F4-46C4-97E3-1C68B1D6DA10}"/>
              </a:ext>
            </a:extLst>
          </p:cNvPr>
          <p:cNvSpPr/>
          <p:nvPr/>
        </p:nvSpPr>
        <p:spPr>
          <a:xfrm>
            <a:off x="7973861" y="2829673"/>
            <a:ext cx="1129997"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Municipal Job Services</a:t>
            </a:r>
          </a:p>
        </p:txBody>
      </p:sp>
      <p:sp>
        <p:nvSpPr>
          <p:cNvPr id="18" name="Rectangle 17">
            <a:extLst>
              <a:ext uri="{FF2B5EF4-FFF2-40B4-BE49-F238E27FC236}">
                <a16:creationId xmlns:a16="http://schemas.microsoft.com/office/drawing/2014/main" id="{1CFC09DD-6305-433E-BCFF-E6BCF804AB2F}"/>
              </a:ext>
            </a:extLst>
          </p:cNvPr>
          <p:cNvSpPr/>
          <p:nvPr/>
        </p:nvSpPr>
        <p:spPr>
          <a:xfrm>
            <a:off x="6889969" y="3482002"/>
            <a:ext cx="2285135" cy="992579"/>
          </a:xfrm>
          <a:prstGeom prst="rect">
            <a:avLst/>
          </a:prstGeom>
        </p:spPr>
        <p:txBody>
          <a:bodyPr wrap="square">
            <a:spAutoFit/>
          </a:bodyPr>
          <a:lstStyle/>
          <a:p>
            <a:pPr marL="92075" marR="0" lvl="0" indent="-9207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Increasing co-production &amp;  local autonomy in PES </a:t>
            </a:r>
          </a:p>
          <a:p>
            <a:pPr marL="92075" marR="0" lvl="0" indent="-9207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Partnership contracting built on sustained relationships</a:t>
            </a:r>
          </a:p>
        </p:txBody>
      </p:sp>
      <p:cxnSp>
        <p:nvCxnSpPr>
          <p:cNvPr id="20" name="Straight Connector 19">
            <a:extLst>
              <a:ext uri="{FF2B5EF4-FFF2-40B4-BE49-F238E27FC236}">
                <a16:creationId xmlns:a16="http://schemas.microsoft.com/office/drawing/2014/main" id="{9FF2E013-6D92-49D4-9AD7-1E8050B1E9BA}"/>
              </a:ext>
            </a:extLst>
          </p:cNvPr>
          <p:cNvCxnSpPr>
            <a:cxnSpLocks/>
          </p:cNvCxnSpPr>
          <p:nvPr/>
        </p:nvCxnSpPr>
        <p:spPr>
          <a:xfrm>
            <a:off x="6944298" y="151535"/>
            <a:ext cx="0" cy="4414982"/>
          </a:xfrm>
          <a:prstGeom prst="line">
            <a:avLst/>
          </a:prstGeom>
          <a:ln w="9525">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506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p:txBody>
          <a:bodyPr/>
          <a:lstStyle/>
          <a:p>
            <a:r>
              <a:rPr lang="en-US" dirty="0"/>
              <a:t> </a:t>
            </a:r>
          </a:p>
        </p:txBody>
      </p:sp>
      <p:sp>
        <p:nvSpPr>
          <p:cNvPr id="3" name="Content Placeholder 2"/>
          <p:cNvSpPr>
            <a:spLocks noGrp="1"/>
          </p:cNvSpPr>
          <p:nvPr>
            <p:ph sz="quarter" idx="12"/>
          </p:nvPr>
        </p:nvSpPr>
        <p:spPr>
          <a:xfrm>
            <a:off x="229279" y="938422"/>
            <a:ext cx="4320479" cy="4145680"/>
          </a:xfrm>
        </p:spPr>
        <p:txBody>
          <a:bodyPr/>
          <a:lstStyle/>
          <a:p>
            <a:pPr>
              <a:spcAft>
                <a:spcPts val="600"/>
              </a:spcAft>
            </a:pPr>
            <a:r>
              <a:rPr lang="en-US" sz="1800" dirty="0">
                <a:latin typeface="Gill Sans Nova Light" panose="020B0302020104020203" pitchFamily="34" charset="0"/>
              </a:rPr>
              <a:t>A local high road recovery – challenge of integrating all actors – public, private, not for profit - to enable people work in inclusive </a:t>
            </a:r>
            <a:r>
              <a:rPr lang="en-US" sz="1800" dirty="0" err="1">
                <a:latin typeface="Gill Sans Nova Light" panose="020B0302020104020203" pitchFamily="34" charset="0"/>
              </a:rPr>
              <a:t>labour</a:t>
            </a:r>
            <a:r>
              <a:rPr lang="en-US" sz="1800" dirty="0">
                <a:latin typeface="Gill Sans Nova Light" panose="020B0302020104020203" pitchFamily="34" charset="0"/>
              </a:rPr>
              <a:t> market with sustainable that progresses well being</a:t>
            </a:r>
            <a:endParaRPr lang="en-US" dirty="0"/>
          </a:p>
          <a:p>
            <a:endParaRPr lang="en-US" dirty="0"/>
          </a:p>
          <a:p>
            <a:r>
              <a:rPr lang="en-US" dirty="0"/>
              <a:t>Fill it in and  send it  back! </a:t>
            </a:r>
          </a:p>
          <a:p>
            <a:endParaRPr lang="en-US" dirty="0"/>
          </a:p>
        </p:txBody>
      </p:sp>
      <p:sp>
        <p:nvSpPr>
          <p:cNvPr id="5" name="Text Placeholder 4"/>
          <p:cNvSpPr>
            <a:spLocks noGrp="1"/>
          </p:cNvSpPr>
          <p:nvPr>
            <p:ph type="body" sz="quarter" idx="14"/>
          </p:nvPr>
        </p:nvSpPr>
        <p:spPr>
          <a:xfrm>
            <a:off x="126517" y="311503"/>
            <a:ext cx="4320480" cy="576064"/>
          </a:xfrm>
        </p:spPr>
        <p:txBody>
          <a:bodyPr>
            <a:normAutofit fontScale="85000" lnSpcReduction="10000"/>
          </a:bodyPr>
          <a:lstStyle/>
          <a:p>
            <a:r>
              <a:rPr lang="en-US" sz="2000" dirty="0">
                <a:latin typeface="Gill Sans Nova" panose="020B0602020104020203" pitchFamily="34" charset="0"/>
              </a:rPr>
              <a:t>Local Public Employment Eco System</a:t>
            </a:r>
          </a:p>
        </p:txBody>
      </p:sp>
      <p:sp>
        <p:nvSpPr>
          <p:cNvPr id="6" name="Text Placeholder 5"/>
          <p:cNvSpPr>
            <a:spLocks noGrp="1"/>
          </p:cNvSpPr>
          <p:nvPr>
            <p:ph type="body" sz="quarter" idx="15"/>
          </p:nvPr>
        </p:nvSpPr>
        <p:spPr>
          <a:xfrm>
            <a:off x="4999125" y="355748"/>
            <a:ext cx="4027462" cy="576064"/>
          </a:xfrm>
        </p:spPr>
        <p:txBody>
          <a:bodyPr/>
          <a:lstStyle/>
          <a:p>
            <a:r>
              <a:rPr lang="en-US" sz="2000" dirty="0">
                <a:latin typeface="Gill Sans Nova" panose="020B0602020104020203" pitchFamily="34" charset="0"/>
              </a:rPr>
              <a:t>New welfare architecture  </a:t>
            </a:r>
          </a:p>
        </p:txBody>
      </p:sp>
      <p:graphicFrame>
        <p:nvGraphicFramePr>
          <p:cNvPr id="10" name="Content Placeholder 9"/>
          <p:cNvGraphicFramePr>
            <a:graphicFrameLocks noGrp="1"/>
          </p:cNvGraphicFramePr>
          <p:nvPr>
            <p:ph sz="quarter" idx="13"/>
            <p:extLst>
              <p:ext uri="{D42A27DB-BD31-4B8C-83A1-F6EECF244321}">
                <p14:modId xmlns:p14="http://schemas.microsoft.com/office/powerpoint/2010/main" val="319902976"/>
              </p:ext>
            </p:extLst>
          </p:nvPr>
        </p:nvGraphicFramePr>
        <p:xfrm>
          <a:off x="4868829" y="1124744"/>
          <a:ext cx="4032250" cy="3822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1E1266A8-288D-4DD8-A271-59F3BDFA9DC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3767" y="6188980"/>
            <a:ext cx="2242820" cy="590550"/>
          </a:xfrm>
          <a:prstGeom prst="rect">
            <a:avLst/>
          </a:prstGeom>
          <a:noFill/>
          <a:ln>
            <a:noFill/>
          </a:ln>
        </p:spPr>
      </p:pic>
      <p:pic>
        <p:nvPicPr>
          <p:cNvPr id="4" name="Picture 3"/>
          <p:cNvPicPr>
            <a:picLocks noChangeAspect="1"/>
          </p:cNvPicPr>
          <p:nvPr/>
        </p:nvPicPr>
        <p:blipFill>
          <a:blip r:embed="rId8"/>
          <a:stretch>
            <a:fillRect/>
          </a:stretch>
        </p:blipFill>
        <p:spPr>
          <a:xfrm>
            <a:off x="62796" y="4017818"/>
            <a:ext cx="4748333" cy="2824287"/>
          </a:xfrm>
          <a:prstGeom prst="rect">
            <a:avLst/>
          </a:prstGeom>
        </p:spPr>
      </p:pic>
      <p:sp>
        <p:nvSpPr>
          <p:cNvPr id="12" name="TextBox 11">
            <a:extLst>
              <a:ext uri="{FF2B5EF4-FFF2-40B4-BE49-F238E27FC236}">
                <a16:creationId xmlns:a16="http://schemas.microsoft.com/office/drawing/2014/main" id="{53C94A1F-098F-4F82-841D-68BC13F39647}"/>
              </a:ext>
            </a:extLst>
          </p:cNvPr>
          <p:cNvSpPr txBox="1"/>
          <p:nvPr/>
        </p:nvSpPr>
        <p:spPr>
          <a:xfrm>
            <a:off x="229279" y="4587744"/>
            <a:ext cx="1092186" cy="387377"/>
          </a:xfrm>
          <a:prstGeom prst="rect">
            <a:avLst/>
          </a:prstGeom>
          <a:solidFill>
            <a:srgbClr val="A9C054"/>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IE" sz="800" dirty="0">
              <a:latin typeface="Gill Sans Nova" panose="020B0602020104020203" pitchFamily="34" charset="0"/>
            </a:endParaRPr>
          </a:p>
        </p:txBody>
      </p:sp>
    </p:spTree>
    <p:extLst>
      <p:ext uri="{BB962C8B-B14F-4D97-AF65-F5344CB8AC3E}">
        <p14:creationId xmlns:p14="http://schemas.microsoft.com/office/powerpoint/2010/main" val="380791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77926" y="5430670"/>
            <a:ext cx="3913965" cy="836780"/>
          </a:xfrm>
        </p:spPr>
        <p:txBody>
          <a:bodyPr/>
          <a:lstStyle/>
          <a:p>
            <a:r>
              <a:rPr lang="en-US" sz="1200" dirty="0">
                <a:latin typeface="Gill Sans Nova Light" panose="020B0302020104020203" pitchFamily="34" charset="0"/>
              </a:rPr>
              <a:t>The IRC Coalesce funded research project, based in Maynooth University, is led by Dr Mary Murphy (PI), Dr Nuala Whelan (Post Doc) and Dr Philip Finn (Research Assistant). </a:t>
            </a:r>
          </a:p>
          <a:p>
            <a:endParaRPr lang="en-US" dirty="0"/>
          </a:p>
        </p:txBody>
      </p:sp>
      <p:pic>
        <p:nvPicPr>
          <p:cNvPr id="18" name="Picture Placeholder 17"/>
          <p:cNvPicPr>
            <a:picLocks noGrp="1" noChangeAspect="1"/>
          </p:cNvPicPr>
          <p:nvPr>
            <p:ph type="pic" sz="quarter" idx="12"/>
          </p:nvPr>
        </p:nvPicPr>
        <p:blipFill rotWithShape="1">
          <a:blip r:embed="rId2"/>
          <a:srcRect l="227" t="604" r="-227"/>
          <a:stretch/>
        </p:blipFill>
        <p:spPr>
          <a:xfrm>
            <a:off x="4696055" y="498774"/>
            <a:ext cx="4010934" cy="5530552"/>
          </a:xfrm>
          <a:prstGeom prst="rect">
            <a:avLst/>
          </a:prstGeom>
        </p:spPr>
      </p:pic>
      <p:sp>
        <p:nvSpPr>
          <p:cNvPr id="17" name="Picture Placeholder 15"/>
          <p:cNvSpPr txBox="1">
            <a:spLocks/>
          </p:cNvSpPr>
          <p:nvPr/>
        </p:nvSpPr>
        <p:spPr>
          <a:xfrm>
            <a:off x="3995936" y="260649"/>
            <a:ext cx="4824536" cy="6121102"/>
          </a:xfrm>
          <a:prstGeom prst="rect">
            <a:avLst/>
          </a:prstGeom>
        </p:spPr>
      </p:sp>
      <p:pic>
        <p:nvPicPr>
          <p:cNvPr id="19" name="Picture 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9041" y="0"/>
            <a:ext cx="2242820" cy="590550"/>
          </a:xfrm>
          <a:prstGeom prst="rect">
            <a:avLst/>
          </a:prstGeom>
          <a:noFill/>
          <a:ln>
            <a:noFill/>
          </a:ln>
        </p:spPr>
      </p:pic>
      <p:graphicFrame>
        <p:nvGraphicFramePr>
          <p:cNvPr id="2" name="Table 2">
            <a:extLst>
              <a:ext uri="{FF2B5EF4-FFF2-40B4-BE49-F238E27FC236}">
                <a16:creationId xmlns:a16="http://schemas.microsoft.com/office/drawing/2014/main" id="{E26C0161-3386-4CB2-8862-DC6AF32577EA}"/>
              </a:ext>
            </a:extLst>
          </p:cNvPr>
          <p:cNvGraphicFramePr>
            <a:graphicFrameLocks noGrp="1"/>
          </p:cNvGraphicFramePr>
          <p:nvPr>
            <p:extLst>
              <p:ext uri="{D42A27DB-BD31-4B8C-83A1-F6EECF244321}">
                <p14:modId xmlns:p14="http://schemas.microsoft.com/office/powerpoint/2010/main" val="3796245333"/>
              </p:ext>
            </p:extLst>
          </p:nvPr>
        </p:nvGraphicFramePr>
        <p:xfrm>
          <a:off x="460148" y="1828950"/>
          <a:ext cx="4081040" cy="3601720"/>
        </p:xfrm>
        <a:graphic>
          <a:graphicData uri="http://schemas.openxmlformats.org/drawingml/2006/table">
            <a:tbl>
              <a:tblPr bandRow="1">
                <a:tableStyleId>{2D5ABB26-0587-4C30-8999-92F81FD0307C}</a:tableStyleId>
              </a:tblPr>
              <a:tblGrid>
                <a:gridCol w="752015">
                  <a:extLst>
                    <a:ext uri="{9D8B030D-6E8A-4147-A177-3AD203B41FA5}">
                      <a16:colId xmlns:a16="http://schemas.microsoft.com/office/drawing/2014/main" val="2134985104"/>
                    </a:ext>
                  </a:extLst>
                </a:gridCol>
                <a:gridCol w="3329025">
                  <a:extLst>
                    <a:ext uri="{9D8B030D-6E8A-4147-A177-3AD203B41FA5}">
                      <a16:colId xmlns:a16="http://schemas.microsoft.com/office/drawing/2014/main" val="537999468"/>
                    </a:ext>
                  </a:extLst>
                </a:gridCol>
              </a:tblGrid>
              <a:tr h="302491">
                <a:tc>
                  <a:txBody>
                    <a:bodyPr/>
                    <a:lstStyle/>
                    <a:p>
                      <a:r>
                        <a:rPr lang="en-US" sz="1600" dirty="0">
                          <a:latin typeface="Gill Sans Nova Light" panose="020B0302020104020203" pitchFamily="34" charset="0"/>
                        </a:rPr>
                        <a:t>10:05:</a:t>
                      </a:r>
                      <a:endParaRPr lang="en-IE" sz="1600" dirty="0">
                        <a:latin typeface="Gill Sans Nova Light" panose="020B03020201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Gill Sans Nova" panose="020B0602020104020203" pitchFamily="34" charset="0"/>
                        </a:rPr>
                        <a:t>Introduction: Who: Dr Mary Murphy </a:t>
                      </a:r>
                      <a:endParaRPr lang="en-US" sz="1600" b="0" dirty="0">
                        <a:latin typeface="Gill Sans Nova" panose="020B0602020104020203" pitchFamily="34" charset="0"/>
                      </a:endParaRPr>
                    </a:p>
                  </a:txBody>
                  <a:tcPr/>
                </a:tc>
                <a:extLst>
                  <a:ext uri="{0D108BD9-81ED-4DB2-BD59-A6C34878D82A}">
                    <a16:rowId xmlns:a16="http://schemas.microsoft.com/office/drawing/2014/main" val="3664636282"/>
                  </a:ext>
                </a:extLst>
              </a:tr>
              <a:tr h="330200">
                <a:tc>
                  <a:txBody>
                    <a:bodyPr/>
                    <a:lstStyle/>
                    <a:p>
                      <a:r>
                        <a:rPr lang="en-US" sz="1600" dirty="0">
                          <a:latin typeface="Gill Sans Nova Light" panose="020B0302020104020203" pitchFamily="34" charset="0"/>
                        </a:rPr>
                        <a:t>10:15:</a:t>
                      </a:r>
                      <a:endParaRPr lang="en-IE" sz="1600" dirty="0">
                        <a:latin typeface="Gill Sans Nova Light" panose="020B03020201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Gill Sans Nova" panose="020B0602020104020203" pitchFamily="34" charset="0"/>
                        </a:rPr>
                        <a:t>What is needed: Dr Nuala Whelan </a:t>
                      </a:r>
                      <a:endParaRPr lang="en-US" sz="1600" b="0" dirty="0">
                        <a:latin typeface="Gill Sans Nova" panose="020B0602020104020203" pitchFamily="34" charset="0"/>
                      </a:endParaRPr>
                    </a:p>
                  </a:txBody>
                  <a:tcPr/>
                </a:tc>
                <a:extLst>
                  <a:ext uri="{0D108BD9-81ED-4DB2-BD59-A6C34878D82A}">
                    <a16:rowId xmlns:a16="http://schemas.microsoft.com/office/drawing/2014/main" val="3389660700"/>
                  </a:ext>
                </a:extLst>
              </a:tr>
              <a:tr h="304800">
                <a:tc>
                  <a:txBody>
                    <a:bodyPr/>
                    <a:lstStyle/>
                    <a:p>
                      <a:r>
                        <a:rPr lang="en-US" sz="1600" dirty="0">
                          <a:latin typeface="Gill Sans Nova Light" panose="020B0302020104020203" pitchFamily="34" charset="0"/>
                        </a:rPr>
                        <a:t>10:25:</a:t>
                      </a:r>
                      <a:endParaRPr lang="en-IE" sz="1600" dirty="0">
                        <a:latin typeface="Gill Sans Nova Light" panose="020B03020201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Gill Sans Nova" panose="020B0602020104020203" pitchFamily="34" charset="0"/>
                        </a:rPr>
                        <a:t>How to do it: Dr Michael McGann</a:t>
                      </a:r>
                      <a:endParaRPr lang="en-US" sz="1600" b="0" dirty="0">
                        <a:latin typeface="Gill Sans Nova" panose="020B0602020104020203" pitchFamily="34" charset="0"/>
                      </a:endParaRPr>
                    </a:p>
                  </a:txBody>
                  <a:tcPr/>
                </a:tc>
                <a:extLst>
                  <a:ext uri="{0D108BD9-81ED-4DB2-BD59-A6C34878D82A}">
                    <a16:rowId xmlns:a16="http://schemas.microsoft.com/office/drawing/2014/main" val="3926224206"/>
                  </a:ext>
                </a:extLst>
              </a:tr>
              <a:tr h="286327">
                <a:tc>
                  <a:txBody>
                    <a:bodyPr/>
                    <a:lstStyle/>
                    <a:p>
                      <a:endParaRPr lang="en-IE" sz="1600" dirty="0">
                        <a:latin typeface="Gill Sans Nova Light" panose="020B0302020104020203" pitchFamily="34" charset="0"/>
                      </a:endParaRPr>
                    </a:p>
                  </a:txBody>
                  <a:tcPr/>
                </a:tc>
                <a:tc>
                  <a:txBody>
                    <a:bodyPr/>
                    <a:lstStyle/>
                    <a:p>
                      <a:endParaRPr lang="en-IE" sz="1600" dirty="0">
                        <a:latin typeface="Gill Sans Nova" panose="020B0602020104020203" pitchFamily="34" charset="0"/>
                      </a:endParaRPr>
                    </a:p>
                  </a:txBody>
                  <a:tcPr/>
                </a:tc>
                <a:extLst>
                  <a:ext uri="{0D108BD9-81ED-4DB2-BD59-A6C34878D82A}">
                    <a16:rowId xmlns:a16="http://schemas.microsoft.com/office/drawing/2014/main" val="4205270189"/>
                  </a:ext>
                </a:extLst>
              </a:tr>
              <a:tr h="370840">
                <a:tc>
                  <a:txBody>
                    <a:bodyPr/>
                    <a:lstStyle/>
                    <a:p>
                      <a:r>
                        <a:rPr lang="en-US" sz="1600" dirty="0">
                          <a:latin typeface="Gill Sans Nova Light" panose="020B0302020104020203" pitchFamily="34" charset="0"/>
                        </a:rPr>
                        <a:t>10:40: </a:t>
                      </a:r>
                      <a:endParaRPr lang="en-IE" sz="1600" dirty="0">
                        <a:latin typeface="Gill Sans Nova Light" panose="020B0302020104020203" pitchFamily="34" charset="0"/>
                      </a:endParaRPr>
                    </a:p>
                  </a:txBody>
                  <a:tcPr/>
                </a:tc>
                <a:tc>
                  <a:txBody>
                    <a:bodyPr/>
                    <a:lstStyle/>
                    <a:p>
                      <a:r>
                        <a:rPr lang="en-US" sz="1600" dirty="0">
                          <a:latin typeface="Gill Sans Nova" panose="020B0602020104020203" pitchFamily="34" charset="0"/>
                        </a:rPr>
                        <a:t>Discussant Prof Rory O’Donnell (former Director National Economic and Social Council) </a:t>
                      </a:r>
                      <a:endParaRPr lang="en-IE" sz="1600" dirty="0">
                        <a:latin typeface="Gill Sans Nova" panose="020B0602020104020203" pitchFamily="34" charset="0"/>
                      </a:endParaRPr>
                    </a:p>
                  </a:txBody>
                  <a:tcPr/>
                </a:tc>
                <a:extLst>
                  <a:ext uri="{0D108BD9-81ED-4DB2-BD59-A6C34878D82A}">
                    <a16:rowId xmlns:a16="http://schemas.microsoft.com/office/drawing/2014/main" val="366848540"/>
                  </a:ext>
                </a:extLst>
              </a:tr>
              <a:tr h="284480">
                <a:tc>
                  <a:txBody>
                    <a:bodyPr/>
                    <a:lstStyle/>
                    <a:p>
                      <a:r>
                        <a:rPr lang="en-US" sz="1600" dirty="0">
                          <a:latin typeface="Gill Sans Nova Light" panose="020B0302020104020203" pitchFamily="34" charset="0"/>
                        </a:rPr>
                        <a:t>11:00:</a:t>
                      </a:r>
                      <a:endParaRPr lang="en-IE" sz="1600" dirty="0">
                        <a:latin typeface="Gill Sans Nova Light" panose="020B0302020104020203" pitchFamily="34" charset="0"/>
                      </a:endParaRPr>
                    </a:p>
                  </a:txBody>
                  <a:tcPr/>
                </a:tc>
                <a:tc>
                  <a:txBody>
                    <a:bodyPr/>
                    <a:lstStyle/>
                    <a:p>
                      <a:r>
                        <a:rPr lang="en-US" sz="1600" dirty="0">
                          <a:latin typeface="Gill Sans Nova" panose="020B0602020104020203" pitchFamily="34" charset="0"/>
                        </a:rPr>
                        <a:t>Discussion</a:t>
                      </a:r>
                      <a:endParaRPr lang="en-IE" sz="1600" dirty="0">
                        <a:latin typeface="Gill Sans Nova" panose="020B0602020104020203" pitchFamily="34" charset="0"/>
                      </a:endParaRPr>
                    </a:p>
                  </a:txBody>
                  <a:tcPr/>
                </a:tc>
                <a:extLst>
                  <a:ext uri="{0D108BD9-81ED-4DB2-BD59-A6C34878D82A}">
                    <a16:rowId xmlns:a16="http://schemas.microsoft.com/office/drawing/2014/main" val="3287433709"/>
                  </a:ext>
                </a:extLst>
              </a:tr>
              <a:tr h="370840">
                <a:tc>
                  <a:txBody>
                    <a:bodyPr/>
                    <a:lstStyle/>
                    <a:p>
                      <a:r>
                        <a:rPr lang="en-US" sz="1600" dirty="0">
                          <a:latin typeface="Gill Sans Nova Light" panose="020B0302020104020203" pitchFamily="34" charset="0"/>
                        </a:rPr>
                        <a:t>11:20:</a:t>
                      </a:r>
                      <a:endParaRPr lang="en-IE" sz="1600" dirty="0">
                        <a:latin typeface="Gill Sans Nova Light" panose="020B0302020104020203" pitchFamily="34" charset="0"/>
                      </a:endParaRPr>
                    </a:p>
                  </a:txBody>
                  <a:tcPr/>
                </a:tc>
                <a:tc>
                  <a:txBody>
                    <a:bodyPr/>
                    <a:lstStyle/>
                    <a:p>
                      <a:r>
                        <a:rPr lang="en-US" sz="1600" dirty="0">
                          <a:latin typeface="Gill Sans Nova" panose="020B0602020104020203" pitchFamily="34" charset="0"/>
                        </a:rPr>
                        <a:t>Conclusion and Wrap-up</a:t>
                      </a:r>
                      <a:endParaRPr lang="en-IE" sz="1600" dirty="0">
                        <a:latin typeface="Gill Sans Nova" panose="020B0602020104020203" pitchFamily="34" charset="0"/>
                      </a:endParaRPr>
                    </a:p>
                  </a:txBody>
                  <a:tcPr/>
                </a:tc>
                <a:extLst>
                  <a:ext uri="{0D108BD9-81ED-4DB2-BD59-A6C34878D82A}">
                    <a16:rowId xmlns:a16="http://schemas.microsoft.com/office/drawing/2014/main" val="2114721398"/>
                  </a:ext>
                </a:extLst>
              </a:tr>
            </a:tbl>
          </a:graphicData>
        </a:graphic>
      </p:graphicFrame>
      <p:sp>
        <p:nvSpPr>
          <p:cNvPr id="3" name="TextBox 2"/>
          <p:cNvSpPr txBox="1"/>
          <p:nvPr/>
        </p:nvSpPr>
        <p:spPr>
          <a:xfrm>
            <a:off x="346363" y="6467909"/>
            <a:ext cx="8360625" cy="707886"/>
          </a:xfrm>
          <a:prstGeom prst="rect">
            <a:avLst/>
          </a:prstGeom>
          <a:noFill/>
        </p:spPr>
        <p:txBody>
          <a:bodyPr wrap="square" rtlCol="0">
            <a:spAutoFit/>
          </a:bodyPr>
          <a:lstStyle/>
          <a:p>
            <a:r>
              <a:rPr lang="en-US" sz="1100" dirty="0">
                <a:latin typeface="Gill Sans Nova Light" panose="020B0302020104020203" pitchFamily="34" charset="0"/>
              </a:rPr>
              <a:t>An advisory committee including ILDN, LESN, INOU collaborates to support the research. Neither Maynooth University nor the IRC are responsible for any use that may be made of the information in this report. The views expressed in this report are those of the authors alone </a:t>
            </a:r>
            <a:endParaRPr lang="en-US" sz="1100" dirty="0"/>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188" y="2194429"/>
            <a:ext cx="4363903" cy="2909023"/>
          </a:xfrm>
          <a:prstGeom prst="rect">
            <a:avLst/>
          </a:prstGeom>
        </p:spPr>
      </p:pic>
      <p:pic>
        <p:nvPicPr>
          <p:cNvPr id="6" name="Picture 5"/>
          <p:cNvPicPr>
            <a:picLocks noChangeAspect="1"/>
          </p:cNvPicPr>
          <p:nvPr/>
        </p:nvPicPr>
        <p:blipFill>
          <a:blip r:embed="rId5"/>
          <a:stretch>
            <a:fillRect/>
          </a:stretch>
        </p:blipFill>
        <p:spPr>
          <a:xfrm>
            <a:off x="3181750" y="711397"/>
            <a:ext cx="870857" cy="595086"/>
          </a:xfrm>
          <a:prstGeom prst="rect">
            <a:avLst/>
          </a:prstGeom>
        </p:spPr>
      </p:pic>
    </p:spTree>
    <p:extLst>
      <p:ext uri="{BB962C8B-B14F-4D97-AF65-F5344CB8AC3E}">
        <p14:creationId xmlns:p14="http://schemas.microsoft.com/office/powerpoint/2010/main" val="1526529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0"/>
          </p:nvPr>
        </p:nvGraphicFramePr>
        <p:xfrm>
          <a:off x="323273" y="175491"/>
          <a:ext cx="8564418" cy="5624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A8647FF-30AC-4F58-8E1D-AF331BF7F28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6026727"/>
            <a:ext cx="3810000" cy="831273"/>
          </a:xfrm>
          <a:prstGeom prst="rect">
            <a:avLst/>
          </a:prstGeom>
          <a:noFill/>
          <a:ln>
            <a:noFill/>
          </a:ln>
        </p:spPr>
      </p:pic>
      <p:pic>
        <p:nvPicPr>
          <p:cNvPr id="6" name="Picture 5">
            <a:extLst>
              <a:ext uri="{FF2B5EF4-FFF2-40B4-BE49-F238E27FC236}">
                <a16:creationId xmlns:a16="http://schemas.microsoft.com/office/drawing/2014/main" id="{5985918B-FB28-4D20-A258-CF3B70FB2EB8}"/>
              </a:ext>
            </a:extLst>
          </p:cNvPr>
          <p:cNvPicPr>
            <a:picLocks noChangeAspect="1"/>
          </p:cNvPicPr>
          <p:nvPr/>
        </p:nvPicPr>
        <p:blipFill>
          <a:blip r:embed="rId8"/>
          <a:srcRect/>
          <a:stretch/>
        </p:blipFill>
        <p:spPr>
          <a:xfrm>
            <a:off x="120183" y="5869162"/>
            <a:ext cx="2272323" cy="843654"/>
          </a:xfrm>
          <a:prstGeom prst="rect">
            <a:avLst/>
          </a:prstGeom>
        </p:spPr>
      </p:pic>
      <p:pic>
        <p:nvPicPr>
          <p:cNvPr id="7" name="Picture 6" descr="A close up of a logo&#10;&#10;Description automatically generated">
            <a:extLst>
              <a:ext uri="{FF2B5EF4-FFF2-40B4-BE49-F238E27FC236}">
                <a16:creationId xmlns:a16="http://schemas.microsoft.com/office/drawing/2014/main" id="{6F4EA4E8-7A1E-44CC-B798-4AEF1464B692}"/>
              </a:ext>
            </a:extLst>
          </p:cNvPr>
          <p:cNvPicPr>
            <a:picLocks noChangeAspect="1"/>
          </p:cNvPicPr>
          <p:nvPr/>
        </p:nvPicPr>
        <p:blipFill>
          <a:blip r:embed="rId9"/>
          <a:stretch>
            <a:fillRect/>
          </a:stretch>
        </p:blipFill>
        <p:spPr>
          <a:xfrm>
            <a:off x="2864909" y="5947015"/>
            <a:ext cx="1531601" cy="765801"/>
          </a:xfrm>
          <a:prstGeom prst="rect">
            <a:avLst/>
          </a:prstGeom>
        </p:spPr>
      </p:pic>
    </p:spTree>
    <p:extLst>
      <p:ext uri="{BB962C8B-B14F-4D97-AF65-F5344CB8AC3E}">
        <p14:creationId xmlns:p14="http://schemas.microsoft.com/office/powerpoint/2010/main" val="1739197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Rectangle 6"/>
          <p:cNvSpPr/>
          <p:nvPr/>
        </p:nvSpPr>
        <p:spPr>
          <a:xfrm>
            <a:off x="817145" y="4259385"/>
            <a:ext cx="7772400" cy="105573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17145" y="3244504"/>
            <a:ext cx="4656763" cy="414144"/>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1800" b="1" dirty="0">
                <a:latin typeface="Gill Sans Nova" panose="020B0602020104020203" pitchFamily="34" charset="0"/>
              </a:rPr>
              <a:t>Dr Mary P. Murphy, Dr Nuala Whelan, and Dr Michael McGann</a:t>
            </a:r>
          </a:p>
        </p:txBody>
      </p:sp>
      <p:sp>
        <p:nvSpPr>
          <p:cNvPr id="12" name="Subtitle 2"/>
          <p:cNvSpPr>
            <a:spLocks noGrp="1"/>
          </p:cNvSpPr>
          <p:nvPr>
            <p:ph type="subTitle" idx="1"/>
          </p:nvPr>
        </p:nvSpPr>
        <p:spPr>
          <a:xfrm>
            <a:off x="1108121" y="4544585"/>
            <a:ext cx="7501355" cy="785091"/>
          </a:xfrm>
        </p:spPr>
        <p:txBody>
          <a:bodyPr>
            <a:noAutofit/>
          </a:bodyPr>
          <a:lstStyle/>
          <a:p>
            <a:pPr algn="ctr">
              <a:lnSpc>
                <a:spcPct val="90000"/>
              </a:lnSpc>
            </a:pPr>
            <a:r>
              <a:rPr lang="en-US" sz="3200" i="1" dirty="0">
                <a:solidFill>
                  <a:schemeClr val="tx1"/>
                </a:solidFill>
                <a:latin typeface="Gill Sans Nova" panose="020B0602020104020203" pitchFamily="34" charset="0"/>
              </a:rPr>
              <a:t>THANK YOU!</a:t>
            </a:r>
            <a:endParaRPr lang="en-US" sz="3200" dirty="0">
              <a:solidFill>
                <a:schemeClr val="tx1"/>
              </a:solidFill>
              <a:latin typeface="Gill Sans Nova" panose="020B0602020104020203" pitchFamily="34" charset="0"/>
            </a:endParaRPr>
          </a:p>
        </p:txBody>
      </p:sp>
      <p:sp>
        <p:nvSpPr>
          <p:cNvPr id="35" name="TextBox 34"/>
          <p:cNvSpPr txBox="1"/>
          <p:nvPr/>
        </p:nvSpPr>
        <p:spPr>
          <a:xfrm>
            <a:off x="9306821" y="4259385"/>
            <a:ext cx="184666" cy="369332"/>
          </a:xfrm>
          <a:prstGeom prst="rect">
            <a:avLst/>
          </a:prstGeom>
          <a:noFill/>
        </p:spPr>
        <p:txBody>
          <a:bodyPr wrap="none" rtlCol="0">
            <a:spAutoFit/>
          </a:bodyPr>
          <a:lstStyle/>
          <a:p>
            <a:endParaRPr lang="en-US" dirty="0"/>
          </a:p>
        </p:txBody>
      </p:sp>
      <p:sp>
        <p:nvSpPr>
          <p:cNvPr id="36" name="TextBox 35"/>
          <p:cNvSpPr txBox="1"/>
          <p:nvPr/>
        </p:nvSpPr>
        <p:spPr>
          <a:xfrm>
            <a:off x="9378462" y="3653692"/>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srcRect/>
          <a:stretch/>
        </p:blipFill>
        <p:spPr>
          <a:xfrm>
            <a:off x="692838" y="5841558"/>
            <a:ext cx="2272323" cy="843654"/>
          </a:xfrm>
          <a:prstGeom prst="rect">
            <a:avLst/>
          </a:prstGeom>
        </p:spPr>
      </p:pic>
      <p:pic>
        <p:nvPicPr>
          <p:cNvPr id="8" name="Picture 7" descr="A close up of a logo&#10;&#10;Description automatically generated">
            <a:extLst>
              <a:ext uri="{FF2B5EF4-FFF2-40B4-BE49-F238E27FC236}">
                <a16:creationId xmlns:a16="http://schemas.microsoft.com/office/drawing/2014/main" id="{C96DFB10-4E7C-480A-AA2A-B9C731900BFE}"/>
              </a:ext>
            </a:extLst>
          </p:cNvPr>
          <p:cNvPicPr>
            <a:picLocks noChangeAspect="1"/>
          </p:cNvPicPr>
          <p:nvPr/>
        </p:nvPicPr>
        <p:blipFill>
          <a:blip r:embed="rId4"/>
          <a:stretch>
            <a:fillRect/>
          </a:stretch>
        </p:blipFill>
        <p:spPr>
          <a:xfrm>
            <a:off x="7002800" y="5841558"/>
            <a:ext cx="1797723" cy="898862"/>
          </a:xfrm>
          <a:prstGeom prst="rect">
            <a:avLst/>
          </a:prstGeom>
        </p:spPr>
      </p:pic>
      <p:pic>
        <p:nvPicPr>
          <p:cNvPr id="10" name="Picture 9">
            <a:extLst>
              <a:ext uri="{FF2B5EF4-FFF2-40B4-BE49-F238E27FC236}">
                <a16:creationId xmlns:a16="http://schemas.microsoft.com/office/drawing/2014/main" id="{3F8A4E2D-6CAA-4FE6-ADF5-9D6A0F07D9A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7388" y="5841558"/>
            <a:ext cx="2530062" cy="867107"/>
          </a:xfrm>
          <a:prstGeom prst="rect">
            <a:avLst/>
          </a:prstGeom>
          <a:noFill/>
          <a:ln>
            <a:noFill/>
          </a:ln>
        </p:spPr>
      </p:pic>
    </p:spTree>
    <p:extLst>
      <p:ext uri="{BB962C8B-B14F-4D97-AF65-F5344CB8AC3E}">
        <p14:creationId xmlns:p14="http://schemas.microsoft.com/office/powerpoint/2010/main" val="299497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6327" y="206761"/>
            <a:ext cx="8580582" cy="576064"/>
          </a:xfrm>
          <a:prstGeom prst="rect">
            <a:avLst/>
          </a:prstGeom>
          <a:ln w="12700">
            <a:solidFill>
              <a:schemeClr val="accent2">
                <a:lumMod val="50000"/>
              </a:schemeClr>
            </a:solidFill>
          </a:ln>
        </p:spPr>
        <p:txBody>
          <a:bodyPr/>
          <a:lstStyle/>
          <a:p>
            <a:pPr algn="ctr"/>
            <a:r>
              <a:rPr lang="en-US" sz="2400" b="0" dirty="0">
                <a:latin typeface="Gill Sans Nova" panose="020B0602020104020203" pitchFamily="34" charset="0"/>
              </a:rPr>
              <a:t>What was normal like? Were institutions fit for purpose?</a:t>
            </a:r>
            <a:r>
              <a:rPr lang="en-US" sz="2400" dirty="0">
                <a:latin typeface="Gill Sans Nova" panose="020B0602020104020203" pitchFamily="34" charset="0"/>
              </a:rPr>
              <a:t>  </a:t>
            </a:r>
          </a:p>
        </p:txBody>
      </p:sp>
      <p:pic>
        <p:nvPicPr>
          <p:cNvPr id="15" name="Content Placeholder 14"/>
          <p:cNvPicPr>
            <a:picLocks noGrp="1" noChangeAspect="1"/>
          </p:cNvPicPr>
          <p:nvPr>
            <p:ph sz="quarter" idx="12"/>
          </p:nvPr>
        </p:nvPicPr>
        <p:blipFill rotWithShape="1">
          <a:blip r:embed="rId2"/>
          <a:srcRect r="3346"/>
          <a:stretch/>
        </p:blipFill>
        <p:spPr>
          <a:xfrm>
            <a:off x="165993" y="1409262"/>
            <a:ext cx="3000953" cy="2235318"/>
          </a:xfrm>
          <a:prstGeom prst="rect">
            <a:avLst/>
          </a:prstGeom>
        </p:spPr>
      </p:pic>
      <p:sp>
        <p:nvSpPr>
          <p:cNvPr id="11" name="Content Placeholder 10"/>
          <p:cNvSpPr>
            <a:spLocks noGrp="1"/>
          </p:cNvSpPr>
          <p:nvPr>
            <p:ph sz="quarter" idx="13"/>
          </p:nvPr>
        </p:nvSpPr>
        <p:spPr>
          <a:xfrm>
            <a:off x="4644007" y="1517501"/>
            <a:ext cx="4032448" cy="3822998"/>
          </a:xfrm>
        </p:spPr>
        <p:txBody>
          <a:bodyPr/>
          <a:lstStyle/>
          <a:p>
            <a:r>
              <a:rPr lang="en-US" sz="1600" dirty="0">
                <a:latin typeface="Gill Sans Nova Light" panose="020B0302020104020203" pitchFamily="34" charset="0"/>
              </a:rPr>
              <a:t>OECD – low pay in full time jobs  </a:t>
            </a:r>
          </a:p>
        </p:txBody>
      </p:sp>
      <p:sp>
        <p:nvSpPr>
          <p:cNvPr id="12" name="Text Placeholder 11"/>
          <p:cNvSpPr>
            <a:spLocks noGrp="1"/>
          </p:cNvSpPr>
          <p:nvPr>
            <p:ph type="body" sz="quarter" idx="14"/>
          </p:nvPr>
        </p:nvSpPr>
        <p:spPr>
          <a:xfrm>
            <a:off x="286327" y="1003776"/>
            <a:ext cx="4608512" cy="576064"/>
          </a:xfrm>
        </p:spPr>
        <p:txBody>
          <a:bodyPr/>
          <a:lstStyle/>
          <a:p>
            <a:r>
              <a:rPr lang="en-US" sz="1600" dirty="0">
                <a:solidFill>
                  <a:schemeClr val="accent2">
                    <a:lumMod val="75000"/>
                  </a:schemeClr>
                </a:solidFill>
                <a:latin typeface="Gill Sans Nova" panose="020B0602020104020203" pitchFamily="34" charset="0"/>
              </a:rPr>
              <a:t>Numbers of working age not in employment  </a:t>
            </a:r>
          </a:p>
        </p:txBody>
      </p:sp>
      <p:sp>
        <p:nvSpPr>
          <p:cNvPr id="13" name="Text Placeholder 12"/>
          <p:cNvSpPr>
            <a:spLocks noGrp="1"/>
          </p:cNvSpPr>
          <p:nvPr>
            <p:ph type="body" sz="quarter" idx="15"/>
          </p:nvPr>
        </p:nvSpPr>
        <p:spPr>
          <a:xfrm>
            <a:off x="4942996" y="908936"/>
            <a:ext cx="4080499" cy="659944"/>
          </a:xfrm>
        </p:spPr>
        <p:txBody>
          <a:bodyPr/>
          <a:lstStyle/>
          <a:p>
            <a:r>
              <a:rPr lang="en-US" sz="1600" dirty="0">
                <a:latin typeface="Gill Sans Nova" panose="020B0602020104020203" pitchFamily="34" charset="0"/>
              </a:rPr>
              <a:t>Number of low paid, poor quality jobs </a:t>
            </a:r>
          </a:p>
        </p:txBody>
      </p:sp>
      <p:pic>
        <p:nvPicPr>
          <p:cNvPr id="14" name="Picture 13"/>
          <p:cNvPicPr>
            <a:picLocks noChangeAspect="1"/>
          </p:cNvPicPr>
          <p:nvPr/>
        </p:nvPicPr>
        <p:blipFill rotWithShape="1">
          <a:blip r:embed="rId3"/>
          <a:srcRect l="1736" t="3779" r="3870" b="2975"/>
          <a:stretch/>
        </p:blipFill>
        <p:spPr>
          <a:xfrm>
            <a:off x="4981182" y="2063707"/>
            <a:ext cx="3810756" cy="2024568"/>
          </a:xfrm>
          <a:prstGeom prst="rect">
            <a:avLst/>
          </a:prstGeom>
        </p:spPr>
      </p:pic>
      <p:sp>
        <p:nvSpPr>
          <p:cNvPr id="17" name="TextBox 16"/>
          <p:cNvSpPr txBox="1"/>
          <p:nvPr/>
        </p:nvSpPr>
        <p:spPr>
          <a:xfrm>
            <a:off x="1967171" y="6075175"/>
            <a:ext cx="663240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b="0" i="0" u="none" strike="noStrike" kern="1200" cap="none" spc="0" normalizeH="0" baseline="0" noProof="0" dirty="0">
                <a:ln>
                  <a:noFill/>
                </a:ln>
                <a:solidFill>
                  <a:schemeClr val="accent2">
                    <a:lumMod val="50000"/>
                  </a:schemeClr>
                </a:solidFill>
                <a:effectLst/>
                <a:uLnTx/>
                <a:uFillTx/>
                <a:latin typeface="Gill Sans Nova Light" panose="020B0302020104020203" pitchFamily="34" charset="0"/>
                <a:cs typeface="Arial" charset="0"/>
              </a:rPr>
              <a:t>’ </a:t>
            </a:r>
          </a:p>
        </p:txBody>
      </p:sp>
      <p:pic>
        <p:nvPicPr>
          <p:cNvPr id="3" name="Picture 2"/>
          <p:cNvPicPr>
            <a:picLocks noChangeAspect="1"/>
          </p:cNvPicPr>
          <p:nvPr/>
        </p:nvPicPr>
        <p:blipFill>
          <a:blip r:embed="rId4"/>
          <a:stretch>
            <a:fillRect/>
          </a:stretch>
        </p:blipFill>
        <p:spPr>
          <a:xfrm>
            <a:off x="503831" y="4031647"/>
            <a:ext cx="3361674" cy="1950873"/>
          </a:xfrm>
          <a:prstGeom prst="rect">
            <a:avLst/>
          </a:prstGeom>
        </p:spPr>
      </p:pic>
      <p:sp>
        <p:nvSpPr>
          <p:cNvPr id="4" name="TextBox 3"/>
          <p:cNvSpPr txBox="1"/>
          <p:nvPr/>
        </p:nvSpPr>
        <p:spPr>
          <a:xfrm>
            <a:off x="503831" y="3620952"/>
            <a:ext cx="4308764" cy="369332"/>
          </a:xfrm>
          <a:prstGeom prst="rect">
            <a:avLst/>
          </a:prstGeom>
          <a:noFill/>
        </p:spPr>
        <p:txBody>
          <a:bodyPr wrap="square" rtlCol="0">
            <a:spAutoFit/>
          </a:bodyPr>
          <a:lstStyle/>
          <a:p>
            <a:r>
              <a:rPr lang="en-US" b="1" dirty="0" err="1">
                <a:solidFill>
                  <a:schemeClr val="accent2">
                    <a:lumMod val="75000"/>
                  </a:schemeClr>
                </a:solidFill>
              </a:rPr>
              <a:t>Covid</a:t>
            </a:r>
            <a:r>
              <a:rPr lang="en-US" b="1" dirty="0">
                <a:solidFill>
                  <a:schemeClr val="accent2">
                    <a:lumMod val="75000"/>
                  </a:schemeClr>
                </a:solidFill>
              </a:rPr>
              <a:t> era escalation of unemployment </a:t>
            </a:r>
          </a:p>
        </p:txBody>
      </p:sp>
      <p:sp>
        <p:nvSpPr>
          <p:cNvPr id="6" name="TextBox 5"/>
          <p:cNvSpPr txBox="1"/>
          <p:nvPr/>
        </p:nvSpPr>
        <p:spPr>
          <a:xfrm>
            <a:off x="4528524" y="4194434"/>
            <a:ext cx="4338385" cy="1540767"/>
          </a:xfrm>
          <a:prstGeom prst="rect">
            <a:avLst/>
          </a:prstGeom>
          <a:noFill/>
        </p:spPr>
        <p:txBody>
          <a:bodyPr wrap="square" rtlCol="0">
            <a:spAutoFit/>
          </a:bodyPr>
          <a:lstStyle/>
          <a:p>
            <a:pPr lvl="0" defTabSz="914400" fontAlgn="base">
              <a:spcBef>
                <a:spcPct val="0"/>
              </a:spcBef>
              <a:spcAft>
                <a:spcPts val="600"/>
              </a:spcAft>
              <a:defRPr/>
            </a:pPr>
            <a:r>
              <a:rPr lang="en-US" dirty="0">
                <a:solidFill>
                  <a:schemeClr val="accent2">
                    <a:lumMod val="50000"/>
                  </a:schemeClr>
                </a:solidFill>
                <a:latin typeface="Gill Sans Nova" panose="020B0602020104020203" pitchFamily="34" charset="0"/>
                <a:cs typeface="Arial" charset="0"/>
              </a:rPr>
              <a:t>What works?  </a:t>
            </a:r>
            <a:r>
              <a:rPr lang="en-US" dirty="0">
                <a:solidFill>
                  <a:schemeClr val="accent2">
                    <a:lumMod val="50000"/>
                  </a:schemeClr>
                </a:solidFill>
                <a:latin typeface="Gill Sans Nova Light" panose="020B0302020104020203" pitchFamily="34" charset="0"/>
                <a:cs typeface="Arial" charset="0"/>
              </a:rPr>
              <a:t>Integrated, quality, tailored, case management focus ,  local </a:t>
            </a:r>
          </a:p>
          <a:p>
            <a:pPr lvl="0" defTabSz="914400" fontAlgn="base">
              <a:spcBef>
                <a:spcPct val="0"/>
              </a:spcBef>
              <a:spcAft>
                <a:spcPct val="0"/>
              </a:spcAft>
              <a:defRPr/>
            </a:pPr>
            <a:r>
              <a:rPr lang="en-US" dirty="0">
                <a:solidFill>
                  <a:schemeClr val="accent2">
                    <a:lumMod val="50000"/>
                  </a:schemeClr>
                </a:solidFill>
                <a:latin typeface="Gill Sans Nova Light" panose="020B0302020104020203" pitchFamily="34" charset="0"/>
                <a:cs typeface="Arial" charset="0"/>
              </a:rPr>
              <a:t> </a:t>
            </a:r>
          </a:p>
          <a:p>
            <a:pPr lvl="0" defTabSz="914400" fontAlgn="base">
              <a:spcBef>
                <a:spcPct val="0"/>
              </a:spcBef>
              <a:spcAft>
                <a:spcPct val="0"/>
              </a:spcAft>
              <a:defRPr/>
            </a:pPr>
            <a:r>
              <a:rPr lang="en-US" dirty="0">
                <a:solidFill>
                  <a:schemeClr val="accent2">
                    <a:lumMod val="50000"/>
                  </a:schemeClr>
                </a:solidFill>
                <a:latin typeface="Gill Sans Nova Light" panose="020B0302020104020203" pitchFamily="34" charset="0"/>
                <a:cs typeface="Arial" charset="0"/>
              </a:rPr>
              <a:t>Post 2011 reforms, questions of ‘competence, capacity, culture</a:t>
            </a:r>
            <a:endParaRPr lang="en-US" dirty="0"/>
          </a:p>
        </p:txBody>
      </p:sp>
      <p:sp>
        <p:nvSpPr>
          <p:cNvPr id="7" name="Cross 6"/>
          <p:cNvSpPr/>
          <p:nvPr/>
        </p:nvSpPr>
        <p:spPr>
          <a:xfrm>
            <a:off x="4009041" y="3187380"/>
            <a:ext cx="914400" cy="914400"/>
          </a:xfrm>
          <a:prstGeom prst="plus">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58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04800" y="260648"/>
            <a:ext cx="8540227" cy="1152128"/>
          </a:xfrm>
        </p:spPr>
        <p:txBody>
          <a:bodyPr/>
          <a:lstStyle/>
          <a:p>
            <a:pPr>
              <a:spcAft>
                <a:spcPts val="600"/>
              </a:spcAft>
            </a:pPr>
            <a:r>
              <a:rPr lang="en-US" sz="1600" b="0" dirty="0">
                <a:latin typeface="Gill Sans Nova" panose="020B0602020104020203" pitchFamily="34" charset="0"/>
              </a:rPr>
              <a:t>Scale of </a:t>
            </a:r>
            <a:r>
              <a:rPr lang="en-US" sz="1600" b="0" dirty="0" err="1">
                <a:latin typeface="Gill Sans Nova" panose="020B0602020104020203" pitchFamily="34" charset="0"/>
              </a:rPr>
              <a:t>Covid</a:t>
            </a:r>
            <a:r>
              <a:rPr lang="en-US" sz="1600" b="0" dirty="0">
                <a:latin typeface="Gill Sans Nova" panose="020B0602020104020203" pitchFamily="34" charset="0"/>
              </a:rPr>
              <a:t> job loss enormous  - </a:t>
            </a:r>
            <a:r>
              <a:rPr lang="en-US" sz="1600" b="0" dirty="0">
                <a:latin typeface="Gill Sans Nova Light" panose="020B0302020104020203" pitchFamily="34" charset="0"/>
              </a:rPr>
              <a:t>women, young people and migrants, low paid, low skilled </a:t>
            </a:r>
          </a:p>
          <a:p>
            <a:r>
              <a:rPr lang="en-US" sz="1800" b="0" dirty="0">
                <a:latin typeface="Gill Sans Nova" panose="020B0602020104020203" pitchFamily="34" charset="0"/>
              </a:rPr>
              <a:t>Focus on PUP, TWSS, LR –  1.2m</a:t>
            </a:r>
          </a:p>
          <a:p>
            <a:r>
              <a:rPr lang="en-US" sz="1800" b="0" dirty="0">
                <a:latin typeface="Gill Sans Nova" panose="020B0602020104020203" pitchFamily="34" charset="0"/>
              </a:rPr>
              <a:t>But </a:t>
            </a:r>
            <a:r>
              <a:rPr lang="en-US" sz="1800" b="0" dirty="0">
                <a:latin typeface="Gill Sans Nova Light" panose="020B0302020104020203" pitchFamily="34" charset="0"/>
              </a:rPr>
              <a:t>wider lens shows </a:t>
            </a:r>
            <a:r>
              <a:rPr lang="en-US" sz="1800" dirty="0">
                <a:latin typeface="Gill Sans Nova Light" panose="020B0302020104020203" pitchFamily="34" charset="0"/>
              </a:rPr>
              <a:t>1.8m</a:t>
            </a:r>
            <a:r>
              <a:rPr lang="en-US" sz="1800" b="0" dirty="0">
                <a:latin typeface="Gill Sans Nova Light" panose="020B0302020104020203" pitchFamily="34" charset="0"/>
              </a:rPr>
              <a:t> working age are in receipt of some form of  state income, </a:t>
            </a:r>
          </a:p>
        </p:txBody>
      </p:sp>
      <p:sp>
        <p:nvSpPr>
          <p:cNvPr id="5" name="TextBox 4"/>
          <p:cNvSpPr txBox="1"/>
          <p:nvPr/>
        </p:nvSpPr>
        <p:spPr>
          <a:xfrm>
            <a:off x="369521" y="4926181"/>
            <a:ext cx="8404958"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cs typeface="Arial" charset="0"/>
              </a:rPr>
              <a:t>Sources: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cs typeface="Arial" charset="0"/>
              </a:rPr>
              <a:t>Live Register and Emergency Covid-19 payment data taken from monthly CSO and DEASP administrative data.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cs typeface="Arial" charset="0"/>
              </a:rPr>
              <a:t>Labour</a:t>
            </a:r>
            <a:r>
              <a:rPr kumimoji="0" lang="en-US" sz="12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cs typeface="Arial" charset="0"/>
              </a:rPr>
              <a:t> force size is based on CSO</a:t>
            </a:r>
            <a:r>
              <a:rPr kumimoji="0" lang="en-GB" sz="12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cs typeface="Arial" charset="0"/>
              </a:rPr>
              <a:t> Labour</a:t>
            </a:r>
            <a:r>
              <a:rPr kumimoji="0" lang="en-US" sz="12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cs typeface="Arial" charset="0"/>
              </a:rPr>
              <a:t> Force Survey data for Q4 2019.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cs typeface="Arial" charset="0"/>
              </a:rPr>
              <a:t>Population on other working age payments </a:t>
            </a:r>
            <a:r>
              <a:rPr kumimoji="0" lang="en-GB" sz="12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cs typeface="Arial" charset="0"/>
              </a:rPr>
              <a:t>(non Live</a:t>
            </a:r>
            <a:r>
              <a:rPr kumimoji="0" lang="en-US" sz="1200" b="0" i="0" u="none" strike="noStrike" kern="1200" cap="none" spc="0" normalizeH="0" baseline="0" noProof="0" dirty="0">
                <a:ln>
                  <a:noFill/>
                </a:ln>
                <a:solidFill>
                  <a:schemeClr val="tx1">
                    <a:lumMod val="65000"/>
                    <a:lumOff val="35000"/>
                  </a:schemeClr>
                </a:solidFill>
                <a:effectLst/>
                <a:uLnTx/>
                <a:uFillTx/>
                <a:latin typeface="Gill Sans Nova Light" panose="020B0302020104020203" pitchFamily="34" charset="0"/>
                <a:cs typeface="Arial" charset="0"/>
              </a:rPr>
              <a:t> Register) is based on 2018 DEASP Administrative data</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2207" y="6192580"/>
            <a:ext cx="2242820" cy="590550"/>
          </a:xfrm>
          <a:prstGeom prst="rect">
            <a:avLst/>
          </a:prstGeom>
          <a:noFill/>
          <a:ln>
            <a:noFill/>
          </a:ln>
        </p:spPr>
      </p:pic>
      <p:graphicFrame>
        <p:nvGraphicFramePr>
          <p:cNvPr id="7" name="Chart 6">
            <a:extLst>
              <a:ext uri="{FF2B5EF4-FFF2-40B4-BE49-F238E27FC236}">
                <a16:creationId xmlns:a16="http://schemas.microsoft.com/office/drawing/2014/main" id="{1BBFA1B6-2FA1-41B8-BBF7-1C68D03301E9}"/>
              </a:ext>
            </a:extLst>
          </p:cNvPr>
          <p:cNvGraphicFramePr>
            <a:graphicFrameLocks/>
          </p:cNvGraphicFramePr>
          <p:nvPr>
            <p:extLst>
              <p:ext uri="{D42A27DB-BD31-4B8C-83A1-F6EECF244321}">
                <p14:modId xmlns:p14="http://schemas.microsoft.com/office/powerpoint/2010/main" val="1065578601"/>
              </p:ext>
            </p:extLst>
          </p:nvPr>
        </p:nvGraphicFramePr>
        <p:xfrm>
          <a:off x="207265" y="1263067"/>
          <a:ext cx="8729470" cy="368328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773382" y="5948767"/>
            <a:ext cx="6871854" cy="892552"/>
          </a:xfrm>
          <a:prstGeom prst="rect">
            <a:avLst/>
          </a:prstGeom>
          <a:noFill/>
        </p:spPr>
        <p:txBody>
          <a:bodyPr wrap="square" rtlCol="0">
            <a:spAutoFit/>
          </a:bodyPr>
          <a:lstStyle/>
          <a:p>
            <a:pPr>
              <a:spcAft>
                <a:spcPts val="600"/>
              </a:spcAft>
            </a:pPr>
            <a:r>
              <a:rPr lang="en-GB" sz="1200" dirty="0">
                <a:solidFill>
                  <a:prstClr val="black"/>
                </a:solidFill>
                <a:latin typeface="Gill Sans Nova" panose="020B0602020104020203" pitchFamily="34" charset="0"/>
              </a:rPr>
              <a:t>564,659 </a:t>
            </a:r>
            <a:r>
              <a:rPr lang="en-GB" sz="1200" b="1" dirty="0">
                <a:solidFill>
                  <a:prstClr val="black"/>
                </a:solidFill>
                <a:latin typeface="Gill Sans Nova" panose="020B0602020104020203" pitchFamily="34" charset="0"/>
              </a:rPr>
              <a:t>– </a:t>
            </a:r>
            <a:r>
              <a:rPr lang="en-GB" sz="1200" dirty="0">
                <a:solidFill>
                  <a:prstClr val="black"/>
                </a:solidFill>
                <a:latin typeface="Gill Sans Nova Light" panose="020B0302020104020203" pitchFamily="34" charset="0"/>
              </a:rPr>
              <a:t>Working-age on other payments, </a:t>
            </a:r>
            <a:r>
              <a:rPr lang="en-GB" sz="1200" dirty="0">
                <a:solidFill>
                  <a:prstClr val="black"/>
                </a:solidFill>
                <a:latin typeface="Gill Sans Nova" panose="020B0602020104020203" pitchFamily="34" charset="0"/>
              </a:rPr>
              <a:t>214,700</a:t>
            </a:r>
            <a:r>
              <a:rPr lang="en-GB" sz="1200" dirty="0">
                <a:solidFill>
                  <a:prstClr val="black"/>
                </a:solidFill>
                <a:latin typeface="Gill Sans Nova Light" panose="020B0302020104020203" pitchFamily="34" charset="0"/>
              </a:rPr>
              <a:t> – Live register </a:t>
            </a:r>
          </a:p>
          <a:p>
            <a:pPr>
              <a:spcAft>
                <a:spcPts val="600"/>
              </a:spcAft>
            </a:pPr>
            <a:r>
              <a:rPr lang="en-GB" sz="1200" dirty="0">
                <a:solidFill>
                  <a:prstClr val="black"/>
                </a:solidFill>
                <a:latin typeface="Gill Sans Nova" panose="020B0602020104020203" pitchFamily="34" charset="0"/>
              </a:rPr>
              <a:t>579,400 </a:t>
            </a:r>
            <a:r>
              <a:rPr lang="en-GB" sz="1200" dirty="0">
                <a:solidFill>
                  <a:prstClr val="black"/>
                </a:solidFill>
                <a:latin typeface="Gill Sans Nova Light" panose="020B0302020104020203" pitchFamily="34" charset="0"/>
              </a:rPr>
              <a:t>– PUP, </a:t>
            </a:r>
            <a:r>
              <a:rPr lang="en-GB" sz="1200" dirty="0">
                <a:solidFill>
                  <a:prstClr val="black"/>
                </a:solidFill>
                <a:latin typeface="Gill Sans Nova" panose="020B0602020104020203" pitchFamily="34" charset="0"/>
              </a:rPr>
              <a:t>482,800</a:t>
            </a:r>
            <a:r>
              <a:rPr lang="en-GB" sz="1200" dirty="0">
                <a:solidFill>
                  <a:prstClr val="black"/>
                </a:solidFill>
                <a:latin typeface="Gill Sans Nova Light" panose="020B0302020104020203" pitchFamily="34" charset="0"/>
              </a:rPr>
              <a:t> / 56,300 employers  – Temporary Wage Subsidy</a:t>
            </a:r>
          </a:p>
          <a:p>
            <a:endParaRPr lang="en-US" dirty="0"/>
          </a:p>
        </p:txBody>
      </p:sp>
    </p:spTree>
    <p:extLst>
      <p:ext uri="{BB962C8B-B14F-4D97-AF65-F5344CB8AC3E}">
        <p14:creationId xmlns:p14="http://schemas.microsoft.com/office/powerpoint/2010/main" val="1775771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746311" y="620688"/>
            <a:ext cx="7560890" cy="506148"/>
          </a:xfrm>
          <a:noFill/>
          <a:ln w="12700">
            <a:solidFill>
              <a:schemeClr val="accent2">
                <a:lumMod val="50000"/>
              </a:schemeClr>
            </a:solidFill>
          </a:ln>
        </p:spPr>
        <p:txBody>
          <a:bodyPr/>
          <a:lstStyle/>
          <a:p>
            <a:pPr lvl="0" algn="ctr"/>
            <a:r>
              <a:rPr lang="en-US" sz="2800" b="0" dirty="0">
                <a:latin typeface="Gill Sans Nova" panose="020B0602020104020203" pitchFamily="34" charset="0"/>
              </a:rPr>
              <a:t>WHO – tailored - not once size fits all </a:t>
            </a:r>
          </a:p>
        </p:txBody>
      </p:sp>
      <p:graphicFrame>
        <p:nvGraphicFramePr>
          <p:cNvPr id="7" name="Content Placeholder 6"/>
          <p:cNvGraphicFramePr>
            <a:graphicFrameLocks noGrp="1"/>
          </p:cNvGraphicFramePr>
          <p:nvPr>
            <p:ph sz="quarter" idx="11"/>
            <p:extLst>
              <p:ext uri="{D42A27DB-BD31-4B8C-83A1-F6EECF244321}">
                <p14:modId xmlns:p14="http://schemas.microsoft.com/office/powerpoint/2010/main" val="2639094643"/>
              </p:ext>
            </p:extLst>
          </p:nvPr>
        </p:nvGraphicFramePr>
        <p:xfrm>
          <a:off x="401783" y="1274414"/>
          <a:ext cx="8030110" cy="417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917614" y="6012738"/>
            <a:ext cx="691342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Nova" panose="020B0602020104020203" pitchFamily="34" charset="0"/>
                <a:cs typeface="Arial" charset="0"/>
              </a:rPr>
              <a:t>VOICE, RIGHTS, RESPECT:   Co-Production, Co- Creation   </a:t>
            </a:r>
          </a:p>
        </p:txBody>
      </p:sp>
      <p:pic>
        <p:nvPicPr>
          <p:cNvPr id="5" name="Picture 4">
            <a:extLst>
              <a:ext uri="{FF2B5EF4-FFF2-40B4-BE49-F238E27FC236}">
                <a16:creationId xmlns:a16="http://schemas.microsoft.com/office/drawing/2014/main" id="{11AA1720-1E05-44A5-8FBD-8C290794F46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4" y="6317219"/>
            <a:ext cx="2242820" cy="590550"/>
          </a:xfrm>
          <a:prstGeom prst="rect">
            <a:avLst/>
          </a:prstGeom>
          <a:noFill/>
          <a:ln>
            <a:noFill/>
          </a:ln>
        </p:spPr>
      </p:pic>
    </p:spTree>
    <p:extLst>
      <p:ext uri="{BB962C8B-B14F-4D97-AF65-F5344CB8AC3E}">
        <p14:creationId xmlns:p14="http://schemas.microsoft.com/office/powerpoint/2010/main" val="1708518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p:sp>
      <p:sp>
        <p:nvSpPr>
          <p:cNvPr id="6" name="Text Placeholder 5"/>
          <p:cNvSpPr>
            <a:spLocks noGrp="1"/>
          </p:cNvSpPr>
          <p:nvPr>
            <p:ph type="body" sz="quarter" idx="11"/>
          </p:nvPr>
        </p:nvSpPr>
        <p:spPr>
          <a:xfrm>
            <a:off x="2824956" y="6243991"/>
            <a:ext cx="3763268" cy="497377"/>
          </a:xfrm>
        </p:spPr>
        <p:txBody>
          <a:bodyPr/>
          <a:lstStyle/>
          <a:p>
            <a:r>
              <a:rPr lang="en-US" dirty="0"/>
              <a:t>WHAT –Nuala </a:t>
            </a:r>
          </a:p>
          <a:p>
            <a:r>
              <a:rPr lang="en-US" dirty="0"/>
              <a:t>How – Michael </a:t>
            </a:r>
          </a:p>
        </p:txBody>
      </p:sp>
      <p:pic>
        <p:nvPicPr>
          <p:cNvPr id="4" name="Content Placeholder 3"/>
          <p:cNvPicPr>
            <a:picLocks noGrp="1" noChangeAspect="1"/>
          </p:cNvPicPr>
          <p:nvPr>
            <p:ph sz="quarter" idx="4294967295"/>
          </p:nvPr>
        </p:nvPicPr>
        <p:blipFill rotWithShape="1">
          <a:blip r:embed="rId2"/>
          <a:srcRect l="2866" t="7301" r="12753"/>
          <a:stretch/>
        </p:blipFill>
        <p:spPr>
          <a:xfrm>
            <a:off x="512614" y="222518"/>
            <a:ext cx="8236098" cy="5366722"/>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6197404"/>
            <a:ext cx="2242820" cy="590550"/>
          </a:xfrm>
          <a:prstGeom prst="rect">
            <a:avLst/>
          </a:prstGeom>
          <a:noFill/>
          <a:ln>
            <a:noFill/>
          </a:ln>
        </p:spPr>
      </p:pic>
      <p:sp>
        <p:nvSpPr>
          <p:cNvPr id="7" name="Rectangle: Rounded Corners 6">
            <a:extLst>
              <a:ext uri="{FF2B5EF4-FFF2-40B4-BE49-F238E27FC236}">
                <a16:creationId xmlns:a16="http://schemas.microsoft.com/office/drawing/2014/main" id="{9E53CF0E-14E0-423F-97E1-8DD4EBED03D4}"/>
              </a:ext>
            </a:extLst>
          </p:cNvPr>
          <p:cNvSpPr/>
          <p:nvPr/>
        </p:nvSpPr>
        <p:spPr>
          <a:xfrm>
            <a:off x="1002576" y="4189693"/>
            <a:ext cx="1629788" cy="665019"/>
          </a:xfrm>
          <a:prstGeom prst="roundRect">
            <a:avLst>
              <a:gd name="adj" fmla="val 50000"/>
            </a:avLst>
          </a:prstGeom>
          <a:solidFill>
            <a:srgbClr val="A9C054"/>
          </a:solidFill>
          <a:ln w="28575">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53C94A1F-098F-4F82-841D-68BC13F39647}"/>
              </a:ext>
            </a:extLst>
          </p:cNvPr>
          <p:cNvSpPr txBox="1"/>
          <p:nvPr/>
        </p:nvSpPr>
        <p:spPr>
          <a:xfrm>
            <a:off x="1262852" y="4306427"/>
            <a:ext cx="1387768" cy="55399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200" dirty="0">
                <a:latin typeface="Gill Sans Nova" panose="020B0602020104020203" pitchFamily="34" charset="0"/>
              </a:rPr>
              <a:t>Jobs Clubs</a:t>
            </a:r>
          </a:p>
          <a:p>
            <a:endParaRPr lang="en-US" sz="600" dirty="0">
              <a:latin typeface="Gill Sans Nova" panose="020B0602020104020203" pitchFamily="34" charset="0"/>
            </a:endParaRPr>
          </a:p>
          <a:p>
            <a:r>
              <a:rPr lang="en-US" sz="1200" dirty="0">
                <a:latin typeface="Gill Sans Nova" panose="020B0602020104020203" pitchFamily="34" charset="0"/>
              </a:rPr>
              <a:t>Employability</a:t>
            </a:r>
            <a:endParaRPr lang="en-IE" sz="1200" dirty="0">
              <a:latin typeface="Gill Sans Nova" panose="020B0602020104020203" pitchFamily="34" charset="0"/>
            </a:endParaRPr>
          </a:p>
        </p:txBody>
      </p:sp>
    </p:spTree>
    <p:extLst>
      <p:ext uri="{BB962C8B-B14F-4D97-AF65-F5344CB8AC3E}">
        <p14:creationId xmlns:p14="http://schemas.microsoft.com/office/powerpoint/2010/main" val="1136060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99CD7CD6-FB9D-4CF6-819F-9127AE1C8398}"/>
              </a:ext>
            </a:extLst>
          </p:cNvPr>
          <p:cNvPicPr>
            <a:picLocks noChangeAspect="1"/>
          </p:cNvPicPr>
          <p:nvPr/>
        </p:nvPicPr>
        <p:blipFill rotWithShape="1">
          <a:blip r:embed="rId2"/>
          <a:srcRect l="227" t="24994" r="-227" b="10916"/>
          <a:stretch/>
        </p:blipFill>
        <p:spPr>
          <a:xfrm>
            <a:off x="385591" y="194988"/>
            <a:ext cx="6411961" cy="5700963"/>
          </a:xfrm>
          <a:prstGeom prst="rect">
            <a:avLst/>
          </a:prstGeom>
        </p:spPr>
      </p:pic>
      <p:sp>
        <p:nvSpPr>
          <p:cNvPr id="9" name="Title 1"/>
          <p:cNvSpPr txBox="1">
            <a:spLocks/>
          </p:cNvSpPr>
          <p:nvPr/>
        </p:nvSpPr>
        <p:spPr>
          <a:xfrm>
            <a:off x="210705" y="5933073"/>
            <a:ext cx="4654017" cy="414144"/>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Nova" panose="020B0602020104020203" pitchFamily="34" charset="0"/>
                <a:ea typeface="+mj-ea"/>
                <a:cs typeface="+mj-cs"/>
              </a:rPr>
              <a:t>Dr Nuala Whelan</a:t>
            </a:r>
          </a:p>
        </p:txBody>
      </p:sp>
      <p:sp>
        <p:nvSpPr>
          <p:cNvPr id="35" name="TextBox 34"/>
          <p:cNvSpPr txBox="1"/>
          <p:nvPr/>
        </p:nvSpPr>
        <p:spPr>
          <a:xfrm>
            <a:off x="9306821" y="4259385"/>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TextBox 35"/>
          <p:cNvSpPr txBox="1"/>
          <p:nvPr/>
        </p:nvSpPr>
        <p:spPr>
          <a:xfrm>
            <a:off x="9378462" y="3653692"/>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3"/>
          <a:srcRect/>
          <a:stretch/>
        </p:blipFill>
        <p:spPr>
          <a:xfrm>
            <a:off x="6821825" y="6034733"/>
            <a:ext cx="2045084" cy="759286"/>
          </a:xfrm>
          <a:prstGeom prst="rect">
            <a:avLst/>
          </a:prstGeom>
        </p:spPr>
      </p:pic>
      <p:sp>
        <p:nvSpPr>
          <p:cNvPr id="10" name="Title 1">
            <a:extLst>
              <a:ext uri="{FF2B5EF4-FFF2-40B4-BE49-F238E27FC236}">
                <a16:creationId xmlns:a16="http://schemas.microsoft.com/office/drawing/2014/main" id="{0B3AF115-474C-4C6E-8DB0-534F431787FF}"/>
              </a:ext>
            </a:extLst>
          </p:cNvPr>
          <p:cNvSpPr>
            <a:spLocks noGrp="1"/>
          </p:cNvSpPr>
          <p:nvPr>
            <p:ph type="ctrTitle"/>
          </p:nvPr>
        </p:nvSpPr>
        <p:spPr>
          <a:xfrm>
            <a:off x="343477" y="127416"/>
            <a:ext cx="6411961" cy="865661"/>
          </a:xfrm>
          <a:noFill/>
        </p:spPr>
        <p:txBody>
          <a:bodyPr>
            <a:normAutofit fontScale="90000"/>
          </a:bodyPr>
          <a:lstStyle/>
          <a:p>
            <a:r>
              <a:rPr lang="en-IE" sz="3100" dirty="0">
                <a:solidFill>
                  <a:schemeClr val="tx1">
                    <a:lumMod val="95000"/>
                    <a:lumOff val="5000"/>
                  </a:schemeClr>
                </a:solidFill>
                <a:latin typeface="Gill Sans Nova" panose="020B0602020104020203" pitchFamily="34" charset="0"/>
              </a:rPr>
              <a:t>What? </a:t>
            </a:r>
            <a:r>
              <a:rPr lang="en-IE" sz="2700" b="0" dirty="0">
                <a:solidFill>
                  <a:schemeClr val="tx1">
                    <a:lumMod val="95000"/>
                    <a:lumOff val="5000"/>
                  </a:schemeClr>
                </a:solidFill>
                <a:latin typeface="Gill Sans Nova" panose="020B0602020104020203" pitchFamily="34" charset="0"/>
              </a:rPr>
              <a:t/>
            </a:r>
            <a:br>
              <a:rPr lang="en-IE" sz="2700" b="0" dirty="0">
                <a:solidFill>
                  <a:schemeClr val="tx1">
                    <a:lumMod val="95000"/>
                    <a:lumOff val="5000"/>
                  </a:schemeClr>
                </a:solidFill>
                <a:latin typeface="Gill Sans Nova" panose="020B0602020104020203" pitchFamily="34" charset="0"/>
              </a:rPr>
            </a:br>
            <a:r>
              <a:rPr lang="en-IE" sz="2200" b="0" dirty="0">
                <a:solidFill>
                  <a:schemeClr val="tx1">
                    <a:lumMod val="95000"/>
                    <a:lumOff val="5000"/>
                  </a:schemeClr>
                </a:solidFill>
                <a:latin typeface="Gill Sans Nova" panose="020B0602020104020203" pitchFamily="34" charset="0"/>
              </a:rPr>
              <a:t>Reimagining a Capability-led, </a:t>
            </a:r>
            <a:br>
              <a:rPr lang="en-IE" sz="2200" b="0" dirty="0">
                <a:solidFill>
                  <a:schemeClr val="tx1">
                    <a:lumMod val="95000"/>
                    <a:lumOff val="5000"/>
                  </a:schemeClr>
                </a:solidFill>
                <a:latin typeface="Gill Sans Nova" panose="020B0602020104020203" pitchFamily="34" charset="0"/>
              </a:rPr>
            </a:br>
            <a:r>
              <a:rPr lang="en-IE" sz="2200" b="0" dirty="0">
                <a:solidFill>
                  <a:schemeClr val="tx1">
                    <a:lumMod val="95000"/>
                    <a:lumOff val="5000"/>
                  </a:schemeClr>
                </a:solidFill>
                <a:latin typeface="Gill Sans Nova" panose="020B0602020104020203" pitchFamily="34" charset="0"/>
              </a:rPr>
              <a:t>post-</a:t>
            </a:r>
            <a:r>
              <a:rPr lang="en-IE" sz="2200" b="0" dirty="0" err="1">
                <a:solidFill>
                  <a:schemeClr val="tx1">
                    <a:lumMod val="95000"/>
                    <a:lumOff val="5000"/>
                  </a:schemeClr>
                </a:solidFill>
                <a:latin typeface="Gill Sans Nova" panose="020B0602020104020203" pitchFamily="34" charset="0"/>
              </a:rPr>
              <a:t>Covid</a:t>
            </a:r>
            <a:r>
              <a:rPr lang="en-IE" sz="2200" b="0" dirty="0">
                <a:solidFill>
                  <a:schemeClr val="tx1">
                    <a:lumMod val="95000"/>
                    <a:lumOff val="5000"/>
                  </a:schemeClr>
                </a:solidFill>
                <a:latin typeface="Gill Sans Nova" panose="020B0602020104020203" pitchFamily="34" charset="0"/>
              </a:rPr>
              <a:t>, Work-Life PEES</a:t>
            </a:r>
            <a:r>
              <a:rPr lang="en-IE" dirty="0"/>
              <a:t/>
            </a:r>
            <a:br>
              <a:rPr lang="en-IE" dirty="0"/>
            </a:br>
            <a:r>
              <a:rPr lang="en-IE" dirty="0"/>
              <a:t> </a:t>
            </a:r>
          </a:p>
        </p:txBody>
      </p:sp>
      <p:pic>
        <p:nvPicPr>
          <p:cNvPr id="13" name="Picture 12">
            <a:extLst>
              <a:ext uri="{FF2B5EF4-FFF2-40B4-BE49-F238E27FC236}">
                <a16:creationId xmlns:a16="http://schemas.microsoft.com/office/drawing/2014/main" id="{2B0787E8-30DB-4923-ACC7-2A9DC755B08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9052" y="6140145"/>
            <a:ext cx="2242820" cy="590550"/>
          </a:xfrm>
          <a:prstGeom prst="rect">
            <a:avLst/>
          </a:prstGeom>
          <a:noFill/>
          <a:ln>
            <a:noFill/>
          </a:ln>
        </p:spPr>
      </p:pic>
      <p:pic>
        <p:nvPicPr>
          <p:cNvPr id="14" name="Picture 13">
            <a:extLst>
              <a:ext uri="{FF2B5EF4-FFF2-40B4-BE49-F238E27FC236}">
                <a16:creationId xmlns:a16="http://schemas.microsoft.com/office/drawing/2014/main" id="{860EBE8A-2247-4884-BB8B-95E00FB1DACD}"/>
              </a:ext>
            </a:extLst>
          </p:cNvPr>
          <p:cNvPicPr>
            <a:picLocks noChangeAspect="1"/>
          </p:cNvPicPr>
          <p:nvPr/>
        </p:nvPicPr>
        <p:blipFill>
          <a:blip r:embed="rId3"/>
          <a:srcRect/>
          <a:stretch/>
        </p:blipFill>
        <p:spPr>
          <a:xfrm>
            <a:off x="4250075" y="6034733"/>
            <a:ext cx="2045084" cy="759286"/>
          </a:xfrm>
          <a:prstGeom prst="rect">
            <a:avLst/>
          </a:prstGeom>
        </p:spPr>
      </p:pic>
    </p:spTree>
    <p:extLst>
      <p:ext uri="{BB962C8B-B14F-4D97-AF65-F5344CB8AC3E}">
        <p14:creationId xmlns:p14="http://schemas.microsoft.com/office/powerpoint/2010/main" val="3661720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2700">
            <a:solidFill>
              <a:schemeClr val="accent2">
                <a:lumMod val="50000"/>
              </a:schemeClr>
            </a:solidFill>
          </a:ln>
        </p:spPr>
        <p:txBody>
          <a:bodyPr/>
          <a:lstStyle/>
          <a:p>
            <a:pPr algn="l"/>
            <a:endParaRPr lang="en-IE" dirty="0"/>
          </a:p>
        </p:txBody>
      </p:sp>
      <p:sp>
        <p:nvSpPr>
          <p:cNvPr id="3" name="Content Placeholder 2"/>
          <p:cNvSpPr>
            <a:spLocks noGrp="1"/>
          </p:cNvSpPr>
          <p:nvPr>
            <p:ph sz="half" idx="1"/>
          </p:nvPr>
        </p:nvSpPr>
        <p:spPr>
          <a:xfrm>
            <a:off x="235525" y="1295655"/>
            <a:ext cx="4038602" cy="4525963"/>
          </a:xfrm>
        </p:spPr>
        <p:txBody>
          <a:bodyPr>
            <a:normAutofit fontScale="55000" lnSpcReduction="20000"/>
          </a:bodyPr>
          <a:lstStyle/>
          <a:p>
            <a:pPr marL="0" indent="0">
              <a:spcAft>
                <a:spcPts val="600"/>
              </a:spcAft>
              <a:buNone/>
            </a:pPr>
            <a:r>
              <a:rPr lang="en-IE" sz="2900" dirty="0">
                <a:latin typeface="Gill Sans Nova Light" panose="020B0302020104020203" pitchFamily="34" charset="0"/>
              </a:rPr>
              <a:t>…in lockdown</a:t>
            </a:r>
          </a:p>
          <a:p>
            <a:pPr marL="0" indent="0">
              <a:spcAft>
                <a:spcPts val="600"/>
              </a:spcAft>
              <a:buNone/>
            </a:pPr>
            <a:r>
              <a:rPr lang="en-IE" sz="2900" dirty="0">
                <a:latin typeface="Gill Sans Nova Light" panose="020B0302020104020203" pitchFamily="34" charset="0"/>
              </a:rPr>
              <a:t>…physical distancing </a:t>
            </a:r>
          </a:p>
          <a:p>
            <a:pPr marL="0" indent="0">
              <a:spcAft>
                <a:spcPts val="600"/>
              </a:spcAft>
              <a:buNone/>
            </a:pPr>
            <a:r>
              <a:rPr lang="en-IE" sz="2900" dirty="0">
                <a:latin typeface="Gill Sans Nova Light" panose="020B0302020104020203" pitchFamily="34" charset="0"/>
              </a:rPr>
              <a:t>…health care staff</a:t>
            </a:r>
          </a:p>
          <a:p>
            <a:pPr marL="0" indent="0">
              <a:spcAft>
                <a:spcPts val="600"/>
              </a:spcAft>
              <a:buNone/>
            </a:pPr>
            <a:r>
              <a:rPr lang="en-IE" sz="2900" dirty="0">
                <a:latin typeface="Gill Sans Nova Light" panose="020B0302020104020203" pitchFamily="34" charset="0"/>
              </a:rPr>
              <a:t>…students </a:t>
            </a:r>
          </a:p>
          <a:p>
            <a:endParaRPr lang="en-IE" sz="2600" dirty="0"/>
          </a:p>
          <a:p>
            <a:pPr marL="0" indent="0">
              <a:buNone/>
            </a:pPr>
            <a:r>
              <a:rPr lang="en-IE" sz="2900" dirty="0">
                <a:latin typeface="Gill Sans Nova Light" panose="020B0302020104020203" pitchFamily="34" charset="0"/>
              </a:rPr>
              <a:t>‘</a:t>
            </a:r>
            <a:r>
              <a:rPr lang="en-IE" sz="2900" i="1" dirty="0">
                <a:latin typeface="Gill Sans Nova Light" panose="020B0302020104020203" pitchFamily="34" charset="0"/>
              </a:rPr>
              <a:t>Coronavirus lockdown means we are now running the risk of a whole generation ‘failing to launch’</a:t>
            </a:r>
          </a:p>
          <a:p>
            <a:pPr marL="0" indent="0" algn="r">
              <a:buNone/>
            </a:pPr>
            <a:r>
              <a:rPr lang="en-IE" sz="2500" dirty="0">
                <a:latin typeface="Gill Sans Nova Light" panose="020B0302020104020203" pitchFamily="34" charset="0"/>
              </a:rPr>
              <a:t>Tristram Hooley (May, 2020)</a:t>
            </a:r>
          </a:p>
          <a:p>
            <a:pPr marL="0" indent="0">
              <a:buNone/>
            </a:pPr>
            <a:endParaRPr lang="en-IE" sz="2500" dirty="0"/>
          </a:p>
          <a:p>
            <a:pPr marL="0" indent="0">
              <a:buNone/>
            </a:pPr>
            <a:r>
              <a:rPr lang="en-IE" dirty="0">
                <a:latin typeface="Gill Sans Nova Light" panose="020B0302020104020203" pitchFamily="34" charset="0"/>
              </a:rPr>
              <a:t> </a:t>
            </a:r>
          </a:p>
          <a:p>
            <a:pPr marL="0" indent="0">
              <a:spcAft>
                <a:spcPts val="600"/>
              </a:spcAft>
              <a:buNone/>
            </a:pPr>
            <a:r>
              <a:rPr lang="en-IE" dirty="0">
                <a:latin typeface="Gill Sans Nova" panose="020B0602020104020203" pitchFamily="34" charset="0"/>
              </a:rPr>
              <a:t> </a:t>
            </a:r>
            <a:r>
              <a:rPr lang="en-IE" sz="2900" b="1" dirty="0">
                <a:latin typeface="Gill Sans Nova" panose="020B0602020104020203" pitchFamily="34" charset="0"/>
              </a:rPr>
              <a:t>Mental health problems are common</a:t>
            </a:r>
          </a:p>
          <a:p>
            <a:pPr indent="-250825">
              <a:buFont typeface="Wingdings" panose="05000000000000000000" pitchFamily="2" charset="2"/>
              <a:buChar char="§"/>
            </a:pPr>
            <a:r>
              <a:rPr lang="en-IE" sz="2900" dirty="0">
                <a:latin typeface="Gill Sans Nova Light" panose="020B0302020104020203" pitchFamily="34" charset="0"/>
              </a:rPr>
              <a:t>41% of people reported feeling lonely</a:t>
            </a:r>
          </a:p>
          <a:p>
            <a:pPr indent="-250825">
              <a:buFont typeface="Wingdings" panose="05000000000000000000" pitchFamily="2" charset="2"/>
              <a:buChar char="§"/>
            </a:pPr>
            <a:r>
              <a:rPr lang="en-IE" sz="2900" dirty="0">
                <a:latin typeface="Gill Sans Nova Light" panose="020B0302020104020203" pitchFamily="34" charset="0"/>
              </a:rPr>
              <a:t>23% reported clinically meaningful levels of depression</a:t>
            </a:r>
          </a:p>
          <a:p>
            <a:pPr indent="-250825">
              <a:buFont typeface="Wingdings" panose="05000000000000000000" pitchFamily="2" charset="2"/>
              <a:buChar char="§"/>
            </a:pPr>
            <a:r>
              <a:rPr lang="en-IE" sz="2900" dirty="0">
                <a:latin typeface="Gill Sans Nova Light" panose="020B0302020104020203" pitchFamily="34" charset="0"/>
              </a:rPr>
              <a:t>20% reported clinically meaningful levels of anxiety</a:t>
            </a:r>
          </a:p>
          <a:p>
            <a:pPr indent="-250825">
              <a:buFont typeface="Wingdings" panose="05000000000000000000" pitchFamily="2" charset="2"/>
              <a:buChar char="§"/>
            </a:pPr>
            <a:r>
              <a:rPr lang="en-IE" sz="2900" dirty="0">
                <a:latin typeface="Gill Sans Nova Light" panose="020B0302020104020203" pitchFamily="34" charset="0"/>
              </a:rPr>
              <a:t>18% reported clinically meaningful levels of post-traumatic stress</a:t>
            </a:r>
          </a:p>
        </p:txBody>
      </p:sp>
      <p:sp>
        <p:nvSpPr>
          <p:cNvPr id="5" name="Content Placeholder 4"/>
          <p:cNvSpPr>
            <a:spLocks noGrp="1"/>
          </p:cNvSpPr>
          <p:nvPr>
            <p:ph sz="half" idx="2"/>
          </p:nvPr>
        </p:nvSpPr>
        <p:spPr/>
        <p:txBody>
          <a:bodyPr>
            <a:normAutofit fontScale="55000" lnSpcReduction="20000"/>
          </a:bodyPr>
          <a:lstStyle/>
          <a:p>
            <a:endParaRPr lang="en-IE" dirty="0"/>
          </a:p>
        </p:txBody>
      </p:sp>
      <p:sp>
        <p:nvSpPr>
          <p:cNvPr id="4" name="Rectangle 3"/>
          <p:cNvSpPr/>
          <p:nvPr/>
        </p:nvSpPr>
        <p:spPr>
          <a:xfrm>
            <a:off x="277649" y="6042411"/>
            <a:ext cx="612353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hlinkClick r:id="rId3"/>
              </a:rPr>
              <a:t>https://www.maynoothuniversity.ie/news-events/covid-19-mental-health-survey-maynooth-university-and-trinity-college-finds-high-rates-anxiety</a:t>
            </a:r>
            <a:endParaRPr kumimoji="0" lang="en-IE" sz="14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endParaRPr>
          </a:p>
        </p:txBody>
      </p:sp>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851"/>
          <a:stretch/>
        </p:blipFill>
        <p:spPr bwMode="auto">
          <a:xfrm>
            <a:off x="7809581" y="377519"/>
            <a:ext cx="1334419" cy="85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13250788\Downloads\Picture 1_1.png"/>
          <p:cNvPicPr>
            <a:picLocks noChangeAspect="1" noChangeArrowheads="1"/>
          </p:cNvPicPr>
          <p:nvPr/>
        </p:nvPicPr>
        <p:blipFill rotWithShape="1">
          <a:blip r:embed="rId5">
            <a:extLst>
              <a:ext uri="{28A0092B-C50C-407E-A947-70E740481C1C}">
                <a14:useLocalDpi xmlns:a14="http://schemas.microsoft.com/office/drawing/2010/main" val="0"/>
              </a:ext>
            </a:extLst>
          </a:blip>
          <a:srcRect l="2403" t="2504"/>
          <a:stretch/>
        </p:blipFill>
        <p:spPr bwMode="auto">
          <a:xfrm>
            <a:off x="4232564" y="1608386"/>
            <a:ext cx="4869873" cy="33262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1918" y="377519"/>
            <a:ext cx="1287663" cy="85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1">
            <a:extLst>
              <a:ext uri="{FF2B5EF4-FFF2-40B4-BE49-F238E27FC236}">
                <a16:creationId xmlns:a16="http://schemas.microsoft.com/office/drawing/2014/main" id="{35FFCB31-D904-447D-86D5-870E8EC3CF15}"/>
              </a:ext>
            </a:extLst>
          </p:cNvPr>
          <p:cNvSpPr txBox="1">
            <a:spLocks/>
          </p:cNvSpPr>
          <p:nvPr/>
        </p:nvSpPr>
        <p:spPr>
          <a:xfrm>
            <a:off x="304971" y="413009"/>
            <a:ext cx="6216947" cy="526442"/>
          </a:xfrm>
          <a:prstGeom prst="rect">
            <a:avLst/>
          </a:prstGeom>
          <a:ln w="12700">
            <a:solidFill>
              <a:schemeClr val="accent2">
                <a:lumMod val="50000"/>
              </a:schemeClr>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rPr>
              <a:t>Psychological Impact of Covid-19</a:t>
            </a:r>
            <a:endParaRPr kumimoji="0" lang="en-US" sz="28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endParaRPr>
          </a:p>
        </p:txBody>
      </p:sp>
      <p:pic>
        <p:nvPicPr>
          <p:cNvPr id="10" name="Picture 9">
            <a:extLst>
              <a:ext uri="{FF2B5EF4-FFF2-40B4-BE49-F238E27FC236}">
                <a16:creationId xmlns:a16="http://schemas.microsoft.com/office/drawing/2014/main" id="{A755AA93-5D38-4DBC-95A8-A674F177770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4" y="6197404"/>
            <a:ext cx="2242820" cy="590550"/>
          </a:xfrm>
          <a:prstGeom prst="rect">
            <a:avLst/>
          </a:prstGeom>
          <a:noFill/>
          <a:ln>
            <a:noFill/>
          </a:ln>
        </p:spPr>
      </p:pic>
      <p:sp>
        <p:nvSpPr>
          <p:cNvPr id="6" name="Rectangle 5">
            <a:extLst>
              <a:ext uri="{FF2B5EF4-FFF2-40B4-BE49-F238E27FC236}">
                <a16:creationId xmlns:a16="http://schemas.microsoft.com/office/drawing/2014/main" id="{33D31A54-A305-4C20-9242-AECFA0187A98}"/>
              </a:ext>
            </a:extLst>
          </p:cNvPr>
          <p:cNvSpPr/>
          <p:nvPr/>
        </p:nvSpPr>
        <p:spPr>
          <a:xfrm>
            <a:off x="4572000" y="4970245"/>
            <a:ext cx="4572000" cy="276999"/>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Gill Sans Nova Light" panose="020B0302020104020203" pitchFamily="34" charset="0"/>
                <a:ea typeface="+mn-ea"/>
                <a:cs typeface="+mn-cs"/>
              </a:rPr>
              <a:t>Surveys: mental health(MU)/working from home (UL/ESRI)</a:t>
            </a:r>
          </a:p>
        </p:txBody>
      </p:sp>
    </p:spTree>
    <p:extLst>
      <p:ext uri="{BB962C8B-B14F-4D97-AF65-F5344CB8AC3E}">
        <p14:creationId xmlns:p14="http://schemas.microsoft.com/office/powerpoint/2010/main" val="1460612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fontScale="25000" lnSpcReduction="20000"/>
          </a:bodyPr>
          <a:lstStyle/>
          <a:p>
            <a:pPr marL="0" indent="0">
              <a:buNone/>
            </a:pPr>
            <a:r>
              <a:rPr lang="en-GB" dirty="0"/>
              <a:t>. </a:t>
            </a:r>
          </a:p>
        </p:txBody>
      </p:sp>
      <p:pic>
        <p:nvPicPr>
          <p:cNvPr id="4" name="Picture 3"/>
          <p:cNvPicPr>
            <a:picLocks noChangeAspect="1"/>
          </p:cNvPicPr>
          <p:nvPr/>
        </p:nvPicPr>
        <p:blipFill>
          <a:blip r:embed="rId3"/>
          <a:stretch>
            <a:fillRect/>
          </a:stretch>
        </p:blipFill>
        <p:spPr>
          <a:xfrm>
            <a:off x="7036594" y="0"/>
            <a:ext cx="2107406" cy="1221740"/>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340" y="1243235"/>
            <a:ext cx="2213660" cy="93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1">
            <a:extLst>
              <a:ext uri="{FF2B5EF4-FFF2-40B4-BE49-F238E27FC236}">
                <a16:creationId xmlns:a16="http://schemas.microsoft.com/office/drawing/2014/main" id="{84954340-024F-4CF2-94D2-35E0698A4000}"/>
              </a:ext>
            </a:extLst>
          </p:cNvPr>
          <p:cNvSpPr txBox="1">
            <a:spLocks/>
          </p:cNvSpPr>
          <p:nvPr/>
        </p:nvSpPr>
        <p:spPr>
          <a:xfrm>
            <a:off x="260035" y="423770"/>
            <a:ext cx="6776559" cy="479104"/>
          </a:xfrm>
          <a:prstGeom prst="rect">
            <a:avLst/>
          </a:prstGeom>
          <a:ln w="12700">
            <a:solidFill>
              <a:schemeClr val="accent2">
                <a:lumMod val="50000"/>
              </a:schemeClr>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rPr>
              <a:t>Caring for a recovering </a:t>
            </a:r>
            <a:r>
              <a:rPr kumimoji="0" lang="en-US" sz="2800" b="0" i="0" u="none" strike="noStrike" kern="1200" cap="none" spc="0" normalizeH="0" baseline="0" noProof="0" dirty="0" err="1">
                <a:ln>
                  <a:noFill/>
                </a:ln>
                <a:solidFill>
                  <a:srgbClr val="C0504D">
                    <a:lumMod val="50000"/>
                  </a:srgbClr>
                </a:solidFill>
                <a:effectLst/>
                <a:uLnTx/>
                <a:uFillTx/>
                <a:latin typeface="Gill Sans Nova" panose="020B0602020104020203" pitchFamily="34" charset="0"/>
                <a:ea typeface="+mn-ea"/>
                <a:cs typeface="+mn-cs"/>
              </a:rPr>
              <a:t>labour</a:t>
            </a:r>
            <a:r>
              <a:rPr kumimoji="0" lang="en-US" sz="2800" b="0" i="0" u="none" strike="noStrike" kern="1200" cap="none" spc="0" normalizeH="0" baseline="0" noProof="0" dirty="0">
                <a:ln>
                  <a:noFill/>
                </a:ln>
                <a:solidFill>
                  <a:srgbClr val="C0504D">
                    <a:lumMod val="50000"/>
                  </a:srgbClr>
                </a:solidFill>
                <a:effectLst/>
                <a:uLnTx/>
                <a:uFillTx/>
                <a:latin typeface="Gill Sans Nova" panose="020B0602020104020203" pitchFamily="34" charset="0"/>
                <a:ea typeface="+mn-ea"/>
                <a:cs typeface="+mn-cs"/>
              </a:rPr>
              <a:t> force</a:t>
            </a:r>
          </a:p>
        </p:txBody>
      </p:sp>
      <p:sp>
        <p:nvSpPr>
          <p:cNvPr id="8" name="Rectangle 7">
            <a:extLst>
              <a:ext uri="{FF2B5EF4-FFF2-40B4-BE49-F238E27FC236}">
                <a16:creationId xmlns:a16="http://schemas.microsoft.com/office/drawing/2014/main" id="{006179DB-F03C-4BBA-8512-40FA6C9C7E80}"/>
              </a:ext>
            </a:extLst>
          </p:cNvPr>
          <p:cNvSpPr/>
          <p:nvPr/>
        </p:nvSpPr>
        <p:spPr>
          <a:xfrm>
            <a:off x="249985" y="1143958"/>
            <a:ext cx="6402080" cy="535531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What about the Psychological health of labour force?</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Response of PES will be important – approach, supports</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China one month into Covid outbreak – unemployed/stopped working – worse mental and physical health, distress </a:t>
            </a:r>
            <a:r>
              <a:rPr kumimoji="0" lang="en-GB" sz="1200" b="0" i="0" u="none" strike="noStrike" kern="1200" cap="none" spc="0" normalizeH="0" baseline="0" noProof="0" dirty="0">
                <a:ln>
                  <a:noFill/>
                </a:ln>
                <a:solidFill>
                  <a:prstClr val="black"/>
                </a:solidFill>
                <a:effectLst/>
                <a:uLnTx/>
                <a:uFillTx/>
                <a:latin typeface="Calibri"/>
                <a:ea typeface="+mn-ea"/>
                <a:cs typeface="+mn-cs"/>
              </a:rPr>
              <a:t>(Zhang et al., 2020)</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Unemployment 			Health and societal impacts				   psychological </a:t>
            </a:r>
            <a:r>
              <a:rPr kumimoji="0" lang="en-GB" sz="1800" b="1" i="0" u="none" strike="noStrike" kern="1200" cap="none" spc="0" normalizeH="0" baseline="0" noProof="0" dirty="0">
                <a:ln>
                  <a:noFill/>
                </a:ln>
                <a:solidFill>
                  <a:prstClr val="black"/>
                </a:solidFill>
                <a:effectLst/>
                <a:uLnTx/>
                <a:uFillTx/>
                <a:latin typeface="Calibri"/>
                <a:ea typeface="+mn-ea"/>
                <a:cs typeface="+mn-cs"/>
              </a:rPr>
              <a:t>well-being</a:t>
            </a:r>
            <a:r>
              <a:rPr kumimoji="0" lang="en-GB" sz="1800" b="0" i="0" u="none" strike="noStrike" kern="1200" cap="none" spc="0" normalizeH="0" baseline="0" noProof="0" dirty="0">
                <a:ln>
                  <a:noFill/>
                </a:ln>
                <a:solidFill>
                  <a:prstClr val="black"/>
                </a:solidFill>
                <a:effectLst/>
                <a:uLnTx/>
                <a:uFillTx/>
                <a:latin typeface="Calibri"/>
                <a:ea typeface="+mn-ea"/>
                <a:cs typeface="+mn-cs"/>
              </a:rPr>
              <a:t> and </a:t>
            </a:r>
            <a:r>
              <a:rPr kumimoji="0" lang="en-GB" sz="1800" b="1" i="0" u="none" strike="noStrike" kern="1200" cap="none" spc="0" normalizeH="0" baseline="0" noProof="0" dirty="0">
                <a:ln>
                  <a:noFill/>
                </a:ln>
                <a:solidFill>
                  <a:prstClr val="black"/>
                </a:solidFill>
                <a:effectLst/>
                <a:uLnTx/>
                <a:uFillTx/>
                <a:latin typeface="Calibri"/>
                <a:ea typeface="+mn-ea"/>
                <a:cs typeface="+mn-cs"/>
              </a:rPr>
              <a:t>re-employment	 </a:t>
            </a:r>
            <a:r>
              <a:rPr kumimoji="0" lang="en-GB" sz="1800" b="0" i="0" u="none" strike="noStrike" kern="1200" cap="none" spc="0" normalizeH="0" baseline="0" noProof="0" dirty="0">
                <a:ln>
                  <a:noFill/>
                </a:ln>
                <a:solidFill>
                  <a:prstClr val="black"/>
                </a:solidFill>
                <a:effectLst/>
                <a:uLnTx/>
                <a:uFillTx/>
                <a:latin typeface="Calibri"/>
                <a:ea typeface="+mn-ea"/>
                <a:cs typeface="+mn-cs"/>
              </a:rPr>
              <a:t>negatively affected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Responding to crisis induced mass unemployment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Collective trauma – overwhelming, triggering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stress and anxiety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Individual trauma – intensified existing traumas,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grief and loss</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Responses must not be trauma inducing</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While not everyone has been traumatised, lives have been severely disrupted, need to debrief before exploring options </a:t>
            </a:r>
          </a:p>
        </p:txBody>
      </p:sp>
      <p:pic>
        <p:nvPicPr>
          <p:cNvPr id="9" name="Picture 8">
            <a:extLst>
              <a:ext uri="{FF2B5EF4-FFF2-40B4-BE49-F238E27FC236}">
                <a16:creationId xmlns:a16="http://schemas.microsoft.com/office/drawing/2014/main" id="{D96A5CFE-AD3D-4102-B5B8-6A99A13807E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6197404"/>
            <a:ext cx="2242820" cy="590550"/>
          </a:xfrm>
          <a:prstGeom prst="rect">
            <a:avLst/>
          </a:prstGeom>
          <a:noFill/>
          <a:ln>
            <a:noFill/>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2840827"/>
            <a:ext cx="4027122" cy="333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2339752" y="3043505"/>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ight Arrow 10"/>
          <p:cNvSpPr/>
          <p:nvPr/>
        </p:nvSpPr>
        <p:spPr>
          <a:xfrm>
            <a:off x="683568" y="3356992"/>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220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ynooth University PowerPoint Template - Burgundy - Cop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Maynooth University PowerPoint Template - Burgundy - Cop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2310</TotalTime>
  <Words>1946</Words>
  <Application>Microsoft Office PowerPoint</Application>
  <PresentationFormat>On-screen Show (4:3)</PresentationFormat>
  <Paragraphs>300</Paragraphs>
  <Slides>21</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Arial</vt:lpstr>
      <vt:lpstr>Calibri</vt:lpstr>
      <vt:lpstr>Gill Sans MT</vt:lpstr>
      <vt:lpstr>Gill Sans Nova</vt:lpstr>
      <vt:lpstr>Gill Sans Nova Light</vt:lpstr>
      <vt:lpstr>Times New Roman</vt:lpstr>
      <vt:lpstr>Wingdings</vt:lpstr>
      <vt:lpstr>Office Theme</vt:lpstr>
      <vt:lpstr>Maynooth University PowerPoint Template - Burgundy - Copy</vt:lpstr>
      <vt:lpstr>1_Office Theme</vt:lpstr>
      <vt:lpstr>1_Maynooth University PowerPoint Template - Burgundy - Copy</vt:lpstr>
      <vt:lpstr>PowerPoint Presentation</vt:lpstr>
      <vt:lpstr>PowerPoint Presentation</vt:lpstr>
      <vt:lpstr>PowerPoint Presentation</vt:lpstr>
      <vt:lpstr>PowerPoint Presentation</vt:lpstr>
      <vt:lpstr>PowerPoint Presentation</vt:lpstr>
      <vt:lpstr>PowerPoint Presentation</vt:lpstr>
      <vt:lpstr>What?  Reimagining a Capability-led,  post-Covid, Work-Life PEES  </vt:lpstr>
      <vt:lpstr>PowerPoint Presentation</vt:lpstr>
      <vt:lpstr>PowerPoint Presentation</vt:lpstr>
      <vt:lpstr>PowerPoint Presentation</vt:lpstr>
      <vt:lpstr>PowerPoint Presentation</vt:lpstr>
      <vt:lpstr>PowerPoint Presentation</vt:lpstr>
      <vt:lpstr>How?  Institutions, Governance  Welfare Architecture  </vt:lpstr>
      <vt:lpstr>PowerPoint Presentation</vt:lpstr>
      <vt:lpstr>Will marketisation work (again)?</vt:lpstr>
      <vt:lpstr>Network / Partnership Governance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Mcgann</dc:creator>
  <cp:lastModifiedBy>Mary Murphy</cp:lastModifiedBy>
  <cp:revision>111</cp:revision>
  <dcterms:created xsi:type="dcterms:W3CDTF">2020-05-26T09:52:17Z</dcterms:created>
  <dcterms:modified xsi:type="dcterms:W3CDTF">2020-06-05T14:24:32Z</dcterms:modified>
</cp:coreProperties>
</file>