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12" r:id="rId5"/>
  </p:sldMasterIdLst>
  <p:sldIdLst>
    <p:sldId id="256" r:id="rId6"/>
    <p:sldId id="289" r:id="rId7"/>
    <p:sldId id="304" r:id="rId8"/>
    <p:sldId id="303" r:id="rId9"/>
    <p:sldId id="266" r:id="rId10"/>
    <p:sldId id="268" r:id="rId11"/>
    <p:sldId id="283" r:id="rId12"/>
    <p:sldId id="302" r:id="rId13"/>
    <p:sldId id="299" r:id="rId14"/>
    <p:sldId id="269" r:id="rId15"/>
    <p:sldId id="273" r:id="rId16"/>
    <p:sldId id="270" r:id="rId17"/>
    <p:sldId id="279" r:id="rId18"/>
    <p:sldId id="285" r:id="rId19"/>
    <p:sldId id="290" r:id="rId20"/>
    <p:sldId id="272" r:id="rId21"/>
    <p:sldId id="295" r:id="rId22"/>
    <p:sldId id="293" r:id="rId23"/>
    <p:sldId id="276" r:id="rId24"/>
    <p:sldId id="288" r:id="rId25"/>
    <p:sldId id="27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8A34A-F9E9-E991-BDF7-C1C3F7486623}" name="Ben Finnegan" initials="BF" userId="S::ben.finnegan@mu.ie::9d4c0126-2a6f-4522-b328-8388805c2b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822327"/>
    <a:srgbClr val="23BB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936DC-2069-4DAA-931E-D98BF943EA85}" v="1" dt="2023-01-25T09:54:13.047"/>
    <p1510:client id="{56E8B800-E58B-4516-B26C-67C36B1FED0E}" v="26" dt="2023-01-24T15:04:08.825"/>
    <p1510:client id="{7DE548ED-DA85-4DBC-A5A4-2C7E6D6FE33B}" v="8" dt="2023-01-24T13:57:18.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0" autoAdjust="0"/>
    <p:restoredTop sz="94660"/>
  </p:normalViewPr>
  <p:slideViewPr>
    <p:cSldViewPr snapToGrid="0">
      <p:cViewPr varScale="1">
        <p:scale>
          <a:sx n="160" d="100"/>
          <a:sy n="160" d="100"/>
        </p:scale>
        <p:origin x="172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 Killackey" userId="S::jodi.killackey@mu.ie::13a5517b-d730-4492-97cb-eaf76759f0e6" providerId="AD" clId="Web-{56E8B800-E58B-4516-B26C-67C36B1FED0E}"/>
    <pc:docChg chg="modSld">
      <pc:chgData name="Jodi Killackey" userId="S::jodi.killackey@mu.ie::13a5517b-d730-4492-97cb-eaf76759f0e6" providerId="AD" clId="Web-{56E8B800-E58B-4516-B26C-67C36B1FED0E}" dt="2023-01-24T15:04:08.825" v="24" actId="20577"/>
      <pc:docMkLst>
        <pc:docMk/>
      </pc:docMkLst>
      <pc:sldChg chg="modSp">
        <pc:chgData name="Jodi Killackey" userId="S::jodi.killackey@mu.ie::13a5517b-d730-4492-97cb-eaf76759f0e6" providerId="AD" clId="Web-{56E8B800-E58B-4516-B26C-67C36B1FED0E}" dt="2023-01-24T15:00:05.974" v="5" actId="20577"/>
        <pc:sldMkLst>
          <pc:docMk/>
          <pc:sldMk cId="128646085" sldId="268"/>
        </pc:sldMkLst>
        <pc:spChg chg="mod">
          <ac:chgData name="Jodi Killackey" userId="S::jodi.killackey@mu.ie::13a5517b-d730-4492-97cb-eaf76759f0e6" providerId="AD" clId="Web-{56E8B800-E58B-4516-B26C-67C36B1FED0E}" dt="2023-01-24T15:00:05.974" v="5" actId="20577"/>
          <ac:spMkLst>
            <pc:docMk/>
            <pc:sldMk cId="128646085" sldId="268"/>
            <ac:spMk id="7" creationId="{00000000-0000-0000-0000-000000000000}"/>
          </ac:spMkLst>
        </pc:spChg>
      </pc:sldChg>
      <pc:sldChg chg="modSp">
        <pc:chgData name="Jodi Killackey" userId="S::jodi.killackey@mu.ie::13a5517b-d730-4492-97cb-eaf76759f0e6" providerId="AD" clId="Web-{56E8B800-E58B-4516-B26C-67C36B1FED0E}" dt="2023-01-24T15:02:44.479" v="21" actId="1076"/>
        <pc:sldMkLst>
          <pc:docMk/>
          <pc:sldMk cId="2515719467" sldId="270"/>
        </pc:sldMkLst>
        <pc:spChg chg="mod">
          <ac:chgData name="Jodi Killackey" userId="S::jodi.killackey@mu.ie::13a5517b-d730-4492-97cb-eaf76759f0e6" providerId="AD" clId="Web-{56E8B800-E58B-4516-B26C-67C36B1FED0E}" dt="2023-01-24T15:02:44.479" v="21" actId="1076"/>
          <ac:spMkLst>
            <pc:docMk/>
            <pc:sldMk cId="2515719467" sldId="270"/>
            <ac:spMk id="7" creationId="{00000000-0000-0000-0000-000000000000}"/>
          </ac:spMkLst>
        </pc:spChg>
      </pc:sldChg>
      <pc:sldChg chg="modSp">
        <pc:chgData name="Jodi Killackey" userId="S::jodi.killackey@mu.ie::13a5517b-d730-4492-97cb-eaf76759f0e6" providerId="AD" clId="Web-{56E8B800-E58B-4516-B26C-67C36B1FED0E}" dt="2023-01-24T15:00:36.819" v="17" actId="20577"/>
        <pc:sldMkLst>
          <pc:docMk/>
          <pc:sldMk cId="1925790953" sldId="283"/>
        </pc:sldMkLst>
        <pc:spChg chg="mod">
          <ac:chgData name="Jodi Killackey" userId="S::jodi.killackey@mu.ie::13a5517b-d730-4492-97cb-eaf76759f0e6" providerId="AD" clId="Web-{56E8B800-E58B-4516-B26C-67C36B1FED0E}" dt="2023-01-24T15:00:36.819" v="17" actId="20577"/>
          <ac:spMkLst>
            <pc:docMk/>
            <pc:sldMk cId="1925790953" sldId="283"/>
            <ac:spMk id="4" creationId="{D58A8CA3-6F68-E3E3-DCD1-B358D45B9124}"/>
          </ac:spMkLst>
        </pc:spChg>
      </pc:sldChg>
      <pc:sldChg chg="modSp">
        <pc:chgData name="Jodi Killackey" userId="S::jodi.killackey@mu.ie::13a5517b-d730-4492-97cb-eaf76759f0e6" providerId="AD" clId="Web-{56E8B800-E58B-4516-B26C-67C36B1FED0E}" dt="2023-01-24T15:03:34.246" v="23" actId="20577"/>
        <pc:sldMkLst>
          <pc:docMk/>
          <pc:sldMk cId="1549615950" sldId="290"/>
        </pc:sldMkLst>
        <pc:spChg chg="mod">
          <ac:chgData name="Jodi Killackey" userId="S::jodi.killackey@mu.ie::13a5517b-d730-4492-97cb-eaf76759f0e6" providerId="AD" clId="Web-{56E8B800-E58B-4516-B26C-67C36B1FED0E}" dt="2023-01-24T15:03:34.246" v="23" actId="20577"/>
          <ac:spMkLst>
            <pc:docMk/>
            <pc:sldMk cId="1549615950" sldId="290"/>
            <ac:spMk id="7" creationId="{00000000-0000-0000-0000-000000000000}"/>
          </ac:spMkLst>
        </pc:spChg>
      </pc:sldChg>
      <pc:sldChg chg="modSp">
        <pc:chgData name="Jodi Killackey" userId="S::jodi.killackey@mu.ie::13a5517b-d730-4492-97cb-eaf76759f0e6" providerId="AD" clId="Web-{56E8B800-E58B-4516-B26C-67C36B1FED0E}" dt="2023-01-24T15:04:08.825" v="24" actId="20577"/>
        <pc:sldMkLst>
          <pc:docMk/>
          <pc:sldMk cId="3314058771" sldId="293"/>
        </pc:sldMkLst>
        <pc:spChg chg="mod">
          <ac:chgData name="Jodi Killackey" userId="S::jodi.killackey@mu.ie::13a5517b-d730-4492-97cb-eaf76759f0e6" providerId="AD" clId="Web-{56E8B800-E58B-4516-B26C-67C36B1FED0E}" dt="2023-01-24T15:04:08.825" v="24" actId="20577"/>
          <ac:spMkLst>
            <pc:docMk/>
            <pc:sldMk cId="3314058771" sldId="293"/>
            <ac:spMk id="7" creationId="{00000000-0000-0000-0000-000000000000}"/>
          </ac:spMkLst>
        </pc:spChg>
      </pc:sldChg>
    </pc:docChg>
  </pc:docChgLst>
  <pc:docChgLst>
    <pc:chgData name="Jodi Killackey" userId="S::jodi.killackey@mu.ie::13a5517b-d730-4492-97cb-eaf76759f0e6" providerId="AD" clId="Web-{5D10F08B-7A2C-42E8-906D-819AC57B5085}"/>
    <pc:docChg chg="addSld delSld modSld">
      <pc:chgData name="Jodi Killackey" userId="S::jodi.killackey@mu.ie::13a5517b-d730-4492-97cb-eaf76759f0e6" providerId="AD" clId="Web-{5D10F08B-7A2C-42E8-906D-819AC57B5085}" dt="2023-01-20T10:09:29.920" v="78"/>
      <pc:docMkLst>
        <pc:docMk/>
      </pc:docMkLst>
      <pc:sldChg chg="del">
        <pc:chgData name="Jodi Killackey" userId="S::jodi.killackey@mu.ie::13a5517b-d730-4492-97cb-eaf76759f0e6" providerId="AD" clId="Web-{5D10F08B-7A2C-42E8-906D-819AC57B5085}" dt="2023-01-20T10:09:29.920" v="78"/>
        <pc:sldMkLst>
          <pc:docMk/>
          <pc:sldMk cId="82449717" sldId="296"/>
        </pc:sldMkLst>
      </pc:sldChg>
      <pc:sldChg chg="addSp delSp modSp add replId">
        <pc:chgData name="Jodi Killackey" userId="S::jodi.killackey@mu.ie::13a5517b-d730-4492-97cb-eaf76759f0e6" providerId="AD" clId="Web-{5D10F08B-7A2C-42E8-906D-819AC57B5085}" dt="2023-01-20T10:08:16.462" v="77"/>
        <pc:sldMkLst>
          <pc:docMk/>
          <pc:sldMk cId="3532505329" sldId="303"/>
        </pc:sldMkLst>
        <pc:spChg chg="add mod">
          <ac:chgData name="Jodi Killackey" userId="S::jodi.killackey@mu.ie::13a5517b-d730-4492-97cb-eaf76759f0e6" providerId="AD" clId="Web-{5D10F08B-7A2C-42E8-906D-819AC57B5085}" dt="2023-01-20T10:06:42.346" v="65" actId="1076"/>
          <ac:spMkLst>
            <pc:docMk/>
            <pc:sldMk cId="3532505329" sldId="303"/>
            <ac:spMk id="4" creationId="{7EC58945-C9EC-B954-69E7-8CEF9039CCA6}"/>
          </ac:spMkLst>
        </pc:spChg>
        <pc:spChg chg="add mod">
          <ac:chgData name="Jodi Killackey" userId="S::jodi.killackey@mu.ie::13a5517b-d730-4492-97cb-eaf76759f0e6" providerId="AD" clId="Web-{5D10F08B-7A2C-42E8-906D-819AC57B5085}" dt="2023-01-20T10:06:29.314" v="63" actId="1076"/>
          <ac:spMkLst>
            <pc:docMk/>
            <pc:sldMk cId="3532505329" sldId="303"/>
            <ac:spMk id="5" creationId="{3AC1205E-FD8D-5146-C3B2-5330ECBA26BA}"/>
          </ac:spMkLst>
        </pc:spChg>
        <pc:spChg chg="mod">
          <ac:chgData name="Jodi Killackey" userId="S::jodi.killackey@mu.ie::13a5517b-d730-4492-97cb-eaf76759f0e6" providerId="AD" clId="Web-{5D10F08B-7A2C-42E8-906D-819AC57B5085}" dt="2023-01-20T10:02:14.593" v="16" actId="20577"/>
          <ac:spMkLst>
            <pc:docMk/>
            <pc:sldMk cId="3532505329" sldId="303"/>
            <ac:spMk id="6" creationId="{00000000-0000-0000-0000-000000000000}"/>
          </ac:spMkLst>
        </pc:spChg>
        <pc:spChg chg="mod">
          <ac:chgData name="Jodi Killackey" userId="S::jodi.killackey@mu.ie::13a5517b-d730-4492-97cb-eaf76759f0e6" providerId="AD" clId="Web-{5D10F08B-7A2C-42E8-906D-819AC57B5085}" dt="2023-01-20T10:03:27.160" v="27" actId="20577"/>
          <ac:spMkLst>
            <pc:docMk/>
            <pc:sldMk cId="3532505329" sldId="303"/>
            <ac:spMk id="7" creationId="{00000000-0000-0000-0000-000000000000}"/>
          </ac:spMkLst>
        </pc:spChg>
        <pc:spChg chg="add del mod">
          <ac:chgData name="Jodi Killackey" userId="S::jodi.killackey@mu.ie::13a5517b-d730-4492-97cb-eaf76759f0e6" providerId="AD" clId="Web-{5D10F08B-7A2C-42E8-906D-819AC57B5085}" dt="2023-01-20T10:07:28.287" v="69"/>
          <ac:spMkLst>
            <pc:docMk/>
            <pc:sldMk cId="3532505329" sldId="303"/>
            <ac:spMk id="8" creationId="{68F34726-1D0B-D109-96C1-BF4BB107A9BA}"/>
          </ac:spMkLst>
        </pc:spChg>
        <pc:picChg chg="add mod">
          <ac:chgData name="Jodi Killackey" userId="S::jodi.killackey@mu.ie::13a5517b-d730-4492-97cb-eaf76759f0e6" providerId="AD" clId="Web-{5D10F08B-7A2C-42E8-906D-819AC57B5085}" dt="2023-01-20T10:04:15.429" v="40" actId="1076"/>
          <ac:picMkLst>
            <pc:docMk/>
            <pc:sldMk cId="3532505329" sldId="303"/>
            <ac:picMk id="3" creationId="{37B2EA3D-BFB3-2EA9-0BBA-C7A95891E4ED}"/>
          </ac:picMkLst>
        </pc:picChg>
        <pc:inkChg chg="add del">
          <ac:chgData name="Jodi Killackey" userId="S::jodi.killackey@mu.ie::13a5517b-d730-4492-97cb-eaf76759f0e6" providerId="AD" clId="Web-{5D10F08B-7A2C-42E8-906D-819AC57B5085}" dt="2023-01-20T10:07:49.132" v="73"/>
          <ac:inkMkLst>
            <pc:docMk/>
            <pc:sldMk cId="3532505329" sldId="303"/>
            <ac:inkMk id="9" creationId="{6E423BA2-4336-3AEC-95DB-E7948F3A1CF9}"/>
          </ac:inkMkLst>
        </pc:inkChg>
        <pc:inkChg chg="add del">
          <ac:chgData name="Jodi Killackey" userId="S::jodi.killackey@mu.ie::13a5517b-d730-4492-97cb-eaf76759f0e6" providerId="AD" clId="Web-{5D10F08B-7A2C-42E8-906D-819AC57B5085}" dt="2023-01-20T10:07:46.554" v="72"/>
          <ac:inkMkLst>
            <pc:docMk/>
            <pc:sldMk cId="3532505329" sldId="303"/>
            <ac:inkMk id="10" creationId="{B22901B2-B0D5-D517-8445-D5CFC48D0901}"/>
          </ac:inkMkLst>
        </pc:inkChg>
        <pc:inkChg chg="add del">
          <ac:chgData name="Jodi Killackey" userId="S::jodi.killackey@mu.ie::13a5517b-d730-4492-97cb-eaf76759f0e6" providerId="AD" clId="Web-{5D10F08B-7A2C-42E8-906D-819AC57B5085}" dt="2023-01-20T10:08:10.477" v="75"/>
          <ac:inkMkLst>
            <pc:docMk/>
            <pc:sldMk cId="3532505329" sldId="303"/>
            <ac:inkMk id="11" creationId="{C8788892-C83C-3D20-6B57-A209D30855D7}"/>
          </ac:inkMkLst>
        </pc:inkChg>
        <pc:inkChg chg="add del">
          <ac:chgData name="Jodi Killackey" userId="S::jodi.killackey@mu.ie::13a5517b-d730-4492-97cb-eaf76759f0e6" providerId="AD" clId="Web-{5D10F08B-7A2C-42E8-906D-819AC57B5085}" dt="2023-01-20T10:08:16.462" v="77"/>
          <ac:inkMkLst>
            <pc:docMk/>
            <pc:sldMk cId="3532505329" sldId="303"/>
            <ac:inkMk id="12" creationId="{40BCF803-DF2F-6E67-3FF7-14A148E71D7D}"/>
          </ac:inkMkLst>
        </pc:inkChg>
      </pc:sldChg>
    </pc:docChg>
  </pc:docChgLst>
  <pc:docChgLst>
    <pc:chgData name="Megan Walsh" userId="S::megan.a.walsh@mu.ie::53f9f328-af9b-4647-b816-f88538b60887" providerId="AD" clId="Web-{0A1936DC-2069-4DAA-931E-D98BF943EA85}"/>
    <pc:docChg chg="delSld">
      <pc:chgData name="Megan Walsh" userId="S::megan.a.walsh@mu.ie::53f9f328-af9b-4647-b816-f88538b60887" providerId="AD" clId="Web-{0A1936DC-2069-4DAA-931E-D98BF943EA85}" dt="2023-01-25T09:54:13.047" v="0"/>
      <pc:docMkLst>
        <pc:docMk/>
      </pc:docMkLst>
      <pc:sldChg chg="del">
        <pc:chgData name="Megan Walsh" userId="S::megan.a.walsh@mu.ie::53f9f328-af9b-4647-b816-f88538b60887" providerId="AD" clId="Web-{0A1936DC-2069-4DAA-931E-D98BF943EA85}" dt="2023-01-25T09:54:13.047" v="0"/>
        <pc:sldMkLst>
          <pc:docMk/>
          <pc:sldMk cId="1974716460" sldId="297"/>
        </pc:sldMkLst>
      </pc:sldChg>
    </pc:docChg>
  </pc:docChgLst>
  <pc:docChgLst>
    <pc:chgData name="Megan Walsh" userId="S::megan.a.walsh@mu.ie::53f9f328-af9b-4647-b816-f88538b60887" providerId="AD" clId="Web-{80CB42AB-3586-4F95-8746-646D6C2C3476}"/>
    <pc:docChg chg="modSld">
      <pc:chgData name="Megan Walsh" userId="S::megan.a.walsh@mu.ie::53f9f328-af9b-4647-b816-f88538b60887" providerId="AD" clId="Web-{80CB42AB-3586-4F95-8746-646D6C2C3476}" dt="2023-01-20T14:57:49.625" v="81" actId="20577"/>
      <pc:docMkLst>
        <pc:docMk/>
      </pc:docMkLst>
      <pc:sldChg chg="modSp">
        <pc:chgData name="Megan Walsh" userId="S::megan.a.walsh@mu.ie::53f9f328-af9b-4647-b816-f88538b60887" providerId="AD" clId="Web-{80CB42AB-3586-4F95-8746-646D6C2C3476}" dt="2023-01-20T14:52:13.850" v="2" actId="20577"/>
        <pc:sldMkLst>
          <pc:docMk/>
          <pc:sldMk cId="1172426443" sldId="266"/>
        </pc:sldMkLst>
        <pc:spChg chg="mod">
          <ac:chgData name="Megan Walsh" userId="S::megan.a.walsh@mu.ie::53f9f328-af9b-4647-b816-f88538b60887" providerId="AD" clId="Web-{80CB42AB-3586-4F95-8746-646D6C2C3476}" dt="2023-01-20T14:52:13.850" v="2" actId="20577"/>
          <ac:spMkLst>
            <pc:docMk/>
            <pc:sldMk cId="1172426443" sldId="266"/>
            <ac:spMk id="7" creationId="{00000000-0000-0000-0000-000000000000}"/>
          </ac:spMkLst>
        </pc:spChg>
      </pc:sldChg>
      <pc:sldChg chg="modSp">
        <pc:chgData name="Megan Walsh" userId="S::megan.a.walsh@mu.ie::53f9f328-af9b-4647-b816-f88538b60887" providerId="AD" clId="Web-{80CB42AB-3586-4F95-8746-646D6C2C3476}" dt="2023-01-20T14:57:49.625" v="81" actId="20577"/>
        <pc:sldMkLst>
          <pc:docMk/>
          <pc:sldMk cId="128646085" sldId="268"/>
        </pc:sldMkLst>
        <pc:spChg chg="mod">
          <ac:chgData name="Megan Walsh" userId="S::megan.a.walsh@mu.ie::53f9f328-af9b-4647-b816-f88538b60887" providerId="AD" clId="Web-{80CB42AB-3586-4F95-8746-646D6C2C3476}" dt="2023-01-20T14:57:49.625" v="81" actId="20577"/>
          <ac:spMkLst>
            <pc:docMk/>
            <pc:sldMk cId="128646085" sldId="268"/>
            <ac:spMk id="7" creationId="{00000000-0000-0000-0000-000000000000}"/>
          </ac:spMkLst>
        </pc:spChg>
      </pc:sldChg>
    </pc:docChg>
  </pc:docChgLst>
  <pc:docChgLst>
    <pc:chgData name="Alena Jurikova" userId="394abd70-e968-487f-b7ae-bad25b26ac89" providerId="ADAL" clId="{7DE548ED-DA85-4DBC-A5A4-2C7E6D6FE33B}"/>
    <pc:docChg chg="custSel addSld modSld">
      <pc:chgData name="Alena Jurikova" userId="394abd70-e968-487f-b7ae-bad25b26ac89" providerId="ADAL" clId="{7DE548ED-DA85-4DBC-A5A4-2C7E6D6FE33B}" dt="2023-01-24T14:04:35.193" v="977" actId="1076"/>
      <pc:docMkLst>
        <pc:docMk/>
      </pc:docMkLst>
      <pc:sldChg chg="addSp delSp modSp add mod">
        <pc:chgData name="Alena Jurikova" userId="394abd70-e968-487f-b7ae-bad25b26ac89" providerId="ADAL" clId="{7DE548ED-DA85-4DBC-A5A4-2C7E6D6FE33B}" dt="2023-01-24T14:04:35.193" v="977" actId="1076"/>
        <pc:sldMkLst>
          <pc:docMk/>
          <pc:sldMk cId="138959807" sldId="304"/>
        </pc:sldMkLst>
        <pc:spChg chg="del mod">
          <ac:chgData name="Alena Jurikova" userId="394abd70-e968-487f-b7ae-bad25b26ac89" providerId="ADAL" clId="{7DE548ED-DA85-4DBC-A5A4-2C7E6D6FE33B}" dt="2023-01-24T13:45:26.224" v="272" actId="478"/>
          <ac:spMkLst>
            <pc:docMk/>
            <pc:sldMk cId="138959807" sldId="304"/>
            <ac:spMk id="6" creationId="{00000000-0000-0000-0000-000000000000}"/>
          </ac:spMkLst>
        </pc:spChg>
        <pc:spChg chg="del mod">
          <ac:chgData name="Alena Jurikova" userId="394abd70-e968-487f-b7ae-bad25b26ac89" providerId="ADAL" clId="{7DE548ED-DA85-4DBC-A5A4-2C7E6D6FE33B}" dt="2023-01-24T13:51:23.821" v="528" actId="478"/>
          <ac:spMkLst>
            <pc:docMk/>
            <pc:sldMk cId="138959807" sldId="304"/>
            <ac:spMk id="7" creationId="{00000000-0000-0000-0000-000000000000}"/>
          </ac:spMkLst>
        </pc:spChg>
        <pc:spChg chg="add mod">
          <ac:chgData name="Alena Jurikova" userId="394abd70-e968-487f-b7ae-bad25b26ac89" providerId="ADAL" clId="{7DE548ED-DA85-4DBC-A5A4-2C7E6D6FE33B}" dt="2023-01-24T14:02:24.880" v="947" actId="13822"/>
          <ac:spMkLst>
            <pc:docMk/>
            <pc:sldMk cId="138959807" sldId="304"/>
            <ac:spMk id="8" creationId="{CC8E6CE7-8DD2-3706-4652-00B948C06A81}"/>
          </ac:spMkLst>
        </pc:spChg>
        <pc:spChg chg="add mod">
          <ac:chgData name="Alena Jurikova" userId="394abd70-e968-487f-b7ae-bad25b26ac89" providerId="ADAL" clId="{7DE548ED-DA85-4DBC-A5A4-2C7E6D6FE33B}" dt="2023-01-24T13:55:40.435" v="666" actId="1076"/>
          <ac:spMkLst>
            <pc:docMk/>
            <pc:sldMk cId="138959807" sldId="304"/>
            <ac:spMk id="9" creationId="{81742214-160D-A919-17A7-84C60306AF2C}"/>
          </ac:spMkLst>
        </pc:spChg>
        <pc:spChg chg="add mod">
          <ac:chgData name="Alena Jurikova" userId="394abd70-e968-487f-b7ae-bad25b26ac89" providerId="ADAL" clId="{7DE548ED-DA85-4DBC-A5A4-2C7E6D6FE33B}" dt="2023-01-24T14:04:35.193" v="977" actId="1076"/>
          <ac:spMkLst>
            <pc:docMk/>
            <pc:sldMk cId="138959807" sldId="304"/>
            <ac:spMk id="10" creationId="{4538726A-34A1-3465-9C18-7DCC81DE2AD0}"/>
          </ac:spMkLst>
        </pc:spChg>
        <pc:spChg chg="add mod">
          <ac:chgData name="Alena Jurikova" userId="394abd70-e968-487f-b7ae-bad25b26ac89" providerId="ADAL" clId="{7DE548ED-DA85-4DBC-A5A4-2C7E6D6FE33B}" dt="2023-01-24T14:04:28.321" v="974" actId="1076"/>
          <ac:spMkLst>
            <pc:docMk/>
            <pc:sldMk cId="138959807" sldId="304"/>
            <ac:spMk id="11" creationId="{2CA849DD-C338-19F8-F090-655ADD7E9061}"/>
          </ac:spMkLst>
        </pc:spChg>
        <pc:spChg chg="add mod">
          <ac:chgData name="Alena Jurikova" userId="394abd70-e968-487f-b7ae-bad25b26ac89" providerId="ADAL" clId="{7DE548ED-DA85-4DBC-A5A4-2C7E6D6FE33B}" dt="2023-01-24T14:04:02.737" v="967" actId="1076"/>
          <ac:spMkLst>
            <pc:docMk/>
            <pc:sldMk cId="138959807" sldId="304"/>
            <ac:spMk id="12" creationId="{4DD0030A-17A6-BB51-60B0-35458F0A62BE}"/>
          </ac:spMkLst>
        </pc:spChg>
        <pc:spChg chg="add mod">
          <ac:chgData name="Alena Jurikova" userId="394abd70-e968-487f-b7ae-bad25b26ac89" providerId="ADAL" clId="{7DE548ED-DA85-4DBC-A5A4-2C7E6D6FE33B}" dt="2023-01-24T14:04:04.866" v="968" actId="14100"/>
          <ac:spMkLst>
            <pc:docMk/>
            <pc:sldMk cId="138959807" sldId="304"/>
            <ac:spMk id="13" creationId="{F1153F0D-C9D1-3766-9B3C-B7659842CB04}"/>
          </ac:spMkLst>
        </pc:spChg>
        <pc:spChg chg="add mod">
          <ac:chgData name="Alena Jurikova" userId="394abd70-e968-487f-b7ae-bad25b26ac89" providerId="ADAL" clId="{7DE548ED-DA85-4DBC-A5A4-2C7E6D6FE33B}" dt="2023-01-24T14:04:30.394" v="975" actId="1076"/>
          <ac:spMkLst>
            <pc:docMk/>
            <pc:sldMk cId="138959807" sldId="304"/>
            <ac:spMk id="14" creationId="{614341FD-E724-1E8B-9779-A89F048F4D1A}"/>
          </ac:spMkLst>
        </pc:spChg>
        <pc:spChg chg="add mod">
          <ac:chgData name="Alena Jurikova" userId="394abd70-e968-487f-b7ae-bad25b26ac89" providerId="ADAL" clId="{7DE548ED-DA85-4DBC-A5A4-2C7E6D6FE33B}" dt="2023-01-24T14:04:33.185" v="976" actId="1076"/>
          <ac:spMkLst>
            <pc:docMk/>
            <pc:sldMk cId="138959807" sldId="304"/>
            <ac:spMk id="15" creationId="{371BF207-263E-FB16-0950-E5CD39949F9D}"/>
          </ac:spMkLst>
        </pc:spChg>
        <pc:spChg chg="add mod">
          <ac:chgData name="Alena Jurikova" userId="394abd70-e968-487f-b7ae-bad25b26ac89" providerId="ADAL" clId="{7DE548ED-DA85-4DBC-A5A4-2C7E6D6FE33B}" dt="2023-01-24T14:04:26.066" v="973" actId="1076"/>
          <ac:spMkLst>
            <pc:docMk/>
            <pc:sldMk cId="138959807" sldId="304"/>
            <ac:spMk id="16" creationId="{3AF5C40B-DF1B-A5B4-6242-1725D1B5773D}"/>
          </ac:spMkLst>
        </pc:spChg>
        <pc:picChg chg="del">
          <ac:chgData name="Alena Jurikova" userId="394abd70-e968-487f-b7ae-bad25b26ac89" providerId="ADAL" clId="{7DE548ED-DA85-4DBC-A5A4-2C7E6D6FE33B}" dt="2023-01-24T13:45:24.254" v="271" actId="478"/>
          <ac:picMkLst>
            <pc:docMk/>
            <pc:sldMk cId="138959807" sldId="304"/>
            <ac:picMk id="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67796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179322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355846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34565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9449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16570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30113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16546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1/25/2023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95326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1/25/2023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79591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1/25/2023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47524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811940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24887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66157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83543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156983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10636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79516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65032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70133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2947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4372F8E4-3DDF-A24C-85CE-1D85311777C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173959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4372F8E4-3DDF-A24C-85CE-1D85311777CD}"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14879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4372F8E4-3DDF-A24C-85CE-1D85311777CD}"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67567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4372F8E4-3DDF-A24C-85CE-1D85311777CD}"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4151505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2F8E4-3DDF-A24C-85CE-1D85311777CD}"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13479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372F8E4-3DDF-A24C-85CE-1D85311777CD}"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722690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372F8E4-3DDF-A24C-85CE-1D85311777CD}"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1148027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2F8E4-3DDF-A24C-85CE-1D85311777CD}" type="datetimeFigureOut">
              <a:rPr lang="en-US" smtClean="0"/>
              <a:t>1/25/2023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2F54C-0703-2346-9AC9-54825D6D9433}" type="slidenum">
              <a:rPr lang="en-US" smtClean="0"/>
              <a:t>‹#›</a:t>
            </a:fld>
            <a:endParaRPr lang="en-US"/>
          </a:p>
        </p:txBody>
      </p:sp>
    </p:spTree>
    <p:extLst>
      <p:ext uri="{BB962C8B-B14F-4D97-AF65-F5344CB8AC3E}">
        <p14:creationId xmlns:p14="http://schemas.microsoft.com/office/powerpoint/2010/main" val="185082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1/25/2023</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pic>
        <p:nvPicPr>
          <p:cNvPr id="13" name="Picture 2" descr="D:\New University Logo - 2014\K7384 Maynooth University Logo_RGB_300dpi.jpg">
            <a:extLst>
              <a:ext uri="{FF2B5EF4-FFF2-40B4-BE49-F238E27FC236}">
                <a16:creationId xmlns:a16="http://schemas.microsoft.com/office/drawing/2014/main" id="{75BA9A36-B7C5-4930-834F-858C770A8208}"/>
              </a:ext>
            </a:extLst>
          </p:cNvPr>
          <p:cNvPicPr>
            <a:picLocks noChangeAspect="1" noChangeArrowheads="1"/>
          </p:cNvPicPr>
          <p:nvPr userDrawn="1"/>
        </p:nvPicPr>
        <p:blipFill>
          <a:blip r:embed="rId19" cstate="print"/>
          <a:srcRect/>
          <a:stretch>
            <a:fillRect/>
          </a:stretch>
        </p:blipFill>
        <p:spPr bwMode="auto">
          <a:xfrm>
            <a:off x="6948264" y="0"/>
            <a:ext cx="1944216" cy="1029965"/>
          </a:xfrm>
          <a:prstGeom prst="rect">
            <a:avLst/>
          </a:prstGeom>
          <a:noFill/>
        </p:spPr>
      </p:pic>
    </p:spTree>
    <p:extLst>
      <p:ext uri="{BB962C8B-B14F-4D97-AF65-F5344CB8AC3E}">
        <p14:creationId xmlns:p14="http://schemas.microsoft.com/office/powerpoint/2010/main" val="3630386621"/>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ervicedesk@mu.ie"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ynoothuniversity.ie/current-students"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mailto:registration@mu.ie"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https://www.maynoothuniversity.ie/records"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mailto:registry@spcm.ie"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ccess.office@mu.ie"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ovid.response@mu.ie"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www.maynoothuniversity/coronavirus" TargetMode="External"/><Relationship Id="rId5" Type="http://schemas.openxmlformats.org/officeDocument/2006/relationships/hyperlink" Target="http://www.hse.ie" TargetMode="External"/><Relationship Id="rId4" Type="http://schemas.openxmlformats.org/officeDocument/2006/relationships/hyperlink" Target="http://www.gov.i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mailto:international.office@mu.ie"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mailto:Erasmus.incoming@mu.ie" TargetMode="External"/><Relationship Id="rId4" Type="http://schemas.openxmlformats.org/officeDocument/2006/relationships/hyperlink" Target="mailto:studyabroad@mu.i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registration@mu.ie"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mailto:servicedesk@mu.ie" TargetMode="External"/><Relationship Id="rId4" Type="http://schemas.openxmlformats.org/officeDocument/2006/relationships/hyperlink" Target="mailto:residence.office@mu.i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international.office@mu.ie"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08031" y="2836322"/>
            <a:ext cx="2803071" cy="2215991"/>
          </a:xfrm>
          <a:prstGeom prst="rect">
            <a:avLst/>
          </a:prstGeom>
          <a:noFill/>
        </p:spPr>
        <p:txBody>
          <a:bodyPr wrap="square" rtlCol="0">
            <a:spAutoFit/>
          </a:bodyPr>
          <a:lstStyle/>
          <a:p>
            <a:r>
              <a:rPr lang="en-US" sz="3000" b="1" dirty="0">
                <a:solidFill>
                  <a:srgbClr val="822327"/>
                </a:solidFill>
                <a:latin typeface="Arial"/>
                <a:cs typeface="Arial"/>
              </a:rPr>
              <a:t>Welcome International Students</a:t>
            </a:r>
            <a:endParaRPr lang="en-US" sz="1600" dirty="0">
              <a:solidFill>
                <a:srgbClr val="822327"/>
              </a:solidFill>
              <a:latin typeface="Arial"/>
              <a:cs typeface="Arial"/>
            </a:endParaRPr>
          </a:p>
          <a:p>
            <a:endParaRPr lang="en-US" sz="1600" dirty="0">
              <a:solidFill>
                <a:srgbClr val="822327"/>
              </a:solidFill>
              <a:latin typeface="Arial"/>
              <a:cs typeface="Arial"/>
            </a:endParaRPr>
          </a:p>
          <a:p>
            <a:r>
              <a:rPr lang="en-US" sz="1600" dirty="0">
                <a:solidFill>
                  <a:srgbClr val="822327"/>
                </a:solidFill>
                <a:latin typeface="Arial"/>
                <a:cs typeface="Arial"/>
              </a:rPr>
              <a:t>International Office, Maynooth University</a:t>
            </a:r>
          </a:p>
        </p:txBody>
      </p:sp>
    </p:spTree>
    <p:extLst>
      <p:ext uri="{BB962C8B-B14F-4D97-AF65-F5344CB8AC3E}">
        <p14:creationId xmlns:p14="http://schemas.microsoft.com/office/powerpoint/2010/main" val="281077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457200" y="274638"/>
            <a:ext cx="7882128" cy="742166"/>
          </a:xfrm>
        </p:spPr>
        <p:txBody>
          <a:bodyPr>
            <a:normAutofit fontScale="90000"/>
          </a:bodyPr>
          <a:lstStyle/>
          <a:p>
            <a:r>
              <a:rPr lang="en-IE" b="1">
                <a:solidFill>
                  <a:srgbClr val="822327"/>
                </a:solidFill>
              </a:rPr>
              <a:t>Getting Online – Your MU Account</a:t>
            </a:r>
            <a:endParaRPr lang="en-IE" b="1">
              <a:solidFill>
                <a:srgbClr val="822327"/>
              </a:solidFill>
              <a:cs typeface="Calibri"/>
            </a:endParaRPr>
          </a:p>
        </p:txBody>
      </p:sp>
      <p:sp>
        <p:nvSpPr>
          <p:cNvPr id="7" name="Content Placeholder 6"/>
          <p:cNvSpPr>
            <a:spLocks noGrp="1"/>
          </p:cNvSpPr>
          <p:nvPr>
            <p:ph idx="1"/>
          </p:nvPr>
        </p:nvSpPr>
        <p:spPr>
          <a:xfrm>
            <a:off x="154319" y="3216366"/>
            <a:ext cx="5476126" cy="2487319"/>
          </a:xfrm>
        </p:spPr>
        <p:txBody>
          <a:bodyPr vert="horz" lIns="91440" tIns="45720" rIns="91440" bIns="45720" rtlCol="0" anchor="t">
            <a:normAutofit lnSpcReduction="10000"/>
          </a:bodyPr>
          <a:lstStyle/>
          <a:p>
            <a:r>
              <a:rPr lang="en-IE" sz="1800">
                <a:latin typeface="Arial"/>
                <a:cs typeface="Arial"/>
              </a:rPr>
              <a:t>Your unique MU student number (username), email (</a:t>
            </a:r>
            <a:r>
              <a:rPr lang="en-IE" sz="1800" err="1">
                <a:latin typeface="Arial"/>
                <a:cs typeface="Arial"/>
              </a:rPr>
              <a:t>mumail</a:t>
            </a:r>
            <a:r>
              <a:rPr lang="en-IE" sz="1800">
                <a:latin typeface="Arial"/>
                <a:cs typeface="Arial"/>
              </a:rPr>
              <a:t>) and password were emailed to you by the Student Records &amp; Registration Office. </a:t>
            </a:r>
            <a:endParaRPr lang="en-IE" sz="1800">
              <a:latin typeface="Arial" panose="020B0604020202020204" pitchFamily="34" charset="0"/>
              <a:cs typeface="Arial" panose="020B0604020202020204" pitchFamily="34" charset="0"/>
            </a:endParaRPr>
          </a:p>
          <a:p>
            <a:r>
              <a:rPr lang="en-IE" sz="1800">
                <a:latin typeface="Arial" panose="020B0604020202020204" pitchFamily="34" charset="0"/>
                <a:cs typeface="Arial" panose="020B0604020202020204" pitchFamily="34" charset="0"/>
              </a:rPr>
              <a:t>Your student number and password will provide you with access to Email (outlook), Microsoft 365, Moodle and campus </a:t>
            </a:r>
            <a:r>
              <a:rPr lang="en-IE" sz="1800" err="1">
                <a:latin typeface="Arial" panose="020B0604020202020204" pitchFamily="34" charset="0"/>
                <a:cs typeface="Arial" panose="020B0604020202020204" pitchFamily="34" charset="0"/>
              </a:rPr>
              <a:t>wifi</a:t>
            </a:r>
            <a:r>
              <a:rPr lang="en-IE" sz="1800">
                <a:latin typeface="Arial" panose="020B0604020202020204" pitchFamily="34" charset="0"/>
                <a:cs typeface="Arial" panose="020B0604020202020204" pitchFamily="34" charset="0"/>
              </a:rPr>
              <a:t>. </a:t>
            </a:r>
          </a:p>
          <a:p>
            <a:r>
              <a:rPr lang="en-IE" sz="1800">
                <a:latin typeface="Arial"/>
                <a:cs typeface="Arial"/>
              </a:rPr>
              <a:t>If you have any access/technical issues email </a:t>
            </a:r>
            <a:r>
              <a:rPr lang="en-IE" sz="1800">
                <a:latin typeface="Arial"/>
                <a:cs typeface="Arial"/>
                <a:hlinkClick r:id="rId3"/>
              </a:rPr>
              <a:t>servicedesk@mu.ie</a:t>
            </a:r>
            <a:r>
              <a:rPr lang="en-IE" sz="1800">
                <a:latin typeface="Arial"/>
                <a:cs typeface="Arial"/>
              </a:rPr>
              <a:t> </a:t>
            </a:r>
            <a:endParaRPr lang="en-IE" sz="1800">
              <a:latin typeface="Arial" panose="020B0604020202020204" pitchFamily="34" charset="0"/>
              <a:cs typeface="Arial" panose="020B0604020202020204" pitchFamily="34" charset="0"/>
            </a:endParaRPr>
          </a:p>
        </p:txBody>
      </p:sp>
      <p:pic>
        <p:nvPicPr>
          <p:cNvPr id="3" name="Picture 3" descr="A screenshot of a cell phone&#10;&#10;Description automatically generated">
            <a:extLst>
              <a:ext uri="{FF2B5EF4-FFF2-40B4-BE49-F238E27FC236}">
                <a16:creationId xmlns:a16="http://schemas.microsoft.com/office/drawing/2014/main" id="{AE0C62C0-1E8B-45A4-9D27-0F37F3543C3C}"/>
              </a:ext>
            </a:extLst>
          </p:cNvPr>
          <p:cNvPicPr>
            <a:picLocks noChangeAspect="1"/>
          </p:cNvPicPr>
          <p:nvPr/>
        </p:nvPicPr>
        <p:blipFill>
          <a:blip r:embed="rId4"/>
          <a:stretch>
            <a:fillRect/>
          </a:stretch>
        </p:blipFill>
        <p:spPr>
          <a:xfrm>
            <a:off x="5692914" y="1243584"/>
            <a:ext cx="3055295" cy="3465257"/>
          </a:xfrm>
          <a:prstGeom prst="rect">
            <a:avLst/>
          </a:prstGeom>
          <a:ln>
            <a:solidFill>
              <a:schemeClr val="tx1"/>
            </a:solidFill>
          </a:ln>
        </p:spPr>
      </p:pic>
      <p:sp>
        <p:nvSpPr>
          <p:cNvPr id="4" name="Snip Single Corner Rectangle 3"/>
          <p:cNvSpPr/>
          <p:nvPr/>
        </p:nvSpPr>
        <p:spPr>
          <a:xfrm>
            <a:off x="801353" y="1243584"/>
            <a:ext cx="4535424" cy="557784"/>
          </a:xfrm>
          <a:prstGeom prst="snip1Rect">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4000" b="1"/>
              <a:t>YOU NEED:</a:t>
            </a:r>
          </a:p>
        </p:txBody>
      </p:sp>
      <p:sp>
        <p:nvSpPr>
          <p:cNvPr id="5" name="Snip Diagonal Corner Rectangle 4"/>
          <p:cNvSpPr/>
          <p:nvPr/>
        </p:nvSpPr>
        <p:spPr>
          <a:xfrm>
            <a:off x="801353" y="1845927"/>
            <a:ext cx="2216167" cy="1199025"/>
          </a:xfrm>
          <a:prstGeom prst="snip2DiagRect">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400" b="1"/>
              <a:t>MU STUDENT </a:t>
            </a:r>
            <a:br>
              <a:rPr lang="en-IE" sz="2400" b="1"/>
            </a:br>
            <a:r>
              <a:rPr lang="en-IE" sz="2400" b="1"/>
              <a:t>NUMBER</a:t>
            </a:r>
          </a:p>
        </p:txBody>
      </p:sp>
      <p:sp>
        <p:nvSpPr>
          <p:cNvPr id="8" name="Snip Diagonal Corner Rectangle 7"/>
          <p:cNvSpPr/>
          <p:nvPr/>
        </p:nvSpPr>
        <p:spPr>
          <a:xfrm>
            <a:off x="3133073" y="1845927"/>
            <a:ext cx="2203704" cy="1199025"/>
          </a:xfrm>
          <a:prstGeom prst="snip2DiagRect">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800" b="1"/>
              <a:t>MU PASSWORD</a:t>
            </a:r>
          </a:p>
        </p:txBody>
      </p:sp>
      <p:sp>
        <p:nvSpPr>
          <p:cNvPr id="10" name="Plus 9"/>
          <p:cNvSpPr/>
          <p:nvPr/>
        </p:nvSpPr>
        <p:spPr>
          <a:xfrm>
            <a:off x="2705085" y="2171119"/>
            <a:ext cx="749808" cy="548640"/>
          </a:xfrm>
          <a:prstGeom prst="mathPlus">
            <a:avLst/>
          </a:prstGeom>
          <a:solidFill>
            <a:schemeClr val="bg1"/>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9260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457200" y="235378"/>
            <a:ext cx="8229600" cy="695262"/>
          </a:xfrm>
        </p:spPr>
        <p:txBody>
          <a:bodyPr>
            <a:normAutofit fontScale="90000"/>
          </a:bodyPr>
          <a:lstStyle/>
          <a:p>
            <a:r>
              <a:rPr lang="en-IE" b="1">
                <a:solidFill>
                  <a:srgbClr val="822327"/>
                </a:solidFill>
              </a:rPr>
              <a:t>Your Personal Details</a:t>
            </a:r>
            <a:endParaRPr lang="en-IE" b="1">
              <a:solidFill>
                <a:srgbClr val="822327"/>
              </a:solidFill>
              <a:cs typeface="Calibri"/>
            </a:endParaRPr>
          </a:p>
        </p:txBody>
      </p:sp>
      <p:sp>
        <p:nvSpPr>
          <p:cNvPr id="7" name="Content Placeholder 6"/>
          <p:cNvSpPr>
            <a:spLocks noGrp="1"/>
          </p:cNvSpPr>
          <p:nvPr>
            <p:ph idx="1"/>
          </p:nvPr>
        </p:nvSpPr>
        <p:spPr>
          <a:xfrm>
            <a:off x="457200" y="930640"/>
            <a:ext cx="8229600" cy="4761341"/>
          </a:xfrm>
        </p:spPr>
        <p:txBody>
          <a:bodyPr vert="horz" lIns="91440" tIns="45720" rIns="91440" bIns="45720" rtlCol="0" anchor="t">
            <a:normAutofit/>
          </a:bodyPr>
          <a:lstStyle/>
          <a:p>
            <a:pPr lvl="1">
              <a:buFont typeface="Arial" panose="020B0604020202020204" pitchFamily="34" charset="0"/>
              <a:buChar char="•"/>
            </a:pPr>
            <a:r>
              <a:rPr lang="en-IE" sz="1800">
                <a:latin typeface="Arial" panose="020B0604020202020204" pitchFamily="34" charset="0"/>
                <a:cs typeface="Arial" panose="020B0604020202020204" pitchFamily="34" charset="0"/>
              </a:rPr>
              <a:t>Please always ensure that your details are accurate and up to date on your registration. </a:t>
            </a:r>
            <a:br>
              <a:rPr lang="en-IE" sz="1800">
                <a:latin typeface="Arial" panose="020B0604020202020204" pitchFamily="34" charset="0"/>
                <a:cs typeface="Arial" panose="020B0604020202020204" pitchFamily="34" charset="0"/>
              </a:rPr>
            </a:br>
            <a:endParaRPr lang="en-IE" sz="1800">
              <a:latin typeface="Arial" panose="020B0604020202020204" pitchFamily="34" charset="0"/>
              <a:cs typeface="Arial" panose="020B0604020202020204" pitchFamily="34" charset="0"/>
            </a:endParaRPr>
          </a:p>
          <a:p>
            <a:pPr marL="457200" lvl="1" indent="0">
              <a:buNone/>
            </a:pPr>
            <a:endParaRPr lang="en-IE" sz="1800">
              <a:latin typeface="Arial" panose="020B0604020202020204" pitchFamily="34" charset="0"/>
              <a:cs typeface="Arial" panose="020B0604020202020204" pitchFamily="34" charset="0"/>
            </a:endParaRPr>
          </a:p>
          <a:p>
            <a:pPr marL="457200" lvl="1" indent="0">
              <a:buNone/>
            </a:pPr>
            <a:endParaRPr lang="en-IE" sz="1800">
              <a:latin typeface="Arial" panose="020B0604020202020204" pitchFamily="34" charset="0"/>
              <a:cs typeface="Arial" panose="020B0604020202020204" pitchFamily="34" charset="0"/>
            </a:endParaRPr>
          </a:p>
          <a:p>
            <a:pPr marL="457200" lvl="1" indent="0">
              <a:buNone/>
            </a:pPr>
            <a:endParaRPr lang="en-IE" sz="1800">
              <a:latin typeface="Arial" panose="020B0604020202020204" pitchFamily="34" charset="0"/>
              <a:cs typeface="Arial" panose="020B0604020202020204" pitchFamily="34" charset="0"/>
            </a:endParaRPr>
          </a:p>
          <a:p>
            <a:pPr marL="457200" lvl="1" indent="0">
              <a:buNone/>
            </a:pPr>
            <a:endParaRPr lang="en-IE" sz="1800">
              <a:latin typeface="Arial" panose="020B0604020202020204" pitchFamily="34" charset="0"/>
              <a:cs typeface="Arial" panose="020B0604020202020204" pitchFamily="34" charset="0"/>
            </a:endParaRPr>
          </a:p>
          <a:p>
            <a:pPr marL="457200" lvl="1" indent="0">
              <a:buNone/>
            </a:pPr>
            <a:endParaRPr lang="en-IE" sz="1800">
              <a:latin typeface="Arial" panose="020B0604020202020204" pitchFamily="34" charset="0"/>
              <a:cs typeface="Arial" panose="020B0604020202020204" pitchFamily="34" charset="0"/>
            </a:endParaRPr>
          </a:p>
          <a:p>
            <a:pPr lvl="1">
              <a:buFont typeface="Arial" panose="020B0604020202020204" pitchFamily="34" charset="0"/>
              <a:buChar char="•"/>
            </a:pPr>
            <a:r>
              <a:rPr lang="en-US" sz="1800">
                <a:latin typeface="Arial"/>
                <a:cs typeface="Arial"/>
              </a:rPr>
              <a:t>To update details log into </a:t>
            </a:r>
            <a:r>
              <a:rPr lang="en-US" sz="1800" b="1">
                <a:latin typeface="Arial"/>
                <a:cs typeface="Arial"/>
              </a:rPr>
              <a:t>‘Student Web’</a:t>
            </a:r>
            <a:r>
              <a:rPr lang="en-US" sz="1800">
                <a:latin typeface="Arial"/>
                <a:cs typeface="Arial"/>
              </a:rPr>
              <a:t> found on the </a:t>
            </a:r>
            <a:r>
              <a:rPr lang="en-US" sz="1800" b="1" i="1">
                <a:latin typeface="Arial"/>
                <a:cs typeface="Arial"/>
              </a:rPr>
              <a:t>For Current Students</a:t>
            </a:r>
            <a:r>
              <a:rPr lang="en-US" sz="1800" b="1">
                <a:latin typeface="Arial"/>
                <a:cs typeface="Arial"/>
              </a:rPr>
              <a:t> webpage</a:t>
            </a:r>
            <a:r>
              <a:rPr lang="en-US" sz="1800">
                <a:latin typeface="Arial"/>
                <a:cs typeface="Arial"/>
              </a:rPr>
              <a:t>. </a:t>
            </a:r>
            <a:endParaRPr lang="en-US" sz="1800">
              <a:latin typeface="Arial" panose="020B0604020202020204" pitchFamily="34" charset="0"/>
              <a:cs typeface="Arial" panose="020B0604020202020204" pitchFamily="34" charset="0"/>
            </a:endParaRPr>
          </a:p>
          <a:p>
            <a:pPr lvl="1">
              <a:buFont typeface="Arial" panose="020B0604020202020204" pitchFamily="34" charset="0"/>
              <a:buChar char="•"/>
            </a:pPr>
            <a:r>
              <a:rPr lang="en-US" sz="1800">
                <a:latin typeface="Arial"/>
                <a:cs typeface="Arial"/>
              </a:rPr>
              <a:t>Example of an Irish address: </a:t>
            </a:r>
            <a:endParaRPr lang="en-US" sz="1800">
              <a:latin typeface="Arial" panose="020B0604020202020204" pitchFamily="34" charset="0"/>
              <a:cs typeface="Arial" panose="020B0604020202020204" pitchFamily="34" charset="0"/>
            </a:endParaRPr>
          </a:p>
          <a:p>
            <a:pPr lvl="2">
              <a:buFont typeface="Arial" panose="020B0604020202020204" pitchFamily="34" charset="0"/>
              <a:buChar char="•"/>
            </a:pPr>
            <a:r>
              <a:rPr lang="en-US" sz="1800">
                <a:latin typeface="Arial" panose="020B0604020202020204" pitchFamily="34" charset="0"/>
                <a:cs typeface="Arial" panose="020B0604020202020204" pitchFamily="34" charset="0"/>
              </a:rPr>
              <a:t>ELM 9A, COURTYARD APARTMENTS, MAYNOOTH UNIVERSITY, MAYNOOTH, CO. KILDARE, W23 F3F1, Ireland.</a:t>
            </a:r>
          </a:p>
          <a:p>
            <a:pPr lvl="2">
              <a:buFont typeface="Arial" panose="020B0604020202020204" pitchFamily="34" charset="0"/>
              <a:buChar char="•"/>
            </a:pPr>
            <a:r>
              <a:rPr lang="en-US" sz="1800">
                <a:latin typeface="Arial" panose="020B0604020202020204" pitchFamily="34" charset="0"/>
                <a:cs typeface="Arial" panose="020B0604020202020204" pitchFamily="34" charset="0"/>
              </a:rPr>
              <a:t>7 STRAFFAN GREEN, STRAFFAN WOOD, MAYNOOTH, CO. KILDARE, W23 Y2W9, Ireland.</a:t>
            </a:r>
          </a:p>
          <a:p>
            <a:pPr lvl="1"/>
            <a:endParaRPr lang="en-IE" sz="1800">
              <a:latin typeface="Arial" panose="020B0604020202020204" pitchFamily="34" charset="0"/>
              <a:cs typeface="Arial" panose="020B0604020202020204" pitchFamily="34" charset="0"/>
            </a:endParaRPr>
          </a:p>
        </p:txBody>
      </p:sp>
      <p:sp>
        <p:nvSpPr>
          <p:cNvPr id="4" name="Hexagon 3"/>
          <p:cNvSpPr/>
          <p:nvPr/>
        </p:nvSpPr>
        <p:spPr>
          <a:xfrm>
            <a:off x="1252728" y="1692276"/>
            <a:ext cx="2084832" cy="1700784"/>
          </a:xfrm>
          <a:prstGeom prst="hexagon">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IE"/>
              <a:t>STUDY ADDRESS</a:t>
            </a:r>
          </a:p>
        </p:txBody>
      </p:sp>
      <p:sp>
        <p:nvSpPr>
          <p:cNvPr id="10" name="Hexagon 9"/>
          <p:cNvSpPr/>
          <p:nvPr/>
        </p:nvSpPr>
        <p:spPr>
          <a:xfrm>
            <a:off x="3794760" y="1692276"/>
            <a:ext cx="2084832" cy="1700784"/>
          </a:xfrm>
          <a:prstGeom prst="hexagon">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IE"/>
              <a:t>HOME ADDRESS</a:t>
            </a:r>
          </a:p>
        </p:txBody>
      </p:sp>
      <p:sp>
        <p:nvSpPr>
          <p:cNvPr id="11" name="Hexagon 10"/>
          <p:cNvSpPr/>
          <p:nvPr/>
        </p:nvSpPr>
        <p:spPr>
          <a:xfrm>
            <a:off x="6443472" y="1692276"/>
            <a:ext cx="2084832" cy="1700784"/>
          </a:xfrm>
          <a:prstGeom prst="hexagon">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a:t>EMERGENCY CONTACT</a:t>
            </a:r>
          </a:p>
        </p:txBody>
      </p:sp>
    </p:spTree>
    <p:extLst>
      <p:ext uri="{BB962C8B-B14F-4D97-AF65-F5344CB8AC3E}">
        <p14:creationId xmlns:p14="http://schemas.microsoft.com/office/powerpoint/2010/main" val="104356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normAutofit/>
          </a:bodyPr>
          <a:lstStyle/>
          <a:p>
            <a:pPr algn="l"/>
            <a:r>
              <a:rPr lang="en-IE" sz="1800" b="1">
                <a:solidFill>
                  <a:srgbClr val="822327"/>
                </a:solidFill>
                <a:latin typeface="Arial"/>
                <a:cs typeface="Arial"/>
              </a:rPr>
              <a:t>For Current Students section of MU website:</a:t>
            </a:r>
            <a:r>
              <a:rPr lang="en-IE" sz="1800">
                <a:latin typeface="Arial"/>
                <a:cs typeface="Arial"/>
              </a:rPr>
              <a:t> </a:t>
            </a:r>
            <a:r>
              <a:rPr lang="en-IE" sz="1800">
                <a:latin typeface="Arial"/>
                <a:cs typeface="Arial"/>
                <a:hlinkClick r:id="rId3"/>
              </a:rPr>
              <a:t>https://www.maynoothuniversity.ie/current-students</a:t>
            </a:r>
            <a:endParaRPr lang="en-IE" sz="1800">
              <a:latin typeface="Arial"/>
              <a:cs typeface="Arial"/>
            </a:endParaRP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915573"/>
            <a:ext cx="8229600" cy="3701252"/>
          </a:xfrm>
        </p:spPr>
      </p:pic>
      <p:sp>
        <p:nvSpPr>
          <p:cNvPr id="7" name="Down Arrow 6"/>
          <p:cNvSpPr/>
          <p:nvPr/>
        </p:nvSpPr>
        <p:spPr>
          <a:xfrm rot="2700000">
            <a:off x="5293181" y="2818131"/>
            <a:ext cx="484632" cy="978408"/>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1571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Chevron 10"/>
          <p:cNvSpPr/>
          <p:nvPr/>
        </p:nvSpPr>
        <p:spPr>
          <a:xfrm>
            <a:off x="3968496" y="4503260"/>
            <a:ext cx="4416552" cy="1106424"/>
          </a:xfrm>
          <a:prstGeom prst="chevron">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lvl="1"/>
            <a:r>
              <a:rPr lang="en-IE">
                <a:solidFill>
                  <a:srgbClr val="FF0000"/>
                </a:solidFill>
                <a:latin typeface="Arial"/>
                <a:cs typeface="Arial"/>
              </a:rPr>
              <a:t>To remove </a:t>
            </a:r>
            <a:r>
              <a:rPr lang="en-IE">
                <a:latin typeface="Arial"/>
                <a:cs typeface="Arial"/>
              </a:rPr>
              <a:t>a module from your registration, email: </a:t>
            </a:r>
            <a:r>
              <a:rPr lang="en-IE">
                <a:latin typeface="Arial"/>
                <a:cs typeface="Arial"/>
                <a:hlinkClick r:id="rId3"/>
              </a:rPr>
              <a:t>registration.docs@mu.ie</a:t>
            </a:r>
            <a:r>
              <a:rPr lang="en-IE">
                <a:latin typeface="Arial"/>
                <a:cs typeface="Arial"/>
              </a:rPr>
              <a:t>  </a:t>
            </a:r>
            <a:endParaRPr lang="en-IE">
              <a:latin typeface="Arial" panose="020B0604020202020204" pitchFamily="34" charset="0"/>
              <a:cs typeface="Arial" panose="020B0604020202020204" pitchFamily="34" charset="0"/>
            </a:endParaRPr>
          </a:p>
        </p:txBody>
      </p:sp>
      <p:sp>
        <p:nvSpPr>
          <p:cNvPr id="3" name="Cloud 2"/>
          <p:cNvSpPr/>
          <p:nvPr/>
        </p:nvSpPr>
        <p:spPr>
          <a:xfrm rot="1741729">
            <a:off x="6656833" y="214961"/>
            <a:ext cx="2386584" cy="1508601"/>
          </a:xfrm>
          <a:prstGeom prst="cloud">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a:t>MODULE </a:t>
            </a:r>
          </a:p>
          <a:p>
            <a:pPr algn="ctr"/>
            <a:r>
              <a:rPr lang="en-IE"/>
              <a:t>= </a:t>
            </a:r>
          </a:p>
          <a:p>
            <a:pPr algn="ctr"/>
            <a:r>
              <a:rPr lang="en-IE"/>
              <a:t>CLASS</a:t>
            </a:r>
          </a:p>
        </p:txBody>
      </p:sp>
      <p:sp>
        <p:nvSpPr>
          <p:cNvPr id="6" name="Title 5"/>
          <p:cNvSpPr>
            <a:spLocks noGrp="1"/>
          </p:cNvSpPr>
          <p:nvPr>
            <p:ph type="title"/>
          </p:nvPr>
        </p:nvSpPr>
        <p:spPr>
          <a:xfrm>
            <a:off x="457200" y="207945"/>
            <a:ext cx="8229600" cy="750126"/>
          </a:xfrm>
        </p:spPr>
        <p:txBody>
          <a:bodyPr>
            <a:normAutofit fontScale="90000"/>
          </a:bodyPr>
          <a:lstStyle/>
          <a:p>
            <a:r>
              <a:rPr lang="en-IE" b="1"/>
              <a:t>Modules</a:t>
            </a:r>
          </a:p>
        </p:txBody>
      </p:sp>
      <p:sp>
        <p:nvSpPr>
          <p:cNvPr id="7" name="Content Placeholder 6"/>
          <p:cNvSpPr>
            <a:spLocks noGrp="1"/>
          </p:cNvSpPr>
          <p:nvPr>
            <p:ph idx="1"/>
          </p:nvPr>
        </p:nvSpPr>
        <p:spPr>
          <a:xfrm>
            <a:off x="141733" y="1083722"/>
            <a:ext cx="7708392" cy="4525963"/>
          </a:xfrm>
        </p:spPr>
        <p:txBody>
          <a:bodyPr vert="horz" lIns="91440" tIns="45720" rIns="91440" bIns="45720" rtlCol="0" anchor="t">
            <a:normAutofit/>
          </a:bodyPr>
          <a:lstStyle/>
          <a:p>
            <a:r>
              <a:rPr lang="en-IE" sz="1800" dirty="0">
                <a:latin typeface="Arial"/>
                <a:cs typeface="Arial"/>
              </a:rPr>
              <a:t>As a visiting student you can take modules across all </a:t>
            </a:r>
            <a:br>
              <a:rPr lang="en-IE" sz="1800" dirty="0">
                <a:latin typeface="Arial" panose="020B0604020202020204" pitchFamily="34" charset="0"/>
                <a:cs typeface="Arial" panose="020B0604020202020204" pitchFamily="34" charset="0"/>
              </a:rPr>
            </a:br>
            <a:r>
              <a:rPr lang="en-IE" sz="1800" dirty="0">
                <a:latin typeface="Arial"/>
                <a:cs typeface="Arial"/>
              </a:rPr>
              <a:t>Departments at MU. </a:t>
            </a:r>
            <a:endParaRPr lang="en-IE" sz="1800">
              <a:latin typeface="Arial" panose="020B0604020202020204" pitchFamily="34" charset="0"/>
              <a:cs typeface="Arial" panose="020B0604020202020204" pitchFamily="34" charset="0"/>
            </a:endParaRPr>
          </a:p>
          <a:p>
            <a:r>
              <a:rPr lang="en-IE" sz="1800" dirty="0">
                <a:latin typeface="Arial"/>
                <a:cs typeface="Arial"/>
              </a:rPr>
              <a:t>It is </a:t>
            </a:r>
            <a:r>
              <a:rPr lang="en-IE" sz="1800" b="1" dirty="0">
                <a:latin typeface="Arial"/>
                <a:cs typeface="Arial"/>
              </a:rPr>
              <a:t>your responsibility </a:t>
            </a:r>
            <a:r>
              <a:rPr lang="en-IE" sz="1800" dirty="0">
                <a:latin typeface="Arial"/>
                <a:cs typeface="Arial"/>
              </a:rPr>
              <a:t>to ensure you take the necessary or required modules and credits that will be approved by your home university. </a:t>
            </a:r>
            <a:endParaRPr lang="en-IE" sz="1800" dirty="0">
              <a:latin typeface="Arial" panose="020B0604020202020204" pitchFamily="34" charset="0"/>
              <a:cs typeface="Arial" panose="020B0604020202020204" pitchFamily="34" charset="0"/>
            </a:endParaRPr>
          </a:p>
          <a:p>
            <a:r>
              <a:rPr lang="en-IE" sz="1800" dirty="0">
                <a:latin typeface="Arial"/>
                <a:cs typeface="Arial"/>
              </a:rPr>
              <a:t>We recommend that you take no more than 30 ECTS per semester.</a:t>
            </a:r>
          </a:p>
          <a:p>
            <a:r>
              <a:rPr lang="en-IE" sz="1800" b="1" u="sng" dirty="0">
                <a:solidFill>
                  <a:srgbClr val="FF0000"/>
                </a:solidFill>
                <a:latin typeface="Arial"/>
                <a:cs typeface="Arial"/>
              </a:rPr>
              <a:t>CHANGING MODULES: </a:t>
            </a:r>
            <a:endParaRPr lang="en-IE" sz="1800" b="1" u="sng" dirty="0">
              <a:solidFill>
                <a:srgbClr val="FF0000"/>
              </a:solidFill>
              <a:latin typeface="Arial" panose="020B0604020202020204" pitchFamily="34" charset="0"/>
              <a:cs typeface="Arial" panose="020B0604020202020204" pitchFamily="34" charset="0"/>
            </a:endParaRPr>
          </a:p>
          <a:p>
            <a:endParaRPr lang="en-IE" sz="1800" b="1" u="sng">
              <a:solidFill>
                <a:srgbClr val="FF0000"/>
              </a:solidFill>
              <a:latin typeface="Arial" panose="020B0604020202020204" pitchFamily="34" charset="0"/>
              <a:cs typeface="Arial" panose="020B0604020202020204" pitchFamily="34" charset="0"/>
            </a:endParaRPr>
          </a:p>
          <a:p>
            <a:pPr lvl="1"/>
            <a:endParaRPr lang="en-IE" sz="1800">
              <a:latin typeface="Arial" panose="020B0604020202020204" pitchFamily="34" charset="0"/>
              <a:cs typeface="Arial" panose="020B0604020202020204" pitchFamily="34" charset="0"/>
            </a:endParaRPr>
          </a:p>
        </p:txBody>
      </p:sp>
      <p:sp>
        <p:nvSpPr>
          <p:cNvPr id="5" name="Chevron 4"/>
          <p:cNvSpPr/>
          <p:nvPr/>
        </p:nvSpPr>
        <p:spPr>
          <a:xfrm>
            <a:off x="393192" y="3145535"/>
            <a:ext cx="3090672" cy="1106424"/>
          </a:xfrm>
          <a:prstGeom prst="chevron">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a:solidFill>
                  <a:schemeClr val="bg1"/>
                </a:solidFill>
              </a:rPr>
              <a:t>Identify Department International Coordinator</a:t>
            </a:r>
          </a:p>
        </p:txBody>
      </p:sp>
      <p:sp>
        <p:nvSpPr>
          <p:cNvPr id="8" name="Chevron 7"/>
          <p:cNvSpPr/>
          <p:nvPr/>
        </p:nvSpPr>
        <p:spPr>
          <a:xfrm>
            <a:off x="2916935" y="3145535"/>
            <a:ext cx="3294127" cy="1106424"/>
          </a:xfrm>
          <a:prstGeom prst="chevron">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a:solidFill>
                  <a:schemeClr val="bg1"/>
                </a:solidFill>
              </a:rPr>
              <a:t>Email &amp; Request Approval</a:t>
            </a:r>
            <a:br>
              <a:rPr lang="en-IE">
                <a:solidFill>
                  <a:schemeClr val="bg1"/>
                </a:solidFill>
              </a:rPr>
            </a:br>
            <a:r>
              <a:rPr lang="en-IE" sz="1200">
                <a:solidFill>
                  <a:schemeClr val="bg1"/>
                </a:solidFill>
              </a:rPr>
              <a:t>(Incl. student no. &amp; transcript etc.) </a:t>
            </a:r>
          </a:p>
        </p:txBody>
      </p:sp>
      <p:sp>
        <p:nvSpPr>
          <p:cNvPr id="9" name="Chevron 8"/>
          <p:cNvSpPr/>
          <p:nvPr/>
        </p:nvSpPr>
        <p:spPr>
          <a:xfrm>
            <a:off x="5312664" y="3145535"/>
            <a:ext cx="3685032" cy="1106424"/>
          </a:xfrm>
          <a:prstGeom prst="chevron">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IE">
                <a:solidFill>
                  <a:schemeClr val="bg1"/>
                </a:solidFill>
                <a:cs typeface="Calibri"/>
              </a:rPr>
              <a:t>Complete the CHANGE MODULE form on the Student Records Office webpage</a:t>
            </a:r>
          </a:p>
        </p:txBody>
      </p:sp>
      <p:sp>
        <p:nvSpPr>
          <p:cNvPr id="10" name="Chevron 9"/>
          <p:cNvSpPr/>
          <p:nvPr/>
        </p:nvSpPr>
        <p:spPr>
          <a:xfrm>
            <a:off x="1545336" y="4503260"/>
            <a:ext cx="3266695" cy="1106424"/>
          </a:xfrm>
          <a:prstGeom prst="chevron">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a:solidFill>
                  <a:schemeClr val="bg1"/>
                </a:solidFill>
              </a:rPr>
              <a:t>Student Records will register you for new approved module</a:t>
            </a:r>
          </a:p>
        </p:txBody>
      </p:sp>
      <p:pic>
        <p:nvPicPr>
          <p:cNvPr id="4098" name="Picture 2" descr="Important stamp stock vector. Illustration of circle - 1368950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8" y="3192"/>
            <a:ext cx="1740535" cy="115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412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 y="-1967"/>
            <a:ext cx="9144000" cy="6858000"/>
          </a:xfrm>
          <a:prstGeom prst="rect">
            <a:avLst/>
          </a:prstGeom>
        </p:spPr>
      </p:pic>
      <p:sp>
        <p:nvSpPr>
          <p:cNvPr id="6" name="Title 5"/>
          <p:cNvSpPr>
            <a:spLocks noGrp="1"/>
          </p:cNvSpPr>
          <p:nvPr>
            <p:ph type="title"/>
          </p:nvPr>
        </p:nvSpPr>
        <p:spPr>
          <a:xfrm>
            <a:off x="457199" y="163802"/>
            <a:ext cx="8229600" cy="1143000"/>
          </a:xfrm>
        </p:spPr>
        <p:txBody>
          <a:bodyPr>
            <a:noAutofit/>
          </a:bodyPr>
          <a:lstStyle/>
          <a:p>
            <a:r>
              <a:rPr lang="en-IE" sz="2800" b="1">
                <a:solidFill>
                  <a:srgbClr val="822327"/>
                </a:solidFill>
                <a:latin typeface="Arial"/>
                <a:ea typeface="+mn-ea"/>
                <a:cs typeface="Arial"/>
              </a:rPr>
              <a:t>Changing Modules: </a:t>
            </a:r>
            <a:r>
              <a:rPr lang="en-IE" sz="2800">
                <a:hlinkClick r:id="rId3"/>
              </a:rPr>
              <a:t>https://www.maynoothuniversity.ie/records</a:t>
            </a:r>
            <a:r>
              <a:rPr lang="en-IE" sz="2800" b="1">
                <a:solidFill>
                  <a:srgbClr val="822327"/>
                </a:solidFill>
                <a:latin typeface="Arial"/>
                <a:ea typeface="+mn-ea"/>
                <a:cs typeface="Arial"/>
              </a:rPr>
              <a:t> </a:t>
            </a:r>
          </a:p>
        </p:txBody>
      </p:sp>
      <p:pic>
        <p:nvPicPr>
          <p:cNvPr id="7"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199" y="1154402"/>
            <a:ext cx="8229600" cy="2738725"/>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7290" y="4010891"/>
            <a:ext cx="5389418" cy="1745672"/>
          </a:xfrm>
          <a:prstGeom prst="rect">
            <a:avLst/>
          </a:prstGeom>
        </p:spPr>
      </p:pic>
      <p:sp>
        <p:nvSpPr>
          <p:cNvPr id="3" name="Left Arrow 2"/>
          <p:cNvSpPr/>
          <p:nvPr/>
        </p:nvSpPr>
        <p:spPr>
          <a:xfrm>
            <a:off x="7106194" y="4781006"/>
            <a:ext cx="1240971"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73321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457200" y="182880"/>
            <a:ext cx="8229600" cy="1143000"/>
          </a:xfrm>
        </p:spPr>
        <p:txBody>
          <a:bodyPr/>
          <a:lstStyle/>
          <a:p>
            <a:r>
              <a:rPr lang="en-IE" b="1" dirty="0">
                <a:solidFill>
                  <a:srgbClr val="822327"/>
                </a:solidFill>
              </a:rPr>
              <a:t>MU Student ID Card</a:t>
            </a:r>
          </a:p>
        </p:txBody>
      </p:sp>
      <p:sp>
        <p:nvSpPr>
          <p:cNvPr id="7" name="Content Placeholder 6"/>
          <p:cNvSpPr>
            <a:spLocks noGrp="1"/>
          </p:cNvSpPr>
          <p:nvPr>
            <p:ph idx="1"/>
          </p:nvPr>
        </p:nvSpPr>
        <p:spPr>
          <a:xfrm>
            <a:off x="457200" y="1166018"/>
            <a:ext cx="8229600" cy="4525963"/>
          </a:xfrm>
        </p:spPr>
        <p:txBody>
          <a:bodyPr vert="horz" lIns="91440" tIns="45720" rIns="91440" bIns="45720" rtlCol="0" anchor="t">
            <a:normAutofit/>
          </a:bodyPr>
          <a:lstStyle/>
          <a:p>
            <a:pPr lvl="1">
              <a:buFont typeface="Arial" panose="020B0604020202020204" pitchFamily="34" charset="0"/>
              <a:buChar char="•"/>
            </a:pPr>
            <a:r>
              <a:rPr lang="en-IE" sz="1600" dirty="0">
                <a:latin typeface="Arial"/>
                <a:cs typeface="Arial"/>
              </a:rPr>
              <a:t>You MUST book an appointment to attend the Student Records &amp; Registration Office to collect your student card.</a:t>
            </a:r>
            <a:endParaRPr lang="en-IE" sz="1600" b="1" dirty="0">
              <a:latin typeface="Arial"/>
              <a:cs typeface="Arial"/>
            </a:endParaRPr>
          </a:p>
          <a:p>
            <a:pPr lvl="1">
              <a:buFont typeface="Arial" panose="020B0604020202020204" pitchFamily="34" charset="0"/>
              <a:buChar char="•"/>
            </a:pPr>
            <a:r>
              <a:rPr lang="en-IE" sz="1600" dirty="0">
                <a:latin typeface="Arial" panose="020B0604020202020204" pitchFamily="34" charset="0"/>
                <a:cs typeface="Arial" panose="020B0604020202020204" pitchFamily="34" charset="0"/>
              </a:rPr>
              <a:t>You received an email about this directly from the Student Records &amp; Registration Office.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78" y="2309018"/>
            <a:ext cx="7649643" cy="3513687"/>
          </a:xfrm>
          <a:prstGeom prst="rect">
            <a:avLst/>
          </a:prstGeom>
        </p:spPr>
      </p:pic>
      <p:sp>
        <p:nvSpPr>
          <p:cNvPr id="8" name="Right Arrow 7"/>
          <p:cNvSpPr/>
          <p:nvPr/>
        </p:nvSpPr>
        <p:spPr>
          <a:xfrm rot="2223745">
            <a:off x="112984" y="431174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49615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IE"/>
              <a:t> </a:t>
            </a:r>
            <a:r>
              <a:rPr lang="en-IE" b="1" u="sng">
                <a:solidFill>
                  <a:srgbClr val="822327"/>
                </a:solidFill>
              </a:rPr>
              <a:t>Understanding the Timetable</a:t>
            </a:r>
            <a:endParaRPr lang="en-IE" b="1" u="sng">
              <a:solidFill>
                <a:srgbClr val="822327"/>
              </a:solidFill>
              <a:cs typeface="Calibri"/>
            </a:endParaRPr>
          </a:p>
        </p:txBody>
      </p:sp>
      <p:sp>
        <p:nvSpPr>
          <p:cNvPr id="7" name="Content Placeholder 6"/>
          <p:cNvSpPr>
            <a:spLocks noGrp="1"/>
          </p:cNvSpPr>
          <p:nvPr>
            <p:ph idx="1"/>
          </p:nvPr>
        </p:nvSpPr>
        <p:spPr>
          <a:xfrm>
            <a:off x="457200" y="1292947"/>
            <a:ext cx="8686800" cy="4525963"/>
          </a:xfrm>
        </p:spPr>
        <p:txBody>
          <a:bodyPr vert="horz" lIns="91440" tIns="45720" rIns="91440" bIns="45720" rtlCol="0" anchor="t">
            <a:noAutofit/>
          </a:bodyPr>
          <a:lstStyle/>
          <a:p>
            <a:r>
              <a:rPr lang="en-US" sz="1800" dirty="0">
                <a:latin typeface="Arial"/>
                <a:cs typeface="Arial"/>
              </a:rPr>
              <a:t>How to access your personalized timetable? </a:t>
            </a:r>
          </a:p>
          <a:p>
            <a:br>
              <a:rPr lang="en-US" sz="1800" dirty="0">
                <a:latin typeface="Arial"/>
                <a:cs typeface="Arial"/>
              </a:rPr>
            </a:br>
            <a:r>
              <a:rPr lang="en-US" sz="1800" dirty="0">
                <a:latin typeface="Arial"/>
                <a:cs typeface="Arial"/>
              </a:rPr>
              <a:t>Go to the </a:t>
            </a:r>
            <a:r>
              <a:rPr lang="en-US" sz="1800" b="1" dirty="0">
                <a:latin typeface="Arial"/>
                <a:cs typeface="Arial"/>
              </a:rPr>
              <a:t>'For Current Students' </a:t>
            </a:r>
            <a:r>
              <a:rPr lang="en-US" sz="1800" dirty="0">
                <a:latin typeface="Arial"/>
                <a:cs typeface="Arial"/>
              </a:rPr>
              <a:t>section of MU website.</a:t>
            </a:r>
          </a:p>
          <a:p>
            <a:endParaRPr lang="en-US" sz="1800" dirty="0">
              <a:latin typeface="Arial"/>
              <a:cs typeface="Arial"/>
            </a:endParaRPr>
          </a:p>
          <a:p>
            <a:r>
              <a:rPr lang="en-US" sz="1800" dirty="0">
                <a:latin typeface="Arial" panose="020B0604020202020204" pitchFamily="34" charset="0"/>
                <a:cs typeface="Arial" panose="020B0604020202020204" pitchFamily="34" charset="0"/>
              </a:rPr>
              <a:t>Allow time for your registration and timetable to update if you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are making changes to your modules.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Allow 2-3 days for changes to be reflected on your Moodle.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Timetabling Office will speak to you later this morning to explain everything further. </a:t>
            </a:r>
          </a:p>
          <a:p>
            <a:endParaRPr lang="en-US" sz="1800" dirty="0">
              <a:latin typeface="Arial" panose="020B0604020202020204" pitchFamily="34" charset="0"/>
              <a:cs typeface="Arial" panose="020B0604020202020204" pitchFamily="34" charset="0"/>
            </a:endParaRPr>
          </a:p>
        </p:txBody>
      </p:sp>
      <p:sp>
        <p:nvSpPr>
          <p:cNvPr id="3" name="Right Arrow 2"/>
          <p:cNvSpPr/>
          <p:nvPr/>
        </p:nvSpPr>
        <p:spPr>
          <a:xfrm>
            <a:off x="521208" y="1965393"/>
            <a:ext cx="292608" cy="292608"/>
          </a:xfrm>
          <a:prstGeom prst="rightArrow">
            <a:avLst/>
          </a:prstGeom>
          <a:solidFill>
            <a:srgbClr val="23BB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5122" name="Picture 2" descr="Searching for Patience - Housing and Homeless Sup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0810">
            <a:off x="7473698" y="1862538"/>
            <a:ext cx="1123476" cy="79092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Junior Certificate Time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2" y="84277"/>
            <a:ext cx="1238620" cy="12386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Junior Certificate Time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03715"/>
            <a:ext cx="1143000" cy="123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127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IE" b="1" dirty="0">
                <a:solidFill>
                  <a:srgbClr val="822327"/>
                </a:solidFill>
              </a:rPr>
              <a:t>Theology modules</a:t>
            </a:r>
          </a:p>
        </p:txBody>
      </p:sp>
      <p:sp>
        <p:nvSpPr>
          <p:cNvPr id="7" name="Content Placeholder 6"/>
          <p:cNvSpPr>
            <a:spLocks noGrp="1"/>
          </p:cNvSpPr>
          <p:nvPr>
            <p:ph idx="1"/>
          </p:nvPr>
        </p:nvSpPr>
        <p:spPr/>
        <p:txBody>
          <a:bodyPr vert="horz" lIns="91440" tIns="45720" rIns="91440" bIns="45720" rtlCol="0" anchor="t">
            <a:normAutofit/>
          </a:bodyPr>
          <a:lstStyle/>
          <a:p>
            <a:r>
              <a:rPr lang="en-IE" sz="1800" dirty="0">
                <a:latin typeface="Arial"/>
                <a:cs typeface="Arial"/>
              </a:rPr>
              <a:t>Students can register with St. Patrick's Pontifical University to take theology modules.</a:t>
            </a:r>
          </a:p>
          <a:p>
            <a:r>
              <a:rPr lang="en-IE" sz="1800" dirty="0">
                <a:latin typeface="Arial"/>
                <a:cs typeface="Arial"/>
              </a:rPr>
              <a:t>Link to form to register for modules sent to you via email. </a:t>
            </a:r>
          </a:p>
          <a:p>
            <a:r>
              <a:rPr lang="en-US" sz="1800" dirty="0">
                <a:latin typeface="Arial" panose="020B0604020202020204" pitchFamily="34" charset="0"/>
                <a:cs typeface="Arial" panose="020B0604020202020204" pitchFamily="34" charset="0"/>
              </a:rPr>
              <a:t>Please note numbers on modules are limited to 10 students.  Places will be offered on a first come first served basis. This form must be submitted by </a:t>
            </a:r>
            <a:r>
              <a:rPr lang="en-US" sz="1800" b="1" dirty="0">
                <a:latin typeface="Arial" panose="020B0604020202020204" pitchFamily="34" charset="0"/>
                <a:cs typeface="Arial" panose="020B0604020202020204" pitchFamily="34" charset="0"/>
              </a:rPr>
              <a:t>5pm on Thursday 26th January</a:t>
            </a:r>
            <a:r>
              <a:rPr lang="en-US" sz="1800" dirty="0">
                <a:latin typeface="Arial" panose="020B0604020202020204" pitchFamily="34" charset="0"/>
                <a:cs typeface="Arial" panose="020B0604020202020204" pitchFamily="34" charset="0"/>
              </a:rPr>
              <a:t>.  You will receive an email on or before Monday 30th January informing you if you are being offered a place on the course. </a:t>
            </a:r>
          </a:p>
          <a:p>
            <a:r>
              <a:rPr lang="en-US" sz="1800">
                <a:latin typeface="Arial" panose="020B0604020202020204" pitchFamily="34" charset="0"/>
                <a:cs typeface="Arial" panose="020B0604020202020204" pitchFamily="34" charset="0"/>
              </a:rPr>
              <a:t>Email</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3"/>
              </a:rPr>
              <a:t>registry@spcm.ie</a:t>
            </a:r>
            <a:r>
              <a:rPr lang="en-US" sz="1800" dirty="0">
                <a:latin typeface="Arial" panose="020B0604020202020204" pitchFamily="34" charset="0"/>
                <a:cs typeface="Arial" panose="020B0604020202020204" pitchFamily="34" charset="0"/>
              </a:rPr>
              <a:t>  </a:t>
            </a:r>
            <a:endParaRPr lang="en-IE" sz="18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I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1754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IE" b="1">
                <a:solidFill>
                  <a:srgbClr val="822327"/>
                </a:solidFill>
              </a:rPr>
              <a:t>Examinations</a:t>
            </a:r>
          </a:p>
        </p:txBody>
      </p:sp>
      <p:sp>
        <p:nvSpPr>
          <p:cNvPr id="7" name="Content Placeholder 6"/>
          <p:cNvSpPr>
            <a:spLocks noGrp="1"/>
          </p:cNvSpPr>
          <p:nvPr>
            <p:ph idx="1"/>
          </p:nvPr>
        </p:nvSpPr>
        <p:spPr/>
        <p:txBody>
          <a:bodyPr vert="horz" lIns="91440" tIns="45720" rIns="91440" bIns="45720" rtlCol="0" anchor="t">
            <a:normAutofit/>
          </a:bodyPr>
          <a:lstStyle/>
          <a:p>
            <a:r>
              <a:rPr lang="en-IE" sz="1800" dirty="0">
                <a:latin typeface="Arial"/>
                <a:cs typeface="Arial"/>
              </a:rPr>
              <a:t>You</a:t>
            </a:r>
            <a:r>
              <a:rPr lang="en-IE" sz="1800" b="1" dirty="0">
                <a:latin typeface="Arial"/>
                <a:cs typeface="Arial"/>
              </a:rPr>
              <a:t> </a:t>
            </a:r>
            <a:r>
              <a:rPr lang="en-IE" sz="1800" dirty="0">
                <a:latin typeface="Arial"/>
                <a:cs typeface="Arial"/>
              </a:rPr>
              <a:t>will sit the university scheduled exams in </a:t>
            </a:r>
            <a:r>
              <a:rPr lang="en-IE" sz="1800" b="1" dirty="0">
                <a:latin typeface="Arial"/>
                <a:cs typeface="Arial"/>
              </a:rPr>
              <a:t>May</a:t>
            </a:r>
            <a:r>
              <a:rPr lang="en-IE" sz="1800" dirty="0">
                <a:latin typeface="Arial"/>
                <a:cs typeface="Arial"/>
              </a:rPr>
              <a:t>. </a:t>
            </a:r>
            <a:endParaRPr lang="en-IE" sz="1800" dirty="0">
              <a:latin typeface="Arial" panose="020B0604020202020204" pitchFamily="34" charset="0"/>
              <a:cs typeface="Arial" panose="020B0604020202020204" pitchFamily="34" charset="0"/>
            </a:endParaRPr>
          </a:p>
          <a:p>
            <a:pPr lvl="1"/>
            <a:r>
              <a:rPr lang="en-IE" sz="1800" dirty="0">
                <a:latin typeface="Arial"/>
                <a:cs typeface="Arial"/>
              </a:rPr>
              <a:t>No exceptions to this policy. </a:t>
            </a:r>
            <a:endParaRPr lang="en-IE" sz="1800" dirty="0">
              <a:latin typeface="Arial" panose="020B0604020202020204" pitchFamily="34" charset="0"/>
              <a:cs typeface="Arial" panose="020B0604020202020204" pitchFamily="34" charset="0"/>
            </a:endParaRPr>
          </a:p>
          <a:p>
            <a:pPr lvl="1"/>
            <a:r>
              <a:rPr lang="en-IE" sz="1800" dirty="0">
                <a:latin typeface="Arial"/>
                <a:cs typeface="Arial"/>
              </a:rPr>
              <a:t>The Exams Office will release the timetable in </a:t>
            </a:r>
            <a:r>
              <a:rPr lang="en-IE" sz="1800" b="1" dirty="0">
                <a:latin typeface="Arial"/>
                <a:cs typeface="Arial"/>
              </a:rPr>
              <a:t>April. </a:t>
            </a:r>
          </a:p>
          <a:p>
            <a:r>
              <a:rPr lang="en-US" sz="1800" dirty="0">
                <a:latin typeface="Arial"/>
                <a:cs typeface="Arial"/>
              </a:rPr>
              <a:t>If you require exam accommodations or learning support, register with the MU Access Office (</a:t>
            </a:r>
            <a:r>
              <a:rPr lang="en-US" sz="1800" dirty="0">
                <a:latin typeface="Arial"/>
                <a:cs typeface="Arial"/>
                <a:hlinkClick r:id="rId3"/>
              </a:rPr>
              <a:t>access.office@mu.ie</a:t>
            </a:r>
            <a:r>
              <a:rPr lang="en-US" sz="1800" dirty="0">
                <a:latin typeface="Arial"/>
                <a:cs typeface="Arial"/>
              </a:rPr>
              <a:t>) as soon as possible. </a:t>
            </a:r>
          </a:p>
          <a:p>
            <a:r>
              <a:rPr lang="en-US" sz="1800" dirty="0">
                <a:latin typeface="Arial"/>
                <a:cs typeface="Arial"/>
              </a:rPr>
              <a:t>Do not make summer arrangements that begin before May 27</a:t>
            </a:r>
            <a:r>
              <a:rPr lang="en-US" sz="1800" baseline="30000" dirty="0">
                <a:latin typeface="Arial"/>
                <a:cs typeface="Arial"/>
              </a:rPr>
              <a:t>th.</a:t>
            </a:r>
            <a:endParaRPr lang="en-US" sz="1800" dirty="0">
              <a:latin typeface="Arial"/>
              <a:cs typeface="Arial"/>
            </a:endParaRPr>
          </a:p>
          <a:p>
            <a:r>
              <a:rPr lang="en-US" dirty="0"/>
              <a:t>Examination period: May 12th - 27th 2023</a:t>
            </a:r>
            <a:endParaRPr lang="en-US" sz="1800" dirty="0">
              <a:latin typeface="Arial" panose="020B0604020202020204" pitchFamily="34" charset="0"/>
              <a:cs typeface="Arial" panose="020B0604020202020204" pitchFamily="34" charset="0"/>
            </a:endParaRPr>
          </a:p>
          <a:p>
            <a:pPr marL="457200" lvl="1" indent="0">
              <a:buNone/>
            </a:pPr>
            <a:endParaRPr lang="en-IE" sz="1800" dirty="0">
              <a:latin typeface="Arial" panose="020B0604020202020204" pitchFamily="34" charset="0"/>
              <a:cs typeface="Arial" panose="020B0604020202020204" pitchFamily="34" charset="0"/>
            </a:endParaRPr>
          </a:p>
          <a:p>
            <a:pPr marL="457200" lvl="1" indent="0">
              <a:buNone/>
            </a:pPr>
            <a:endParaRPr lang="en-IE" sz="1800" dirty="0">
              <a:latin typeface="Arial" panose="020B0604020202020204" pitchFamily="34" charset="0"/>
              <a:cs typeface="Arial" panose="020B0604020202020204" pitchFamily="34" charset="0"/>
            </a:endParaRPr>
          </a:p>
        </p:txBody>
      </p:sp>
      <p:pic>
        <p:nvPicPr>
          <p:cNvPr id="2050" name="Picture 2" descr="Exams | Advice | Postgrad.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81842">
            <a:off x="7079837" y="4566622"/>
            <a:ext cx="1903163" cy="1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05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74" name="Picture 2" descr="garda-logo - Home and Community Care Ire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4706" y="549846"/>
            <a:ext cx="1443228" cy="144322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274638"/>
            <a:ext cx="8229600" cy="859218"/>
          </a:xfrm>
        </p:spPr>
        <p:txBody>
          <a:bodyPr/>
          <a:lstStyle/>
          <a:p>
            <a:r>
              <a:rPr lang="en-IE" b="1">
                <a:solidFill>
                  <a:srgbClr val="822327"/>
                </a:solidFill>
              </a:rPr>
              <a:t>Emergency / Need Assistance</a:t>
            </a:r>
            <a:endParaRPr lang="en-IE" b="1">
              <a:solidFill>
                <a:srgbClr val="822327"/>
              </a:solidFill>
              <a:cs typeface="Calibri"/>
            </a:endParaRPr>
          </a:p>
        </p:txBody>
      </p:sp>
      <p:sp>
        <p:nvSpPr>
          <p:cNvPr id="7" name="Content Placeholder 6"/>
          <p:cNvSpPr>
            <a:spLocks noGrp="1"/>
          </p:cNvSpPr>
          <p:nvPr>
            <p:ph idx="1"/>
          </p:nvPr>
        </p:nvSpPr>
        <p:spPr>
          <a:xfrm>
            <a:off x="457200" y="1133856"/>
            <a:ext cx="8229600" cy="4654297"/>
          </a:xfrm>
        </p:spPr>
        <p:txBody>
          <a:bodyPr vert="horz" lIns="91440" tIns="45720" rIns="91440" bIns="45720" rtlCol="0" anchor="t">
            <a:normAutofit/>
          </a:bodyPr>
          <a:lstStyle/>
          <a:p>
            <a:r>
              <a:rPr lang="en-US" sz="1800" dirty="0">
                <a:latin typeface="Arial"/>
                <a:cs typeface="Arial"/>
              </a:rPr>
              <a:t>999 or 112 – Police, Ambulance, Fire Services</a:t>
            </a:r>
          </a:p>
          <a:p>
            <a:r>
              <a:rPr lang="en-US" sz="1800" dirty="0">
                <a:latin typeface="Arial"/>
                <a:cs typeface="Arial"/>
              </a:rPr>
              <a:t>Campus Security 24/7: </a:t>
            </a:r>
            <a:br>
              <a:rPr lang="en-US" sz="1800" dirty="0">
                <a:latin typeface="Arial" panose="020B0604020202020204" pitchFamily="34" charset="0"/>
                <a:cs typeface="Arial" panose="020B0604020202020204" pitchFamily="34" charset="0"/>
              </a:rPr>
            </a:br>
            <a:r>
              <a:rPr lang="en-US" sz="1800" dirty="0">
                <a:latin typeface="Arial"/>
                <a:cs typeface="Arial"/>
              </a:rPr>
              <a:t>00353 1708 3929 or 00353 1708 3333 (Emergency)</a:t>
            </a:r>
          </a:p>
          <a:p>
            <a:r>
              <a:rPr lang="en-US" sz="1800" dirty="0">
                <a:latin typeface="Arial"/>
                <a:cs typeface="Arial"/>
              </a:rPr>
              <a:t>Sick? </a:t>
            </a:r>
            <a:endParaRPr lang="en-US" sz="1800" dirty="0">
              <a:latin typeface="Arial" panose="020B0604020202020204" pitchFamily="34" charset="0"/>
              <a:cs typeface="Arial" panose="020B0604020202020204" pitchFamily="34" charset="0"/>
            </a:endParaRPr>
          </a:p>
          <a:p>
            <a:pPr lvl="1"/>
            <a:r>
              <a:rPr lang="en-US" sz="1800" dirty="0">
                <a:latin typeface="Arial"/>
                <a:cs typeface="Arial"/>
              </a:rPr>
              <a:t>Doctor on campus: 003531708 3878 </a:t>
            </a:r>
          </a:p>
          <a:p>
            <a:pPr lvl="1"/>
            <a:r>
              <a:rPr lang="en-US" sz="1800" dirty="0">
                <a:latin typeface="Arial"/>
                <a:cs typeface="Arial"/>
              </a:rPr>
              <a:t>Off Campus Doctor: Dr. Denis Gaffney 00353 16291169 </a:t>
            </a:r>
            <a:endParaRPr lang="en-US" sz="1800" dirty="0">
              <a:latin typeface="Arial" panose="020B0604020202020204" pitchFamily="34" charset="0"/>
              <a:cs typeface="Arial" panose="020B0604020202020204" pitchFamily="34" charset="0"/>
            </a:endParaRPr>
          </a:p>
          <a:p>
            <a:pPr lvl="1"/>
            <a:r>
              <a:rPr lang="en-US" sz="1800" dirty="0">
                <a:latin typeface="Arial"/>
                <a:cs typeface="Arial"/>
              </a:rPr>
              <a:t>KDOC Appointments: 1890 599 362 </a:t>
            </a:r>
            <a:endParaRPr lang="en-US" sz="1800" dirty="0">
              <a:latin typeface="Arial" panose="020B0604020202020204" pitchFamily="34" charset="0"/>
              <a:cs typeface="Arial" panose="020B0604020202020204" pitchFamily="34" charset="0"/>
            </a:endParaRPr>
          </a:p>
          <a:p>
            <a:pPr lvl="1"/>
            <a:r>
              <a:rPr lang="en-US" sz="1800" dirty="0">
                <a:latin typeface="Arial"/>
                <a:cs typeface="Arial"/>
              </a:rPr>
              <a:t>Call ambulance 112 or 999 </a:t>
            </a:r>
            <a:endParaRPr lang="en-US" sz="1800" dirty="0">
              <a:latin typeface="Arial" panose="020B0604020202020204" pitchFamily="34" charset="0"/>
              <a:cs typeface="Arial" panose="020B0604020202020204" pitchFamily="34" charset="0"/>
            </a:endParaRPr>
          </a:p>
          <a:p>
            <a:pPr lvl="1"/>
            <a:r>
              <a:rPr lang="en-US" sz="1800" dirty="0">
                <a:latin typeface="Arial"/>
                <a:cs typeface="Arial"/>
              </a:rPr>
              <a:t>Nearest Hospital: Connolly Blanchardstown</a:t>
            </a:r>
          </a:p>
          <a:p>
            <a:pPr lvl="1"/>
            <a:r>
              <a:rPr lang="en-US" sz="1800" dirty="0">
                <a:latin typeface="Arial"/>
                <a:cs typeface="Arial"/>
              </a:rPr>
              <a:t>Need the Police? Dial 999 or 112 </a:t>
            </a:r>
            <a:br>
              <a:rPr lang="en-US" sz="1800" dirty="0">
                <a:latin typeface="Arial"/>
                <a:cs typeface="Arial"/>
              </a:rPr>
            </a:br>
            <a:endParaRPr lang="en-US" sz="1800">
              <a:latin typeface="Arial" panose="020B0604020202020204" pitchFamily="34" charset="0"/>
              <a:cs typeface="Arial" panose="020B0604020202020204" pitchFamily="34" charset="0"/>
            </a:endParaRPr>
          </a:p>
          <a:p>
            <a:pPr lvl="1"/>
            <a:r>
              <a:rPr lang="en-US" sz="1800" dirty="0">
                <a:latin typeface="Arial"/>
                <a:cs typeface="Arial"/>
              </a:rPr>
              <a:t>Call campus security to notify them of ambulance arriving on campus. If you need to attend A&amp;E - the wait times can be 8+ hours. Be prepared. </a:t>
            </a:r>
            <a:endParaRPr lang="en-IE" sz="1800" dirty="0">
              <a:latin typeface="Arial" panose="020B0604020202020204" pitchFamily="34" charset="0"/>
              <a:cs typeface="Arial" panose="020B0604020202020204" pitchFamily="34" charset="0"/>
            </a:endParaRPr>
          </a:p>
          <a:p>
            <a:pPr lvl="1">
              <a:buChar char="•"/>
            </a:pPr>
            <a:r>
              <a:rPr lang="en-US" sz="1800" dirty="0">
                <a:latin typeface="Arial"/>
                <a:cs typeface="Arial"/>
              </a:rPr>
              <a:t>If you need help </a:t>
            </a:r>
            <a:r>
              <a:rPr lang="en-US" sz="1800" b="1" dirty="0">
                <a:latin typeface="Arial"/>
                <a:cs typeface="Arial"/>
              </a:rPr>
              <a:t>ASK FOR IT!</a:t>
            </a:r>
            <a:r>
              <a:rPr lang="en-US" sz="1800" dirty="0">
                <a:latin typeface="Arial"/>
                <a:cs typeface="Arial"/>
              </a:rPr>
              <a:t> </a:t>
            </a:r>
            <a:endParaRPr lang="en-IE"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a:srcRect b="2386"/>
          <a:stretch/>
        </p:blipFill>
        <p:spPr>
          <a:xfrm>
            <a:off x="7739079" y="1927542"/>
            <a:ext cx="1388855" cy="1299084"/>
          </a:xfrm>
          <a:prstGeom prst="rect">
            <a:avLst/>
          </a:prstGeom>
        </p:spPr>
      </p:pic>
      <p:pic>
        <p:nvPicPr>
          <p:cNvPr id="3078" name="Picture 6" descr="National Ambulance Service on Twitter: &quot;We recently responded to a patient  with a #traumatic injury in #kildare. Assisted by our #FRONTLINE colleagues  in @gardainfo and @IrishAirCorps - we got the best possi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126" y="3224689"/>
            <a:ext cx="1246759" cy="124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16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noAutofit/>
          </a:bodyPr>
          <a:lstStyle/>
          <a:p>
            <a:r>
              <a:rPr lang="en-US" sz="3000" b="1" err="1">
                <a:solidFill>
                  <a:srgbClr val="822327"/>
                </a:solidFill>
                <a:latin typeface="Arial"/>
                <a:ea typeface="+mn-ea"/>
                <a:cs typeface="Arial"/>
              </a:rPr>
              <a:t>Céad</a:t>
            </a:r>
            <a:r>
              <a:rPr lang="en-US" sz="3000" b="1">
                <a:solidFill>
                  <a:srgbClr val="822327"/>
                </a:solidFill>
                <a:latin typeface="Arial"/>
                <a:ea typeface="+mn-ea"/>
                <a:cs typeface="Arial"/>
              </a:rPr>
              <a:t> </a:t>
            </a:r>
            <a:r>
              <a:rPr lang="en-US" sz="3000" b="1" err="1">
                <a:solidFill>
                  <a:srgbClr val="822327"/>
                </a:solidFill>
                <a:latin typeface="Arial"/>
                <a:ea typeface="+mn-ea"/>
                <a:cs typeface="Arial"/>
              </a:rPr>
              <a:t>Míle</a:t>
            </a:r>
            <a:r>
              <a:rPr lang="en-US" sz="3000" b="1">
                <a:solidFill>
                  <a:srgbClr val="822327"/>
                </a:solidFill>
                <a:latin typeface="Arial"/>
                <a:ea typeface="+mn-ea"/>
                <a:cs typeface="Arial"/>
              </a:rPr>
              <a:t> Fáilte!</a:t>
            </a:r>
            <a:br>
              <a:rPr lang="en-US" sz="3000" b="1">
                <a:solidFill>
                  <a:srgbClr val="822327"/>
                </a:solidFill>
                <a:latin typeface="Arial"/>
                <a:ea typeface="+mn-ea"/>
                <a:cs typeface="Arial"/>
              </a:rPr>
            </a:br>
            <a:r>
              <a:rPr lang="en-US" sz="3000" b="1">
                <a:solidFill>
                  <a:srgbClr val="822327"/>
                </a:solidFill>
                <a:latin typeface="Arial"/>
                <a:ea typeface="+mn-ea"/>
                <a:cs typeface="Arial"/>
              </a:rPr>
              <a:t>One Hundred Thousand Welcomes!</a:t>
            </a:r>
            <a:br>
              <a:rPr lang="en-US" sz="3000" b="1">
                <a:solidFill>
                  <a:srgbClr val="822327"/>
                </a:solidFill>
                <a:latin typeface="Arial"/>
                <a:ea typeface="+mn-ea"/>
                <a:cs typeface="Arial"/>
              </a:rPr>
            </a:br>
            <a:endParaRPr lang="en-IE" sz="3000" b="1">
              <a:solidFill>
                <a:srgbClr val="822327"/>
              </a:solidFill>
              <a:latin typeface="Arial"/>
              <a:ea typeface="+mn-ea"/>
              <a:cs typeface="Arial"/>
            </a:endParaRPr>
          </a:p>
        </p:txBody>
      </p:sp>
      <p:sp>
        <p:nvSpPr>
          <p:cNvPr id="7" name="Content Placeholder 6"/>
          <p:cNvSpPr>
            <a:spLocks noGrp="1"/>
          </p:cNvSpPr>
          <p:nvPr>
            <p:ph idx="1"/>
          </p:nvPr>
        </p:nvSpPr>
        <p:spPr/>
        <p:txBody>
          <a:bodyPr vert="horz" lIns="91440" tIns="45720" rIns="91440" bIns="45720" rtlCol="0" anchor="t">
            <a:normAutofit/>
          </a:bodyPr>
          <a:lstStyle/>
          <a:p>
            <a:r>
              <a:rPr lang="en-US" sz="1800" dirty="0">
                <a:latin typeface="Arial"/>
                <a:cs typeface="Arial"/>
              </a:rPr>
              <a:t>We are delighted that you have chosen Maynooth University for your studies. </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a:cs typeface="Arial"/>
              </a:rPr>
              <a:t>There are almost 250 new Erasmus and Study Abroad students starting at MU this semester. There will also be hundreds of returning students and other international students for you to meet and interact with during the semester. </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a:cs typeface="Arial"/>
              </a:rPr>
              <a:t>Please attend and listen to </a:t>
            </a:r>
            <a:r>
              <a:rPr lang="en-US" sz="1800" b="1" dirty="0">
                <a:latin typeface="Arial"/>
                <a:cs typeface="Arial"/>
              </a:rPr>
              <a:t>ALL</a:t>
            </a:r>
            <a:r>
              <a:rPr lang="en-US" sz="1800" dirty="0">
                <a:latin typeface="Arial"/>
                <a:cs typeface="Arial"/>
              </a:rPr>
              <a:t> orientation talks. They are for YOUR benefit and will help you adjust to life at Maynooth. </a:t>
            </a:r>
          </a:p>
          <a:p>
            <a:endParaRPr lang="en-US" sz="1800" dirty="0">
              <a:latin typeface="Arial"/>
              <a:cs typeface="Arial"/>
            </a:endParaRPr>
          </a:p>
          <a:p>
            <a:r>
              <a:rPr lang="en-US" sz="1800" dirty="0">
                <a:latin typeface="Arial"/>
                <a:cs typeface="Arial"/>
              </a:rPr>
              <a:t>ALL sessions will take place in this venue. </a:t>
            </a:r>
            <a:endParaRPr lang="en-IE" sz="1800" dirty="0">
              <a:latin typeface="Arial" panose="020B0604020202020204" pitchFamily="34" charset="0"/>
              <a:cs typeface="Arial" panose="020B0604020202020204" pitchFamily="34" charset="0"/>
            </a:endParaRPr>
          </a:p>
          <a:p>
            <a:endParaRPr lang="en-I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63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IE" b="1" dirty="0">
                <a:solidFill>
                  <a:srgbClr val="822327"/>
                </a:solidFill>
              </a:rPr>
              <a:t>MU Covid Response Team</a:t>
            </a:r>
            <a:endParaRPr lang="en-IE" b="1" dirty="0">
              <a:solidFill>
                <a:srgbClr val="822327"/>
              </a:solidFill>
              <a:cs typeface="Calibri"/>
            </a:endParaRPr>
          </a:p>
        </p:txBody>
      </p:sp>
      <p:sp>
        <p:nvSpPr>
          <p:cNvPr id="7" name="Content Placeholder 6"/>
          <p:cNvSpPr>
            <a:spLocks noGrp="1"/>
          </p:cNvSpPr>
          <p:nvPr>
            <p:ph idx="1"/>
          </p:nvPr>
        </p:nvSpPr>
        <p:spPr>
          <a:xfrm>
            <a:off x="457200" y="1295400"/>
            <a:ext cx="8229600" cy="4525963"/>
          </a:xfrm>
        </p:spPr>
        <p:txBody>
          <a:bodyPr vert="horz" lIns="91440" tIns="45720" rIns="91440" bIns="45720" rtlCol="0" anchor="t">
            <a:noAutofit/>
          </a:bodyPr>
          <a:lstStyle/>
          <a:p>
            <a:r>
              <a:rPr lang="en-IE" sz="2000" b="1" dirty="0">
                <a:latin typeface="Arial"/>
                <a:ea typeface="+mn-lt"/>
                <a:cs typeface="+mn-lt"/>
              </a:rPr>
              <a:t>The Covid Response Team can be contacted by email</a:t>
            </a:r>
            <a:r>
              <a:rPr lang="en-IE" sz="2000" dirty="0">
                <a:latin typeface="Arial"/>
                <a:ea typeface="+mn-lt"/>
                <a:cs typeface="+mn-lt"/>
              </a:rPr>
              <a:t> </a:t>
            </a:r>
            <a:r>
              <a:rPr lang="en-IE" sz="2000" u="sng" dirty="0">
                <a:latin typeface="Arial"/>
                <a:ea typeface="+mn-lt"/>
                <a:cs typeface="+mn-lt"/>
                <a:hlinkClick r:id="rId3"/>
              </a:rPr>
              <a:t>covid.response@mu.ie</a:t>
            </a:r>
            <a:r>
              <a:rPr lang="en-IE" sz="2000" dirty="0">
                <a:latin typeface="Arial"/>
                <a:ea typeface="+mn-lt"/>
                <a:cs typeface="+mn-lt"/>
              </a:rPr>
              <a:t>. This is monitored 7 days a week.</a:t>
            </a:r>
          </a:p>
          <a:p>
            <a:pPr marL="0" indent="0">
              <a:buNone/>
            </a:pPr>
            <a:endParaRPr lang="en-IE" sz="2000" dirty="0">
              <a:latin typeface="Arial"/>
              <a:ea typeface="+mn-lt"/>
              <a:cs typeface="+mn-lt"/>
            </a:endParaRPr>
          </a:p>
          <a:p>
            <a:r>
              <a:rPr lang="en-IE" sz="2000" dirty="0">
                <a:latin typeface="Arial"/>
                <a:ea typeface="+mn-lt"/>
                <a:cs typeface="+mn-lt"/>
              </a:rPr>
              <a:t>For on-campus issues, the Covid Response Team can be contacted on (01) 474 7999 from 9am to 6pm Monday to Friday.  Outside of these hours, this number will be answered by Campus Security, who will be able to help with urgent on-campus issues.</a:t>
            </a:r>
          </a:p>
          <a:p>
            <a:pPr marL="0" indent="0">
              <a:buNone/>
            </a:pPr>
            <a:endParaRPr lang="en-IE" sz="2000" dirty="0">
              <a:latin typeface="Arial"/>
              <a:ea typeface="+mn-lt"/>
              <a:cs typeface="+mn-lt"/>
            </a:endParaRPr>
          </a:p>
          <a:p>
            <a:r>
              <a:rPr lang="en-IE" sz="2000" dirty="0">
                <a:latin typeface="Arial"/>
                <a:ea typeface="+mn-lt"/>
                <a:cs typeface="+mn-lt"/>
              </a:rPr>
              <a:t>Rules on self-isolating, close contacts etc. are regularly changing. You must adhere to the latest guidelines. </a:t>
            </a:r>
          </a:p>
          <a:p>
            <a:r>
              <a:rPr lang="en-IE" sz="2000" dirty="0">
                <a:latin typeface="Arial"/>
                <a:cs typeface="Arial"/>
                <a:hlinkClick r:id="rId4"/>
              </a:rPr>
              <a:t>www.gov.ie</a:t>
            </a:r>
            <a:r>
              <a:rPr lang="en-IE" sz="2000" dirty="0">
                <a:latin typeface="Arial"/>
                <a:cs typeface="Arial"/>
              </a:rPr>
              <a:t> &amp; </a:t>
            </a:r>
            <a:r>
              <a:rPr lang="en-IE" sz="2000" dirty="0">
                <a:latin typeface="Arial"/>
                <a:cs typeface="Arial"/>
                <a:hlinkClick r:id="rId5"/>
              </a:rPr>
              <a:t>www.hse.ie</a:t>
            </a:r>
            <a:r>
              <a:rPr lang="en-IE" sz="2000" dirty="0">
                <a:latin typeface="Arial"/>
                <a:cs typeface="Arial"/>
              </a:rPr>
              <a:t> &amp; </a:t>
            </a:r>
            <a:r>
              <a:rPr lang="en-IE" sz="2000" dirty="0">
                <a:latin typeface="Arial"/>
                <a:cs typeface="Arial"/>
                <a:hlinkClick r:id="rId6"/>
              </a:rPr>
              <a:t>www.maynoothuniversity/coronavirus</a:t>
            </a:r>
            <a:r>
              <a:rPr lang="en-IE" sz="2000" dirty="0">
                <a:latin typeface="Arial"/>
                <a:cs typeface="Arial"/>
              </a:rPr>
              <a:t> are your main sources of information </a:t>
            </a:r>
          </a:p>
        </p:txBody>
      </p:sp>
    </p:spTree>
    <p:extLst>
      <p:ext uri="{BB962C8B-B14F-4D97-AF65-F5344CB8AC3E}">
        <p14:creationId xmlns:p14="http://schemas.microsoft.com/office/powerpoint/2010/main" val="1162122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457200" y="505714"/>
            <a:ext cx="8229600" cy="548806"/>
          </a:xfrm>
        </p:spPr>
        <p:txBody>
          <a:bodyPr vert="horz" lIns="91440" tIns="45720" rIns="91440" bIns="45720" rtlCol="0" anchor="ctr">
            <a:noAutofit/>
          </a:bodyPr>
          <a:lstStyle/>
          <a:p>
            <a:r>
              <a:rPr lang="en-IE" sz="4000" b="1" dirty="0">
                <a:solidFill>
                  <a:srgbClr val="822327"/>
                </a:solidFill>
                <a:latin typeface="Arial"/>
                <a:cs typeface="Arial"/>
              </a:rPr>
              <a:t>Thank You for Listening!</a:t>
            </a:r>
            <a:br>
              <a:rPr lang="en-IE" sz="4000" b="1">
                <a:latin typeface="Arial"/>
                <a:cs typeface="Arial"/>
              </a:rPr>
            </a:br>
            <a:endParaRPr lang="en-IE" sz="4000" b="1">
              <a:solidFill>
                <a:srgbClr val="822327"/>
              </a:solidFill>
              <a:latin typeface="Arial"/>
              <a:cs typeface="Arial"/>
            </a:endParaRPr>
          </a:p>
        </p:txBody>
      </p:sp>
      <p:pic>
        <p:nvPicPr>
          <p:cNvPr id="3" name="Picture 3" descr="A group of people walking in front of a building&#10;&#10;Description automatically generated">
            <a:extLst>
              <a:ext uri="{FF2B5EF4-FFF2-40B4-BE49-F238E27FC236}">
                <a16:creationId xmlns:a16="http://schemas.microsoft.com/office/drawing/2014/main" id="{9A5A6C11-ED8B-4DEB-A35C-21CDEEA086C0}"/>
              </a:ext>
            </a:extLst>
          </p:cNvPr>
          <p:cNvPicPr>
            <a:picLocks noGrp="1" noChangeAspect="1"/>
          </p:cNvPicPr>
          <p:nvPr>
            <p:ph idx="1"/>
          </p:nvPr>
        </p:nvPicPr>
        <p:blipFill>
          <a:blip r:embed="rId3"/>
          <a:stretch>
            <a:fillRect/>
          </a:stretch>
        </p:blipFill>
        <p:spPr>
          <a:xfrm>
            <a:off x="2865335" y="783182"/>
            <a:ext cx="3413330" cy="4109020"/>
          </a:xfrm>
        </p:spPr>
      </p:pic>
      <p:sp>
        <p:nvSpPr>
          <p:cNvPr id="4" name="Title 5">
            <a:extLst>
              <a:ext uri="{FF2B5EF4-FFF2-40B4-BE49-F238E27FC236}">
                <a16:creationId xmlns:a16="http://schemas.microsoft.com/office/drawing/2014/main" id="{A281B3B5-25C0-4239-8105-78A3AD93252F}"/>
              </a:ext>
            </a:extLst>
          </p:cNvPr>
          <p:cNvSpPr txBox="1">
            <a:spLocks/>
          </p:cNvSpPr>
          <p:nvPr/>
        </p:nvSpPr>
        <p:spPr>
          <a:xfrm>
            <a:off x="469304" y="4776215"/>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IE" sz="2800" b="1" i="1" dirty="0">
                <a:solidFill>
                  <a:srgbClr val="822327"/>
                </a:solidFill>
                <a:latin typeface="Arial"/>
                <a:cs typeface="Arial"/>
              </a:rPr>
              <a:t>We wish you the best of luck as you begin your studies at Maynooth University </a:t>
            </a:r>
          </a:p>
        </p:txBody>
      </p:sp>
    </p:spTree>
    <p:extLst>
      <p:ext uri="{BB962C8B-B14F-4D97-AF65-F5344CB8AC3E}">
        <p14:creationId xmlns:p14="http://schemas.microsoft.com/office/powerpoint/2010/main" val="327219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CC8E6CE7-8DD2-3706-4652-00B948C06A81}"/>
              </a:ext>
            </a:extLst>
          </p:cNvPr>
          <p:cNvSpPr/>
          <p:nvPr/>
        </p:nvSpPr>
        <p:spPr>
          <a:xfrm>
            <a:off x="817284" y="436281"/>
            <a:ext cx="1710763" cy="1622611"/>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IE" dirty="0"/>
              <a:t>74% female</a:t>
            </a:r>
          </a:p>
        </p:txBody>
      </p:sp>
      <p:sp>
        <p:nvSpPr>
          <p:cNvPr id="9" name="Flowchart: Connector 8">
            <a:extLst>
              <a:ext uri="{FF2B5EF4-FFF2-40B4-BE49-F238E27FC236}">
                <a16:creationId xmlns:a16="http://schemas.microsoft.com/office/drawing/2014/main" id="{81742214-160D-A919-17A7-84C60306AF2C}"/>
              </a:ext>
            </a:extLst>
          </p:cNvPr>
          <p:cNvSpPr/>
          <p:nvPr/>
        </p:nvSpPr>
        <p:spPr>
          <a:xfrm>
            <a:off x="242047" y="4084917"/>
            <a:ext cx="1395506" cy="1365624"/>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a:t>43%</a:t>
            </a:r>
          </a:p>
          <a:p>
            <a:pPr algn="ctr"/>
            <a:r>
              <a:rPr lang="en-IE" dirty="0"/>
              <a:t>US citizens</a:t>
            </a:r>
          </a:p>
        </p:txBody>
      </p:sp>
      <p:sp>
        <p:nvSpPr>
          <p:cNvPr id="10" name="Flowchart: Connector 9">
            <a:extLst>
              <a:ext uri="{FF2B5EF4-FFF2-40B4-BE49-F238E27FC236}">
                <a16:creationId xmlns:a16="http://schemas.microsoft.com/office/drawing/2014/main" id="{4538726A-34A1-3465-9C18-7DCC81DE2AD0}"/>
              </a:ext>
            </a:extLst>
          </p:cNvPr>
          <p:cNvSpPr/>
          <p:nvPr/>
        </p:nvSpPr>
        <p:spPr>
          <a:xfrm>
            <a:off x="833341" y="2332317"/>
            <a:ext cx="1763060" cy="1757083"/>
          </a:xfrm>
          <a:prstGeom prst="flowChartConnec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E" dirty="0"/>
              <a:t>102 US</a:t>
            </a:r>
          </a:p>
          <a:p>
            <a:pPr algn="ctr"/>
            <a:r>
              <a:rPr lang="en-IE" dirty="0"/>
              <a:t>35 French</a:t>
            </a:r>
          </a:p>
          <a:p>
            <a:pPr algn="ctr"/>
            <a:r>
              <a:rPr lang="en-IE" dirty="0"/>
              <a:t>30 German</a:t>
            </a:r>
          </a:p>
        </p:txBody>
      </p:sp>
      <p:sp>
        <p:nvSpPr>
          <p:cNvPr id="11" name="Flowchart: Connector 10">
            <a:extLst>
              <a:ext uri="{FF2B5EF4-FFF2-40B4-BE49-F238E27FC236}">
                <a16:creationId xmlns:a16="http://schemas.microsoft.com/office/drawing/2014/main" id="{2CA849DD-C338-19F8-F090-655ADD7E9061}"/>
              </a:ext>
            </a:extLst>
          </p:cNvPr>
          <p:cNvSpPr/>
          <p:nvPr/>
        </p:nvSpPr>
        <p:spPr>
          <a:xfrm>
            <a:off x="4190630" y="2625913"/>
            <a:ext cx="1966260" cy="1907989"/>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IE" sz="1400" dirty="0"/>
              <a:t>9 students share their birthday with another student </a:t>
            </a:r>
          </a:p>
          <a:p>
            <a:pPr algn="ctr"/>
            <a:r>
              <a:rPr lang="en-IE" sz="1400" dirty="0"/>
              <a:t>(1 set of twins!)</a:t>
            </a:r>
          </a:p>
        </p:txBody>
      </p:sp>
      <p:sp>
        <p:nvSpPr>
          <p:cNvPr id="12" name="Flowchart: Connector 11">
            <a:extLst>
              <a:ext uri="{FF2B5EF4-FFF2-40B4-BE49-F238E27FC236}">
                <a16:creationId xmlns:a16="http://schemas.microsoft.com/office/drawing/2014/main" id="{4DD0030A-17A6-BB51-60B0-35458F0A62BE}"/>
              </a:ext>
            </a:extLst>
          </p:cNvPr>
          <p:cNvSpPr/>
          <p:nvPr/>
        </p:nvSpPr>
        <p:spPr>
          <a:xfrm>
            <a:off x="2606863" y="1521010"/>
            <a:ext cx="1776505" cy="1757082"/>
          </a:xfrm>
          <a:prstGeom prst="flowChartConnecto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IE" dirty="0"/>
              <a:t>42 students were born in the 90s</a:t>
            </a:r>
          </a:p>
        </p:txBody>
      </p:sp>
      <p:sp>
        <p:nvSpPr>
          <p:cNvPr id="13" name="Flowchart: Connector 12">
            <a:extLst>
              <a:ext uri="{FF2B5EF4-FFF2-40B4-BE49-F238E27FC236}">
                <a16:creationId xmlns:a16="http://schemas.microsoft.com/office/drawing/2014/main" id="{F1153F0D-C9D1-3766-9B3C-B7659842CB04}"/>
              </a:ext>
            </a:extLst>
          </p:cNvPr>
          <p:cNvSpPr/>
          <p:nvPr/>
        </p:nvSpPr>
        <p:spPr>
          <a:xfrm>
            <a:off x="4462184" y="575236"/>
            <a:ext cx="1933388" cy="1757081"/>
          </a:xfrm>
          <a:prstGeom prst="flowChartConnector">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E" dirty="0"/>
              <a:t>Nobody’s first name begins with U or Y</a:t>
            </a:r>
          </a:p>
        </p:txBody>
      </p:sp>
      <p:sp>
        <p:nvSpPr>
          <p:cNvPr id="14" name="Flowchart: Connector 13">
            <a:extLst>
              <a:ext uri="{FF2B5EF4-FFF2-40B4-BE49-F238E27FC236}">
                <a16:creationId xmlns:a16="http://schemas.microsoft.com/office/drawing/2014/main" id="{614341FD-E724-1E8B-9779-A89F048F4D1A}"/>
              </a:ext>
            </a:extLst>
          </p:cNvPr>
          <p:cNvSpPr/>
          <p:nvPr/>
        </p:nvSpPr>
        <p:spPr>
          <a:xfrm>
            <a:off x="6474388" y="1104897"/>
            <a:ext cx="1966260" cy="1907989"/>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E" sz="1600" dirty="0"/>
              <a:t>4 Daniel</a:t>
            </a:r>
          </a:p>
          <a:p>
            <a:pPr algn="ctr"/>
            <a:r>
              <a:rPr lang="en-IE" sz="1600" dirty="0"/>
              <a:t>&amp;</a:t>
            </a:r>
          </a:p>
          <a:p>
            <a:pPr algn="ctr"/>
            <a:r>
              <a:rPr lang="en-IE" sz="1600" dirty="0"/>
              <a:t>4 Jacob/Jakob</a:t>
            </a:r>
          </a:p>
        </p:txBody>
      </p:sp>
      <p:sp>
        <p:nvSpPr>
          <p:cNvPr id="15" name="Flowchart: Connector 14">
            <a:extLst>
              <a:ext uri="{FF2B5EF4-FFF2-40B4-BE49-F238E27FC236}">
                <a16:creationId xmlns:a16="http://schemas.microsoft.com/office/drawing/2014/main" id="{371BF207-263E-FB16-0950-E5CD39949F9D}"/>
              </a:ext>
            </a:extLst>
          </p:cNvPr>
          <p:cNvSpPr/>
          <p:nvPr/>
        </p:nvSpPr>
        <p:spPr>
          <a:xfrm>
            <a:off x="2369113" y="4161120"/>
            <a:ext cx="1984935" cy="1907989"/>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IE" sz="1600" dirty="0"/>
              <a:t>7 Mary/Marie/</a:t>
            </a:r>
          </a:p>
          <a:p>
            <a:pPr algn="ctr"/>
            <a:r>
              <a:rPr lang="en-IE" sz="1600" dirty="0"/>
              <a:t>Maria</a:t>
            </a:r>
          </a:p>
          <a:p>
            <a:pPr algn="ctr"/>
            <a:r>
              <a:rPr lang="en-IE" sz="1600" dirty="0"/>
              <a:t>&amp;</a:t>
            </a:r>
          </a:p>
          <a:p>
            <a:pPr algn="ctr"/>
            <a:r>
              <a:rPr lang="en-IE" sz="1600" dirty="0"/>
              <a:t>7 Sophie/</a:t>
            </a:r>
          </a:p>
          <a:p>
            <a:pPr algn="ctr"/>
            <a:r>
              <a:rPr lang="en-IE" sz="1600" dirty="0"/>
              <a:t>Sophia</a:t>
            </a:r>
          </a:p>
        </p:txBody>
      </p:sp>
      <p:sp>
        <p:nvSpPr>
          <p:cNvPr id="16" name="Flowchart: Connector 15">
            <a:extLst>
              <a:ext uri="{FF2B5EF4-FFF2-40B4-BE49-F238E27FC236}">
                <a16:creationId xmlns:a16="http://schemas.microsoft.com/office/drawing/2014/main" id="{3AF5C40B-DF1B-A5B4-6242-1725D1B5773D}"/>
              </a:ext>
            </a:extLst>
          </p:cNvPr>
          <p:cNvSpPr/>
          <p:nvPr/>
        </p:nvSpPr>
        <p:spPr>
          <a:xfrm>
            <a:off x="5755341" y="3696441"/>
            <a:ext cx="3216461" cy="3145120"/>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E" sz="1300" dirty="0"/>
          </a:p>
          <a:p>
            <a:pPr algn="ctr"/>
            <a:r>
              <a:rPr lang="en-IE" sz="1300" dirty="0"/>
              <a:t>25 from University of Dayton</a:t>
            </a:r>
          </a:p>
          <a:p>
            <a:pPr algn="ctr"/>
            <a:endParaRPr lang="en-IE" sz="1300" dirty="0"/>
          </a:p>
          <a:p>
            <a:pPr algn="ctr"/>
            <a:r>
              <a:rPr lang="en-IE" sz="1300" dirty="0"/>
              <a:t>19 from Saint Mary’s College</a:t>
            </a:r>
          </a:p>
          <a:p>
            <a:pPr algn="ctr"/>
            <a:endParaRPr lang="en-IE" sz="1300" dirty="0"/>
          </a:p>
          <a:p>
            <a:pPr algn="ctr"/>
            <a:r>
              <a:rPr lang="en-IE" sz="1300" dirty="0"/>
              <a:t>7 from University of Tübingen, Jean Monnet University &amp; </a:t>
            </a:r>
            <a:r>
              <a:rPr lang="en-IE" sz="1300" dirty="0" err="1"/>
              <a:t>Catholique</a:t>
            </a:r>
            <a:r>
              <a:rPr lang="en-IE" sz="1300" dirty="0"/>
              <a:t> de Lyon University</a:t>
            </a:r>
          </a:p>
          <a:p>
            <a:pPr algn="ctr"/>
            <a:endParaRPr lang="en-IE" sz="1400" dirty="0"/>
          </a:p>
        </p:txBody>
      </p:sp>
    </p:spTree>
    <p:extLst>
      <p:ext uri="{BB962C8B-B14F-4D97-AF65-F5344CB8AC3E}">
        <p14:creationId xmlns:p14="http://schemas.microsoft.com/office/powerpoint/2010/main" val="13895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noAutofit/>
          </a:bodyPr>
          <a:lstStyle/>
          <a:p>
            <a:r>
              <a:rPr lang="en-US" sz="3000" b="1" dirty="0">
                <a:solidFill>
                  <a:srgbClr val="822327"/>
                </a:solidFill>
                <a:latin typeface="Arial"/>
                <a:ea typeface="+mn-ea"/>
                <a:cs typeface="Arial"/>
              </a:rPr>
              <a:t>Orientation Schedule</a:t>
            </a:r>
            <a:br>
              <a:rPr lang="en-US" sz="3000" b="1" dirty="0">
                <a:latin typeface="Arial"/>
                <a:ea typeface="+mn-ea"/>
                <a:cs typeface="Arial"/>
              </a:rPr>
            </a:br>
            <a:endParaRPr lang="en-IE" sz="3000" b="1">
              <a:solidFill>
                <a:srgbClr val="822327"/>
              </a:solidFill>
              <a:latin typeface="Arial"/>
              <a:ea typeface="+mn-ea"/>
              <a:cs typeface="Arial"/>
            </a:endParaRPr>
          </a:p>
        </p:txBody>
      </p:sp>
      <p:sp>
        <p:nvSpPr>
          <p:cNvPr id="7" name="Content Placeholder 6"/>
          <p:cNvSpPr>
            <a:spLocks noGrp="1"/>
          </p:cNvSpPr>
          <p:nvPr>
            <p:ph idx="1"/>
          </p:nvPr>
        </p:nvSpPr>
        <p:spPr/>
        <p:txBody>
          <a:bodyPr vert="horz" lIns="91440" tIns="45720" rIns="91440" bIns="45720" rtlCol="0" anchor="t">
            <a:normAutofit/>
          </a:bodyPr>
          <a:lstStyle/>
          <a:p>
            <a:pPr marL="0" indent="0">
              <a:buNone/>
            </a:pPr>
            <a:endParaRPr lang="en-US" sz="1800" dirty="0">
              <a:latin typeface="Arial" panose="020B0604020202020204" pitchFamily="34" charset="0"/>
              <a:cs typeface="Arial" panose="020B0604020202020204" pitchFamily="34" charset="0"/>
            </a:endParaRPr>
          </a:p>
          <a:p>
            <a:endParaRPr lang="en-IE" sz="1800" dirty="0">
              <a:latin typeface="Arial" panose="020B0604020202020204" pitchFamily="34" charset="0"/>
              <a:cs typeface="Arial" panose="020B0604020202020204" pitchFamily="34" charset="0"/>
            </a:endParaRPr>
          </a:p>
        </p:txBody>
      </p:sp>
      <p:pic>
        <p:nvPicPr>
          <p:cNvPr id="3" name="Picture 3" descr="Chart, treemap chart&#10;&#10;Description automatically generated">
            <a:extLst>
              <a:ext uri="{FF2B5EF4-FFF2-40B4-BE49-F238E27FC236}">
                <a16:creationId xmlns:a16="http://schemas.microsoft.com/office/drawing/2014/main" id="{37B2EA3D-BFB3-2EA9-0BBA-C7A95891E4ED}"/>
              </a:ext>
            </a:extLst>
          </p:cNvPr>
          <p:cNvPicPr>
            <a:picLocks noChangeAspect="1"/>
          </p:cNvPicPr>
          <p:nvPr/>
        </p:nvPicPr>
        <p:blipFill>
          <a:blip r:embed="rId3"/>
          <a:stretch>
            <a:fillRect/>
          </a:stretch>
        </p:blipFill>
        <p:spPr>
          <a:xfrm>
            <a:off x="521714" y="75106"/>
            <a:ext cx="8072523" cy="5712040"/>
          </a:xfrm>
          <a:prstGeom prst="rect">
            <a:avLst/>
          </a:prstGeom>
        </p:spPr>
      </p:pic>
      <p:sp>
        <p:nvSpPr>
          <p:cNvPr id="4" name="Arrow: Left 3">
            <a:extLst>
              <a:ext uri="{FF2B5EF4-FFF2-40B4-BE49-F238E27FC236}">
                <a16:creationId xmlns:a16="http://schemas.microsoft.com/office/drawing/2014/main" id="{7EC58945-C9EC-B954-69E7-8CEF9039CCA6}"/>
              </a:ext>
            </a:extLst>
          </p:cNvPr>
          <p:cNvSpPr/>
          <p:nvPr/>
        </p:nvSpPr>
        <p:spPr>
          <a:xfrm rot="18600000">
            <a:off x="5078538" y="1994599"/>
            <a:ext cx="1034506" cy="44255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AC1205E-FD8D-5146-C3B2-5330ECBA26BA}"/>
              </a:ext>
            </a:extLst>
          </p:cNvPr>
          <p:cNvSpPr txBox="1"/>
          <p:nvPr/>
        </p:nvSpPr>
        <p:spPr>
          <a:xfrm>
            <a:off x="5918355" y="1598797"/>
            <a:ext cx="3281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cs typeface="Calibri"/>
              </a:rPr>
              <a:t>EU Students start @ 11:15am</a:t>
            </a:r>
            <a:endParaRPr lang="en-US" sz="2000" b="1" dirty="0">
              <a:solidFill>
                <a:srgbClr val="FF0000"/>
              </a:solidFill>
            </a:endParaRPr>
          </a:p>
        </p:txBody>
      </p:sp>
    </p:spTree>
    <p:extLst>
      <p:ext uri="{BB962C8B-B14F-4D97-AF65-F5344CB8AC3E}">
        <p14:creationId xmlns:p14="http://schemas.microsoft.com/office/powerpoint/2010/main" val="353250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113990" y="86592"/>
            <a:ext cx="8229600" cy="1143000"/>
          </a:xfrm>
        </p:spPr>
        <p:txBody>
          <a:bodyPr>
            <a:normAutofit/>
          </a:bodyPr>
          <a:lstStyle/>
          <a:p>
            <a:r>
              <a:rPr lang="en-IE" sz="4000" b="1" dirty="0">
                <a:solidFill>
                  <a:srgbClr val="822327"/>
                </a:solidFill>
                <a:latin typeface="Arial"/>
                <a:ea typeface="+mn-ea"/>
                <a:cs typeface="Arial"/>
              </a:rPr>
              <a:t>The International Office</a:t>
            </a:r>
          </a:p>
        </p:txBody>
      </p:sp>
      <p:sp>
        <p:nvSpPr>
          <p:cNvPr id="7" name="Content Placeholder 6"/>
          <p:cNvSpPr>
            <a:spLocks noGrp="1"/>
          </p:cNvSpPr>
          <p:nvPr>
            <p:ph idx="1"/>
          </p:nvPr>
        </p:nvSpPr>
        <p:spPr>
          <a:xfrm>
            <a:off x="457200" y="1094509"/>
            <a:ext cx="8229600" cy="4858660"/>
          </a:xfrm>
        </p:spPr>
        <p:txBody>
          <a:bodyPr vert="horz" lIns="91440" tIns="45720" rIns="91440" bIns="45720" rtlCol="0" anchor="t">
            <a:normAutofit/>
          </a:bodyPr>
          <a:lstStyle/>
          <a:p>
            <a:pPr>
              <a:buFont typeface="Wingdings" panose="05000000000000000000" pitchFamily="2" charset="2"/>
              <a:buChar char="Ø"/>
            </a:pPr>
            <a:r>
              <a:rPr lang="en-IE" sz="1800" dirty="0">
                <a:latin typeface="Arial"/>
                <a:cs typeface="Arial"/>
              </a:rPr>
              <a:t>We are one of your main points of contact while at </a:t>
            </a:r>
            <a:br>
              <a:rPr lang="en-IE" sz="1800" dirty="0">
                <a:latin typeface="Arial"/>
                <a:cs typeface="Arial"/>
              </a:rPr>
            </a:br>
            <a:r>
              <a:rPr lang="en-IE" sz="1800" dirty="0">
                <a:latin typeface="Arial"/>
                <a:cs typeface="Arial"/>
              </a:rPr>
              <a:t>Maynooth University! </a:t>
            </a:r>
          </a:p>
          <a:p>
            <a:pPr>
              <a:buFont typeface="Wingdings" panose="05000000000000000000" pitchFamily="2" charset="2"/>
              <a:buChar char="Ø"/>
            </a:pPr>
            <a:r>
              <a:rPr lang="en-IE" sz="1800" dirty="0">
                <a:latin typeface="Arial"/>
                <a:cs typeface="Arial"/>
              </a:rPr>
              <a:t>We are an office of 12 staff members and 2 Student Assistants. We look after Erasmus, Study Abroad (incoming &amp; outgoing), full degree UG &amp; PG, Summer Schools, and more! </a:t>
            </a:r>
          </a:p>
          <a:p>
            <a:pPr>
              <a:buFont typeface="Wingdings" panose="05000000000000000000" pitchFamily="2" charset="2"/>
              <a:buChar char="Ø"/>
            </a:pPr>
            <a:r>
              <a:rPr lang="en-IE" sz="1800" dirty="0">
                <a:latin typeface="Arial"/>
                <a:cs typeface="Arial"/>
              </a:rPr>
              <a:t>Blend of on campus and work from home for staff so please understand our working hours vary. </a:t>
            </a:r>
            <a:endParaRPr lang="en-IE" sz="1800" dirty="0">
              <a:latin typeface="Arial" panose="020B0604020202020204" pitchFamily="34" charset="0"/>
              <a:cs typeface="Arial" panose="020B0604020202020204" pitchFamily="34" charset="0"/>
            </a:endParaRPr>
          </a:p>
        </p:txBody>
      </p:sp>
      <p:pic>
        <p:nvPicPr>
          <p:cNvPr id="3" name="Picture 2" descr="A castle on top of a lush green field&#10;&#10;Description automatically generated">
            <a:extLst>
              <a:ext uri="{FF2B5EF4-FFF2-40B4-BE49-F238E27FC236}">
                <a16:creationId xmlns:a16="http://schemas.microsoft.com/office/drawing/2014/main" id="{77F53B2D-8365-42FE-BA75-73AFCE1A2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363" y="3523839"/>
            <a:ext cx="3477206" cy="2162985"/>
          </a:xfrm>
          <a:prstGeom prst="rect">
            <a:avLst/>
          </a:prstGeom>
        </p:spPr>
      </p:pic>
      <p:sp>
        <p:nvSpPr>
          <p:cNvPr id="5" name="Wave 4"/>
          <p:cNvSpPr/>
          <p:nvPr/>
        </p:nvSpPr>
        <p:spPr>
          <a:xfrm>
            <a:off x="688792" y="3343565"/>
            <a:ext cx="3611871" cy="2523532"/>
          </a:xfrm>
          <a:prstGeom prst="wave">
            <a:avLst/>
          </a:prstGeom>
          <a:solidFill>
            <a:srgbClr val="8223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IE" b="1" u="sng" dirty="0"/>
              <a:t>REACH US ANYTIME ON:</a:t>
            </a:r>
            <a:br>
              <a:rPr lang="en-IE" b="1" u="sng" dirty="0"/>
            </a:br>
            <a:br>
              <a:rPr lang="en-IE" b="1" u="sng" dirty="0"/>
            </a:br>
            <a:br>
              <a:rPr lang="en-IE" b="1" u="sng" dirty="0"/>
            </a:br>
            <a:endParaRPr lang="en-IE" b="1" u="sng" dirty="0"/>
          </a:p>
        </p:txBody>
      </p:sp>
      <p:pic>
        <p:nvPicPr>
          <p:cNvPr id="9" name="Picture 8"/>
          <p:cNvPicPr>
            <a:picLocks noChangeAspect="1"/>
          </p:cNvPicPr>
          <p:nvPr/>
        </p:nvPicPr>
        <p:blipFill>
          <a:blip r:embed="rId4"/>
          <a:stretch>
            <a:fillRect/>
          </a:stretch>
        </p:blipFill>
        <p:spPr>
          <a:xfrm>
            <a:off x="2040574" y="4433516"/>
            <a:ext cx="908309" cy="908309"/>
          </a:xfrm>
          <a:prstGeom prst="rect">
            <a:avLst/>
          </a:prstGeom>
        </p:spPr>
      </p:pic>
      <p:pic>
        <p:nvPicPr>
          <p:cNvPr id="10" name="Picture 9"/>
          <p:cNvPicPr>
            <a:picLocks noChangeAspect="1"/>
          </p:cNvPicPr>
          <p:nvPr/>
        </p:nvPicPr>
        <p:blipFill>
          <a:blip r:embed="rId5"/>
          <a:stretch>
            <a:fillRect/>
          </a:stretch>
        </p:blipFill>
        <p:spPr>
          <a:xfrm>
            <a:off x="3140330" y="4418163"/>
            <a:ext cx="819908" cy="908309"/>
          </a:xfrm>
          <a:prstGeom prst="rect">
            <a:avLst/>
          </a:prstGeom>
        </p:spPr>
      </p:pic>
      <p:pic>
        <p:nvPicPr>
          <p:cNvPr id="11" name="Picture 10"/>
          <p:cNvPicPr>
            <a:picLocks noChangeAspect="1"/>
          </p:cNvPicPr>
          <p:nvPr/>
        </p:nvPicPr>
        <p:blipFill>
          <a:blip r:embed="rId6"/>
          <a:stretch>
            <a:fillRect/>
          </a:stretch>
        </p:blipFill>
        <p:spPr>
          <a:xfrm>
            <a:off x="852125" y="4418163"/>
            <a:ext cx="848022" cy="877604"/>
          </a:xfrm>
          <a:prstGeom prst="rect">
            <a:avLst/>
          </a:prstGeom>
        </p:spPr>
      </p:pic>
    </p:spTree>
    <p:extLst>
      <p:ext uri="{BB962C8B-B14F-4D97-AF65-F5344CB8AC3E}">
        <p14:creationId xmlns:p14="http://schemas.microsoft.com/office/powerpoint/2010/main" val="117242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 y="25743"/>
            <a:ext cx="9144000" cy="6858000"/>
          </a:xfrm>
          <a:prstGeom prst="rect">
            <a:avLst/>
          </a:prstGeom>
        </p:spPr>
      </p:pic>
      <p:sp>
        <p:nvSpPr>
          <p:cNvPr id="6" name="Title 5"/>
          <p:cNvSpPr>
            <a:spLocks noGrp="1"/>
          </p:cNvSpPr>
          <p:nvPr>
            <p:ph type="title"/>
          </p:nvPr>
        </p:nvSpPr>
        <p:spPr/>
        <p:txBody>
          <a:bodyPr>
            <a:noAutofit/>
          </a:bodyPr>
          <a:lstStyle/>
          <a:p>
            <a:r>
              <a:rPr lang="en-IE" sz="4000" b="1" dirty="0">
                <a:solidFill>
                  <a:srgbClr val="822327"/>
                </a:solidFill>
                <a:latin typeface="Arial"/>
                <a:ea typeface="+mn-ea"/>
                <a:cs typeface="Arial"/>
              </a:rPr>
              <a:t>How to contact the International Office</a:t>
            </a:r>
          </a:p>
        </p:txBody>
      </p:sp>
      <p:sp>
        <p:nvSpPr>
          <p:cNvPr id="7" name="Content Placeholder 6"/>
          <p:cNvSpPr>
            <a:spLocks noGrp="1"/>
          </p:cNvSpPr>
          <p:nvPr>
            <p:ph idx="1"/>
          </p:nvPr>
        </p:nvSpPr>
        <p:spPr>
          <a:xfrm>
            <a:off x="273450" y="1311580"/>
            <a:ext cx="6462584" cy="4525963"/>
          </a:xfrm>
        </p:spPr>
        <p:txBody>
          <a:bodyPr vert="horz" lIns="91440" tIns="45720" rIns="91440" bIns="45720" rtlCol="0" anchor="t">
            <a:normAutofit fontScale="92500" lnSpcReduction="10000"/>
          </a:bodyPr>
          <a:lstStyle/>
          <a:p>
            <a:r>
              <a:rPr lang="en-US" sz="1800" b="1" dirty="0">
                <a:latin typeface="Arial"/>
                <a:cs typeface="Arial"/>
              </a:rPr>
              <a:t>Where? </a:t>
            </a:r>
          </a:p>
          <a:p>
            <a:pPr lvl="1"/>
            <a:r>
              <a:rPr lang="en-US" sz="1800" dirty="0">
                <a:latin typeface="Arial"/>
                <a:cs typeface="Arial"/>
              </a:rPr>
              <a:t>Top floor, Humanity House, South Campus</a:t>
            </a:r>
          </a:p>
          <a:p>
            <a:pPr lvl="1"/>
            <a:r>
              <a:rPr lang="en-US" sz="1800" dirty="0">
                <a:latin typeface="Arial"/>
                <a:cs typeface="Arial"/>
              </a:rPr>
              <a:t>Front Office</a:t>
            </a:r>
          </a:p>
          <a:p>
            <a:pPr marL="0" indent="0">
              <a:buNone/>
            </a:pPr>
            <a:endParaRPr lang="en-US" sz="1800" b="1" dirty="0">
              <a:latin typeface="Arial"/>
              <a:cs typeface="Arial"/>
            </a:endParaRPr>
          </a:p>
          <a:p>
            <a:r>
              <a:rPr lang="en-US" sz="1800" b="1" dirty="0">
                <a:latin typeface="Arial"/>
                <a:cs typeface="Arial"/>
              </a:rPr>
              <a:t>When? </a:t>
            </a:r>
          </a:p>
          <a:p>
            <a:pPr lvl="1"/>
            <a:r>
              <a:rPr lang="en-US" sz="1800" b="1" dirty="0">
                <a:latin typeface="Arial"/>
                <a:cs typeface="Arial"/>
              </a:rPr>
              <a:t>Drop-in times: Monday to Friday: </a:t>
            </a:r>
            <a:endParaRPr lang="en-US" dirty="0">
              <a:cs typeface="Calibri"/>
            </a:endParaRPr>
          </a:p>
          <a:p>
            <a:pPr marL="457200" lvl="1" indent="0">
              <a:buNone/>
            </a:pPr>
            <a:r>
              <a:rPr lang="en-US" sz="1800" dirty="0">
                <a:latin typeface="Arial"/>
                <a:cs typeface="Arial"/>
              </a:rPr>
              <a:t>     10am to 12pm and 2:30pm to 3:30pm</a:t>
            </a:r>
            <a:endParaRPr lang="en-US">
              <a:cs typeface="Calibri"/>
            </a:endParaRPr>
          </a:p>
          <a:p>
            <a:pPr lvl="1"/>
            <a:r>
              <a:rPr lang="en-US" sz="1800" dirty="0">
                <a:latin typeface="Arial"/>
                <a:cs typeface="Arial"/>
              </a:rPr>
              <a:t>Closed for lunch </a:t>
            </a:r>
            <a:r>
              <a:rPr lang="en-US" sz="1800" b="1" dirty="0">
                <a:latin typeface="Arial"/>
                <a:cs typeface="Arial"/>
              </a:rPr>
              <a:t>every day</a:t>
            </a:r>
            <a:r>
              <a:rPr lang="en-US" sz="1800" dirty="0">
                <a:latin typeface="Arial"/>
                <a:cs typeface="Arial"/>
              </a:rPr>
              <a:t> from </a:t>
            </a:r>
            <a:r>
              <a:rPr lang="en-US" sz="1800" b="1" dirty="0">
                <a:latin typeface="Arial"/>
                <a:cs typeface="Arial"/>
              </a:rPr>
              <a:t>1pm to 2pm</a:t>
            </a:r>
          </a:p>
          <a:p>
            <a:pPr marL="0" indent="0">
              <a:buNone/>
            </a:pPr>
            <a:endParaRPr lang="en-US" sz="1800" b="1" dirty="0">
              <a:latin typeface="Arial"/>
              <a:cs typeface="Arial"/>
            </a:endParaRPr>
          </a:p>
          <a:p>
            <a:r>
              <a:rPr lang="en-US" sz="1800" b="1" dirty="0">
                <a:latin typeface="Arial"/>
                <a:cs typeface="Arial"/>
              </a:rPr>
              <a:t>Who? </a:t>
            </a:r>
          </a:p>
          <a:p>
            <a:pPr lvl="1"/>
            <a:r>
              <a:rPr lang="en-US" sz="1800" b="1" dirty="0">
                <a:latin typeface="Arial"/>
                <a:cs typeface="Arial"/>
              </a:rPr>
              <a:t>Front Office: Megan Walsh – </a:t>
            </a:r>
            <a:r>
              <a:rPr lang="en-US" sz="1800" b="1" dirty="0">
                <a:latin typeface="Arial"/>
                <a:cs typeface="Arial"/>
                <a:hlinkClick r:id="rId3"/>
              </a:rPr>
              <a:t>international.office@mu.ie</a:t>
            </a:r>
            <a:r>
              <a:rPr lang="en-US" sz="1800" b="1" dirty="0">
                <a:latin typeface="Arial"/>
                <a:cs typeface="Arial"/>
              </a:rPr>
              <a:t> </a:t>
            </a:r>
          </a:p>
          <a:p>
            <a:pPr lvl="1"/>
            <a:r>
              <a:rPr lang="en-US" sz="1800" b="1" dirty="0">
                <a:latin typeface="Arial"/>
                <a:cs typeface="Arial"/>
              </a:rPr>
              <a:t>Study Abroad: Jodi Killackey – </a:t>
            </a:r>
            <a:r>
              <a:rPr lang="en-US" sz="1800" b="1" dirty="0">
                <a:latin typeface="Arial"/>
                <a:cs typeface="Arial"/>
                <a:hlinkClick r:id="rId4"/>
              </a:rPr>
              <a:t>studyabroad@mu.ie</a:t>
            </a:r>
            <a:r>
              <a:rPr lang="en-US" sz="1800" b="1" dirty="0">
                <a:latin typeface="Arial"/>
                <a:cs typeface="Arial"/>
              </a:rPr>
              <a:t> </a:t>
            </a:r>
          </a:p>
          <a:p>
            <a:pPr lvl="1"/>
            <a:r>
              <a:rPr lang="en-US" sz="1800" b="1" dirty="0">
                <a:latin typeface="Arial"/>
                <a:cs typeface="Arial"/>
              </a:rPr>
              <a:t>Erasmus: Emma Ward &amp; Alena Jurikova </a:t>
            </a:r>
            <a:r>
              <a:rPr lang="en-US" sz="1800" b="1" dirty="0">
                <a:latin typeface="Arial"/>
                <a:cs typeface="Arial"/>
                <a:hlinkClick r:id="rId5"/>
              </a:rPr>
              <a:t>Erasmus.incoming@mu.ie</a:t>
            </a:r>
            <a:r>
              <a:rPr lang="en-US" sz="1800" b="1" dirty="0">
                <a:latin typeface="Arial"/>
                <a:cs typeface="Arial"/>
              </a:rPr>
              <a:t> </a:t>
            </a:r>
          </a:p>
        </p:txBody>
      </p:sp>
      <p:pic>
        <p:nvPicPr>
          <p:cNvPr id="3" name="Picture 2" descr="A large brick building with green grass&#10;&#10;Description automatically generated">
            <a:extLst>
              <a:ext uri="{FF2B5EF4-FFF2-40B4-BE49-F238E27FC236}">
                <a16:creationId xmlns:a16="http://schemas.microsoft.com/office/drawing/2014/main" id="{646E23A3-DC27-482D-873A-67544D3776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6034" y="2681730"/>
            <a:ext cx="2378250" cy="1785665"/>
          </a:xfrm>
          <a:prstGeom prst="rect">
            <a:avLst/>
          </a:prstGeom>
        </p:spPr>
      </p:pic>
    </p:spTree>
    <p:extLst>
      <p:ext uri="{BB962C8B-B14F-4D97-AF65-F5344CB8AC3E}">
        <p14:creationId xmlns:p14="http://schemas.microsoft.com/office/powerpoint/2010/main" val="12864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 y="-1967"/>
            <a:ext cx="9144000" cy="6858000"/>
          </a:xfrm>
          <a:prstGeom prst="rect">
            <a:avLst/>
          </a:prstGeom>
        </p:spPr>
      </p:pic>
      <p:sp>
        <p:nvSpPr>
          <p:cNvPr id="6" name="Title 5"/>
          <p:cNvSpPr>
            <a:spLocks noGrp="1"/>
          </p:cNvSpPr>
          <p:nvPr>
            <p:ph type="title"/>
          </p:nvPr>
        </p:nvSpPr>
        <p:spPr>
          <a:xfrm>
            <a:off x="457199" y="163802"/>
            <a:ext cx="8229600" cy="1143000"/>
          </a:xfrm>
        </p:spPr>
        <p:txBody>
          <a:bodyPr>
            <a:noAutofit/>
          </a:bodyPr>
          <a:lstStyle/>
          <a:p>
            <a:r>
              <a:rPr lang="en-IE" sz="4000" b="1" dirty="0">
                <a:solidFill>
                  <a:srgbClr val="822327"/>
                </a:solidFill>
                <a:latin typeface="Arial"/>
                <a:ea typeface="+mn-ea"/>
                <a:cs typeface="Arial"/>
              </a:rPr>
              <a:t>Other Points of Contact</a:t>
            </a:r>
            <a:endParaRPr lang="en-US" dirty="0">
              <a:ea typeface="+mn-ea"/>
            </a:endParaRPr>
          </a:p>
        </p:txBody>
      </p:sp>
      <p:sp>
        <p:nvSpPr>
          <p:cNvPr id="4" name="Content Placeholder 3">
            <a:extLst>
              <a:ext uri="{FF2B5EF4-FFF2-40B4-BE49-F238E27FC236}">
                <a16:creationId xmlns:a16="http://schemas.microsoft.com/office/drawing/2014/main" id="{D58A8CA3-6F68-E3E3-DCD1-B358D45B9124}"/>
              </a:ext>
            </a:extLst>
          </p:cNvPr>
          <p:cNvSpPr>
            <a:spLocks noGrp="1"/>
          </p:cNvSpPr>
          <p:nvPr>
            <p:ph idx="1"/>
          </p:nvPr>
        </p:nvSpPr>
        <p:spPr>
          <a:xfrm>
            <a:off x="457200" y="1167714"/>
            <a:ext cx="8476735" cy="4525963"/>
          </a:xfrm>
        </p:spPr>
        <p:txBody>
          <a:bodyPr vert="horz" lIns="91440" tIns="45720" rIns="91440" bIns="45720" rtlCol="0" anchor="t">
            <a:noAutofit/>
          </a:bodyPr>
          <a:lstStyle/>
          <a:p>
            <a:r>
              <a:rPr lang="en-US" sz="2000" dirty="0">
                <a:latin typeface="Arial"/>
                <a:cs typeface="Arial"/>
              </a:rPr>
              <a:t>Student Records &amp; Registration Office</a:t>
            </a:r>
          </a:p>
          <a:p>
            <a:pPr lvl="1"/>
            <a:r>
              <a:rPr lang="en-US" sz="1600" dirty="0">
                <a:latin typeface="Arial"/>
                <a:cs typeface="Arial"/>
              </a:rPr>
              <a:t>Ground floor, Humanity House, South Campus</a:t>
            </a:r>
          </a:p>
          <a:p>
            <a:pPr lvl="1"/>
            <a:r>
              <a:rPr lang="en-US" sz="1600" dirty="0">
                <a:latin typeface="Arial"/>
                <a:cs typeface="Arial"/>
              </a:rPr>
              <a:t>Email: </a:t>
            </a:r>
            <a:r>
              <a:rPr lang="en-US" sz="1600" dirty="0">
                <a:latin typeface="Arial"/>
                <a:cs typeface="Arial"/>
                <a:hlinkClick r:id="rId3"/>
              </a:rPr>
              <a:t>registration@mu.ie</a:t>
            </a:r>
            <a:r>
              <a:rPr lang="en-US" sz="1600" dirty="0">
                <a:latin typeface="Arial"/>
                <a:cs typeface="Arial"/>
              </a:rPr>
              <a:t> </a:t>
            </a:r>
          </a:p>
          <a:p>
            <a:pPr lvl="1"/>
            <a:r>
              <a:rPr lang="en-US" sz="1600" dirty="0">
                <a:latin typeface="Arial"/>
                <a:cs typeface="Arial"/>
              </a:rPr>
              <a:t>Module registration, change of modules, changes to registration status</a:t>
            </a:r>
          </a:p>
          <a:p>
            <a:endParaRPr lang="en-US" sz="2000" dirty="0">
              <a:latin typeface="Arial"/>
              <a:cs typeface="Arial"/>
            </a:endParaRPr>
          </a:p>
          <a:p>
            <a:r>
              <a:rPr lang="en-US" sz="2000" dirty="0">
                <a:latin typeface="Arial"/>
                <a:cs typeface="Arial"/>
              </a:rPr>
              <a:t>Residence Office</a:t>
            </a:r>
          </a:p>
          <a:p>
            <a:pPr lvl="1"/>
            <a:r>
              <a:rPr lang="en-US" sz="1600" dirty="0">
                <a:latin typeface="Arial"/>
                <a:cs typeface="Arial"/>
              </a:rPr>
              <a:t>Courtyard reception, north campus</a:t>
            </a:r>
          </a:p>
          <a:p>
            <a:pPr lvl="1"/>
            <a:r>
              <a:rPr lang="en-US" sz="1600" dirty="0">
                <a:latin typeface="Arial"/>
                <a:cs typeface="Arial"/>
              </a:rPr>
              <a:t>Email: </a:t>
            </a:r>
            <a:r>
              <a:rPr lang="en-US" sz="1600" dirty="0">
                <a:latin typeface="Arial"/>
                <a:cs typeface="Arial"/>
                <a:hlinkClick r:id="rId4"/>
              </a:rPr>
              <a:t>residence.office@mu.ie</a:t>
            </a:r>
            <a:endParaRPr lang="en-US" sz="1600" dirty="0">
              <a:latin typeface="Arial"/>
              <a:cs typeface="Arial"/>
            </a:endParaRPr>
          </a:p>
          <a:p>
            <a:pPr lvl="1"/>
            <a:r>
              <a:rPr lang="en-US" sz="1600" dirty="0">
                <a:latin typeface="Arial"/>
                <a:cs typeface="Arial"/>
              </a:rPr>
              <a:t>Anything related to on-campus housing (maintenance, mail, access to portal)</a:t>
            </a:r>
          </a:p>
          <a:p>
            <a:pPr marL="457200" lvl="1" indent="0">
              <a:buNone/>
            </a:pPr>
            <a:endParaRPr lang="en-US" sz="1600" dirty="0">
              <a:latin typeface="Arial"/>
              <a:cs typeface="Arial"/>
            </a:endParaRPr>
          </a:p>
          <a:p>
            <a:r>
              <a:rPr lang="en-US" sz="2000" dirty="0">
                <a:latin typeface="Arial"/>
                <a:cs typeface="Arial"/>
              </a:rPr>
              <a:t>IT Services</a:t>
            </a:r>
          </a:p>
          <a:p>
            <a:pPr lvl="1"/>
            <a:r>
              <a:rPr lang="en-US" sz="1600" dirty="0">
                <a:latin typeface="Arial"/>
                <a:cs typeface="Arial"/>
              </a:rPr>
              <a:t>Helpdesk, Eolas building, north campus</a:t>
            </a:r>
          </a:p>
          <a:p>
            <a:pPr lvl="1"/>
            <a:r>
              <a:rPr lang="en-US" sz="1600" dirty="0">
                <a:latin typeface="Arial"/>
                <a:cs typeface="Arial"/>
              </a:rPr>
              <a:t>Email: </a:t>
            </a:r>
            <a:r>
              <a:rPr lang="en-US" sz="1600" dirty="0">
                <a:latin typeface="Arial"/>
                <a:cs typeface="Arial"/>
                <a:hlinkClick r:id="rId5"/>
              </a:rPr>
              <a:t>servicedesk@mu.ie</a:t>
            </a:r>
            <a:endParaRPr lang="en-US" sz="1600" dirty="0">
              <a:latin typeface="Arial"/>
              <a:cs typeface="Arial"/>
            </a:endParaRPr>
          </a:p>
          <a:p>
            <a:pPr lvl="1"/>
            <a:r>
              <a:rPr lang="en-US" sz="1600" dirty="0">
                <a:latin typeface="Arial"/>
                <a:cs typeface="Arial"/>
              </a:rPr>
              <a:t>MU email access, password/login issues </a:t>
            </a:r>
          </a:p>
          <a:p>
            <a:endParaRPr lang="en-US" sz="2000" dirty="0">
              <a:latin typeface="Arial"/>
              <a:cs typeface="Arial"/>
            </a:endParaRPr>
          </a:p>
          <a:p>
            <a:pPr lvl="1"/>
            <a:endParaRPr lang="en-US" sz="2000" dirty="0">
              <a:latin typeface="Arial"/>
              <a:cs typeface="Arial"/>
            </a:endParaRPr>
          </a:p>
          <a:p>
            <a:pPr lvl="1"/>
            <a:endParaRPr lang="en-US" sz="2000" dirty="0">
              <a:latin typeface="Arial"/>
              <a:cs typeface="Arial"/>
            </a:endParaRPr>
          </a:p>
          <a:p>
            <a:pPr lvl="1"/>
            <a:endParaRPr lang="en-US" sz="2000" dirty="0">
              <a:latin typeface="Arial"/>
              <a:cs typeface="Arial"/>
            </a:endParaRPr>
          </a:p>
          <a:p>
            <a:pPr marL="457200" lvl="1" indent="0">
              <a:buNone/>
            </a:pPr>
            <a:endParaRPr lang="en-US" sz="2000" dirty="0">
              <a:latin typeface="Arial"/>
              <a:cs typeface="Arial"/>
            </a:endParaRPr>
          </a:p>
        </p:txBody>
      </p:sp>
    </p:spTree>
    <p:extLst>
      <p:ext uri="{BB962C8B-B14F-4D97-AF65-F5344CB8AC3E}">
        <p14:creationId xmlns:p14="http://schemas.microsoft.com/office/powerpoint/2010/main" val="192579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 y="-1967"/>
            <a:ext cx="9144000" cy="6858000"/>
          </a:xfrm>
          <a:prstGeom prst="rect">
            <a:avLst/>
          </a:prstGeom>
        </p:spPr>
      </p:pic>
      <p:sp>
        <p:nvSpPr>
          <p:cNvPr id="6" name="Title 5"/>
          <p:cNvSpPr>
            <a:spLocks noGrp="1"/>
          </p:cNvSpPr>
          <p:nvPr>
            <p:ph type="title"/>
          </p:nvPr>
        </p:nvSpPr>
        <p:spPr>
          <a:xfrm>
            <a:off x="457199" y="163802"/>
            <a:ext cx="8229600" cy="1143000"/>
          </a:xfrm>
        </p:spPr>
        <p:txBody>
          <a:bodyPr>
            <a:noAutofit/>
          </a:bodyPr>
          <a:lstStyle/>
          <a:p>
            <a:r>
              <a:rPr lang="en-IE" sz="4000" b="1" dirty="0">
                <a:solidFill>
                  <a:srgbClr val="822327"/>
                </a:solidFill>
                <a:latin typeface="Arial"/>
                <a:ea typeface="+mn-ea"/>
                <a:cs typeface="Arial"/>
              </a:rPr>
              <a:t>Letters </a:t>
            </a:r>
            <a:endParaRPr lang="en-US" dirty="0">
              <a:ea typeface="+mn-ea"/>
            </a:endParaRPr>
          </a:p>
        </p:txBody>
      </p:sp>
      <p:sp>
        <p:nvSpPr>
          <p:cNvPr id="4" name="Content Placeholder 3">
            <a:extLst>
              <a:ext uri="{FF2B5EF4-FFF2-40B4-BE49-F238E27FC236}">
                <a16:creationId xmlns:a16="http://schemas.microsoft.com/office/drawing/2014/main" id="{D58A8CA3-6F68-E3E3-DCD1-B358D45B9124}"/>
              </a:ext>
            </a:extLst>
          </p:cNvPr>
          <p:cNvSpPr>
            <a:spLocks noGrp="1"/>
          </p:cNvSpPr>
          <p:nvPr>
            <p:ph idx="1"/>
          </p:nvPr>
        </p:nvSpPr>
        <p:spPr>
          <a:xfrm>
            <a:off x="457200" y="1167714"/>
            <a:ext cx="8476735" cy="4525963"/>
          </a:xfrm>
        </p:spPr>
        <p:txBody>
          <a:bodyPr vert="horz" lIns="91440" tIns="45720" rIns="91440" bIns="45720" rtlCol="0" anchor="t">
            <a:noAutofit/>
          </a:bodyPr>
          <a:lstStyle/>
          <a:p>
            <a:r>
              <a:rPr lang="en-US" sz="2000" dirty="0">
                <a:latin typeface="Arial"/>
                <a:cs typeface="Arial"/>
              </a:rPr>
              <a:t>If you need a letter to confirm that you are a registered student, once registered, please email </a:t>
            </a:r>
            <a:r>
              <a:rPr lang="en-US" sz="2000" dirty="0">
                <a:latin typeface="Arial"/>
                <a:cs typeface="Arial"/>
                <a:hlinkClick r:id="rId3">
                  <a:extLst>
                    <a:ext uri="{A12FA001-AC4F-418D-AE19-62706E023703}">
                      <ahyp:hlinkClr xmlns:ahyp="http://schemas.microsoft.com/office/drawing/2018/hyperlinkcolor" val="tx"/>
                    </a:ext>
                  </a:extLst>
                </a:hlinkClick>
              </a:rPr>
              <a:t>international.office@mu.ie</a:t>
            </a:r>
            <a:r>
              <a:rPr lang="en-US" sz="2000" dirty="0">
                <a:latin typeface="Arial"/>
                <a:cs typeface="Arial"/>
              </a:rPr>
              <a:t> to request a letter</a:t>
            </a:r>
          </a:p>
          <a:p>
            <a:endParaRPr lang="en-US" sz="2000" dirty="0">
              <a:latin typeface="Arial"/>
              <a:cs typeface="Arial"/>
            </a:endParaRPr>
          </a:p>
          <a:p>
            <a:r>
              <a:rPr lang="en-US" sz="2000" dirty="0">
                <a:latin typeface="Arial"/>
                <a:cs typeface="Arial"/>
              </a:rPr>
              <a:t>This letter can be used as </a:t>
            </a:r>
            <a:r>
              <a:rPr lang="en-US" sz="2000" b="1" dirty="0">
                <a:latin typeface="Arial"/>
                <a:cs typeface="Arial"/>
              </a:rPr>
              <a:t>proof of registration</a:t>
            </a:r>
            <a:r>
              <a:rPr lang="en-US" sz="2000" dirty="0">
                <a:latin typeface="Arial"/>
                <a:cs typeface="Arial"/>
              </a:rPr>
              <a:t> for </a:t>
            </a:r>
            <a:r>
              <a:rPr lang="en-US" sz="2000" b="1" dirty="0">
                <a:latin typeface="Arial"/>
                <a:cs typeface="Arial"/>
              </a:rPr>
              <a:t>opening a bank account</a:t>
            </a:r>
            <a:r>
              <a:rPr lang="en-US" sz="2000" dirty="0">
                <a:latin typeface="Arial"/>
                <a:cs typeface="Arial"/>
              </a:rPr>
              <a:t>, for </a:t>
            </a:r>
            <a:r>
              <a:rPr lang="en-US" sz="2000" b="1" dirty="0">
                <a:latin typeface="Arial"/>
                <a:cs typeface="Arial"/>
              </a:rPr>
              <a:t>registering for a PPS Number</a:t>
            </a:r>
            <a:r>
              <a:rPr lang="en-US" sz="2000" dirty="0">
                <a:latin typeface="Arial"/>
                <a:cs typeface="Arial"/>
              </a:rPr>
              <a:t>, for your </a:t>
            </a:r>
            <a:r>
              <a:rPr lang="en-US" sz="2000" b="1" dirty="0">
                <a:latin typeface="Arial"/>
                <a:cs typeface="Arial"/>
              </a:rPr>
              <a:t>immigration appointment</a:t>
            </a:r>
            <a:r>
              <a:rPr lang="en-US" sz="2000" dirty="0">
                <a:latin typeface="Arial"/>
                <a:cs typeface="Arial"/>
              </a:rPr>
              <a:t>, etc.</a:t>
            </a:r>
          </a:p>
          <a:p>
            <a:pPr lvl="1"/>
            <a:r>
              <a:rPr lang="en-US" sz="1600" b="1" i="1" dirty="0">
                <a:latin typeface="Arial"/>
                <a:cs typeface="Arial"/>
              </a:rPr>
              <a:t>Study Abroad students’ letters will be sent to the Immigration Officer, you do NOT need to request.</a:t>
            </a:r>
          </a:p>
          <a:p>
            <a:pPr marL="457200" lvl="1" indent="0">
              <a:buNone/>
            </a:pPr>
            <a:endParaRPr lang="en-US" sz="2000" dirty="0">
              <a:latin typeface="Arial"/>
              <a:cs typeface="Arial"/>
            </a:endParaRPr>
          </a:p>
          <a:p>
            <a:r>
              <a:rPr lang="en-US" sz="2000" dirty="0">
                <a:latin typeface="Arial"/>
                <a:cs typeface="Arial"/>
              </a:rPr>
              <a:t>Letters can be sent </a:t>
            </a:r>
            <a:r>
              <a:rPr lang="en-US" sz="2000" b="1" dirty="0">
                <a:latin typeface="Arial"/>
                <a:cs typeface="Arial"/>
              </a:rPr>
              <a:t>electronically or collected from the office</a:t>
            </a:r>
            <a:r>
              <a:rPr lang="en-US" sz="2000" dirty="0">
                <a:latin typeface="Arial"/>
                <a:cs typeface="Arial"/>
              </a:rPr>
              <a:t> - please state in your email if a physical copy is required</a:t>
            </a:r>
          </a:p>
          <a:p>
            <a:pPr marL="0" indent="0">
              <a:buNone/>
            </a:pPr>
            <a:endParaRPr lang="en-US" sz="2000" dirty="0">
              <a:latin typeface="Arial"/>
              <a:cs typeface="Arial"/>
            </a:endParaRPr>
          </a:p>
          <a:p>
            <a:r>
              <a:rPr lang="en-US" sz="2000" dirty="0">
                <a:latin typeface="Arial"/>
                <a:cs typeface="Arial"/>
              </a:rPr>
              <a:t>Please allow </a:t>
            </a:r>
            <a:r>
              <a:rPr lang="en-US" sz="2000" b="1" dirty="0">
                <a:latin typeface="Arial"/>
                <a:cs typeface="Arial"/>
              </a:rPr>
              <a:t>up to 3 working days</a:t>
            </a:r>
            <a:r>
              <a:rPr lang="en-US" sz="2000" dirty="0">
                <a:latin typeface="Arial"/>
                <a:cs typeface="Arial"/>
              </a:rPr>
              <a:t> to receive your letter</a:t>
            </a:r>
          </a:p>
          <a:p>
            <a:endParaRPr lang="en-US" sz="1800" dirty="0">
              <a:latin typeface="Arial"/>
              <a:cs typeface="Arial"/>
            </a:endParaRPr>
          </a:p>
        </p:txBody>
      </p:sp>
    </p:spTree>
    <p:extLst>
      <p:ext uri="{BB962C8B-B14F-4D97-AF65-F5344CB8AC3E}">
        <p14:creationId xmlns:p14="http://schemas.microsoft.com/office/powerpoint/2010/main" val="46970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 y="-1967"/>
            <a:ext cx="9144000" cy="6858000"/>
          </a:xfrm>
          <a:prstGeom prst="rect">
            <a:avLst/>
          </a:prstGeom>
        </p:spPr>
      </p:pic>
      <p:sp>
        <p:nvSpPr>
          <p:cNvPr id="6" name="Title 5"/>
          <p:cNvSpPr>
            <a:spLocks noGrp="1"/>
          </p:cNvSpPr>
          <p:nvPr>
            <p:ph type="title"/>
          </p:nvPr>
        </p:nvSpPr>
        <p:spPr>
          <a:xfrm>
            <a:off x="457199" y="163802"/>
            <a:ext cx="8229600" cy="1143000"/>
          </a:xfrm>
        </p:spPr>
        <p:txBody>
          <a:bodyPr>
            <a:noAutofit/>
          </a:bodyPr>
          <a:lstStyle/>
          <a:p>
            <a:r>
              <a:rPr lang="en-IE" sz="4000" b="1">
                <a:solidFill>
                  <a:srgbClr val="822327"/>
                </a:solidFill>
                <a:latin typeface="Arial"/>
                <a:ea typeface="+mn-ea"/>
                <a:cs typeface="Arial"/>
              </a:rPr>
              <a:t>After You Arrive Webpage</a:t>
            </a:r>
          </a:p>
        </p:txBody>
      </p:sp>
      <p:pic>
        <p:nvPicPr>
          <p:cNvPr id="5" name="Picture 6" descr="Graphical user interface, application&#10;&#10;Description automatically generated">
            <a:extLst>
              <a:ext uri="{FF2B5EF4-FFF2-40B4-BE49-F238E27FC236}">
                <a16:creationId xmlns:a16="http://schemas.microsoft.com/office/drawing/2014/main" id="{2DD29EE0-4B26-9F5E-CB3D-1F509E508BA1}"/>
              </a:ext>
            </a:extLst>
          </p:cNvPr>
          <p:cNvPicPr>
            <a:picLocks noGrp="1" noChangeAspect="1"/>
          </p:cNvPicPr>
          <p:nvPr>
            <p:ph idx="1"/>
          </p:nvPr>
        </p:nvPicPr>
        <p:blipFill rotWithShape="1">
          <a:blip r:embed="rId3"/>
          <a:srcRect l="30207" t="9524" r="9857" b="893"/>
          <a:stretch/>
        </p:blipFill>
        <p:spPr>
          <a:xfrm>
            <a:off x="1828801" y="1291405"/>
            <a:ext cx="5350547" cy="4255625"/>
          </a:xfrm>
        </p:spPr>
      </p:pic>
      <p:sp>
        <p:nvSpPr>
          <p:cNvPr id="3" name="Left Arrow 2"/>
          <p:cNvSpPr/>
          <p:nvPr/>
        </p:nvSpPr>
        <p:spPr>
          <a:xfrm>
            <a:off x="7179348" y="4454434"/>
            <a:ext cx="1371602" cy="73152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8616909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4B6D66CD905248BC92FB35AD6F705F" ma:contentTypeVersion="16" ma:contentTypeDescription="Create a new document." ma:contentTypeScope="" ma:versionID="6c02a14eac224452eb7f2baf1c0db6f1">
  <xsd:schema xmlns:xsd="http://www.w3.org/2001/XMLSchema" xmlns:xs="http://www.w3.org/2001/XMLSchema" xmlns:p="http://schemas.microsoft.com/office/2006/metadata/properties" xmlns:ns2="dc8ec18f-0520-441e-b3c6-0563448fbbb5" xmlns:ns3="95b6fe47-a443-4630-828a-d40f8d95886f" targetNamespace="http://schemas.microsoft.com/office/2006/metadata/properties" ma:root="true" ma:fieldsID="021153d2706a2ea9e6e3c1d01a03180b" ns2:_="" ns3:_="">
    <xsd:import namespace="dc8ec18f-0520-441e-b3c6-0563448fbbb5"/>
    <xsd:import namespace="95b6fe47-a443-4630-828a-d40f8d9588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8ec18f-0520-441e-b3c6-0563448fbb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ee92b2f-d444-4214-abdd-12644e6e9ea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b6fe47-a443-4630-828a-d40f8d9588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79445-267a-4524-a128-13d4f3ba4dcd}" ma:internalName="TaxCatchAll" ma:showField="CatchAllData" ma:web="95b6fe47-a443-4630-828a-d40f8d9588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5b6fe47-a443-4630-828a-d40f8d95886f" xsi:nil="true"/>
    <lcf76f155ced4ddcb4097134ff3c332f xmlns="dc8ec18f-0520-441e-b3c6-0563448fbbb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1B03CB-BD14-4FBF-8FE9-898AE71C4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8ec18f-0520-441e-b3c6-0563448fbbb5"/>
    <ds:schemaRef ds:uri="95b6fe47-a443-4630-828a-d40f8d9588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98069F-337F-4998-AC2F-466F8FDDEFA6}">
  <ds:schemaRefs>
    <ds:schemaRef ds:uri="http://purl.org/dc/dcmitype/"/>
    <ds:schemaRef ds:uri="http://schemas.openxmlformats.org/package/2006/metadata/core-properties"/>
    <ds:schemaRef ds:uri="dc8ec18f-0520-441e-b3c6-0563448fbbb5"/>
    <ds:schemaRef ds:uri="http://schemas.microsoft.com/office/infopath/2007/PartnerControls"/>
    <ds:schemaRef ds:uri="http://schemas.microsoft.com/office/2006/documentManagement/types"/>
    <ds:schemaRef ds:uri="95b6fe47-a443-4630-828a-d40f8d95886f"/>
    <ds:schemaRef ds:uri="http://schemas.microsoft.com/office/2006/metadata/properti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0359ECD4-F87C-4DEC-A156-71AFD63F8E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19020</TotalTime>
  <Words>1436</Words>
  <Application>Microsoft Office PowerPoint</Application>
  <PresentationFormat>On-screen Show (4:3)</PresentationFormat>
  <Paragraphs>167</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Ion</vt:lpstr>
      <vt:lpstr>PowerPoint Presentation</vt:lpstr>
      <vt:lpstr>Céad Míle Fáilte! One Hundred Thousand Welcomes! </vt:lpstr>
      <vt:lpstr>PowerPoint Presentation</vt:lpstr>
      <vt:lpstr>Orientation Schedule </vt:lpstr>
      <vt:lpstr>The International Office</vt:lpstr>
      <vt:lpstr>How to contact the International Office</vt:lpstr>
      <vt:lpstr>Other Points of Contact</vt:lpstr>
      <vt:lpstr>Letters </vt:lpstr>
      <vt:lpstr>After You Arrive Webpage</vt:lpstr>
      <vt:lpstr>Getting Online – Your MU Account</vt:lpstr>
      <vt:lpstr>Your Personal Details</vt:lpstr>
      <vt:lpstr>For Current Students section of MU website: https://www.maynoothuniversity.ie/current-students</vt:lpstr>
      <vt:lpstr>Modules</vt:lpstr>
      <vt:lpstr>Changing Modules: https://www.maynoothuniversity.ie/records </vt:lpstr>
      <vt:lpstr>MU Student ID Card</vt:lpstr>
      <vt:lpstr> Understanding the Timetable</vt:lpstr>
      <vt:lpstr>Theology modules</vt:lpstr>
      <vt:lpstr>Examinations</vt:lpstr>
      <vt:lpstr>Emergency / Need Assistance</vt:lpstr>
      <vt:lpstr>MU Covid Response Team</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Alena Jurikova</cp:lastModifiedBy>
  <cp:revision>476</cp:revision>
  <dcterms:created xsi:type="dcterms:W3CDTF">2018-07-20T15:53:11Z</dcterms:created>
  <dcterms:modified xsi:type="dcterms:W3CDTF">2023-01-25T09:54:13Z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0x0101009E4B6D66CD905248BC92FB35AD6F705F</vt:lpwstr>
  </property>
  <property fmtid="{D5CDD505-2E9C-101B-9397-08002B2CF9AE}" pid="3" name="MediaServiceImageTags">
    <vt:lpwstr/>
  </property>
</Properties>
</file>