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olors1.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621" r:id="rId2"/>
    <p:sldId id="636" r:id="rId3"/>
    <p:sldId id="644" r:id="rId4"/>
    <p:sldId id="634" r:id="rId5"/>
    <p:sldId id="645" r:id="rId6"/>
    <p:sldId id="642" r:id="rId7"/>
    <p:sldId id="623" r:id="rId8"/>
    <p:sldId id="624" r:id="rId9"/>
    <p:sldId id="647" r:id="rId10"/>
    <p:sldId id="648" r:id="rId11"/>
    <p:sldId id="637" r:id="rId12"/>
    <p:sldId id="646"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4" autoAdjust="0"/>
    <p:restoredTop sz="91763" autoAdjust="0"/>
  </p:normalViewPr>
  <p:slideViewPr>
    <p:cSldViewPr snapToGrid="0" snapToObjects="1" showGuides="1">
      <p:cViewPr varScale="1">
        <p:scale>
          <a:sx n="58" d="100"/>
          <a:sy n="58" d="100"/>
        </p:scale>
        <p:origin x="1248" y="7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Core credits</a:t>
            </a:r>
          </a:p>
        </c:rich>
      </c:tx>
      <c:layout>
        <c:manualLayout>
          <c:xMode val="edge"/>
          <c:yMode val="edge"/>
          <c:x val="0.427328125"/>
          <c:y val="3.98437475489820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Credits</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2F36-4619-A76D-6F758736B8A7}"/>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2-2F36-4619-A76D-6F758736B8A7}"/>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3-2F36-4619-A76D-6F758736B8A7}"/>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5-2F36-4619-A76D-6F758736B8A7}"/>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4-2F36-4619-A76D-6F758736B8A7}"/>
              </c:ext>
            </c:extLst>
          </c:dPt>
          <c:dLbls>
            <c:dLbl>
              <c:idx val="0"/>
              <c:layout>
                <c:manualLayout>
                  <c:x val="1.5625000000000001E-3"/>
                  <c:y val="-1.4062499134934868E-2"/>
                </c:manualLayout>
              </c:layout>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2F36-4619-A76D-6F758736B8A7}"/>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2F36-4619-A76D-6F758736B8A7}"/>
                </c:ext>
              </c:extLst>
            </c:dLbl>
            <c:dLbl>
              <c:idx val="2"/>
              <c:layout>
                <c:manualLayout>
                  <c:x val="7.8124999999998855E-3"/>
                  <c:y val="2.8124998269869521E-2"/>
                </c:manualLayout>
              </c:layout>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2F36-4619-A76D-6F758736B8A7}"/>
                </c:ext>
              </c:extLst>
            </c:dLbl>
            <c:dLbl>
              <c:idx val="3"/>
              <c:layout>
                <c:manualLayout>
                  <c:x val="0"/>
                  <c:y val="4.6874997116448632E-3"/>
                </c:manualLayout>
              </c:layout>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2F36-4619-A76D-6F758736B8A7}"/>
                </c:ext>
              </c:extLst>
            </c:dLbl>
            <c:dLbl>
              <c:idx val="4"/>
              <c:layout>
                <c:manualLayout>
                  <c:x val="6.2500000000000003E-3"/>
                  <c:y val="-3.7499997693159592E-2"/>
                </c:manualLayout>
              </c:layout>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2F36-4619-A76D-6F758736B8A7}"/>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Food, Diet, Health</c:v>
                </c:pt>
                <c:pt idx="1">
                  <c:v>Food, Physiology, Exercise</c:v>
                </c:pt>
                <c:pt idx="2">
                  <c:v>Biology</c:v>
                </c:pt>
                <c:pt idx="3">
                  <c:v>Maths</c:v>
                </c:pt>
                <c:pt idx="4">
                  <c:v>Chemistry</c:v>
                </c:pt>
              </c:strCache>
            </c:strRef>
          </c:cat>
          <c:val>
            <c:numRef>
              <c:f>Sheet1!$B$2:$B$6</c:f>
              <c:numCache>
                <c:formatCode>General</c:formatCode>
                <c:ptCount val="5"/>
                <c:pt idx="0">
                  <c:v>7.5</c:v>
                </c:pt>
                <c:pt idx="1">
                  <c:v>7.5</c:v>
                </c:pt>
                <c:pt idx="2">
                  <c:v>15</c:v>
                </c:pt>
                <c:pt idx="3">
                  <c:v>15</c:v>
                </c:pt>
                <c:pt idx="4">
                  <c:v>15</c:v>
                </c:pt>
              </c:numCache>
            </c:numRef>
          </c:val>
          <c:extLst>
            <c:ext xmlns:c16="http://schemas.microsoft.com/office/drawing/2014/chart" uri="{C3380CC4-5D6E-409C-BE32-E72D297353CC}">
              <c16:uniqueId val="{00000000-2F36-4619-A76D-6F758736B8A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1239702263779527"/>
          <c:y val="0.91688140275089791"/>
          <c:w val="0.75878777066929137"/>
          <c:h val="4.796234941176492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C454B1-5129-C899-1269-6C45D3D7B9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6CAF9035-31AA-107B-164E-D01FC6FDE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AB1615-EEF3-4319-86DB-41E99FECF74B}" type="datetimeFigureOut">
              <a:rPr lang="en-IE" smtClean="0"/>
              <a:t>12/09/2023</a:t>
            </a:fld>
            <a:endParaRPr lang="en-IE"/>
          </a:p>
        </p:txBody>
      </p:sp>
      <p:sp>
        <p:nvSpPr>
          <p:cNvPr id="4" name="Footer Placeholder 3">
            <a:extLst>
              <a:ext uri="{FF2B5EF4-FFF2-40B4-BE49-F238E27FC236}">
                <a16:creationId xmlns:a16="http://schemas.microsoft.com/office/drawing/2014/main" id="{C6714F21-5CD0-1149-A182-5E3016DC01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0036DD4F-841A-10B2-5095-E6E443219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C43CF6-3A23-4CB8-ABC9-46FCFE4668B3}" type="slidenum">
              <a:rPr lang="en-IE" smtClean="0"/>
              <a:t>‹#›</a:t>
            </a:fld>
            <a:endParaRPr lang="en-IE"/>
          </a:p>
        </p:txBody>
      </p:sp>
    </p:spTree>
    <p:extLst>
      <p:ext uri="{BB962C8B-B14F-4D97-AF65-F5344CB8AC3E}">
        <p14:creationId xmlns:p14="http://schemas.microsoft.com/office/powerpoint/2010/main" val="1325469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EF740-AFC3-47BD-BDE4-94246E475C63}" type="datetimeFigureOut">
              <a:rPr lang="en-IE" smtClean="0"/>
              <a:t>12/09/2023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0DC8-30A2-4A67-B578-C948CF778C28}" type="slidenum">
              <a:rPr lang="en-IE" smtClean="0"/>
              <a:t>‹#›</a:t>
            </a:fld>
            <a:endParaRPr lang="en-IE"/>
          </a:p>
        </p:txBody>
      </p:sp>
    </p:spTree>
    <p:extLst>
      <p:ext uri="{BB962C8B-B14F-4D97-AF65-F5344CB8AC3E}">
        <p14:creationId xmlns:p14="http://schemas.microsoft.com/office/powerpoint/2010/main" val="413182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D8E0DC8-30A2-4A67-B578-C948CF778C28}" type="slidenum">
              <a:rPr lang="en-IE" smtClean="0"/>
              <a:t>3</a:t>
            </a:fld>
            <a:endParaRPr lang="en-IE"/>
          </a:p>
        </p:txBody>
      </p:sp>
    </p:spTree>
    <p:extLst>
      <p:ext uri="{BB962C8B-B14F-4D97-AF65-F5344CB8AC3E}">
        <p14:creationId xmlns:p14="http://schemas.microsoft.com/office/powerpoint/2010/main" val="1713096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969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E76569-859D-58E8-C51A-4BEFF56C0F65}"/>
              </a:ext>
            </a:extLst>
          </p:cNvPr>
          <p:cNvSpPr>
            <a:spLocks noGrp="1"/>
          </p:cNvSpPr>
          <p:nvPr>
            <p:ph type="ctrTitle"/>
          </p:nvPr>
        </p:nvSpPr>
        <p:spPr>
          <a:xfrm>
            <a:off x="777024" y="2349361"/>
            <a:ext cx="10363200" cy="1470025"/>
          </a:xfrm>
          <a:prstGeom prst="rect">
            <a:avLst/>
          </a:prstGeom>
        </p:spPr>
        <p:txBody>
          <a:bodyPr>
            <a:normAutofit/>
          </a:bodyPr>
          <a:lstStyle>
            <a:lvl1pPr>
              <a:defRPr sz="4800"/>
            </a:lvl1pPr>
          </a:lstStyle>
          <a:p>
            <a:endParaRPr lang="en-IE" dirty="0"/>
          </a:p>
        </p:txBody>
      </p:sp>
      <p:sp>
        <p:nvSpPr>
          <p:cNvPr id="8" name="Subtitle 2">
            <a:extLst>
              <a:ext uri="{FF2B5EF4-FFF2-40B4-BE49-F238E27FC236}">
                <a16:creationId xmlns:a16="http://schemas.microsoft.com/office/drawing/2014/main" id="{406F5EAC-9015-0CED-01BE-AF88E8B5B08B}"/>
              </a:ext>
            </a:extLst>
          </p:cNvPr>
          <p:cNvSpPr>
            <a:spLocks noGrp="1"/>
          </p:cNvSpPr>
          <p:nvPr>
            <p:ph type="subTitle" idx="1" hasCustomPrompt="1"/>
          </p:nvPr>
        </p:nvSpPr>
        <p:spPr>
          <a:xfrm>
            <a:off x="806898" y="4929401"/>
            <a:ext cx="5778321" cy="1928601"/>
          </a:xfrm>
          <a:prstGeom prst="rect">
            <a:avLst/>
          </a:prstGeom>
        </p:spPr>
        <p:txBody>
          <a:bodyPr>
            <a:normAutofit/>
          </a:bodyPr>
          <a:lstStyle>
            <a:lvl1pPr marL="0" indent="0" algn="l">
              <a:buNone/>
              <a:defRPr sz="140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name and date</a:t>
            </a:r>
            <a:endParaRPr lang="en-IE" dirty="0"/>
          </a:p>
        </p:txBody>
      </p:sp>
      <p:sp>
        <p:nvSpPr>
          <p:cNvPr id="9" name="Rectangle 8">
            <a:extLst>
              <a:ext uri="{FF2B5EF4-FFF2-40B4-BE49-F238E27FC236}">
                <a16:creationId xmlns:a16="http://schemas.microsoft.com/office/drawing/2014/main" id="{4465CA67-DE6E-8F16-3DB6-BA16D85309D2}"/>
              </a:ext>
            </a:extLst>
          </p:cNvPr>
          <p:cNvSpPr/>
          <p:nvPr userDrawn="1"/>
        </p:nvSpPr>
        <p:spPr>
          <a:xfrm>
            <a:off x="0" y="463639"/>
            <a:ext cx="12192000" cy="155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0" name="Picture 9">
            <a:extLst>
              <a:ext uri="{FF2B5EF4-FFF2-40B4-BE49-F238E27FC236}">
                <a16:creationId xmlns:a16="http://schemas.microsoft.com/office/drawing/2014/main" id="{5FD3BE14-A09A-EC0E-B092-D9716D56A0E1}"/>
              </a:ext>
            </a:extLst>
          </p:cNvPr>
          <p:cNvPicPr>
            <a:picLocks noChangeAspect="1" noChangeArrowheads="1"/>
          </p:cNvPicPr>
          <p:nvPr userDrawn="1"/>
        </p:nvPicPr>
        <p:blipFill>
          <a:blip r:embed="rId2" cstate="print"/>
          <a:srcRect l="8366" t="20635" r="27602" b="30952"/>
          <a:stretch>
            <a:fillRect/>
          </a:stretch>
        </p:blipFill>
        <p:spPr bwMode="auto">
          <a:xfrm>
            <a:off x="878097" y="575650"/>
            <a:ext cx="4185256" cy="1334324"/>
          </a:xfrm>
          <a:prstGeom prst="rect">
            <a:avLst/>
          </a:prstGeom>
          <a:noFill/>
          <a:ln w="9525">
            <a:noFill/>
            <a:miter lim="800000"/>
            <a:headEnd/>
            <a:tailEnd/>
          </a:ln>
        </p:spPr>
      </p:pic>
    </p:spTree>
    <p:extLst>
      <p:ext uri="{BB962C8B-B14F-4D97-AF65-F5344CB8AC3E}">
        <p14:creationId xmlns:p14="http://schemas.microsoft.com/office/powerpoint/2010/main" val="77933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969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E76569-859D-58E8-C51A-4BEFF56C0F65}"/>
              </a:ext>
            </a:extLst>
          </p:cNvPr>
          <p:cNvSpPr>
            <a:spLocks noGrp="1"/>
          </p:cNvSpPr>
          <p:nvPr>
            <p:ph type="ctrTitle"/>
          </p:nvPr>
        </p:nvSpPr>
        <p:spPr>
          <a:xfrm>
            <a:off x="777024" y="2349361"/>
            <a:ext cx="10363200" cy="1470025"/>
          </a:xfrm>
          <a:prstGeom prst="rect">
            <a:avLst/>
          </a:prstGeom>
        </p:spPr>
        <p:txBody>
          <a:bodyPr>
            <a:normAutofit/>
          </a:bodyPr>
          <a:lstStyle>
            <a:lvl1pPr>
              <a:defRPr sz="4800"/>
            </a:lvl1pPr>
          </a:lstStyle>
          <a:p>
            <a:endParaRPr lang="en-IE" dirty="0"/>
          </a:p>
        </p:txBody>
      </p:sp>
      <p:sp>
        <p:nvSpPr>
          <p:cNvPr id="9" name="Rectangle 8">
            <a:extLst>
              <a:ext uri="{FF2B5EF4-FFF2-40B4-BE49-F238E27FC236}">
                <a16:creationId xmlns:a16="http://schemas.microsoft.com/office/drawing/2014/main" id="{4465CA67-DE6E-8F16-3DB6-BA16D85309D2}"/>
              </a:ext>
            </a:extLst>
          </p:cNvPr>
          <p:cNvSpPr/>
          <p:nvPr userDrawn="1"/>
        </p:nvSpPr>
        <p:spPr>
          <a:xfrm>
            <a:off x="0" y="463639"/>
            <a:ext cx="12192000" cy="155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0" name="Picture 9">
            <a:extLst>
              <a:ext uri="{FF2B5EF4-FFF2-40B4-BE49-F238E27FC236}">
                <a16:creationId xmlns:a16="http://schemas.microsoft.com/office/drawing/2014/main" id="{5FD3BE14-A09A-EC0E-B092-D9716D56A0E1}"/>
              </a:ext>
            </a:extLst>
          </p:cNvPr>
          <p:cNvPicPr>
            <a:picLocks noChangeAspect="1" noChangeArrowheads="1"/>
          </p:cNvPicPr>
          <p:nvPr userDrawn="1"/>
        </p:nvPicPr>
        <p:blipFill>
          <a:blip r:embed="rId2" cstate="print"/>
          <a:srcRect l="8366" t="20635" r="27602" b="30952"/>
          <a:stretch>
            <a:fillRect/>
          </a:stretch>
        </p:blipFill>
        <p:spPr bwMode="auto">
          <a:xfrm>
            <a:off x="878097" y="575650"/>
            <a:ext cx="4185256" cy="1334324"/>
          </a:xfrm>
          <a:prstGeom prst="rect">
            <a:avLst/>
          </a:prstGeom>
          <a:noFill/>
          <a:ln w="9525">
            <a:noFill/>
            <a:miter lim="800000"/>
            <a:headEnd/>
            <a:tailEnd/>
          </a:ln>
        </p:spPr>
      </p:pic>
      <p:sp>
        <p:nvSpPr>
          <p:cNvPr id="2" name="Rectangle 1">
            <a:extLst>
              <a:ext uri="{FF2B5EF4-FFF2-40B4-BE49-F238E27FC236}">
                <a16:creationId xmlns:a16="http://schemas.microsoft.com/office/drawing/2014/main" id="{8B0B6FF5-C0CC-2FE4-BA98-6B19855CACA8}"/>
              </a:ext>
            </a:extLst>
          </p:cNvPr>
          <p:cNvSpPr/>
          <p:nvPr userDrawn="1"/>
        </p:nvSpPr>
        <p:spPr>
          <a:xfrm>
            <a:off x="180109" y="5237018"/>
            <a:ext cx="11914909" cy="1620982"/>
          </a:xfrm>
          <a:prstGeom prst="rect">
            <a:avLst/>
          </a:prstGeom>
          <a:solidFill>
            <a:srgbClr val="00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244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04C68D-726B-0543-638F-01A7E204271A}"/>
              </a:ext>
            </a:extLst>
          </p:cNvPr>
          <p:cNvPicPr>
            <a:picLocks noChangeAspect="1"/>
          </p:cNvPicPr>
          <p:nvPr userDrawn="1"/>
        </p:nvPicPr>
        <p:blipFill>
          <a:blip r:embed="rId2"/>
          <a:stretch>
            <a:fillRect/>
          </a:stretch>
        </p:blipFill>
        <p:spPr>
          <a:xfrm>
            <a:off x="-305" y="-7442"/>
            <a:ext cx="12192000" cy="1402489"/>
          </a:xfrm>
          <a:prstGeom prst="rect">
            <a:avLst/>
          </a:prstGeom>
        </p:spPr>
      </p:pic>
      <p:sp>
        <p:nvSpPr>
          <p:cNvPr id="7" name="Title 1">
            <a:extLst>
              <a:ext uri="{FF2B5EF4-FFF2-40B4-BE49-F238E27FC236}">
                <a16:creationId xmlns:a16="http://schemas.microsoft.com/office/drawing/2014/main" id="{3D499A3F-6B8F-CBD0-5284-B43DFE58A6AF}"/>
              </a:ext>
            </a:extLst>
          </p:cNvPr>
          <p:cNvSpPr>
            <a:spLocks noGrp="1"/>
          </p:cNvSpPr>
          <p:nvPr>
            <p:ph type="title"/>
          </p:nvPr>
        </p:nvSpPr>
        <p:spPr>
          <a:xfrm>
            <a:off x="635000" y="365126"/>
            <a:ext cx="10972800" cy="1029921"/>
          </a:xfrm>
          <a:prstGeom prst="rect">
            <a:avLst/>
          </a:prstGeom>
          <a:noFill/>
        </p:spPr>
        <p:txBody>
          <a:bodyPr/>
          <a:lstStyle>
            <a:lvl1pPr>
              <a:defRPr>
                <a:solidFill>
                  <a:schemeClr val="bg1"/>
                </a:solidFill>
              </a:defRPr>
            </a:lvl1pPr>
          </a:lstStyle>
          <a:p>
            <a:r>
              <a:rPr lang="en-US" dirty="0"/>
              <a:t>Click to edit Master title style</a:t>
            </a:r>
            <a:endParaRPr lang="en-IE" dirty="0"/>
          </a:p>
        </p:txBody>
      </p:sp>
      <p:sp>
        <p:nvSpPr>
          <p:cNvPr id="8" name="Content Placeholder 2">
            <a:extLst>
              <a:ext uri="{FF2B5EF4-FFF2-40B4-BE49-F238E27FC236}">
                <a16:creationId xmlns:a16="http://schemas.microsoft.com/office/drawing/2014/main" id="{7D0A0D79-C15C-4AAF-4674-4D9C6A8C2046}"/>
              </a:ext>
            </a:extLst>
          </p:cNvPr>
          <p:cNvSpPr>
            <a:spLocks noGrp="1"/>
          </p:cNvSpPr>
          <p:nvPr>
            <p:ph idx="1"/>
          </p:nvPr>
        </p:nvSpPr>
        <p:spPr>
          <a:xfrm>
            <a:off x="635001" y="1573742"/>
            <a:ext cx="10972799" cy="4111951"/>
          </a:xfrm>
          <a:prstGeom prst="rect">
            <a:avLst/>
          </a:prstGeom>
        </p:spPr>
        <p:txBody>
          <a:bodyPr/>
          <a:lstStyle>
            <a:lvl1pPr>
              <a:defRPr sz="2400"/>
            </a:lvl1pPr>
            <a:lvl2pPr>
              <a:defRPr sz="2400"/>
            </a:lvl2pPr>
            <a:lvl3pPr>
              <a:defRPr sz="2400"/>
            </a:lvl3pPr>
            <a:lvl4pPr>
              <a:defRPr sz="2400"/>
            </a:lvl4pPr>
            <a:lvl5pPr>
              <a:defRPr sz="2400"/>
            </a:lvl5pPr>
          </a:lstStyle>
          <a:p>
            <a:pPr lvl="0"/>
            <a:endParaRPr lang="en-IE" dirty="0"/>
          </a:p>
        </p:txBody>
      </p:sp>
    </p:spTree>
    <p:extLst>
      <p:ext uri="{BB962C8B-B14F-4D97-AF65-F5344CB8AC3E}">
        <p14:creationId xmlns:p14="http://schemas.microsoft.com/office/powerpoint/2010/main" val="2872037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EAC5C0-8A19-F7BD-1AA3-4435E8FD6740}"/>
              </a:ext>
            </a:extLst>
          </p:cNvPr>
          <p:cNvSpPr txBox="1">
            <a:spLocks/>
          </p:cNvSpPr>
          <p:nvPr userDrawn="1"/>
        </p:nvSpPr>
        <p:spPr>
          <a:xfrm>
            <a:off x="635000" y="365126"/>
            <a:ext cx="10972800" cy="1029921"/>
          </a:xfrm>
          <a:prstGeom prst="rect">
            <a:avLst/>
          </a:prstGeom>
          <a:solidFill>
            <a:srgbClr val="009696"/>
          </a:solidFill>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400"/>
              <a:t>Click to edit Master title style</a:t>
            </a:r>
            <a:endParaRPr lang="en-IE" sz="4400" dirty="0"/>
          </a:p>
        </p:txBody>
      </p:sp>
      <p:sp>
        <p:nvSpPr>
          <p:cNvPr id="8" name="Content Placeholder 2">
            <a:extLst>
              <a:ext uri="{FF2B5EF4-FFF2-40B4-BE49-F238E27FC236}">
                <a16:creationId xmlns:a16="http://schemas.microsoft.com/office/drawing/2014/main" id="{60AF3864-4328-A55B-F7A8-1D9116D90E30}"/>
              </a:ext>
            </a:extLst>
          </p:cNvPr>
          <p:cNvSpPr txBox="1">
            <a:spLocks/>
          </p:cNvSpPr>
          <p:nvPr userDrawn="1"/>
        </p:nvSpPr>
        <p:spPr>
          <a:xfrm>
            <a:off x="635001" y="1573742"/>
            <a:ext cx="10972799" cy="4111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sz="2400" dirty="0"/>
          </a:p>
        </p:txBody>
      </p:sp>
    </p:spTree>
    <p:extLst>
      <p:ext uri="{BB962C8B-B14F-4D97-AF65-F5344CB8AC3E}">
        <p14:creationId xmlns:p14="http://schemas.microsoft.com/office/powerpoint/2010/main" val="34567399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34" name="Freeform: Shape 103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37" name="Freeform: Shape 103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4" name="Picture 3">
            <a:extLst>
              <a:ext uri="{FF2B5EF4-FFF2-40B4-BE49-F238E27FC236}">
                <a16:creationId xmlns:a16="http://schemas.microsoft.com/office/drawing/2014/main" id="{2906D0AC-8AA9-E117-0F60-825233930A77}"/>
              </a:ext>
            </a:extLst>
          </p:cNvPr>
          <p:cNvPicPr>
            <a:picLocks noChangeAspect="1"/>
          </p:cNvPicPr>
          <p:nvPr/>
        </p:nvPicPr>
        <p:blipFill>
          <a:blip r:embed="rId2"/>
          <a:stretch>
            <a:fillRect/>
          </a:stretch>
        </p:blipFill>
        <p:spPr>
          <a:xfrm>
            <a:off x="4024312" y="2957512"/>
            <a:ext cx="4143375" cy="942975"/>
          </a:xfrm>
          <a:prstGeom prst="rect">
            <a:avLst/>
          </a:prstGeom>
        </p:spPr>
      </p:pic>
      <p:pic>
        <p:nvPicPr>
          <p:cNvPr id="7" name="Picture 6">
            <a:extLst>
              <a:ext uri="{FF2B5EF4-FFF2-40B4-BE49-F238E27FC236}">
                <a16:creationId xmlns:a16="http://schemas.microsoft.com/office/drawing/2014/main" id="{2B7C29AF-8D02-B4EA-1137-E28141225180}"/>
              </a:ext>
            </a:extLst>
          </p:cNvPr>
          <p:cNvPicPr>
            <a:picLocks noChangeAspect="1"/>
          </p:cNvPicPr>
          <p:nvPr/>
        </p:nvPicPr>
        <p:blipFill>
          <a:blip r:embed="rId3"/>
          <a:stretch>
            <a:fillRect/>
          </a:stretch>
        </p:blipFill>
        <p:spPr>
          <a:xfrm>
            <a:off x="5614987" y="2947987"/>
            <a:ext cx="962025" cy="962025"/>
          </a:xfrm>
          <a:prstGeom prst="rect">
            <a:avLst/>
          </a:prstGeom>
        </p:spPr>
      </p:pic>
      <p:pic>
        <p:nvPicPr>
          <p:cNvPr id="16" name="Picture 15">
            <a:extLst>
              <a:ext uri="{FF2B5EF4-FFF2-40B4-BE49-F238E27FC236}">
                <a16:creationId xmlns:a16="http://schemas.microsoft.com/office/drawing/2014/main" id="{00F0A409-EB4F-5F44-DE90-F9108976111C}"/>
              </a:ext>
            </a:extLst>
          </p:cNvPr>
          <p:cNvPicPr>
            <a:picLocks noChangeAspect="1"/>
          </p:cNvPicPr>
          <p:nvPr/>
        </p:nvPicPr>
        <p:blipFill>
          <a:blip r:embed="rId4"/>
          <a:stretch>
            <a:fillRect/>
          </a:stretch>
        </p:blipFill>
        <p:spPr>
          <a:xfrm>
            <a:off x="-305" y="-7442"/>
            <a:ext cx="12192000" cy="4170493"/>
          </a:xfrm>
          <a:prstGeom prst="rect">
            <a:avLst/>
          </a:prstGeom>
        </p:spPr>
      </p:pic>
      <p:sp>
        <p:nvSpPr>
          <p:cNvPr id="12" name="Title 1">
            <a:extLst>
              <a:ext uri="{FF2B5EF4-FFF2-40B4-BE49-F238E27FC236}">
                <a16:creationId xmlns:a16="http://schemas.microsoft.com/office/drawing/2014/main" id="{0D455A51-4CD9-C90F-780A-B1A6EC9FFE7B}"/>
              </a:ext>
            </a:extLst>
          </p:cNvPr>
          <p:cNvSpPr>
            <a:spLocks noGrp="1"/>
          </p:cNvSpPr>
          <p:nvPr>
            <p:ph type="title"/>
          </p:nvPr>
        </p:nvSpPr>
        <p:spPr>
          <a:xfrm>
            <a:off x="591283" y="199243"/>
            <a:ext cx="11600412" cy="1029921"/>
          </a:xfrm>
          <a:noFill/>
        </p:spPr>
        <p:txBody>
          <a:bodyPr/>
          <a:lstStyle/>
          <a:p>
            <a:pPr algn="ctr"/>
            <a:r>
              <a:rPr lang="en-IE" sz="6000" b="1" dirty="0"/>
              <a:t>MH222</a:t>
            </a:r>
            <a:br>
              <a:rPr lang="en-IE" sz="6000" b="1" dirty="0"/>
            </a:br>
            <a:r>
              <a:rPr lang="en-IE" sz="6000" b="1" dirty="0"/>
              <a:t>BSc Food Science &amp; Human Nutrition</a:t>
            </a:r>
          </a:p>
        </p:txBody>
      </p:sp>
      <p:pic>
        <p:nvPicPr>
          <p:cNvPr id="2" name="Picture 2" descr="Nutrition Professionals in Food Industry – We Have Your Health in Mind ...">
            <a:extLst>
              <a:ext uri="{FF2B5EF4-FFF2-40B4-BE49-F238E27FC236}">
                <a16:creationId xmlns:a16="http://schemas.microsoft.com/office/drawing/2014/main" id="{CFF74248-E4A4-083B-4D19-3D2C55E4DE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504"/>
          <a:stretch/>
        </p:blipFill>
        <p:spPr bwMode="auto">
          <a:xfrm flipV="1">
            <a:off x="17912" y="2327563"/>
            <a:ext cx="12191694" cy="537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2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food and other objects&#10;&#10;Description automatically generated with medium confidence">
            <a:extLst>
              <a:ext uri="{FF2B5EF4-FFF2-40B4-BE49-F238E27FC236}">
                <a16:creationId xmlns:a16="http://schemas.microsoft.com/office/drawing/2014/main" id="{DC68DDED-AAA0-C1B5-20AA-864AD51D7A39}"/>
              </a:ext>
            </a:extLst>
          </p:cNvPr>
          <p:cNvPicPr>
            <a:picLocks noChangeAspect="1"/>
          </p:cNvPicPr>
          <p:nvPr/>
        </p:nvPicPr>
        <p:blipFill rotWithShape="1">
          <a:blip r:embed="rId2">
            <a:alphaModFix amt="10000"/>
          </a:blip>
          <a:srcRect l="17099" r="8559"/>
          <a:stretch/>
        </p:blipFill>
        <p:spPr>
          <a:xfrm>
            <a:off x="19973" y="1707613"/>
            <a:ext cx="12202854" cy="4785260"/>
          </a:xfrm>
          <a:prstGeom prst="rect">
            <a:avLst/>
          </a:prstGeom>
        </p:spPr>
      </p:pic>
      <p:sp>
        <p:nvSpPr>
          <p:cNvPr id="2" name="Title 1">
            <a:extLst>
              <a:ext uri="{FF2B5EF4-FFF2-40B4-BE49-F238E27FC236}">
                <a16:creationId xmlns:a16="http://schemas.microsoft.com/office/drawing/2014/main" id="{3F33AAAF-8B91-4FF9-BCAE-869C1C00DD86}"/>
              </a:ext>
            </a:extLst>
          </p:cNvPr>
          <p:cNvSpPr>
            <a:spLocks noGrp="1"/>
          </p:cNvSpPr>
          <p:nvPr>
            <p:ph type="title"/>
          </p:nvPr>
        </p:nvSpPr>
        <p:spPr/>
        <p:txBody>
          <a:bodyPr/>
          <a:lstStyle/>
          <a:p>
            <a:r>
              <a:rPr lang="en-IE" sz="3600" dirty="0"/>
              <a:t>Year 4 – the option to specialise</a:t>
            </a:r>
          </a:p>
        </p:txBody>
      </p:sp>
      <p:sp>
        <p:nvSpPr>
          <p:cNvPr id="3" name="Content Placeholder 2">
            <a:extLst>
              <a:ext uri="{FF2B5EF4-FFF2-40B4-BE49-F238E27FC236}">
                <a16:creationId xmlns:a16="http://schemas.microsoft.com/office/drawing/2014/main" id="{E04B7612-24EC-4570-1C7A-DE65BD46BFA5}"/>
              </a:ext>
            </a:extLst>
          </p:cNvPr>
          <p:cNvSpPr>
            <a:spLocks noGrp="1"/>
          </p:cNvSpPr>
          <p:nvPr>
            <p:ph idx="1"/>
          </p:nvPr>
        </p:nvSpPr>
        <p:spPr>
          <a:xfrm>
            <a:off x="609600" y="1490101"/>
            <a:ext cx="10972799" cy="5367899"/>
          </a:xfrm>
        </p:spPr>
        <p:txBody>
          <a:bodyPr/>
          <a:lstStyle/>
          <a:p>
            <a:r>
              <a:rPr lang="en-IE" b="1" dirty="0"/>
              <a:t>Choose 9 of the following modules</a:t>
            </a:r>
          </a:p>
          <a:p>
            <a:pPr lvl="1"/>
            <a:r>
              <a:rPr lang="en-US" b="1" dirty="0">
                <a:solidFill>
                  <a:srgbClr val="00B050"/>
                </a:solidFill>
              </a:rPr>
              <a:t>Nutrition &amp; Global Health</a:t>
            </a:r>
          </a:p>
          <a:p>
            <a:pPr lvl="1"/>
            <a:r>
              <a:rPr lang="en-US" b="1" dirty="0" err="1">
                <a:solidFill>
                  <a:srgbClr val="00B050"/>
                </a:solidFill>
              </a:rPr>
              <a:t>Personalised</a:t>
            </a:r>
            <a:r>
              <a:rPr lang="en-US" b="1" dirty="0">
                <a:solidFill>
                  <a:srgbClr val="00B050"/>
                </a:solidFill>
              </a:rPr>
              <a:t> Nutrition</a:t>
            </a:r>
          </a:p>
          <a:p>
            <a:pPr lvl="1"/>
            <a:r>
              <a:rPr lang="en-US" b="1" dirty="0">
                <a:solidFill>
                  <a:srgbClr val="00B050"/>
                </a:solidFill>
              </a:rPr>
              <a:t>Food Safety and Authenticity</a:t>
            </a:r>
          </a:p>
          <a:p>
            <a:pPr lvl="1"/>
            <a:r>
              <a:rPr lang="en-US" b="1" dirty="0">
                <a:solidFill>
                  <a:srgbClr val="00B050"/>
                </a:solidFill>
              </a:rPr>
              <a:t>Nutrition within the Clinical Setting</a:t>
            </a:r>
          </a:p>
          <a:p>
            <a:pPr lvl="1"/>
            <a:r>
              <a:rPr lang="en-US" b="1" dirty="0">
                <a:solidFill>
                  <a:srgbClr val="00B050"/>
                </a:solidFill>
              </a:rPr>
              <a:t>Food Marketing and Product Development </a:t>
            </a:r>
          </a:p>
          <a:p>
            <a:pPr lvl="1"/>
            <a:r>
              <a:rPr lang="en-US" b="1" dirty="0">
                <a:solidFill>
                  <a:srgbClr val="00B050"/>
                </a:solidFill>
              </a:rPr>
              <a:t>Food Policy &amp; Regulation</a:t>
            </a:r>
          </a:p>
          <a:p>
            <a:pPr lvl="1"/>
            <a:r>
              <a:rPr lang="en-US" b="1" dirty="0">
                <a:solidFill>
                  <a:srgbClr val="00B050"/>
                </a:solidFill>
              </a:rPr>
              <a:t>Nutrition within the Clinical Setting</a:t>
            </a:r>
          </a:p>
          <a:p>
            <a:pPr lvl="1"/>
            <a:r>
              <a:rPr lang="en-US" b="1" dirty="0">
                <a:solidFill>
                  <a:srgbClr val="00B050"/>
                </a:solidFill>
              </a:rPr>
              <a:t>Exercise and Nutrition: Health Promotion and Policy</a:t>
            </a:r>
          </a:p>
          <a:p>
            <a:pPr lvl="1"/>
            <a:r>
              <a:rPr lang="en-US" b="1" dirty="0">
                <a:solidFill>
                  <a:srgbClr val="00B050"/>
                </a:solidFill>
              </a:rPr>
              <a:t>Food Analysis and Quality Assurance</a:t>
            </a:r>
          </a:p>
          <a:p>
            <a:pPr lvl="1"/>
            <a:r>
              <a:rPr lang="en-US" b="1" dirty="0">
                <a:solidFill>
                  <a:srgbClr val="00B050"/>
                </a:solidFill>
              </a:rPr>
              <a:t>Sports Nutrition &amp; Pharmacology</a:t>
            </a:r>
          </a:p>
          <a:p>
            <a:pPr lvl="1"/>
            <a:r>
              <a:rPr lang="en-US" b="1" dirty="0">
                <a:solidFill>
                  <a:srgbClr val="00B050"/>
                </a:solidFill>
              </a:rPr>
              <a:t>Future Foods – Functional and Sustainable Foods</a:t>
            </a:r>
          </a:p>
          <a:p>
            <a:r>
              <a:rPr lang="en-IE" b="1" dirty="0"/>
              <a:t>Students will also undertake a 15-credit capstone project</a:t>
            </a:r>
          </a:p>
        </p:txBody>
      </p:sp>
    </p:spTree>
    <p:extLst>
      <p:ext uri="{BB962C8B-B14F-4D97-AF65-F5344CB8AC3E}">
        <p14:creationId xmlns:p14="http://schemas.microsoft.com/office/powerpoint/2010/main" val="197091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with food and other objects&#10;&#10;Description automatically generated with medium confidence">
            <a:extLst>
              <a:ext uri="{FF2B5EF4-FFF2-40B4-BE49-F238E27FC236}">
                <a16:creationId xmlns:a16="http://schemas.microsoft.com/office/drawing/2014/main" id="{859E1BF2-4B89-3476-6EBE-DA2B34D5F0B6}"/>
              </a:ext>
            </a:extLst>
          </p:cNvPr>
          <p:cNvPicPr>
            <a:picLocks noChangeAspect="1"/>
          </p:cNvPicPr>
          <p:nvPr/>
        </p:nvPicPr>
        <p:blipFill rotWithShape="1">
          <a:blip r:embed="rId2">
            <a:alphaModFix amt="10000"/>
          </a:blip>
          <a:srcRect l="17099" r="8559"/>
          <a:stretch/>
        </p:blipFill>
        <p:spPr>
          <a:xfrm>
            <a:off x="19973" y="1707613"/>
            <a:ext cx="12202854" cy="4785260"/>
          </a:xfrm>
          <a:prstGeom prst="rect">
            <a:avLst/>
          </a:prstGeom>
        </p:spPr>
      </p:pic>
      <p:sp>
        <p:nvSpPr>
          <p:cNvPr id="2" name="Title 1">
            <a:extLst>
              <a:ext uri="{FF2B5EF4-FFF2-40B4-BE49-F238E27FC236}">
                <a16:creationId xmlns:a16="http://schemas.microsoft.com/office/drawing/2014/main" id="{775B34E7-B26D-5405-2967-F82DBCF80994}"/>
              </a:ext>
            </a:extLst>
          </p:cNvPr>
          <p:cNvSpPr>
            <a:spLocks noGrp="1"/>
          </p:cNvSpPr>
          <p:nvPr>
            <p:ph type="title"/>
          </p:nvPr>
        </p:nvSpPr>
        <p:spPr/>
        <p:txBody>
          <a:bodyPr/>
          <a:lstStyle/>
          <a:p>
            <a:r>
              <a:rPr lang="en-US" dirty="0"/>
              <a:t>Career Pathways</a:t>
            </a:r>
            <a:endParaRPr lang="en-IE" dirty="0"/>
          </a:p>
        </p:txBody>
      </p:sp>
      <p:sp>
        <p:nvSpPr>
          <p:cNvPr id="4" name="TextBox 3">
            <a:extLst>
              <a:ext uri="{FF2B5EF4-FFF2-40B4-BE49-F238E27FC236}">
                <a16:creationId xmlns:a16="http://schemas.microsoft.com/office/drawing/2014/main" id="{C7F670DA-483C-A5A0-C5F0-B538890F09EB}"/>
              </a:ext>
            </a:extLst>
          </p:cNvPr>
          <p:cNvSpPr txBox="1"/>
          <p:nvPr/>
        </p:nvSpPr>
        <p:spPr>
          <a:xfrm>
            <a:off x="635000" y="1580446"/>
            <a:ext cx="10382956" cy="4401205"/>
          </a:xfrm>
          <a:prstGeom prst="rect">
            <a:avLst/>
          </a:prstGeom>
          <a:noFill/>
        </p:spPr>
        <p:txBody>
          <a:bodyPr wrap="square">
            <a:spAutoFit/>
          </a:bodyPr>
          <a:lstStyle/>
          <a:p>
            <a:r>
              <a:rPr lang="en-US" sz="2000" dirty="0"/>
              <a:t>Graduates of this programme will be able to take up roles in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This programme is excellent preparation for students to progress to accredited postgraduate programmes in the area of dietetics, as well as other postgraduate opportunities in the area of public health and social policy.</a:t>
            </a:r>
          </a:p>
          <a:p>
            <a:endParaRPr lang="en-US" sz="2000" dirty="0"/>
          </a:p>
          <a:p>
            <a:r>
              <a:rPr lang="en-US" sz="2000" dirty="0"/>
              <a:t>There are opportunities for students to undertake research degrees, at Master’s and PhD level in a variety of topics in the area of food science and nutrition.</a:t>
            </a:r>
            <a:endParaRPr lang="en-IE" sz="2000" dirty="0"/>
          </a:p>
        </p:txBody>
      </p:sp>
      <p:graphicFrame>
        <p:nvGraphicFramePr>
          <p:cNvPr id="5" name="Table 5">
            <a:extLst>
              <a:ext uri="{FF2B5EF4-FFF2-40B4-BE49-F238E27FC236}">
                <a16:creationId xmlns:a16="http://schemas.microsoft.com/office/drawing/2014/main" id="{30FF2779-9D17-B7DC-2F2E-E7A9BA129F43}"/>
              </a:ext>
            </a:extLst>
          </p:cNvPr>
          <p:cNvGraphicFramePr>
            <a:graphicFrameLocks noGrp="1"/>
          </p:cNvGraphicFramePr>
          <p:nvPr>
            <p:extLst>
              <p:ext uri="{D42A27DB-BD31-4B8C-83A1-F6EECF244321}">
                <p14:modId xmlns:p14="http://schemas.microsoft.com/office/powerpoint/2010/main" val="2460187595"/>
              </p:ext>
            </p:extLst>
          </p:nvPr>
        </p:nvGraphicFramePr>
        <p:xfrm>
          <a:off x="1817511" y="2191742"/>
          <a:ext cx="9900356" cy="1584960"/>
        </p:xfrm>
        <a:graphic>
          <a:graphicData uri="http://schemas.openxmlformats.org/drawingml/2006/table">
            <a:tbl>
              <a:tblPr bandRow="1">
                <a:tableStyleId>{5C22544A-7EE6-4342-B048-85BDC9FD1C3A}</a:tableStyleId>
              </a:tblPr>
              <a:tblGrid>
                <a:gridCol w="4950178">
                  <a:extLst>
                    <a:ext uri="{9D8B030D-6E8A-4147-A177-3AD203B41FA5}">
                      <a16:colId xmlns:a16="http://schemas.microsoft.com/office/drawing/2014/main" val="2012219765"/>
                    </a:ext>
                  </a:extLst>
                </a:gridCol>
                <a:gridCol w="4950178">
                  <a:extLst>
                    <a:ext uri="{9D8B030D-6E8A-4147-A177-3AD203B41FA5}">
                      <a16:colId xmlns:a16="http://schemas.microsoft.com/office/drawing/2014/main" val="1528774144"/>
                    </a:ext>
                  </a:extLst>
                </a:gridCol>
              </a:tblGrid>
              <a:tr h="370840">
                <a:tc>
                  <a:txBody>
                    <a:bodyPr/>
                    <a:lstStyle/>
                    <a:p>
                      <a:pPr marL="285750" indent="-285750">
                        <a:buFont typeface="Arial" panose="020B0604020202020204" pitchFamily="34" charset="0"/>
                        <a:buChar char="•"/>
                      </a:pPr>
                      <a:r>
                        <a:rPr lang="en-US" sz="2000" b="1" dirty="0"/>
                        <a:t>Production management</a:t>
                      </a:r>
                      <a:endParaRPr lang="en-IE" sz="2000" b="1" dirty="0"/>
                    </a:p>
                  </a:txBody>
                  <a:tcPr>
                    <a:noFill/>
                  </a:tcPr>
                </a:tc>
                <a:tc>
                  <a:txBody>
                    <a:bodyPr/>
                    <a:lstStyle/>
                    <a:p>
                      <a:pPr marL="285750" indent="-285750">
                        <a:buFont typeface="Arial" panose="020B0604020202020204" pitchFamily="34" charset="0"/>
                        <a:buChar char="•"/>
                      </a:pPr>
                      <a:r>
                        <a:rPr lang="en-US" sz="2000" b="1" dirty="0"/>
                        <a:t>Food quality and safety</a:t>
                      </a:r>
                      <a:endParaRPr lang="en-IE" sz="2000" b="1" dirty="0"/>
                    </a:p>
                  </a:txBody>
                  <a:tcPr>
                    <a:noFill/>
                  </a:tcPr>
                </a:tc>
                <a:extLst>
                  <a:ext uri="{0D108BD9-81ED-4DB2-BD59-A6C34878D82A}">
                    <a16:rowId xmlns:a16="http://schemas.microsoft.com/office/drawing/2014/main" val="2291561801"/>
                  </a:ext>
                </a:extLst>
              </a:tr>
              <a:tr h="370840">
                <a:tc>
                  <a:txBody>
                    <a:bodyPr/>
                    <a:lstStyle/>
                    <a:p>
                      <a:pPr marL="285750" indent="-285750">
                        <a:buFont typeface="Arial" panose="020B0604020202020204" pitchFamily="34" charset="0"/>
                        <a:buChar char="•"/>
                      </a:pPr>
                      <a:r>
                        <a:rPr lang="en-US" sz="2000" b="1" dirty="0"/>
                        <a:t>Nutrition</a:t>
                      </a:r>
                      <a:endParaRPr lang="en-IE" sz="2000" b="1" dirty="0"/>
                    </a:p>
                  </a:txBody>
                  <a:tcPr>
                    <a:noFill/>
                  </a:tcPr>
                </a:tc>
                <a:tc>
                  <a:txBody>
                    <a:bodyPr/>
                    <a:lstStyle/>
                    <a:p>
                      <a:pPr marL="285750" indent="-285750">
                        <a:buFont typeface="Arial" panose="020B0604020202020204" pitchFamily="34" charset="0"/>
                        <a:buChar char="•"/>
                      </a:pPr>
                      <a:r>
                        <a:rPr lang="en-US" sz="2000" b="1" dirty="0"/>
                        <a:t>Public sector (e.g. DAFM, </a:t>
                      </a:r>
                      <a:r>
                        <a:rPr lang="en-US" sz="2000" b="1" dirty="0" err="1"/>
                        <a:t>Teagasc</a:t>
                      </a:r>
                      <a:r>
                        <a:rPr lang="en-US" sz="2000" b="1" dirty="0"/>
                        <a:t>)</a:t>
                      </a:r>
                      <a:endParaRPr lang="en-IE" sz="2000" b="1" dirty="0"/>
                    </a:p>
                  </a:txBody>
                  <a:tcPr>
                    <a:noFill/>
                  </a:tcPr>
                </a:tc>
                <a:extLst>
                  <a:ext uri="{0D108BD9-81ED-4DB2-BD59-A6C34878D82A}">
                    <a16:rowId xmlns:a16="http://schemas.microsoft.com/office/drawing/2014/main" val="2906205823"/>
                  </a:ext>
                </a:extLst>
              </a:tr>
              <a:tr h="370840">
                <a:tc>
                  <a:txBody>
                    <a:bodyPr/>
                    <a:lstStyle/>
                    <a:p>
                      <a:pPr marL="285750" indent="-285750">
                        <a:buFont typeface="Arial" panose="020B0604020202020204" pitchFamily="34" charset="0"/>
                        <a:buChar char="•"/>
                      </a:pPr>
                      <a:r>
                        <a:rPr lang="en-US" sz="2000" b="1" dirty="0"/>
                        <a:t>New product development and research</a:t>
                      </a:r>
                      <a:endParaRPr lang="en-IE" sz="2000" b="1" dirty="0"/>
                    </a:p>
                  </a:txBody>
                  <a:tcPr>
                    <a:noFill/>
                  </a:tcPr>
                </a:tc>
                <a:tc>
                  <a:txBody>
                    <a:bodyPr/>
                    <a:lstStyle/>
                    <a:p>
                      <a:pPr marL="285750" indent="-285750">
                        <a:buFont typeface="Arial" panose="020B0604020202020204" pitchFamily="34" charset="0"/>
                        <a:buChar char="•"/>
                      </a:pPr>
                      <a:r>
                        <a:rPr lang="en-US" sz="2000" b="1" dirty="0"/>
                        <a:t>Health promotion</a:t>
                      </a:r>
                      <a:endParaRPr lang="en-IE" sz="2000" b="1" dirty="0"/>
                    </a:p>
                  </a:txBody>
                  <a:tcPr>
                    <a:noFill/>
                  </a:tcPr>
                </a:tc>
                <a:extLst>
                  <a:ext uri="{0D108BD9-81ED-4DB2-BD59-A6C34878D82A}">
                    <a16:rowId xmlns:a16="http://schemas.microsoft.com/office/drawing/2014/main" val="2707725421"/>
                  </a:ext>
                </a:extLst>
              </a:tr>
              <a:tr h="370840">
                <a:tc>
                  <a:txBody>
                    <a:bodyPr/>
                    <a:lstStyle/>
                    <a:p>
                      <a:pPr marL="285750" indent="-285750">
                        <a:buFont typeface="Arial" panose="020B0604020202020204" pitchFamily="34" charset="0"/>
                        <a:buChar char="•"/>
                      </a:pPr>
                      <a:r>
                        <a:rPr lang="en-US" sz="2000" b="1" dirty="0"/>
                        <a:t>Entrepreneur and new business startups</a:t>
                      </a:r>
                      <a:endParaRPr lang="en-IE" sz="2000" b="1" dirty="0"/>
                    </a:p>
                  </a:txBody>
                  <a:tcPr>
                    <a:noFill/>
                  </a:tcPr>
                </a:tc>
                <a:tc>
                  <a:txBody>
                    <a:bodyPr/>
                    <a:lstStyle/>
                    <a:p>
                      <a:pPr marL="285750" indent="-285750">
                        <a:buFont typeface="Arial" panose="020B0604020202020204" pitchFamily="34" charset="0"/>
                        <a:buChar char="•"/>
                      </a:pPr>
                      <a:endParaRPr lang="en-IE" sz="2000" b="1" dirty="0"/>
                    </a:p>
                  </a:txBody>
                  <a:tcPr>
                    <a:noFill/>
                  </a:tcPr>
                </a:tc>
                <a:extLst>
                  <a:ext uri="{0D108BD9-81ED-4DB2-BD59-A6C34878D82A}">
                    <a16:rowId xmlns:a16="http://schemas.microsoft.com/office/drawing/2014/main" val="2622787238"/>
                  </a:ext>
                </a:extLst>
              </a:tr>
            </a:tbl>
          </a:graphicData>
        </a:graphic>
      </p:graphicFrame>
      <p:pic>
        <p:nvPicPr>
          <p:cNvPr id="6" name="Picture 2" descr="Maynooth University">
            <a:extLst>
              <a:ext uri="{FF2B5EF4-FFF2-40B4-BE49-F238E27FC236}">
                <a16:creationId xmlns:a16="http://schemas.microsoft.com/office/drawing/2014/main" id="{4F05D1C9-347D-CB50-4637-25BE4DCED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445" y="6138000"/>
            <a:ext cx="160319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81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06D0AC-8AA9-E117-0F60-825233930A77}"/>
              </a:ext>
            </a:extLst>
          </p:cNvPr>
          <p:cNvPicPr>
            <a:picLocks noChangeAspect="1"/>
          </p:cNvPicPr>
          <p:nvPr/>
        </p:nvPicPr>
        <p:blipFill>
          <a:blip r:embed="rId2"/>
          <a:stretch>
            <a:fillRect/>
          </a:stretch>
        </p:blipFill>
        <p:spPr>
          <a:xfrm>
            <a:off x="4024312" y="2957512"/>
            <a:ext cx="4143375" cy="942975"/>
          </a:xfrm>
          <a:prstGeom prst="rect">
            <a:avLst/>
          </a:prstGeom>
        </p:spPr>
      </p:pic>
      <p:pic>
        <p:nvPicPr>
          <p:cNvPr id="7" name="Picture 6">
            <a:extLst>
              <a:ext uri="{FF2B5EF4-FFF2-40B4-BE49-F238E27FC236}">
                <a16:creationId xmlns:a16="http://schemas.microsoft.com/office/drawing/2014/main" id="{2B7C29AF-8D02-B4EA-1137-E28141225180}"/>
              </a:ext>
            </a:extLst>
          </p:cNvPr>
          <p:cNvPicPr>
            <a:picLocks noChangeAspect="1"/>
          </p:cNvPicPr>
          <p:nvPr/>
        </p:nvPicPr>
        <p:blipFill>
          <a:blip r:embed="rId3"/>
          <a:stretch>
            <a:fillRect/>
          </a:stretch>
        </p:blipFill>
        <p:spPr>
          <a:xfrm>
            <a:off x="5614987" y="2947987"/>
            <a:ext cx="962025" cy="962025"/>
          </a:xfrm>
          <a:prstGeom prst="rect">
            <a:avLst/>
          </a:prstGeom>
        </p:spPr>
      </p:pic>
      <p:pic>
        <p:nvPicPr>
          <p:cNvPr id="16" name="Picture 15">
            <a:extLst>
              <a:ext uri="{FF2B5EF4-FFF2-40B4-BE49-F238E27FC236}">
                <a16:creationId xmlns:a16="http://schemas.microsoft.com/office/drawing/2014/main" id="{00F0A409-EB4F-5F44-DE90-F9108976111C}"/>
              </a:ext>
            </a:extLst>
          </p:cNvPr>
          <p:cNvPicPr>
            <a:picLocks noChangeAspect="1"/>
          </p:cNvPicPr>
          <p:nvPr/>
        </p:nvPicPr>
        <p:blipFill>
          <a:blip r:embed="rId4"/>
          <a:stretch>
            <a:fillRect/>
          </a:stretch>
        </p:blipFill>
        <p:spPr>
          <a:xfrm>
            <a:off x="-305" y="-7442"/>
            <a:ext cx="12192000" cy="4170493"/>
          </a:xfrm>
          <a:prstGeom prst="rect">
            <a:avLst/>
          </a:prstGeom>
        </p:spPr>
      </p:pic>
      <p:sp>
        <p:nvSpPr>
          <p:cNvPr id="12" name="Title 1">
            <a:extLst>
              <a:ext uri="{FF2B5EF4-FFF2-40B4-BE49-F238E27FC236}">
                <a16:creationId xmlns:a16="http://schemas.microsoft.com/office/drawing/2014/main" id="{0D455A51-4CD9-C90F-780A-B1A6EC9FFE7B}"/>
              </a:ext>
            </a:extLst>
          </p:cNvPr>
          <p:cNvSpPr>
            <a:spLocks noGrp="1"/>
          </p:cNvSpPr>
          <p:nvPr>
            <p:ph type="title"/>
          </p:nvPr>
        </p:nvSpPr>
        <p:spPr>
          <a:xfrm>
            <a:off x="591283" y="199243"/>
            <a:ext cx="11600412" cy="1029921"/>
          </a:xfrm>
          <a:noFill/>
        </p:spPr>
        <p:txBody>
          <a:bodyPr/>
          <a:lstStyle/>
          <a:p>
            <a:pPr algn="ctr"/>
            <a:r>
              <a:rPr lang="en-IE" sz="6000" b="1" dirty="0"/>
              <a:t>Questions</a:t>
            </a:r>
          </a:p>
        </p:txBody>
      </p:sp>
      <p:pic>
        <p:nvPicPr>
          <p:cNvPr id="2" name="Picture 2" descr="Nutrition Professionals in Food Industry – We Have Your Health in Mind ...">
            <a:extLst>
              <a:ext uri="{FF2B5EF4-FFF2-40B4-BE49-F238E27FC236}">
                <a16:creationId xmlns:a16="http://schemas.microsoft.com/office/drawing/2014/main" id="{CFF74248-E4A4-083B-4D19-3D2C55E4DE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504"/>
          <a:stretch/>
        </p:blipFill>
        <p:spPr bwMode="auto">
          <a:xfrm flipV="1">
            <a:off x="17912" y="2327563"/>
            <a:ext cx="12191694" cy="537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8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A6A5C-803E-8896-7BA8-4858222E0585}"/>
              </a:ext>
            </a:extLst>
          </p:cNvPr>
          <p:cNvPicPr>
            <a:picLocks noChangeAspect="1"/>
          </p:cNvPicPr>
          <p:nvPr/>
        </p:nvPicPr>
        <p:blipFill>
          <a:blip r:embed="rId2"/>
          <a:stretch>
            <a:fillRect/>
          </a:stretch>
        </p:blipFill>
        <p:spPr>
          <a:xfrm>
            <a:off x="-305" y="-7442"/>
            <a:ext cx="12192000" cy="1402489"/>
          </a:xfrm>
          <a:prstGeom prst="rect">
            <a:avLst/>
          </a:prstGeom>
        </p:spPr>
      </p:pic>
      <p:sp>
        <p:nvSpPr>
          <p:cNvPr id="2" name="Title 1">
            <a:extLst>
              <a:ext uri="{FF2B5EF4-FFF2-40B4-BE49-F238E27FC236}">
                <a16:creationId xmlns:a16="http://schemas.microsoft.com/office/drawing/2014/main" id="{C7388893-97F7-DB9A-5F9F-44B6E67A0822}"/>
              </a:ext>
            </a:extLst>
          </p:cNvPr>
          <p:cNvSpPr>
            <a:spLocks noGrp="1"/>
          </p:cNvSpPr>
          <p:nvPr>
            <p:ph type="title"/>
          </p:nvPr>
        </p:nvSpPr>
        <p:spPr/>
        <p:txBody>
          <a:bodyPr/>
          <a:lstStyle/>
          <a:p>
            <a:r>
              <a:rPr lang="en-IE" b="1" dirty="0"/>
              <a:t>A major sector, employing over 400,000 people</a:t>
            </a:r>
          </a:p>
        </p:txBody>
      </p:sp>
      <p:pic>
        <p:nvPicPr>
          <p:cNvPr id="3074" name="Picture 2" descr="Irish food and drink exports valued at €13bn in 2020 – Chuen Ching ...">
            <a:extLst>
              <a:ext uri="{FF2B5EF4-FFF2-40B4-BE49-F238E27FC236}">
                <a16:creationId xmlns:a16="http://schemas.microsoft.com/office/drawing/2014/main" id="{3771A53C-B44A-7948-167B-345CFB5B7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1493837"/>
            <a:ext cx="9536289" cy="536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9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A6A5C-803E-8896-7BA8-4858222E0585}"/>
              </a:ext>
            </a:extLst>
          </p:cNvPr>
          <p:cNvPicPr>
            <a:picLocks noChangeAspect="1"/>
          </p:cNvPicPr>
          <p:nvPr/>
        </p:nvPicPr>
        <p:blipFill>
          <a:blip r:embed="rId3"/>
          <a:stretch>
            <a:fillRect/>
          </a:stretch>
        </p:blipFill>
        <p:spPr>
          <a:xfrm>
            <a:off x="-305" y="-7442"/>
            <a:ext cx="12192000" cy="1402489"/>
          </a:xfrm>
          <a:prstGeom prst="rect">
            <a:avLst/>
          </a:prstGeom>
        </p:spPr>
      </p:pic>
      <p:sp>
        <p:nvSpPr>
          <p:cNvPr id="2" name="Title 1">
            <a:extLst>
              <a:ext uri="{FF2B5EF4-FFF2-40B4-BE49-F238E27FC236}">
                <a16:creationId xmlns:a16="http://schemas.microsoft.com/office/drawing/2014/main" id="{C7388893-97F7-DB9A-5F9F-44B6E67A0822}"/>
              </a:ext>
            </a:extLst>
          </p:cNvPr>
          <p:cNvSpPr>
            <a:spLocks noGrp="1"/>
          </p:cNvSpPr>
          <p:nvPr>
            <p:ph type="title"/>
          </p:nvPr>
        </p:nvSpPr>
        <p:spPr/>
        <p:txBody>
          <a:bodyPr/>
          <a:lstStyle/>
          <a:p>
            <a:r>
              <a:rPr lang="en-IE" b="1" dirty="0"/>
              <a:t>Examples in the Maynooth Hinterland</a:t>
            </a:r>
          </a:p>
        </p:txBody>
      </p:sp>
      <p:pic>
        <p:nvPicPr>
          <p:cNvPr id="6146" name="Picture 2" descr="Boyne Valley Food Innovation District">
            <a:extLst>
              <a:ext uri="{FF2B5EF4-FFF2-40B4-BE49-F238E27FC236}">
                <a16:creationId xmlns:a16="http://schemas.microsoft.com/office/drawing/2014/main" id="{12259DCB-C5E1-CEAF-A3D8-C6049FF78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856846"/>
            <a:ext cx="3386667" cy="8565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erry - Home">
            <a:extLst>
              <a:ext uri="{FF2B5EF4-FFF2-40B4-BE49-F238E27FC236}">
                <a16:creationId xmlns:a16="http://schemas.microsoft.com/office/drawing/2014/main" id="{43587B82-9E09-C4EE-69A1-36C21AE7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99" y="3175234"/>
            <a:ext cx="3081979" cy="9693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6276DFA-A329-60AA-2E4D-BCBC2F865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090" y="134270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C7A7E5-1DBC-B303-CA7B-28B23A3AB9AA}"/>
              </a:ext>
            </a:extLst>
          </p:cNvPr>
          <p:cNvPicPr>
            <a:picLocks noChangeAspect="1"/>
          </p:cNvPicPr>
          <p:nvPr/>
        </p:nvPicPr>
        <p:blipFill>
          <a:blip r:embed="rId7"/>
          <a:stretch>
            <a:fillRect/>
          </a:stretch>
        </p:blipFill>
        <p:spPr>
          <a:xfrm>
            <a:off x="7368712" y="1719637"/>
            <a:ext cx="1600200" cy="1428750"/>
          </a:xfrm>
          <a:prstGeom prst="rect">
            <a:avLst/>
          </a:prstGeom>
        </p:spPr>
      </p:pic>
      <p:pic>
        <p:nvPicPr>
          <p:cNvPr id="6154" name="Picture 10" descr="Image result for Largo Foods">
            <a:extLst>
              <a:ext uri="{FF2B5EF4-FFF2-40B4-BE49-F238E27FC236}">
                <a16:creationId xmlns:a16="http://schemas.microsoft.com/office/drawing/2014/main" id="{08F434AD-3B0F-74FC-6AA0-B1626ABE2B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5341" y="1714500"/>
            <a:ext cx="22002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Meade Potato Co - Irishjobs B2B">
            <a:extLst>
              <a:ext uri="{FF2B5EF4-FFF2-40B4-BE49-F238E27FC236}">
                <a16:creationId xmlns:a16="http://schemas.microsoft.com/office/drawing/2014/main" id="{571FCDC1-1F24-8895-D37F-EC0EACFF3D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5911" y="3987157"/>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Epicom food">
            <a:extLst>
              <a:ext uri="{FF2B5EF4-FFF2-40B4-BE49-F238E27FC236}">
                <a16:creationId xmlns:a16="http://schemas.microsoft.com/office/drawing/2014/main" id="{47397CC1-EA03-DF63-A1F4-9A8F61768E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032" y="4493622"/>
            <a:ext cx="2732311" cy="199925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Lir Chocolates | LinkedIn">
            <a:extLst>
              <a:ext uri="{FF2B5EF4-FFF2-40B4-BE49-F238E27FC236}">
                <a16:creationId xmlns:a16="http://schemas.microsoft.com/office/drawing/2014/main" id="{30B78E7C-CBBE-969F-8EF4-DA4CD81ECB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9150" y="4128652"/>
            <a:ext cx="2381249" cy="2381249"/>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Boyne Valley Irish Wildflower Honey">
            <a:extLst>
              <a:ext uri="{FF2B5EF4-FFF2-40B4-BE49-F238E27FC236}">
                <a16:creationId xmlns:a16="http://schemas.microsoft.com/office/drawing/2014/main" id="{42457AC3-6633-D68E-7DBE-FE22CF8562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0622" y="4493622"/>
            <a:ext cx="1792878" cy="179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3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food and other objects&#10;&#10;Description automatically generated with medium confidence">
            <a:extLst>
              <a:ext uri="{FF2B5EF4-FFF2-40B4-BE49-F238E27FC236}">
                <a16:creationId xmlns:a16="http://schemas.microsoft.com/office/drawing/2014/main" id="{7B986538-158A-E7EC-45BF-1082FCB2A4D8}"/>
              </a:ext>
            </a:extLst>
          </p:cNvPr>
          <p:cNvPicPr>
            <a:picLocks noChangeAspect="1"/>
          </p:cNvPicPr>
          <p:nvPr/>
        </p:nvPicPr>
        <p:blipFill rotWithShape="1">
          <a:blip r:embed="rId2">
            <a:alphaModFix amt="10000"/>
          </a:blip>
          <a:srcRect l="17099" r="8559"/>
          <a:stretch/>
        </p:blipFill>
        <p:spPr>
          <a:xfrm>
            <a:off x="19973" y="1707613"/>
            <a:ext cx="12202854" cy="4785260"/>
          </a:xfrm>
          <a:prstGeom prst="rect">
            <a:avLst/>
          </a:prstGeom>
        </p:spPr>
      </p:pic>
      <p:sp>
        <p:nvSpPr>
          <p:cNvPr id="2" name="Title 1">
            <a:extLst>
              <a:ext uri="{FF2B5EF4-FFF2-40B4-BE49-F238E27FC236}">
                <a16:creationId xmlns:a16="http://schemas.microsoft.com/office/drawing/2014/main" id="{11E773BE-B1DA-1D77-1506-3030EDEDC77A}"/>
              </a:ext>
            </a:extLst>
          </p:cNvPr>
          <p:cNvSpPr>
            <a:spLocks noGrp="1"/>
          </p:cNvSpPr>
          <p:nvPr>
            <p:ph type="title"/>
          </p:nvPr>
        </p:nvSpPr>
        <p:spPr/>
        <p:txBody>
          <a:bodyPr/>
          <a:lstStyle/>
          <a:p>
            <a:r>
              <a:rPr lang="en-IE" b="1" dirty="0"/>
              <a:t>BSc Food Science &amp; Human Nutrition - 2023</a:t>
            </a:r>
          </a:p>
        </p:txBody>
      </p:sp>
      <p:sp>
        <p:nvSpPr>
          <p:cNvPr id="3" name="Content Placeholder 2">
            <a:extLst>
              <a:ext uri="{FF2B5EF4-FFF2-40B4-BE49-F238E27FC236}">
                <a16:creationId xmlns:a16="http://schemas.microsoft.com/office/drawing/2014/main" id="{6C14FC8F-ACE0-6C00-B7AE-D17A1167D2BA}"/>
              </a:ext>
            </a:extLst>
          </p:cNvPr>
          <p:cNvSpPr>
            <a:spLocks noGrp="1"/>
          </p:cNvSpPr>
          <p:nvPr>
            <p:ph idx="1"/>
          </p:nvPr>
        </p:nvSpPr>
        <p:spPr>
          <a:xfrm>
            <a:off x="635001" y="1851431"/>
            <a:ext cx="10972799" cy="4694856"/>
          </a:xfrm>
        </p:spPr>
        <p:txBody>
          <a:bodyPr/>
          <a:lstStyle/>
          <a:p>
            <a:r>
              <a:rPr lang="en-IE" sz="3000" dirty="0"/>
              <a:t>Places for 2023: 25-30</a:t>
            </a:r>
          </a:p>
          <a:p>
            <a:endParaRPr lang="en-IE" sz="3000" b="0" i="0" u="none" strike="noStrike" dirty="0">
              <a:solidFill>
                <a:srgbClr val="000000"/>
              </a:solidFill>
              <a:effectLst/>
            </a:endParaRPr>
          </a:p>
          <a:p>
            <a:r>
              <a:rPr lang="en-IE" sz="3000" b="0" i="0" u="none" strike="noStrike" dirty="0">
                <a:solidFill>
                  <a:srgbClr val="000000"/>
                </a:solidFill>
                <a:effectLst/>
              </a:rPr>
              <a:t>Entry requirements   </a:t>
            </a:r>
          </a:p>
          <a:p>
            <a:pPr lvl="1"/>
            <a:r>
              <a:rPr lang="en-IE" sz="3000" dirty="0">
                <a:solidFill>
                  <a:srgbClr val="000000"/>
                </a:solidFill>
              </a:rPr>
              <a:t>P</a:t>
            </a:r>
            <a:r>
              <a:rPr lang="en-IE" sz="3000" b="0" i="0" u="none" strike="noStrike" dirty="0">
                <a:solidFill>
                  <a:srgbClr val="000000"/>
                </a:solidFill>
                <a:effectLst/>
              </a:rPr>
              <a:t>rogramme requirement of O4/H7 Maths </a:t>
            </a:r>
          </a:p>
          <a:p>
            <a:pPr lvl="1"/>
            <a:r>
              <a:rPr lang="en-IE" sz="3000" b="0" i="0" u="none" strike="noStrike" dirty="0">
                <a:solidFill>
                  <a:srgbClr val="000000"/>
                </a:solidFill>
                <a:effectLst/>
              </a:rPr>
              <a:t>One science subject is required</a:t>
            </a:r>
          </a:p>
          <a:p>
            <a:pPr lvl="1"/>
            <a:r>
              <a:rPr lang="en-IE" sz="3000" dirty="0">
                <a:solidFill>
                  <a:srgbClr val="000000"/>
                </a:solidFill>
              </a:rPr>
              <a:t>No 3</a:t>
            </a:r>
            <a:r>
              <a:rPr lang="en-IE" sz="3000" baseline="30000" dirty="0">
                <a:solidFill>
                  <a:srgbClr val="000000"/>
                </a:solidFill>
              </a:rPr>
              <a:t>rd</a:t>
            </a:r>
            <a:r>
              <a:rPr lang="en-IE" sz="3000" dirty="0">
                <a:solidFill>
                  <a:srgbClr val="000000"/>
                </a:solidFill>
              </a:rPr>
              <a:t> Language Requirement</a:t>
            </a:r>
            <a:endParaRPr lang="en-IE" sz="3000" b="0" i="0" u="none" strike="noStrike" dirty="0">
              <a:solidFill>
                <a:srgbClr val="000000"/>
              </a:solidFill>
              <a:effectLst/>
            </a:endParaRPr>
          </a:p>
          <a:p>
            <a:pPr lvl="1"/>
            <a:endParaRPr lang="en-IE" sz="3000" dirty="0">
              <a:solidFill>
                <a:srgbClr val="000000"/>
              </a:solidFill>
            </a:endParaRPr>
          </a:p>
          <a:p>
            <a:r>
              <a:rPr lang="en-IE" sz="3000" dirty="0">
                <a:solidFill>
                  <a:srgbClr val="000000"/>
                </a:solidFill>
              </a:rPr>
              <a:t>Entry via CAO system, code </a:t>
            </a:r>
            <a:r>
              <a:rPr lang="en-IE" sz="3000" b="1" dirty="0">
                <a:solidFill>
                  <a:srgbClr val="000000"/>
                </a:solidFill>
              </a:rPr>
              <a:t>MH222</a:t>
            </a:r>
            <a:endParaRPr lang="en-IE" sz="3000" b="1" dirty="0"/>
          </a:p>
        </p:txBody>
      </p:sp>
      <p:pic>
        <p:nvPicPr>
          <p:cNvPr id="5" name="Picture 2" descr="Maynooth University">
            <a:extLst>
              <a:ext uri="{FF2B5EF4-FFF2-40B4-BE49-F238E27FC236}">
                <a16:creationId xmlns:a16="http://schemas.microsoft.com/office/drawing/2014/main" id="{1F42FD89-97CB-9D69-3179-639D546FA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445" y="6138000"/>
            <a:ext cx="160319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4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food and other objects&#10;&#10;Description automatically generated with medium confidence">
            <a:extLst>
              <a:ext uri="{FF2B5EF4-FFF2-40B4-BE49-F238E27FC236}">
                <a16:creationId xmlns:a16="http://schemas.microsoft.com/office/drawing/2014/main" id="{8DF8BA10-0AB2-4F0C-833E-BA6314FF618E}"/>
              </a:ext>
            </a:extLst>
          </p:cNvPr>
          <p:cNvPicPr>
            <a:picLocks noChangeAspect="1"/>
          </p:cNvPicPr>
          <p:nvPr/>
        </p:nvPicPr>
        <p:blipFill rotWithShape="1">
          <a:blip r:embed="rId2">
            <a:alphaModFix amt="10000"/>
          </a:blip>
          <a:srcRect l="17099" r="8559"/>
          <a:stretch/>
        </p:blipFill>
        <p:spPr>
          <a:xfrm>
            <a:off x="19973" y="1707613"/>
            <a:ext cx="12202854" cy="4785260"/>
          </a:xfrm>
          <a:prstGeom prst="rect">
            <a:avLst/>
          </a:prstGeom>
        </p:spPr>
      </p:pic>
      <p:sp>
        <p:nvSpPr>
          <p:cNvPr id="2" name="Title 1">
            <a:extLst>
              <a:ext uri="{FF2B5EF4-FFF2-40B4-BE49-F238E27FC236}">
                <a16:creationId xmlns:a16="http://schemas.microsoft.com/office/drawing/2014/main" id="{11E773BE-B1DA-1D77-1506-3030EDEDC77A}"/>
              </a:ext>
            </a:extLst>
          </p:cNvPr>
          <p:cNvSpPr>
            <a:spLocks noGrp="1"/>
          </p:cNvSpPr>
          <p:nvPr>
            <p:ph type="title"/>
          </p:nvPr>
        </p:nvSpPr>
        <p:spPr/>
        <p:txBody>
          <a:bodyPr/>
          <a:lstStyle/>
          <a:p>
            <a:r>
              <a:rPr lang="en-IE" b="1" dirty="0"/>
              <a:t>MH222 - BSc Food Science &amp; Human Nutrition</a:t>
            </a:r>
          </a:p>
        </p:txBody>
      </p:sp>
      <p:sp>
        <p:nvSpPr>
          <p:cNvPr id="3" name="Content Placeholder 2">
            <a:extLst>
              <a:ext uri="{FF2B5EF4-FFF2-40B4-BE49-F238E27FC236}">
                <a16:creationId xmlns:a16="http://schemas.microsoft.com/office/drawing/2014/main" id="{6C14FC8F-ACE0-6C00-B7AE-D17A1167D2BA}"/>
              </a:ext>
            </a:extLst>
          </p:cNvPr>
          <p:cNvSpPr>
            <a:spLocks noGrp="1"/>
          </p:cNvSpPr>
          <p:nvPr>
            <p:ph idx="1"/>
          </p:nvPr>
        </p:nvSpPr>
        <p:spPr>
          <a:xfrm>
            <a:off x="373945" y="1752324"/>
            <a:ext cx="11444110" cy="4111951"/>
          </a:xfrm>
        </p:spPr>
        <p:txBody>
          <a:bodyPr/>
          <a:lstStyle/>
          <a:p>
            <a:r>
              <a:rPr lang="en-IE" sz="3000" dirty="0"/>
              <a:t>It is a 4-year programme</a:t>
            </a:r>
          </a:p>
          <a:p>
            <a:endParaRPr lang="en-IE" sz="3000" dirty="0"/>
          </a:p>
          <a:p>
            <a:r>
              <a:rPr lang="en-IE" sz="3000" dirty="0"/>
              <a:t>It is based around the core Maynooth Science programme, providing a broad science background.</a:t>
            </a:r>
          </a:p>
          <a:p>
            <a:endParaRPr lang="en-IE" sz="3000" dirty="0"/>
          </a:p>
          <a:p>
            <a:r>
              <a:rPr lang="en-IE" sz="3000" dirty="0"/>
              <a:t>The programme will build on core understanding in nutritional science, biology, and chemistry, as applied to food.</a:t>
            </a:r>
          </a:p>
          <a:p>
            <a:endParaRPr lang="en-IE" sz="3000" b="1" dirty="0"/>
          </a:p>
          <a:p>
            <a:r>
              <a:rPr lang="en-IE" sz="3000" dirty="0"/>
              <a:t>It has a 6-month work placement in 3</a:t>
            </a:r>
            <a:r>
              <a:rPr lang="en-IE" sz="3000" baseline="30000" dirty="0"/>
              <a:t>rd</a:t>
            </a:r>
            <a:r>
              <a:rPr lang="en-IE" sz="3000" dirty="0"/>
              <a:t> year</a:t>
            </a:r>
          </a:p>
          <a:p>
            <a:endParaRPr lang="en-IE" dirty="0"/>
          </a:p>
        </p:txBody>
      </p:sp>
      <p:pic>
        <p:nvPicPr>
          <p:cNvPr id="6" name="Picture 2" descr="Maynooth University">
            <a:extLst>
              <a:ext uri="{FF2B5EF4-FFF2-40B4-BE49-F238E27FC236}">
                <a16:creationId xmlns:a16="http://schemas.microsoft.com/office/drawing/2014/main" id="{0CFE9B54-4840-4841-6902-F12BC6524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445" y="6138000"/>
            <a:ext cx="160319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94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7B11F5-D0CF-E9C7-E7CE-13222821ED34}"/>
              </a:ext>
            </a:extLst>
          </p:cNvPr>
          <p:cNvSpPr/>
          <p:nvPr/>
        </p:nvSpPr>
        <p:spPr>
          <a:xfrm>
            <a:off x="4034718" y="1426741"/>
            <a:ext cx="7096126" cy="307581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a:extLst>
              <a:ext uri="{FF2B5EF4-FFF2-40B4-BE49-F238E27FC236}">
                <a16:creationId xmlns:a16="http://schemas.microsoft.com/office/drawing/2014/main" id="{CF5A6A5C-803E-8896-7BA8-4858222E0585}"/>
              </a:ext>
            </a:extLst>
          </p:cNvPr>
          <p:cNvPicPr>
            <a:picLocks noChangeAspect="1"/>
          </p:cNvPicPr>
          <p:nvPr/>
        </p:nvPicPr>
        <p:blipFill>
          <a:blip r:embed="rId2"/>
          <a:stretch>
            <a:fillRect/>
          </a:stretch>
        </p:blipFill>
        <p:spPr>
          <a:xfrm>
            <a:off x="-305" y="-7442"/>
            <a:ext cx="12192000" cy="1402489"/>
          </a:xfrm>
          <a:prstGeom prst="rect">
            <a:avLst/>
          </a:prstGeom>
        </p:spPr>
      </p:pic>
      <p:sp>
        <p:nvSpPr>
          <p:cNvPr id="2" name="Title 1">
            <a:extLst>
              <a:ext uri="{FF2B5EF4-FFF2-40B4-BE49-F238E27FC236}">
                <a16:creationId xmlns:a16="http://schemas.microsoft.com/office/drawing/2014/main" id="{C7388893-97F7-DB9A-5F9F-44B6E67A0822}"/>
              </a:ext>
            </a:extLst>
          </p:cNvPr>
          <p:cNvSpPr>
            <a:spLocks noGrp="1"/>
          </p:cNvSpPr>
          <p:nvPr>
            <p:ph type="title"/>
          </p:nvPr>
        </p:nvSpPr>
        <p:spPr/>
        <p:txBody>
          <a:bodyPr/>
          <a:lstStyle/>
          <a:p>
            <a:r>
              <a:rPr lang="en-IE" b="1" dirty="0"/>
              <a:t>The Focus of this programme</a:t>
            </a:r>
          </a:p>
        </p:txBody>
      </p:sp>
      <p:pic>
        <p:nvPicPr>
          <p:cNvPr id="4098" name="Picture 2" descr="Image result for cow">
            <a:extLst>
              <a:ext uri="{FF2B5EF4-FFF2-40B4-BE49-F238E27FC236}">
                <a16:creationId xmlns:a16="http://schemas.microsoft.com/office/drawing/2014/main" id="{B5E278EB-6F31-AF8B-4EB2-BDF856495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97" y="1786305"/>
            <a:ext cx="1670112" cy="12698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inter wheat planting is on track across state | Mississippi State ...">
            <a:extLst>
              <a:ext uri="{FF2B5EF4-FFF2-40B4-BE49-F238E27FC236}">
                <a16:creationId xmlns:a16="http://schemas.microsoft.com/office/drawing/2014/main" id="{55192D2D-D1E9-3D30-5549-45DEF874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98" y="3056143"/>
            <a:ext cx="1670112" cy="11909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Silhouettes Of People, Download Free Silhouettes Of People png ...">
            <a:extLst>
              <a:ext uri="{FF2B5EF4-FFF2-40B4-BE49-F238E27FC236}">
                <a16:creationId xmlns:a16="http://schemas.microsoft.com/office/drawing/2014/main" id="{77C59823-474E-E6FB-2450-9E792A73A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6155" y="2057670"/>
            <a:ext cx="2019333" cy="16651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eal Suggestions | FunnyLove">
            <a:extLst>
              <a:ext uri="{FF2B5EF4-FFF2-40B4-BE49-F238E27FC236}">
                <a16:creationId xmlns:a16="http://schemas.microsoft.com/office/drawing/2014/main" id="{B3F1DBE7-7618-1D83-EBB7-60E4114579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3344" y="1786305"/>
            <a:ext cx="1904756" cy="1269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054FBD2-E1A1-2790-814B-846A7083A4A3}"/>
              </a:ext>
            </a:extLst>
          </p:cNvPr>
          <p:cNvPicPr>
            <a:picLocks noChangeAspect="1"/>
          </p:cNvPicPr>
          <p:nvPr/>
        </p:nvPicPr>
        <p:blipFill>
          <a:blip r:embed="rId7"/>
          <a:stretch>
            <a:fillRect/>
          </a:stretch>
        </p:blipFill>
        <p:spPr>
          <a:xfrm>
            <a:off x="7003344" y="3056142"/>
            <a:ext cx="1904756" cy="1190926"/>
          </a:xfrm>
          <a:prstGeom prst="rect">
            <a:avLst/>
          </a:prstGeom>
        </p:spPr>
      </p:pic>
      <p:pic>
        <p:nvPicPr>
          <p:cNvPr id="4108" name="Picture 12" descr="Physics and food: a multidisciplinary melting pot – Physics World">
            <a:extLst>
              <a:ext uri="{FF2B5EF4-FFF2-40B4-BE49-F238E27FC236}">
                <a16:creationId xmlns:a16="http://schemas.microsoft.com/office/drawing/2014/main" id="{9B633A8D-455C-B234-817E-D1AED89134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547" y="2223586"/>
            <a:ext cx="2479498" cy="17251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9A3898-DCBE-CD97-4650-BDEC89932700}"/>
              </a:ext>
            </a:extLst>
          </p:cNvPr>
          <p:cNvSpPr txBox="1"/>
          <p:nvPr/>
        </p:nvSpPr>
        <p:spPr>
          <a:xfrm>
            <a:off x="382763" y="1424297"/>
            <a:ext cx="1242328" cy="369332"/>
          </a:xfrm>
          <a:prstGeom prst="rect">
            <a:avLst/>
          </a:prstGeom>
          <a:noFill/>
        </p:spPr>
        <p:txBody>
          <a:bodyPr wrap="none" rtlCol="0">
            <a:spAutoFit/>
          </a:bodyPr>
          <a:lstStyle/>
          <a:p>
            <a:r>
              <a:rPr lang="en-US" dirty="0"/>
              <a:t>Ingredients</a:t>
            </a:r>
            <a:endParaRPr lang="en-IE" dirty="0"/>
          </a:p>
        </p:txBody>
      </p:sp>
      <p:sp>
        <p:nvSpPr>
          <p:cNvPr id="9" name="TextBox 8">
            <a:extLst>
              <a:ext uri="{FF2B5EF4-FFF2-40B4-BE49-F238E27FC236}">
                <a16:creationId xmlns:a16="http://schemas.microsoft.com/office/drawing/2014/main" id="{BA09F863-75CA-4A75-4EEA-68C2DDD2B040}"/>
              </a:ext>
            </a:extLst>
          </p:cNvPr>
          <p:cNvSpPr txBox="1"/>
          <p:nvPr/>
        </p:nvSpPr>
        <p:spPr>
          <a:xfrm>
            <a:off x="4034718" y="1424297"/>
            <a:ext cx="1216487" cy="369332"/>
          </a:xfrm>
          <a:prstGeom prst="rect">
            <a:avLst/>
          </a:prstGeom>
          <a:noFill/>
        </p:spPr>
        <p:txBody>
          <a:bodyPr wrap="none" rtlCol="0">
            <a:spAutoFit/>
          </a:bodyPr>
          <a:lstStyle/>
          <a:p>
            <a:r>
              <a:rPr lang="en-US" dirty="0"/>
              <a:t>Production</a:t>
            </a:r>
            <a:endParaRPr lang="en-IE" dirty="0"/>
          </a:p>
        </p:txBody>
      </p:sp>
      <p:sp>
        <p:nvSpPr>
          <p:cNvPr id="10" name="TextBox 9">
            <a:extLst>
              <a:ext uri="{FF2B5EF4-FFF2-40B4-BE49-F238E27FC236}">
                <a16:creationId xmlns:a16="http://schemas.microsoft.com/office/drawing/2014/main" id="{90D9E017-4005-C964-B805-52EB3A535EB8}"/>
              </a:ext>
            </a:extLst>
          </p:cNvPr>
          <p:cNvSpPr txBox="1"/>
          <p:nvPr/>
        </p:nvSpPr>
        <p:spPr>
          <a:xfrm>
            <a:off x="7584545" y="1424297"/>
            <a:ext cx="1009700" cy="369332"/>
          </a:xfrm>
          <a:prstGeom prst="rect">
            <a:avLst/>
          </a:prstGeom>
          <a:noFill/>
        </p:spPr>
        <p:txBody>
          <a:bodyPr wrap="none" rtlCol="0">
            <a:spAutoFit/>
          </a:bodyPr>
          <a:lstStyle/>
          <a:p>
            <a:r>
              <a:rPr lang="en-US" dirty="0"/>
              <a:t>Products</a:t>
            </a:r>
            <a:endParaRPr lang="en-IE" dirty="0"/>
          </a:p>
        </p:txBody>
      </p:sp>
      <p:sp>
        <p:nvSpPr>
          <p:cNvPr id="11" name="TextBox 10">
            <a:extLst>
              <a:ext uri="{FF2B5EF4-FFF2-40B4-BE49-F238E27FC236}">
                <a16:creationId xmlns:a16="http://schemas.microsoft.com/office/drawing/2014/main" id="{30728F6A-D4C2-740F-E977-6CE9B91F58C5}"/>
              </a:ext>
            </a:extLst>
          </p:cNvPr>
          <p:cNvSpPr txBox="1"/>
          <p:nvPr/>
        </p:nvSpPr>
        <p:spPr>
          <a:xfrm>
            <a:off x="10680835" y="1426741"/>
            <a:ext cx="1039067" cy="369332"/>
          </a:xfrm>
          <a:prstGeom prst="rect">
            <a:avLst/>
          </a:prstGeom>
          <a:noFill/>
        </p:spPr>
        <p:txBody>
          <a:bodyPr wrap="none" rtlCol="0">
            <a:spAutoFit/>
          </a:bodyPr>
          <a:lstStyle/>
          <a:p>
            <a:r>
              <a:rPr lang="en-US" dirty="0"/>
              <a:t>Nutrition</a:t>
            </a:r>
            <a:endParaRPr lang="en-IE" dirty="0"/>
          </a:p>
        </p:txBody>
      </p:sp>
      <p:sp>
        <p:nvSpPr>
          <p:cNvPr id="14" name="TextBox 13">
            <a:extLst>
              <a:ext uri="{FF2B5EF4-FFF2-40B4-BE49-F238E27FC236}">
                <a16:creationId xmlns:a16="http://schemas.microsoft.com/office/drawing/2014/main" id="{EC70D2CC-1ABD-0B7E-68D6-15F88A323687}"/>
              </a:ext>
            </a:extLst>
          </p:cNvPr>
          <p:cNvSpPr txBox="1"/>
          <p:nvPr/>
        </p:nvSpPr>
        <p:spPr>
          <a:xfrm>
            <a:off x="-305" y="4561345"/>
            <a:ext cx="9721764" cy="2246769"/>
          </a:xfrm>
          <a:prstGeom prst="rect">
            <a:avLst/>
          </a:prstGeom>
          <a:noFill/>
        </p:spPr>
        <p:txBody>
          <a:bodyPr wrap="none" rtlCol="0">
            <a:spAutoFit/>
          </a:bodyPr>
          <a:lstStyle/>
          <a:p>
            <a:pPr marL="342900" indent="-342900">
              <a:buFont typeface="Arial" panose="020B0604020202020204" pitchFamily="34" charset="0"/>
              <a:buChar char="•"/>
            </a:pPr>
            <a:r>
              <a:rPr lang="en-US" sz="2000" b="1" dirty="0"/>
              <a:t>The biological aspects of food and food spoilage</a:t>
            </a:r>
          </a:p>
          <a:p>
            <a:pPr marL="342900" indent="-342900">
              <a:buFont typeface="Arial" panose="020B0604020202020204" pitchFamily="34" charset="0"/>
              <a:buChar char="•"/>
            </a:pPr>
            <a:r>
              <a:rPr lang="en-US" sz="2000" b="1" dirty="0"/>
              <a:t>Chemical and rheological aspects around food materials, textures, and mixtures</a:t>
            </a:r>
          </a:p>
          <a:p>
            <a:pPr marL="342900" indent="-342900">
              <a:buFont typeface="Arial" panose="020B0604020202020204" pitchFamily="34" charset="0"/>
              <a:buChar char="•"/>
            </a:pPr>
            <a:r>
              <a:rPr lang="en-US" sz="2000" b="1" dirty="0"/>
              <a:t>Future foods, </a:t>
            </a:r>
            <a:r>
              <a:rPr lang="en-US" sz="2000" b="1" dirty="0" err="1"/>
              <a:t>nutrachemicals</a:t>
            </a:r>
            <a:r>
              <a:rPr lang="en-US" sz="2000" b="1" dirty="0"/>
              <a:t>, functional food products</a:t>
            </a:r>
          </a:p>
          <a:p>
            <a:pPr marL="342900" indent="-342900">
              <a:buFont typeface="Arial" panose="020B0604020202020204" pitchFamily="34" charset="0"/>
              <a:buChar char="•"/>
            </a:pPr>
            <a:r>
              <a:rPr lang="en-US" sz="2000" b="1" dirty="0"/>
              <a:t>Food product safety, quality assurance, and regulatory compliance </a:t>
            </a:r>
          </a:p>
          <a:p>
            <a:pPr marL="342900" indent="-342900">
              <a:buFont typeface="Arial" panose="020B0604020202020204" pitchFamily="34" charset="0"/>
              <a:buChar char="•"/>
            </a:pPr>
            <a:r>
              <a:rPr lang="en-US" sz="2000" b="1" dirty="0"/>
              <a:t>The role of taste, </a:t>
            </a:r>
            <a:r>
              <a:rPr lang="en-US" sz="2000" b="1" dirty="0" err="1"/>
              <a:t>flavours</a:t>
            </a:r>
            <a:r>
              <a:rPr lang="en-US" sz="2000" b="1" dirty="0"/>
              <a:t>, and texture</a:t>
            </a:r>
          </a:p>
          <a:p>
            <a:pPr marL="342900" indent="-342900">
              <a:buFont typeface="Arial" panose="020B0604020202020204" pitchFamily="34" charset="0"/>
              <a:buChar char="•"/>
            </a:pPr>
            <a:r>
              <a:rPr lang="en-US" sz="2000" b="1" dirty="0"/>
              <a:t>Global food security, sustainable foods, and the circular economy</a:t>
            </a:r>
          </a:p>
          <a:p>
            <a:pPr marL="342900" indent="-342900">
              <a:buFont typeface="Arial" panose="020B0604020202020204" pitchFamily="34" charset="0"/>
              <a:buChar char="•"/>
            </a:pPr>
            <a:r>
              <a:rPr lang="en-US" sz="2000" b="1" dirty="0"/>
              <a:t>Human nutrition, energy and metabolism, </a:t>
            </a:r>
            <a:r>
              <a:rPr lang="en-US" sz="2000" b="1" dirty="0" err="1"/>
              <a:t>personalised</a:t>
            </a:r>
            <a:r>
              <a:rPr lang="en-US" sz="2000" b="1" dirty="0"/>
              <a:t> nutrition, and  sports nutrition </a:t>
            </a:r>
            <a:endParaRPr lang="en-IE" sz="2000" b="1" dirty="0"/>
          </a:p>
        </p:txBody>
      </p:sp>
      <p:sp>
        <p:nvSpPr>
          <p:cNvPr id="16" name="TextBox 15">
            <a:extLst>
              <a:ext uri="{FF2B5EF4-FFF2-40B4-BE49-F238E27FC236}">
                <a16:creationId xmlns:a16="http://schemas.microsoft.com/office/drawing/2014/main" id="{DBD0AE2E-2950-2419-1CAE-7FDA0AFAF024}"/>
              </a:ext>
            </a:extLst>
          </p:cNvPr>
          <p:cNvSpPr txBox="1"/>
          <p:nvPr/>
        </p:nvSpPr>
        <p:spPr>
          <a:xfrm>
            <a:off x="3941233" y="4094096"/>
            <a:ext cx="6124222" cy="369332"/>
          </a:xfrm>
          <a:prstGeom prst="rect">
            <a:avLst/>
          </a:prstGeom>
          <a:noFill/>
        </p:spPr>
        <p:txBody>
          <a:bodyPr wrap="square">
            <a:spAutoFit/>
          </a:bodyPr>
          <a:lstStyle/>
          <a:p>
            <a:r>
              <a:rPr lang="en-IE" b="1" dirty="0"/>
              <a:t>The Focus of this programme</a:t>
            </a:r>
            <a:endParaRPr lang="en-IE" dirty="0"/>
          </a:p>
        </p:txBody>
      </p:sp>
      <p:pic>
        <p:nvPicPr>
          <p:cNvPr id="3" name="Picture 2" descr="Maynooth University">
            <a:extLst>
              <a:ext uri="{FF2B5EF4-FFF2-40B4-BE49-F238E27FC236}">
                <a16:creationId xmlns:a16="http://schemas.microsoft.com/office/drawing/2014/main" id="{9CEA9E80-C9CC-DD6F-2C84-657C3109D0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8445" y="6138000"/>
            <a:ext cx="160319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7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3621-7F5A-DE47-6DE6-CC610D1E21A0}"/>
              </a:ext>
            </a:extLst>
          </p:cNvPr>
          <p:cNvSpPr>
            <a:spLocks noGrp="1"/>
          </p:cNvSpPr>
          <p:nvPr>
            <p:ph type="title"/>
          </p:nvPr>
        </p:nvSpPr>
        <p:spPr/>
        <p:txBody>
          <a:bodyPr/>
          <a:lstStyle/>
          <a:p>
            <a:r>
              <a:rPr lang="en-IE" sz="3600" dirty="0"/>
              <a:t>Year 1 – the foundation modules</a:t>
            </a:r>
          </a:p>
        </p:txBody>
      </p:sp>
      <p:sp>
        <p:nvSpPr>
          <p:cNvPr id="3" name="Content Placeholder 2">
            <a:extLst>
              <a:ext uri="{FF2B5EF4-FFF2-40B4-BE49-F238E27FC236}">
                <a16:creationId xmlns:a16="http://schemas.microsoft.com/office/drawing/2014/main" id="{AF299D1A-BC2F-933D-0FEF-5A37D1E9F276}"/>
              </a:ext>
            </a:extLst>
          </p:cNvPr>
          <p:cNvSpPr>
            <a:spLocks noGrp="1"/>
          </p:cNvSpPr>
          <p:nvPr>
            <p:ph idx="1"/>
          </p:nvPr>
        </p:nvSpPr>
        <p:spPr>
          <a:xfrm>
            <a:off x="403647" y="1922894"/>
            <a:ext cx="10972799" cy="4111951"/>
          </a:xfrm>
        </p:spPr>
        <p:txBody>
          <a:bodyPr/>
          <a:lstStyle/>
          <a:p>
            <a:r>
              <a:rPr lang="en-IE" b="1" dirty="0"/>
              <a:t>60 core credits</a:t>
            </a:r>
          </a:p>
          <a:p>
            <a:endParaRPr lang="en-IE" dirty="0">
              <a:solidFill>
                <a:srgbClr val="00B050"/>
              </a:solidFill>
            </a:endParaRPr>
          </a:p>
          <a:p>
            <a:pPr lvl="1"/>
            <a:r>
              <a:rPr lang="en-US" b="1" dirty="0">
                <a:solidFill>
                  <a:srgbClr val="00B050"/>
                </a:solidFill>
              </a:rPr>
              <a:t>Food, Diet and Health  (7.5 credits)</a:t>
            </a:r>
          </a:p>
          <a:p>
            <a:pPr lvl="1"/>
            <a:r>
              <a:rPr lang="en-US" b="1" dirty="0">
                <a:solidFill>
                  <a:srgbClr val="92D050"/>
                </a:solidFill>
              </a:rPr>
              <a:t>Food, Physiology And Exercise (7.5 credits)</a:t>
            </a:r>
          </a:p>
          <a:p>
            <a:pPr lvl="1"/>
            <a:endParaRPr lang="en-US" dirty="0">
              <a:solidFill>
                <a:srgbClr val="92D050"/>
              </a:solidFill>
            </a:endParaRPr>
          </a:p>
          <a:p>
            <a:pPr lvl="1"/>
            <a:r>
              <a:rPr lang="en-US" b="1" dirty="0">
                <a:solidFill>
                  <a:srgbClr val="7030A0"/>
                </a:solidFill>
              </a:rPr>
              <a:t>Biology (15 credits)</a:t>
            </a:r>
          </a:p>
          <a:p>
            <a:pPr lvl="1"/>
            <a:r>
              <a:rPr lang="en-US" b="1" dirty="0">
                <a:solidFill>
                  <a:srgbClr val="C00000"/>
                </a:solidFill>
              </a:rPr>
              <a:t>Introductory </a:t>
            </a:r>
            <a:r>
              <a:rPr lang="en-US" b="1" dirty="0" err="1">
                <a:solidFill>
                  <a:srgbClr val="C00000"/>
                </a:solidFill>
              </a:rPr>
              <a:t>Maths</a:t>
            </a:r>
            <a:r>
              <a:rPr lang="en-US" b="1" dirty="0">
                <a:solidFill>
                  <a:srgbClr val="C00000"/>
                </a:solidFill>
              </a:rPr>
              <a:t> (15 credits)</a:t>
            </a:r>
          </a:p>
          <a:p>
            <a:pPr lvl="1"/>
            <a:r>
              <a:rPr lang="en-US" b="1" dirty="0">
                <a:solidFill>
                  <a:srgbClr val="00B0F0"/>
                </a:solidFill>
              </a:rPr>
              <a:t>Chemistry (15 credits)</a:t>
            </a:r>
          </a:p>
          <a:p>
            <a:pPr lvl="1"/>
            <a:endParaRPr lang="en-IE" dirty="0"/>
          </a:p>
          <a:p>
            <a:pPr lvl="1"/>
            <a:endParaRPr lang="en-IE" dirty="0"/>
          </a:p>
        </p:txBody>
      </p:sp>
      <p:graphicFrame>
        <p:nvGraphicFramePr>
          <p:cNvPr id="7" name="Chart 6">
            <a:extLst>
              <a:ext uri="{FF2B5EF4-FFF2-40B4-BE49-F238E27FC236}">
                <a16:creationId xmlns:a16="http://schemas.microsoft.com/office/drawing/2014/main" id="{12D0C565-EFCF-0787-883A-722F50738E77}"/>
              </a:ext>
            </a:extLst>
          </p:cNvPr>
          <p:cNvGraphicFramePr/>
          <p:nvPr>
            <p:extLst>
              <p:ext uri="{D42A27DB-BD31-4B8C-83A1-F6EECF244321}">
                <p14:modId xmlns:p14="http://schemas.microsoft.com/office/powerpoint/2010/main" val="896939366"/>
              </p:ext>
            </p:extLst>
          </p:nvPr>
        </p:nvGraphicFramePr>
        <p:xfrm>
          <a:off x="4984520" y="1390909"/>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31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able with food and other objects&#10;&#10;Description automatically generated with medium confidence">
            <a:extLst>
              <a:ext uri="{FF2B5EF4-FFF2-40B4-BE49-F238E27FC236}">
                <a16:creationId xmlns:a16="http://schemas.microsoft.com/office/drawing/2014/main" id="{92032D2E-7F60-96A8-2509-01967289D322}"/>
              </a:ext>
            </a:extLst>
          </p:cNvPr>
          <p:cNvPicPr>
            <a:picLocks noChangeAspect="1"/>
          </p:cNvPicPr>
          <p:nvPr/>
        </p:nvPicPr>
        <p:blipFill rotWithShape="1">
          <a:blip r:embed="rId2">
            <a:alphaModFix amt="10000"/>
          </a:blip>
          <a:srcRect l="17099" r="8559"/>
          <a:stretch/>
        </p:blipFill>
        <p:spPr>
          <a:xfrm>
            <a:off x="-13078" y="1718630"/>
            <a:ext cx="12202854" cy="4785260"/>
          </a:xfrm>
          <a:prstGeom prst="rect">
            <a:avLst/>
          </a:prstGeom>
        </p:spPr>
      </p:pic>
      <p:sp>
        <p:nvSpPr>
          <p:cNvPr id="2" name="Title 1">
            <a:extLst>
              <a:ext uri="{FF2B5EF4-FFF2-40B4-BE49-F238E27FC236}">
                <a16:creationId xmlns:a16="http://schemas.microsoft.com/office/drawing/2014/main" id="{3F33AAAF-8B91-4FF9-BCAE-869C1C00DD86}"/>
              </a:ext>
            </a:extLst>
          </p:cNvPr>
          <p:cNvSpPr>
            <a:spLocks noGrp="1"/>
          </p:cNvSpPr>
          <p:nvPr>
            <p:ph type="title"/>
          </p:nvPr>
        </p:nvSpPr>
        <p:spPr/>
        <p:txBody>
          <a:bodyPr/>
          <a:lstStyle/>
          <a:p>
            <a:r>
              <a:rPr lang="en-IE" sz="3600" dirty="0"/>
              <a:t>Year 2 – strengthening the scientific foundations</a:t>
            </a:r>
          </a:p>
        </p:txBody>
      </p:sp>
      <p:sp>
        <p:nvSpPr>
          <p:cNvPr id="3" name="Content Placeholder 2">
            <a:extLst>
              <a:ext uri="{FF2B5EF4-FFF2-40B4-BE49-F238E27FC236}">
                <a16:creationId xmlns:a16="http://schemas.microsoft.com/office/drawing/2014/main" id="{E04B7612-24EC-4570-1C7A-DE65BD46BFA5}"/>
              </a:ext>
            </a:extLst>
          </p:cNvPr>
          <p:cNvSpPr>
            <a:spLocks noGrp="1"/>
          </p:cNvSpPr>
          <p:nvPr>
            <p:ph idx="1"/>
          </p:nvPr>
        </p:nvSpPr>
        <p:spPr>
          <a:xfrm>
            <a:off x="356209" y="1480716"/>
            <a:ext cx="10972799" cy="5300165"/>
          </a:xfrm>
        </p:spPr>
        <p:txBody>
          <a:bodyPr/>
          <a:lstStyle/>
          <a:p>
            <a:r>
              <a:rPr lang="en-IE" b="1" dirty="0"/>
              <a:t>Core modules 50 credits</a:t>
            </a:r>
          </a:p>
          <a:p>
            <a:pPr lvl="1"/>
            <a:r>
              <a:rPr lang="en-US" b="1" dirty="0">
                <a:solidFill>
                  <a:srgbClr val="00B050"/>
                </a:solidFill>
              </a:rPr>
              <a:t>Human Nutrition 1</a:t>
            </a:r>
          </a:p>
          <a:p>
            <a:pPr lvl="1"/>
            <a:r>
              <a:rPr lang="en-US" b="1" dirty="0">
                <a:solidFill>
                  <a:srgbClr val="00B050"/>
                </a:solidFill>
              </a:rPr>
              <a:t>Food Chemistry And Analysis</a:t>
            </a:r>
          </a:p>
          <a:p>
            <a:pPr lvl="1"/>
            <a:r>
              <a:rPr lang="en-US" b="1" dirty="0">
                <a:solidFill>
                  <a:srgbClr val="00B050"/>
                </a:solidFill>
              </a:rPr>
              <a:t>Energy &amp; Metabolism</a:t>
            </a:r>
          </a:p>
          <a:p>
            <a:pPr lvl="1"/>
            <a:r>
              <a:rPr lang="en-US" b="1" dirty="0">
                <a:solidFill>
                  <a:srgbClr val="00B050"/>
                </a:solidFill>
              </a:rPr>
              <a:t>Food – Trends, Challenges And Opportunities</a:t>
            </a:r>
          </a:p>
          <a:p>
            <a:pPr lvl="1"/>
            <a:r>
              <a:rPr lang="en-US" b="1" dirty="0">
                <a:solidFill>
                  <a:srgbClr val="7030A0"/>
                </a:solidFill>
              </a:rPr>
              <a:t>Biochemistry</a:t>
            </a:r>
          </a:p>
          <a:p>
            <a:pPr lvl="1"/>
            <a:r>
              <a:rPr lang="en-US" b="1" dirty="0">
                <a:solidFill>
                  <a:srgbClr val="7030A0"/>
                </a:solidFill>
              </a:rPr>
              <a:t>Animal Physiology</a:t>
            </a:r>
          </a:p>
          <a:p>
            <a:pPr lvl="1"/>
            <a:r>
              <a:rPr lang="en-US" b="1" dirty="0">
                <a:solidFill>
                  <a:srgbClr val="7030A0"/>
                </a:solidFill>
              </a:rPr>
              <a:t>Molecular Biology Of The Cell</a:t>
            </a:r>
          </a:p>
          <a:p>
            <a:pPr lvl="1"/>
            <a:r>
              <a:rPr lang="en-US" b="1" dirty="0">
                <a:solidFill>
                  <a:srgbClr val="00B0F0"/>
                </a:solidFill>
              </a:rPr>
              <a:t>Organic Chemistry</a:t>
            </a:r>
          </a:p>
          <a:p>
            <a:pPr lvl="1"/>
            <a:r>
              <a:rPr lang="en-US" b="1" dirty="0">
                <a:solidFill>
                  <a:srgbClr val="00B0F0"/>
                </a:solidFill>
              </a:rPr>
              <a:t>Physical Chemistry</a:t>
            </a:r>
          </a:p>
          <a:p>
            <a:pPr lvl="1"/>
            <a:r>
              <a:rPr lang="en-US" b="1" dirty="0">
                <a:solidFill>
                  <a:srgbClr val="00B0F0"/>
                </a:solidFill>
              </a:rPr>
              <a:t>Spectroscopy &amp; Analytical Chemistry</a:t>
            </a:r>
          </a:p>
          <a:p>
            <a:r>
              <a:rPr lang="en-IE" b="1" dirty="0"/>
              <a:t>May choose 10 credits from electives, critical skills, or additional modules in chemistry or biology. Total 60 credits.</a:t>
            </a:r>
          </a:p>
        </p:txBody>
      </p:sp>
      <p:sp>
        <p:nvSpPr>
          <p:cNvPr id="5" name="Right Brace 4">
            <a:extLst>
              <a:ext uri="{FF2B5EF4-FFF2-40B4-BE49-F238E27FC236}">
                <a16:creationId xmlns:a16="http://schemas.microsoft.com/office/drawing/2014/main" id="{1633B3B7-49FD-751D-AE79-122A1D0C1A90}"/>
              </a:ext>
            </a:extLst>
          </p:cNvPr>
          <p:cNvSpPr/>
          <p:nvPr/>
        </p:nvSpPr>
        <p:spPr>
          <a:xfrm>
            <a:off x="7061809" y="1806765"/>
            <a:ext cx="275422" cy="16415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Right Brace 5">
            <a:extLst>
              <a:ext uri="{FF2B5EF4-FFF2-40B4-BE49-F238E27FC236}">
                <a16:creationId xmlns:a16="http://schemas.microsoft.com/office/drawing/2014/main" id="{CEF0F1DE-D80D-57FB-4C96-1313C51D114E}"/>
              </a:ext>
            </a:extLst>
          </p:cNvPr>
          <p:cNvSpPr/>
          <p:nvPr/>
        </p:nvSpPr>
        <p:spPr>
          <a:xfrm>
            <a:off x="7182996" y="3448279"/>
            <a:ext cx="275422" cy="10906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Right Brace 6">
            <a:extLst>
              <a:ext uri="{FF2B5EF4-FFF2-40B4-BE49-F238E27FC236}">
                <a16:creationId xmlns:a16="http://schemas.microsoft.com/office/drawing/2014/main" id="{058DD49F-E1AB-E415-9CB2-D30E573210B1}"/>
              </a:ext>
            </a:extLst>
          </p:cNvPr>
          <p:cNvSpPr/>
          <p:nvPr/>
        </p:nvSpPr>
        <p:spPr>
          <a:xfrm>
            <a:off x="7304181" y="4533441"/>
            <a:ext cx="275422" cy="11843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TextBox 7">
            <a:extLst>
              <a:ext uri="{FF2B5EF4-FFF2-40B4-BE49-F238E27FC236}">
                <a16:creationId xmlns:a16="http://schemas.microsoft.com/office/drawing/2014/main" id="{8AF2F17E-8CAA-EDB3-AF12-10E4F60176AF}"/>
              </a:ext>
            </a:extLst>
          </p:cNvPr>
          <p:cNvSpPr txBox="1"/>
          <p:nvPr/>
        </p:nvSpPr>
        <p:spPr>
          <a:xfrm>
            <a:off x="7342739" y="2400487"/>
            <a:ext cx="2572564" cy="461665"/>
          </a:xfrm>
          <a:prstGeom prst="rect">
            <a:avLst/>
          </a:prstGeom>
          <a:noFill/>
        </p:spPr>
        <p:txBody>
          <a:bodyPr wrap="none" rtlCol="0">
            <a:spAutoFit/>
          </a:bodyPr>
          <a:lstStyle/>
          <a:p>
            <a:r>
              <a:rPr lang="en-US" sz="2400" b="1" dirty="0">
                <a:solidFill>
                  <a:srgbClr val="00B050"/>
                </a:solidFill>
              </a:rPr>
              <a:t>Food and nutrition</a:t>
            </a:r>
            <a:endParaRPr lang="en-IE" sz="2400" dirty="0"/>
          </a:p>
        </p:txBody>
      </p:sp>
      <p:sp>
        <p:nvSpPr>
          <p:cNvPr id="9" name="TextBox 8">
            <a:extLst>
              <a:ext uri="{FF2B5EF4-FFF2-40B4-BE49-F238E27FC236}">
                <a16:creationId xmlns:a16="http://schemas.microsoft.com/office/drawing/2014/main" id="{CCEDC270-6B77-6F2B-E2EC-24B5CA44B65F}"/>
              </a:ext>
            </a:extLst>
          </p:cNvPr>
          <p:cNvSpPr txBox="1"/>
          <p:nvPr/>
        </p:nvSpPr>
        <p:spPr>
          <a:xfrm>
            <a:off x="7502484" y="3767316"/>
            <a:ext cx="2572564" cy="461665"/>
          </a:xfrm>
          <a:prstGeom prst="rect">
            <a:avLst/>
          </a:prstGeom>
          <a:noFill/>
        </p:spPr>
        <p:txBody>
          <a:bodyPr wrap="square" rtlCol="0">
            <a:spAutoFit/>
          </a:bodyPr>
          <a:lstStyle/>
          <a:p>
            <a:r>
              <a:rPr lang="en-US" sz="2400" b="1" dirty="0">
                <a:solidFill>
                  <a:srgbClr val="7030A0"/>
                </a:solidFill>
              </a:rPr>
              <a:t>Biology</a:t>
            </a:r>
            <a:endParaRPr lang="en-IE" sz="2400" dirty="0">
              <a:solidFill>
                <a:srgbClr val="7030A0"/>
              </a:solidFill>
            </a:endParaRPr>
          </a:p>
        </p:txBody>
      </p:sp>
      <p:sp>
        <p:nvSpPr>
          <p:cNvPr id="10" name="TextBox 9">
            <a:extLst>
              <a:ext uri="{FF2B5EF4-FFF2-40B4-BE49-F238E27FC236}">
                <a16:creationId xmlns:a16="http://schemas.microsoft.com/office/drawing/2014/main" id="{EF8BD459-E1C0-3232-201F-52D10DB69054}"/>
              </a:ext>
            </a:extLst>
          </p:cNvPr>
          <p:cNvSpPr txBox="1"/>
          <p:nvPr/>
        </p:nvSpPr>
        <p:spPr>
          <a:xfrm>
            <a:off x="7669189" y="4892295"/>
            <a:ext cx="2572564" cy="461665"/>
          </a:xfrm>
          <a:prstGeom prst="rect">
            <a:avLst/>
          </a:prstGeom>
          <a:noFill/>
        </p:spPr>
        <p:txBody>
          <a:bodyPr wrap="square" rtlCol="0">
            <a:spAutoFit/>
          </a:bodyPr>
          <a:lstStyle/>
          <a:p>
            <a:r>
              <a:rPr lang="en-US" sz="2400" b="1" dirty="0">
                <a:solidFill>
                  <a:srgbClr val="00B0F0"/>
                </a:solidFill>
              </a:rPr>
              <a:t>Chemistry</a:t>
            </a:r>
            <a:endParaRPr lang="en-IE" sz="2400" dirty="0">
              <a:solidFill>
                <a:srgbClr val="00B0F0"/>
              </a:solidFill>
            </a:endParaRPr>
          </a:p>
        </p:txBody>
      </p:sp>
      <p:pic>
        <p:nvPicPr>
          <p:cNvPr id="13" name="Picture 2" descr="Maynooth University">
            <a:extLst>
              <a:ext uri="{FF2B5EF4-FFF2-40B4-BE49-F238E27FC236}">
                <a16:creationId xmlns:a16="http://schemas.microsoft.com/office/drawing/2014/main" id="{45A4ED66-7CEF-C93F-0C91-4C409CC12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445" y="6138000"/>
            <a:ext cx="160319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0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food and other objects&#10;&#10;Description automatically generated with medium confidence">
            <a:extLst>
              <a:ext uri="{FF2B5EF4-FFF2-40B4-BE49-F238E27FC236}">
                <a16:creationId xmlns:a16="http://schemas.microsoft.com/office/drawing/2014/main" id="{D08B424B-7FA9-1604-CA4B-11B10A1C2257}"/>
              </a:ext>
            </a:extLst>
          </p:cNvPr>
          <p:cNvPicPr>
            <a:picLocks noChangeAspect="1"/>
          </p:cNvPicPr>
          <p:nvPr/>
        </p:nvPicPr>
        <p:blipFill rotWithShape="1">
          <a:blip r:embed="rId2">
            <a:alphaModFix amt="10000"/>
          </a:blip>
          <a:srcRect l="17099" r="8559"/>
          <a:stretch/>
        </p:blipFill>
        <p:spPr>
          <a:xfrm>
            <a:off x="19973" y="1707613"/>
            <a:ext cx="12202854" cy="4785260"/>
          </a:xfrm>
          <a:prstGeom prst="rect">
            <a:avLst/>
          </a:prstGeom>
        </p:spPr>
      </p:pic>
      <p:sp>
        <p:nvSpPr>
          <p:cNvPr id="2" name="Title 1">
            <a:extLst>
              <a:ext uri="{FF2B5EF4-FFF2-40B4-BE49-F238E27FC236}">
                <a16:creationId xmlns:a16="http://schemas.microsoft.com/office/drawing/2014/main" id="{3F33AAAF-8B91-4FF9-BCAE-869C1C00DD86}"/>
              </a:ext>
            </a:extLst>
          </p:cNvPr>
          <p:cNvSpPr>
            <a:spLocks noGrp="1"/>
          </p:cNvSpPr>
          <p:nvPr>
            <p:ph type="title"/>
          </p:nvPr>
        </p:nvSpPr>
        <p:spPr/>
        <p:txBody>
          <a:bodyPr/>
          <a:lstStyle/>
          <a:p>
            <a:r>
              <a:rPr lang="en-IE" sz="3600" dirty="0"/>
              <a:t>Year 3 – dedicated content and work placement</a:t>
            </a:r>
          </a:p>
        </p:txBody>
      </p:sp>
      <p:sp>
        <p:nvSpPr>
          <p:cNvPr id="3" name="Content Placeholder 2">
            <a:extLst>
              <a:ext uri="{FF2B5EF4-FFF2-40B4-BE49-F238E27FC236}">
                <a16:creationId xmlns:a16="http://schemas.microsoft.com/office/drawing/2014/main" id="{E04B7612-24EC-4570-1C7A-DE65BD46BFA5}"/>
              </a:ext>
            </a:extLst>
          </p:cNvPr>
          <p:cNvSpPr>
            <a:spLocks noGrp="1"/>
          </p:cNvSpPr>
          <p:nvPr>
            <p:ph idx="1"/>
          </p:nvPr>
        </p:nvSpPr>
        <p:spPr>
          <a:xfrm>
            <a:off x="609600" y="1557835"/>
            <a:ext cx="10972799" cy="4111951"/>
          </a:xfrm>
        </p:spPr>
        <p:txBody>
          <a:bodyPr/>
          <a:lstStyle/>
          <a:p>
            <a:r>
              <a:rPr lang="en-IE" b="1" dirty="0"/>
              <a:t>Core modules 30 credits</a:t>
            </a:r>
          </a:p>
          <a:p>
            <a:pPr marL="0" indent="0">
              <a:buNone/>
            </a:pPr>
            <a:endParaRPr lang="en-IE" b="1" dirty="0"/>
          </a:p>
          <a:p>
            <a:pPr lvl="1"/>
            <a:r>
              <a:rPr lang="en-US" b="1" dirty="0">
                <a:solidFill>
                  <a:srgbClr val="00B050"/>
                </a:solidFill>
              </a:rPr>
              <a:t>Food Choice - Taste and </a:t>
            </a:r>
            <a:r>
              <a:rPr lang="en-US" b="1" dirty="0" err="1">
                <a:solidFill>
                  <a:srgbClr val="00B050"/>
                </a:solidFill>
              </a:rPr>
              <a:t>Flavours</a:t>
            </a:r>
            <a:endParaRPr lang="en-US" b="1" dirty="0">
              <a:solidFill>
                <a:srgbClr val="00B050"/>
              </a:solidFill>
            </a:endParaRPr>
          </a:p>
          <a:p>
            <a:pPr lvl="1"/>
            <a:r>
              <a:rPr lang="en-US" b="1" dirty="0">
                <a:solidFill>
                  <a:srgbClr val="00B050"/>
                </a:solidFill>
              </a:rPr>
              <a:t>Food Production Systems</a:t>
            </a:r>
          </a:p>
          <a:p>
            <a:pPr lvl="1"/>
            <a:r>
              <a:rPr lang="en-US" b="1" dirty="0">
                <a:solidFill>
                  <a:srgbClr val="00B050"/>
                </a:solidFill>
              </a:rPr>
              <a:t>Nutrition for Health and Performance</a:t>
            </a:r>
          </a:p>
          <a:p>
            <a:pPr lvl="1"/>
            <a:r>
              <a:rPr lang="en-US" b="1" dirty="0">
                <a:solidFill>
                  <a:srgbClr val="00B050"/>
                </a:solidFill>
              </a:rPr>
              <a:t>Food Microbiology </a:t>
            </a:r>
          </a:p>
          <a:p>
            <a:pPr lvl="1"/>
            <a:r>
              <a:rPr lang="en-US" b="1" dirty="0">
                <a:solidFill>
                  <a:srgbClr val="00B050"/>
                </a:solidFill>
              </a:rPr>
              <a:t>Nutrition As We Age</a:t>
            </a:r>
          </a:p>
          <a:p>
            <a:pPr lvl="1"/>
            <a:r>
              <a:rPr lang="en-US" b="1" dirty="0">
                <a:solidFill>
                  <a:srgbClr val="00B050"/>
                </a:solidFill>
              </a:rPr>
              <a:t>Food Rheology, Texture and Structure of Food</a:t>
            </a:r>
          </a:p>
          <a:p>
            <a:endParaRPr lang="en-IE" dirty="0">
              <a:solidFill>
                <a:srgbClr val="00B050"/>
              </a:solidFill>
            </a:endParaRPr>
          </a:p>
          <a:p>
            <a:r>
              <a:rPr lang="en-IE" b="1" dirty="0"/>
              <a:t>There is a 30 credit work placement or experiential learning module. This takes all of second semester.   </a:t>
            </a:r>
          </a:p>
        </p:txBody>
      </p:sp>
      <p:pic>
        <p:nvPicPr>
          <p:cNvPr id="5" name="Picture 2" descr="Maynooth University">
            <a:extLst>
              <a:ext uri="{FF2B5EF4-FFF2-40B4-BE49-F238E27FC236}">
                <a16:creationId xmlns:a16="http://schemas.microsoft.com/office/drawing/2014/main" id="{CE55F9C4-5EF2-C26F-A2D8-8C67293C4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445" y="6138000"/>
            <a:ext cx="1603199"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88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807C8E39BE242860FE7DBFAED7FE9" ma:contentTypeVersion="17" ma:contentTypeDescription="Create a new document." ma:contentTypeScope="" ma:versionID="d8da1cfadd4840e94c28699251662cbb">
  <xsd:schema xmlns:xsd="http://www.w3.org/2001/XMLSchema" xmlns:xs="http://www.w3.org/2001/XMLSchema" xmlns:p="http://schemas.microsoft.com/office/2006/metadata/properties" xmlns:ns2="978c0a57-8afb-4528-8361-0a360030ec5d" xmlns:ns3="7c15e37f-6de1-4f01-8010-14c06f221d61" targetNamespace="http://schemas.microsoft.com/office/2006/metadata/properties" ma:root="true" ma:fieldsID="3af4e93d3bcd2fbe71578fbf81aabaa4" ns2:_="" ns3:_="">
    <xsd:import namespace="978c0a57-8afb-4528-8361-0a360030ec5d"/>
    <xsd:import namespace="7c15e37f-6de1-4f01-8010-14c06f221d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c0a57-8afb-4528-8361-0a360030e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5e37f-6de1-4f01-8010-14c06f221d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845f80-8863-41b1-99e1-ace26d5303aa}" ma:internalName="TaxCatchAll" ma:showField="CatchAllData" ma:web="7c15e37f-6de1-4f01-8010-14c06f221d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8c0a57-8afb-4528-8361-0a360030ec5d">
      <Terms xmlns="http://schemas.microsoft.com/office/infopath/2007/PartnerControls"/>
    </lcf76f155ced4ddcb4097134ff3c332f>
    <TaxCatchAll xmlns="7c15e37f-6de1-4f01-8010-14c06f221d61" xsi:nil="true"/>
  </documentManagement>
</p:properties>
</file>

<file path=customXml/itemProps1.xml><?xml version="1.0" encoding="utf-8"?>
<ds:datastoreItem xmlns:ds="http://schemas.openxmlformats.org/officeDocument/2006/customXml" ds:itemID="{5218C379-58C6-4424-9656-6CBEA2A27139}"/>
</file>

<file path=customXml/itemProps2.xml><?xml version="1.0" encoding="utf-8"?>
<ds:datastoreItem xmlns:ds="http://schemas.openxmlformats.org/officeDocument/2006/customXml" ds:itemID="{D5972DCB-A596-46EF-BC64-3D1987A8AC18}"/>
</file>

<file path=customXml/itemProps3.xml><?xml version="1.0" encoding="utf-8"?>
<ds:datastoreItem xmlns:ds="http://schemas.openxmlformats.org/officeDocument/2006/customXml" ds:itemID="{A282ACC6-2630-4EA0-A85F-C3D83C459A5A}"/>
</file>

<file path=docProps/app.xml><?xml version="1.0" encoding="utf-8"?>
<Properties xmlns="http://schemas.openxmlformats.org/officeDocument/2006/extended-properties" xmlns:vt="http://schemas.openxmlformats.org/officeDocument/2006/docPropsVTypes">
  <Template>Office Theme</Template>
  <TotalTime>0</TotalTime>
  <Words>562</Words>
  <Application>Microsoft Office PowerPoint</Application>
  <PresentationFormat>Widescreen</PresentationFormat>
  <Paragraphs>105</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MH222 BSc Food Science &amp; Human Nutrition</vt:lpstr>
      <vt:lpstr>A major sector, employing over 400,000 people</vt:lpstr>
      <vt:lpstr>Examples in the Maynooth Hinterland</vt:lpstr>
      <vt:lpstr>BSc Food Science &amp; Human Nutrition - 2023</vt:lpstr>
      <vt:lpstr>MH222 - BSc Food Science &amp; Human Nutrition</vt:lpstr>
      <vt:lpstr>The Focus of this programme</vt:lpstr>
      <vt:lpstr>Year 1 – the foundation modules</vt:lpstr>
      <vt:lpstr>Year 2 – strengthening the scientific foundations</vt:lpstr>
      <vt:lpstr>Year 3 – dedicated content and work placement</vt:lpstr>
      <vt:lpstr>Year 4 – the option to specialise</vt:lpstr>
      <vt:lpstr>Career Pathways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McNamara</dc:creator>
  <cp:lastModifiedBy>Kay Mitchell</cp:lastModifiedBy>
  <cp:revision>47</cp:revision>
  <dcterms:created xsi:type="dcterms:W3CDTF">2021-09-12T11:09:11Z</dcterms:created>
  <dcterms:modified xsi:type="dcterms:W3CDTF">2023-09-12T15:05:49Z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0x01010006D807C8E39BE242860FE7DBFAED7FE9</vt:lpwstr>
  </property>
</Properties>
</file>