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2"/>
    <p:restoredTop sz="77548"/>
  </p:normalViewPr>
  <p:slideViewPr>
    <p:cSldViewPr snapToGrid="0" snapToObjects="1">
      <p:cViewPr varScale="1">
        <p:scale>
          <a:sx n="60" d="100"/>
          <a:sy n="60" d="100"/>
        </p:scale>
        <p:origin x="13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18214-74CE-0646-A545-72924264254B}"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13672-BF80-7944-A007-B4761CC58958}" type="slidenum">
              <a:rPr lang="en-US" smtClean="0"/>
              <a:t>‹#›</a:t>
            </a:fld>
            <a:endParaRPr lang="en-US"/>
          </a:p>
        </p:txBody>
      </p:sp>
    </p:spTree>
    <p:extLst>
      <p:ext uri="{BB962C8B-B14F-4D97-AF65-F5344CB8AC3E}">
        <p14:creationId xmlns:p14="http://schemas.microsoft.com/office/powerpoint/2010/main" val="331578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karen.till@mu.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my name is Karen Till and  I am a Professor in the Department of Geography. I am also our department’s Athena Swan Committee Chair. This video provides an overview of what Athena Swan is, and why it is important to Maynooth Geography.</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F13672-BF80-7944-A007-B4761CC58958}" type="slidenum">
              <a:rPr lang="en-US" smtClean="0"/>
              <a:t>1</a:t>
            </a:fld>
            <a:endParaRPr lang="en-US"/>
          </a:p>
        </p:txBody>
      </p:sp>
    </p:spTree>
    <p:extLst>
      <p:ext uri="{BB962C8B-B14F-4D97-AF65-F5344CB8AC3E}">
        <p14:creationId xmlns:p14="http://schemas.microsoft.com/office/powerpoint/2010/main" val="114545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is Athena SWAN? Athena SWAN was originally set up in 2005 in the UK to help advance the careers of women in or STEMM areas of higher education, or the sciences, technology, engineering, maths and medicine. It later expanded to include the arts, humanities, social sciences, business and law. Athena Swan now addresses issues of equality across all genders, including the experiences of transgender staff and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2015, the Higher Education Authority in Ireland launched the Athena Swan Charter as a national strategy </a:t>
            </a:r>
            <a:r>
              <a:rPr lang="en-IE" sz="1200" kern="1200" dirty="0">
                <a:solidFill>
                  <a:schemeClr val="tx1"/>
                </a:solidFill>
                <a:effectLst/>
                <a:latin typeface="+mn-lt"/>
                <a:ea typeface="+mn-ea"/>
                <a:cs typeface="+mn-cs"/>
              </a:rPr>
              <a:t>to promote gender equality in higher education</a:t>
            </a:r>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F13672-BF80-7944-A007-B4761CC58958}" type="slidenum">
              <a:rPr lang="en-US" smtClean="0"/>
              <a:t>2</a:t>
            </a:fld>
            <a:endParaRPr lang="en-US"/>
          </a:p>
        </p:txBody>
      </p:sp>
    </p:spTree>
    <p:extLst>
      <p:ext uri="{BB962C8B-B14F-4D97-AF65-F5344CB8AC3E}">
        <p14:creationId xmlns:p14="http://schemas.microsoft.com/office/powerpoint/2010/main" val="53873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Universities can become part of the Athena SWAN Charter by completing an application for Bronze, which is reviewed and awarded by an international board. Once a University is awarded Bronze status, departments can apply. Then both departments and Universities can then apply for the Silver and then the Gold Awards.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Athena SWAN application is designed to make the University and its departments look critically at themselves and identify where issues of gender inequity exist, particularly within representation, career advancement opportunities, and professional and personal support. As part of the application, an in-depth Action Plan must address any issues identified in relation to gender inequality in the self-assessment process. There is also the opportunity in the application to highlight the positive aspects of the University and department in terms of gender equality and this is also a factor in the awarding process. The gaol is for the University and its departments to create more gender-equal, diverse and inclusive working environments</a:t>
            </a:r>
            <a:endParaRPr lang="en-IE" sz="1200" kern="1200" dirty="0">
              <a:solidFill>
                <a:schemeClr val="tx1"/>
              </a:solidFill>
              <a:effectLst/>
              <a:latin typeface="+mn-lt"/>
              <a:ea typeface="+mn-ea"/>
              <a:cs typeface="+mn-cs"/>
            </a:endParaRPr>
          </a:p>
          <a:p>
            <a:endParaRPr lang="en-US" dirty="0"/>
          </a:p>
          <a:p>
            <a:r>
              <a:rPr lang="en-IE" sz="1200" kern="1200" dirty="0">
                <a:solidFill>
                  <a:schemeClr val="tx1"/>
                </a:solidFill>
                <a:effectLst/>
                <a:latin typeface="+mn-lt"/>
                <a:ea typeface="+mn-ea"/>
                <a:cs typeface="+mn-cs"/>
              </a:rPr>
              <a:t>Maynooth was awarded Bronze status in 2018, and highlighted an intersectional approach. It was the first Irish institution to achieve Bronze status under the expanded ECU charter. Geography was one of the first departments to volunteer and begin the Athena Swan process the same year.</a:t>
            </a:r>
            <a:endParaRPr lang="en-US" dirty="0"/>
          </a:p>
        </p:txBody>
      </p:sp>
      <p:sp>
        <p:nvSpPr>
          <p:cNvPr id="4" name="Slide Number Placeholder 3"/>
          <p:cNvSpPr>
            <a:spLocks noGrp="1"/>
          </p:cNvSpPr>
          <p:nvPr>
            <p:ph type="sldNum" sz="quarter" idx="5"/>
          </p:nvPr>
        </p:nvSpPr>
        <p:spPr/>
        <p:txBody>
          <a:bodyPr/>
          <a:lstStyle/>
          <a:p>
            <a:fld id="{5CF13672-BF80-7944-A007-B4761CC58958}" type="slidenum">
              <a:rPr lang="en-US" smtClean="0"/>
              <a:t>3</a:t>
            </a:fld>
            <a:endParaRPr lang="en-US"/>
          </a:p>
        </p:txBody>
      </p:sp>
    </p:spTree>
    <p:extLst>
      <p:ext uri="{BB962C8B-B14F-4D97-AF65-F5344CB8AC3E}">
        <p14:creationId xmlns:p14="http://schemas.microsoft.com/office/powerpoint/2010/main" val="31399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were awarded Bronze status in 2019, the second department at Maynooth to earn this award. We are now working with our students and staff to continue this process and hope to achieve Silver status in a couple of years. The Athena SWAN process helps us to ensure that our Department is inclusive to people of all genders. This involves looking critically at ourselves, through surveys and small group discussions, and making necessary improvements in Departmental practices and culture.</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is it important to Geography?</a:t>
            </a:r>
            <a:endParaRPr lang="en-I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AS process promotes equality within the subject, given our discipline’s history of being male dominated. </a:t>
            </a:r>
            <a:endParaRPr lang="en-I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human geography, various issues of inequality are examined through theories of spatial, environmental and climate justice, so this process can contribute to this emerging research area.</a:t>
            </a:r>
            <a:endParaRPr lang="en-IE"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we as geographers are passionate and driven by the desire for equality, we are obligated to hold ourselves accountable as a Department. This means we can focus on addressing our own issues, while contributing to advancing the subject and the Department, with respect to diversity and equality.</a:t>
            </a:r>
            <a:endParaRPr lang="en-I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hope you will join us in our goal by participating in workshops and seminars about gender equity and diversity, and by providing us feedback in our annual surveys to let us know how we are doing.</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would like to learn more, please feel free to contact our Athena Swan Chair, Professor Karen Till, </a:t>
            </a:r>
            <a:r>
              <a:rPr lang="en-GB" sz="1200" u="sng" kern="1200" dirty="0">
                <a:solidFill>
                  <a:schemeClr val="tx1"/>
                </a:solidFill>
                <a:effectLst/>
                <a:latin typeface="+mn-lt"/>
                <a:ea typeface="+mn-ea"/>
                <a:cs typeface="+mn-cs"/>
                <a:hlinkClick r:id="rId3"/>
              </a:rPr>
              <a:t>karen.till@mu.ie</a:t>
            </a:r>
            <a:r>
              <a:rPr lang="en-GB"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F13672-BF80-7944-A007-B4761CC58958}" type="slidenum">
              <a:rPr lang="en-US" smtClean="0"/>
              <a:t>4</a:t>
            </a:fld>
            <a:endParaRPr lang="en-US"/>
          </a:p>
        </p:txBody>
      </p:sp>
    </p:spTree>
    <p:extLst>
      <p:ext uri="{BB962C8B-B14F-4D97-AF65-F5344CB8AC3E}">
        <p14:creationId xmlns:p14="http://schemas.microsoft.com/office/powerpoint/2010/main" val="164755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7261-FAEF-2349-B51C-90C1272BA3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CB2D9E-0274-434C-BAA7-30400611B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3A03676-1A14-1746-872C-CCCA55D32FAC}"/>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46975AA4-9DD7-9349-AD98-5F276435B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0A53F-3A87-4A4F-B98D-78FBDD3D6DC7}"/>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279278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9697-36E7-8D40-A4FD-8C4674E721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978423-4CFA-1E46-87C8-9ED3A02A94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BDF5CD-210E-9147-8646-A8D51B4E7C68}"/>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B18E6DB6-F162-1849-89A7-75E47082E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625B3-3289-0949-ADE4-7B4711E1C6CC}"/>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254412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B4568-3EDE-874F-8893-9A7163A913B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64D416-CBED-7942-86F2-1AA446EDB8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13D987-991C-3745-A79A-0FA717DCBD78}"/>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BF5BFFE0-A4AD-F948-8FFA-9F9FD325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B6550-958F-3245-97D6-900AB24A7A42}"/>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62425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BE90-A3D2-E64F-9300-8B18AF50B7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5C4F58-7589-E544-9E51-E8404A6F51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B2BFAA-777D-444C-B47B-6F4ED798CB57}"/>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A99EB595-A516-9747-A302-003DC472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48280-62C9-F945-AF85-DE68B6E9120B}"/>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91181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2A8E-681E-674C-98D1-5E800E8F5E4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511940-E2AD-7845-8217-713A36CB5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21D50C-F09D-E14A-A8AA-74F407F743B2}"/>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92C0F45C-68DB-504E-9CDD-A832F9125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B7577-D3D8-524A-A5FB-5DC892760BCE}"/>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102588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9BF2-C83D-1D4A-B939-8D14146556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336AE0-5848-FA44-9ABE-772B0AB00F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AA4F08-F067-D047-AA7A-91BFC7D956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E506A06-576E-9E41-9D48-7C898F400A56}"/>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6" name="Footer Placeholder 5">
            <a:extLst>
              <a:ext uri="{FF2B5EF4-FFF2-40B4-BE49-F238E27FC236}">
                <a16:creationId xmlns:a16="http://schemas.microsoft.com/office/drawing/2014/main" id="{9487188C-25D2-3746-ABA7-FDAD0A42C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B080D-F9DB-3540-BE35-6E67AA40746F}"/>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60146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65C5-6287-C444-B6C8-4F51CAA0A7A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D6D6A0-10A2-AB4E-B7BB-072B27FBC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0F9808-B73B-CC44-974B-12EFFDEA3A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408A107-986A-6840-B2C7-F845E8123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E622E2-641C-004C-ADF8-4C54CDD13A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0B15519-3DC7-5A46-9140-B48F98525BA6}"/>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8" name="Footer Placeholder 7">
            <a:extLst>
              <a:ext uri="{FF2B5EF4-FFF2-40B4-BE49-F238E27FC236}">
                <a16:creationId xmlns:a16="http://schemas.microsoft.com/office/drawing/2014/main" id="{1887CEA0-F960-8849-AFC7-A822EEE1C4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54E9D-2529-BF4D-BFF9-DBB6D9CD82BF}"/>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425296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2AC5-4C1A-2245-A203-0A89C87B39E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A9ED54-E0CC-3D44-B450-6B44C47A359B}"/>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4" name="Footer Placeholder 3">
            <a:extLst>
              <a:ext uri="{FF2B5EF4-FFF2-40B4-BE49-F238E27FC236}">
                <a16:creationId xmlns:a16="http://schemas.microsoft.com/office/drawing/2014/main" id="{6FCCE9FA-B01E-2E48-ABD0-EE295E386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C851B-EA3C-774C-95AE-BC5C27B650CD}"/>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310380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75D1C-052F-A448-B7DD-86354FC95577}"/>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3" name="Footer Placeholder 2">
            <a:extLst>
              <a:ext uri="{FF2B5EF4-FFF2-40B4-BE49-F238E27FC236}">
                <a16:creationId xmlns:a16="http://schemas.microsoft.com/office/drawing/2014/main" id="{50FA1F00-F987-C542-BD31-48125E0F17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4E3AF-F8B4-D34C-AE48-F47A401FEC2D}"/>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357162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F4DB-0ADE-5E4B-912B-BFDEE8B3A9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3A4AB4-0DDA-684D-A83B-3DF20574B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EACD9CD-7EAB-5F41-A982-C73B82F26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CF5330-EA5B-AD4A-B9BD-5AD94010F2E3}"/>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6" name="Footer Placeholder 5">
            <a:extLst>
              <a:ext uri="{FF2B5EF4-FFF2-40B4-BE49-F238E27FC236}">
                <a16:creationId xmlns:a16="http://schemas.microsoft.com/office/drawing/2014/main" id="{08807A76-41ED-B44A-9138-4C8205F20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2299C-A2A9-A547-8AB7-852A7D8CBB49}"/>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312503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040A-BD99-6F49-B51C-1606BBDD58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28DF67-B752-3940-BCD9-E9A9ED999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6AE4A6-B0FB-9147-8832-585CFB9EA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0C0822-C1D9-C44F-B1B9-A01EC6EB04CA}"/>
              </a:ext>
            </a:extLst>
          </p:cNvPr>
          <p:cNvSpPr>
            <a:spLocks noGrp="1"/>
          </p:cNvSpPr>
          <p:nvPr>
            <p:ph type="dt" sz="half" idx="10"/>
          </p:nvPr>
        </p:nvSpPr>
        <p:spPr/>
        <p:txBody>
          <a:bodyPr/>
          <a:lstStyle/>
          <a:p>
            <a:fld id="{66EFC11E-3EEB-EA4C-AF8B-4265550C3EB1}" type="datetimeFigureOut">
              <a:rPr lang="en-US" smtClean="0"/>
              <a:t>9/19/2022</a:t>
            </a:fld>
            <a:endParaRPr lang="en-US"/>
          </a:p>
        </p:txBody>
      </p:sp>
      <p:sp>
        <p:nvSpPr>
          <p:cNvPr id="6" name="Footer Placeholder 5">
            <a:extLst>
              <a:ext uri="{FF2B5EF4-FFF2-40B4-BE49-F238E27FC236}">
                <a16:creationId xmlns:a16="http://schemas.microsoft.com/office/drawing/2014/main" id="{2A4C20C3-E151-DC4B-98DF-A42E53358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1858D-3E81-8C43-8C87-F8B01819EBAD}"/>
              </a:ext>
            </a:extLst>
          </p:cNvPr>
          <p:cNvSpPr>
            <a:spLocks noGrp="1"/>
          </p:cNvSpPr>
          <p:nvPr>
            <p:ph type="sldNum" sz="quarter" idx="12"/>
          </p:nvPr>
        </p:nvSpPr>
        <p:spPr/>
        <p:txBody>
          <a:bodyPr/>
          <a:lstStyle/>
          <a:p>
            <a:fld id="{CE71B453-1D7E-674D-9699-0775865D673A}" type="slidenum">
              <a:rPr lang="en-US" smtClean="0"/>
              <a:t>‹#›</a:t>
            </a:fld>
            <a:endParaRPr lang="en-US"/>
          </a:p>
        </p:txBody>
      </p:sp>
    </p:spTree>
    <p:extLst>
      <p:ext uri="{BB962C8B-B14F-4D97-AF65-F5344CB8AC3E}">
        <p14:creationId xmlns:p14="http://schemas.microsoft.com/office/powerpoint/2010/main" val="112862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DE408-82BF-D746-A101-7E62F6E23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62E193-8EDB-4146-9D26-6CC7618E0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04794C-72F9-8B4D-99E9-4E7DEE5BF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FC11E-3EEB-EA4C-AF8B-4265550C3EB1}" type="datetimeFigureOut">
              <a:rPr lang="en-US" smtClean="0"/>
              <a:t>9/19/2022</a:t>
            </a:fld>
            <a:endParaRPr lang="en-US"/>
          </a:p>
        </p:txBody>
      </p:sp>
      <p:sp>
        <p:nvSpPr>
          <p:cNvPr id="5" name="Footer Placeholder 4">
            <a:extLst>
              <a:ext uri="{FF2B5EF4-FFF2-40B4-BE49-F238E27FC236}">
                <a16:creationId xmlns:a16="http://schemas.microsoft.com/office/drawing/2014/main" id="{26071641-E71E-5542-AF74-CE9A6A35E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140993-4E3C-F444-A9F3-AC73DA88C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1B453-1D7E-674D-9699-0775865D673A}" type="slidenum">
              <a:rPr lang="en-US" smtClean="0"/>
              <a:t>‹#›</a:t>
            </a:fld>
            <a:endParaRPr lang="en-US"/>
          </a:p>
        </p:txBody>
      </p:sp>
    </p:spTree>
    <p:extLst>
      <p:ext uri="{BB962C8B-B14F-4D97-AF65-F5344CB8AC3E}">
        <p14:creationId xmlns:p14="http://schemas.microsoft.com/office/powerpoint/2010/main" val="103571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hyperlink" Target="https://www.advance-he.ac.uk/equality-charters/international-charters/athena-swan-ireland" TargetMode="External"/><Relationship Id="rId3" Type="http://schemas.openxmlformats.org/officeDocument/2006/relationships/slideLayout" Target="../slideLayouts/slideLayout7.xml"/><Relationship Id="rId7" Type="http://schemas.openxmlformats.org/officeDocument/2006/relationships/hyperlink" Target="https://hea.ie/policy/gender/"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mailto:karen.till@mu.ie"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6">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B0497-88DF-B447-9F9B-B94ACE4EBCF0}"/>
              </a:ext>
            </a:extLst>
          </p:cNvPr>
          <p:cNvSpPr>
            <a:spLocks noGrp="1"/>
          </p:cNvSpPr>
          <p:nvPr>
            <p:ph type="ctrTitle"/>
          </p:nvPr>
        </p:nvSpPr>
        <p:spPr>
          <a:xfrm>
            <a:off x="457200" y="637953"/>
            <a:ext cx="8610600" cy="3185975"/>
          </a:xfrm>
        </p:spPr>
        <p:txBody>
          <a:bodyPr>
            <a:normAutofit fontScale="90000"/>
          </a:bodyPr>
          <a:lstStyle/>
          <a:p>
            <a:pPr algn="l"/>
            <a:r>
              <a:rPr lang="en-US" sz="8000" dirty="0">
                <a:solidFill>
                  <a:srgbClr val="FFFFFF"/>
                </a:solidFill>
              </a:rPr>
              <a:t>Athena Swan at Maynooth Geography</a:t>
            </a:r>
            <a:br>
              <a:rPr lang="en-US" sz="8000" dirty="0">
                <a:solidFill>
                  <a:srgbClr val="FEFFFF"/>
                </a:solidFill>
              </a:rPr>
            </a:br>
            <a:endParaRPr lang="en-US" sz="8000" dirty="0">
              <a:solidFill>
                <a:srgbClr val="FFFFFF"/>
              </a:solidFill>
            </a:endParaRPr>
          </a:p>
        </p:txBody>
      </p:sp>
      <p:sp>
        <p:nvSpPr>
          <p:cNvPr id="6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B79FBD54-1817-6740-8739-88EC8BCDC00C}"/>
              </a:ext>
            </a:extLst>
          </p:cNvPr>
          <p:cNvSpPr>
            <a:spLocks noGrp="1"/>
          </p:cNvSpPr>
          <p:nvPr>
            <p:ph type="subTitle" idx="1"/>
          </p:nvPr>
        </p:nvSpPr>
        <p:spPr>
          <a:xfrm>
            <a:off x="795342" y="4377268"/>
            <a:ext cx="7970903" cy="1280582"/>
          </a:xfrm>
        </p:spPr>
        <p:txBody>
          <a:bodyPr anchor="t">
            <a:normAutofit/>
          </a:bodyPr>
          <a:lstStyle/>
          <a:p>
            <a:pPr algn="l"/>
            <a:r>
              <a:rPr lang="en-US" sz="3200" dirty="0">
                <a:solidFill>
                  <a:srgbClr val="FEFFFF"/>
                </a:solidFill>
              </a:rPr>
              <a:t>Orientation 2020-21</a:t>
            </a:r>
          </a:p>
        </p:txBody>
      </p:sp>
      <p:sp>
        <p:nvSpPr>
          <p:cNvPr id="5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2" name="Picture 41" descr="A picture containing person, outdoor, frisbee, person&#10;&#10;Description automatically generated">
            <a:extLst>
              <a:ext uri="{FF2B5EF4-FFF2-40B4-BE49-F238E27FC236}">
                <a16:creationId xmlns:a16="http://schemas.microsoft.com/office/drawing/2014/main" id="{A10375C2-C057-E145-AE53-E222F70D6FB3}"/>
              </a:ext>
            </a:extLst>
          </p:cNvPr>
          <p:cNvPicPr>
            <a:picLocks noChangeAspect="1"/>
          </p:cNvPicPr>
          <p:nvPr/>
        </p:nvPicPr>
        <p:blipFill>
          <a:blip r:embed="rId5"/>
          <a:stretch>
            <a:fillRect/>
          </a:stretch>
        </p:blipFill>
        <p:spPr>
          <a:xfrm rot="16200000">
            <a:off x="8607287" y="865499"/>
            <a:ext cx="4055165" cy="2703443"/>
          </a:xfrm>
          <a:prstGeom prst="rect">
            <a:avLst/>
          </a:prstGeom>
        </p:spPr>
      </p:pic>
      <p:sp>
        <p:nvSpPr>
          <p:cNvPr id="43" name="TextBox 42">
            <a:extLst>
              <a:ext uri="{FF2B5EF4-FFF2-40B4-BE49-F238E27FC236}">
                <a16:creationId xmlns:a16="http://schemas.microsoft.com/office/drawing/2014/main" id="{F0ACCC01-95CE-D040-8707-601AD2E524B1}"/>
              </a:ext>
            </a:extLst>
          </p:cNvPr>
          <p:cNvSpPr txBox="1"/>
          <p:nvPr/>
        </p:nvSpPr>
        <p:spPr>
          <a:xfrm>
            <a:off x="1426540" y="3126375"/>
            <a:ext cx="5405334" cy="369332"/>
          </a:xfrm>
          <a:prstGeom prst="rect">
            <a:avLst/>
          </a:prstGeom>
          <a:noFill/>
        </p:spPr>
        <p:txBody>
          <a:bodyPr wrap="square" rtlCol="0">
            <a:spAutoFit/>
          </a:bodyPr>
          <a:lstStyle/>
          <a:p>
            <a:r>
              <a:rPr lang="en-US" dirty="0">
                <a:solidFill>
                  <a:schemeClr val="bg1"/>
                </a:solidFill>
                <a:sym typeface="Wingdings" pitchFamily="2" charset="2"/>
              </a:rPr>
              <a:t> </a:t>
            </a:r>
            <a:r>
              <a:rPr lang="en-US" dirty="0">
                <a:solidFill>
                  <a:schemeClr val="bg1"/>
                </a:solidFill>
              </a:rPr>
              <a:t>Please click on the sound icon to hear more!</a:t>
            </a:r>
          </a:p>
        </p:txBody>
      </p:sp>
      <p:sp>
        <p:nvSpPr>
          <p:cNvPr id="44" name="Rectangle 43">
            <a:extLst>
              <a:ext uri="{FF2B5EF4-FFF2-40B4-BE49-F238E27FC236}">
                <a16:creationId xmlns:a16="http://schemas.microsoft.com/office/drawing/2014/main" id="{83F88B71-9E03-624C-A45E-A0FBF0C7485C}"/>
              </a:ext>
            </a:extLst>
          </p:cNvPr>
          <p:cNvSpPr/>
          <p:nvPr/>
        </p:nvSpPr>
        <p:spPr>
          <a:xfrm>
            <a:off x="9751849" y="4389262"/>
            <a:ext cx="2305055" cy="1200329"/>
          </a:xfrm>
          <a:prstGeom prst="rect">
            <a:avLst/>
          </a:prstGeom>
        </p:spPr>
        <p:txBody>
          <a:bodyPr wrap="none">
            <a:spAutoFit/>
          </a:bodyPr>
          <a:lstStyle/>
          <a:p>
            <a:pPr algn="ctr"/>
            <a:r>
              <a:rPr lang="en-US" dirty="0">
                <a:solidFill>
                  <a:srgbClr val="FEFFFF"/>
                </a:solidFill>
              </a:rPr>
              <a:t>Professor Karen Till</a:t>
            </a:r>
          </a:p>
          <a:p>
            <a:pPr algn="ctr"/>
            <a:r>
              <a:rPr lang="en-US" dirty="0">
                <a:solidFill>
                  <a:srgbClr val="FEFFFF"/>
                </a:solidFill>
              </a:rPr>
              <a:t>Chair, Athena Swan</a:t>
            </a:r>
          </a:p>
          <a:p>
            <a:pPr algn="ctr"/>
            <a:r>
              <a:rPr lang="en-US" dirty="0">
                <a:solidFill>
                  <a:srgbClr val="FEFFFF"/>
                </a:solidFill>
              </a:rPr>
              <a:t>Geography Committee</a:t>
            </a:r>
          </a:p>
          <a:p>
            <a:pPr algn="ctr"/>
            <a:r>
              <a:rPr lang="en-US" dirty="0" err="1">
                <a:solidFill>
                  <a:srgbClr val="FEFFFF"/>
                </a:solidFill>
              </a:rPr>
              <a:t>karen.till@mu.ie</a:t>
            </a:r>
            <a:endParaRPr lang="en-US" dirty="0">
              <a:solidFill>
                <a:srgbClr val="FEFFFF"/>
              </a:solidFill>
            </a:endParaRPr>
          </a:p>
        </p:txBody>
      </p:sp>
      <p:pic>
        <p:nvPicPr>
          <p:cNvPr id="6" name="Recorded Sound" descr="Recorded Sound">
            <a:hlinkClick r:id="" action="ppaction://media"/>
            <a:extLst>
              <a:ext uri="{FF2B5EF4-FFF2-40B4-BE49-F238E27FC236}">
                <a16:creationId xmlns:a16="http://schemas.microsoft.com/office/drawing/2014/main" id="{DD68C266-8A19-AC44-B490-20DCA55521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3740" y="2992606"/>
            <a:ext cx="812800" cy="812800"/>
          </a:xfrm>
          <a:prstGeom prst="rect">
            <a:avLst/>
          </a:prstGeom>
        </p:spPr>
      </p:pic>
    </p:spTree>
    <p:extLst>
      <p:ext uri="{BB962C8B-B14F-4D97-AF65-F5344CB8AC3E}">
        <p14:creationId xmlns:p14="http://schemas.microsoft.com/office/powerpoint/2010/main" val="39731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337E95-9FCC-E748-9CAF-02CBBB5DD0F8}"/>
              </a:ext>
            </a:extLst>
          </p:cNvPr>
          <p:cNvSpPr txBox="1"/>
          <p:nvPr/>
        </p:nvSpPr>
        <p:spPr>
          <a:xfrm>
            <a:off x="350578" y="59823"/>
            <a:ext cx="3234817" cy="1815882"/>
          </a:xfrm>
          <a:prstGeom prst="rect">
            <a:avLst/>
          </a:prstGeom>
          <a:noFill/>
        </p:spPr>
        <p:txBody>
          <a:bodyPr wrap="square" rtlCol="0">
            <a:spAutoFit/>
          </a:bodyPr>
          <a:lstStyle/>
          <a:p>
            <a:pPr algn="ctr"/>
            <a:r>
              <a:rPr lang="en-US" sz="4000" b="1" dirty="0"/>
              <a:t>What is Athena Swan?</a:t>
            </a:r>
          </a:p>
          <a:p>
            <a:pPr algn="ctr"/>
            <a:endParaRPr lang="en-US" sz="3200" dirty="0"/>
          </a:p>
        </p:txBody>
      </p:sp>
      <p:pic>
        <p:nvPicPr>
          <p:cNvPr id="8" name="Recorded Sound" descr="Recorded Sound">
            <a:hlinkClick r:id="" action="ppaction://media"/>
            <a:extLst>
              <a:ext uri="{FF2B5EF4-FFF2-40B4-BE49-F238E27FC236}">
                <a16:creationId xmlns:a16="http://schemas.microsoft.com/office/drawing/2014/main" id="{DF3F06F6-167B-E649-BF8D-923D840E65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9082" y="1188968"/>
            <a:ext cx="812800" cy="812800"/>
          </a:xfrm>
          <a:prstGeom prst="rect">
            <a:avLst/>
          </a:prstGeom>
        </p:spPr>
      </p:pic>
      <p:pic>
        <p:nvPicPr>
          <p:cNvPr id="17" name="Picture 16" descr="Graphical user interface, website&#10;&#10;Description automatically generated">
            <a:extLst>
              <a:ext uri="{FF2B5EF4-FFF2-40B4-BE49-F238E27FC236}">
                <a16:creationId xmlns:a16="http://schemas.microsoft.com/office/drawing/2014/main" id="{0D49BFF5-1E02-D05F-CD8D-95D548C3E26D}"/>
              </a:ext>
            </a:extLst>
          </p:cNvPr>
          <p:cNvPicPr>
            <a:picLocks noChangeAspect="1"/>
          </p:cNvPicPr>
          <p:nvPr/>
        </p:nvPicPr>
        <p:blipFill>
          <a:blip r:embed="rId6"/>
          <a:stretch>
            <a:fillRect/>
          </a:stretch>
        </p:blipFill>
        <p:spPr>
          <a:xfrm>
            <a:off x="4409310" y="-40883"/>
            <a:ext cx="7772400" cy="3824919"/>
          </a:xfrm>
          <a:prstGeom prst="rect">
            <a:avLst/>
          </a:prstGeom>
        </p:spPr>
      </p:pic>
      <p:sp>
        <p:nvSpPr>
          <p:cNvPr id="4" name="Rectangle 3">
            <a:extLst>
              <a:ext uri="{FF2B5EF4-FFF2-40B4-BE49-F238E27FC236}">
                <a16:creationId xmlns:a16="http://schemas.microsoft.com/office/drawing/2014/main" id="{5BE53FCF-91CC-1B41-8749-20D909FF9385}"/>
              </a:ext>
            </a:extLst>
          </p:cNvPr>
          <p:cNvSpPr/>
          <p:nvPr/>
        </p:nvSpPr>
        <p:spPr>
          <a:xfrm>
            <a:off x="9250359" y="3856275"/>
            <a:ext cx="2959849" cy="646331"/>
          </a:xfrm>
          <a:prstGeom prst="rect">
            <a:avLst/>
          </a:prstGeom>
        </p:spPr>
        <p:txBody>
          <a:bodyPr wrap="none">
            <a:spAutoFit/>
          </a:bodyPr>
          <a:lstStyle/>
          <a:p>
            <a:r>
              <a:rPr lang="en-US" dirty="0">
                <a:hlinkClick r:id="rId7"/>
              </a:rPr>
              <a:t>https://hea.ie/policy/gender/</a:t>
            </a:r>
            <a:endParaRPr lang="en-US" dirty="0"/>
          </a:p>
          <a:p>
            <a:endParaRPr lang="en-US" dirty="0"/>
          </a:p>
        </p:txBody>
      </p:sp>
      <p:sp>
        <p:nvSpPr>
          <p:cNvPr id="7" name="TextBox 6">
            <a:extLst>
              <a:ext uri="{FF2B5EF4-FFF2-40B4-BE49-F238E27FC236}">
                <a16:creationId xmlns:a16="http://schemas.microsoft.com/office/drawing/2014/main" id="{24682EC5-96DC-E446-A1D7-E60359AC5ECF}"/>
              </a:ext>
            </a:extLst>
          </p:cNvPr>
          <p:cNvSpPr txBox="1"/>
          <p:nvPr/>
        </p:nvSpPr>
        <p:spPr>
          <a:xfrm>
            <a:off x="1431882" y="1453407"/>
            <a:ext cx="2355958" cy="338554"/>
          </a:xfrm>
          <a:prstGeom prst="rect">
            <a:avLst/>
          </a:prstGeom>
          <a:noFill/>
        </p:spPr>
        <p:txBody>
          <a:bodyPr wrap="square" rtlCol="0">
            <a:spAutoFit/>
          </a:bodyPr>
          <a:lstStyle/>
          <a:p>
            <a:r>
              <a:rPr lang="en-US" sz="1600" dirty="0">
                <a:sym typeface="Wingdings" pitchFamily="2" charset="2"/>
              </a:rPr>
              <a:t></a:t>
            </a:r>
            <a:r>
              <a:rPr lang="en-US" sz="1600" dirty="0"/>
              <a:t> click here for more!</a:t>
            </a:r>
          </a:p>
        </p:txBody>
      </p:sp>
      <p:sp>
        <p:nvSpPr>
          <p:cNvPr id="9" name="TextBox 8">
            <a:extLst>
              <a:ext uri="{FF2B5EF4-FFF2-40B4-BE49-F238E27FC236}">
                <a16:creationId xmlns:a16="http://schemas.microsoft.com/office/drawing/2014/main" id="{0301E69A-187D-F612-A8DA-4E1B48C417FD}"/>
              </a:ext>
            </a:extLst>
          </p:cNvPr>
          <p:cNvSpPr txBox="1"/>
          <p:nvPr/>
        </p:nvSpPr>
        <p:spPr>
          <a:xfrm>
            <a:off x="9250358" y="5218637"/>
            <a:ext cx="2961705" cy="1200329"/>
          </a:xfrm>
          <a:prstGeom prst="rect">
            <a:avLst/>
          </a:prstGeom>
          <a:noFill/>
        </p:spPr>
        <p:txBody>
          <a:bodyPr wrap="square">
            <a:spAutoFit/>
          </a:bodyPr>
          <a:lstStyle/>
          <a:p>
            <a:r>
              <a:rPr lang="en-US" dirty="0">
                <a:hlinkClick r:id="rId8"/>
              </a:rPr>
              <a:t>https://www.advance-he.ac.uk/equality-charters/international-charters/athena-swan-ireland</a:t>
            </a:r>
            <a:r>
              <a:rPr lang="en-US" dirty="0"/>
              <a:t> </a:t>
            </a:r>
          </a:p>
        </p:txBody>
      </p:sp>
      <p:pic>
        <p:nvPicPr>
          <p:cNvPr id="13" name="Picture 12">
            <a:extLst>
              <a:ext uri="{FF2B5EF4-FFF2-40B4-BE49-F238E27FC236}">
                <a16:creationId xmlns:a16="http://schemas.microsoft.com/office/drawing/2014/main" id="{D53A0D69-7291-A09B-3C1D-08763264CC4C}"/>
              </a:ext>
            </a:extLst>
          </p:cNvPr>
          <p:cNvPicPr>
            <a:picLocks noChangeAspect="1"/>
          </p:cNvPicPr>
          <p:nvPr/>
        </p:nvPicPr>
        <p:blipFill>
          <a:blip r:embed="rId9"/>
          <a:stretch>
            <a:fillRect/>
          </a:stretch>
        </p:blipFill>
        <p:spPr>
          <a:xfrm>
            <a:off x="-20452" y="1932721"/>
            <a:ext cx="8321040" cy="4967151"/>
          </a:xfrm>
          <a:prstGeom prst="rect">
            <a:avLst/>
          </a:prstGeom>
        </p:spPr>
      </p:pic>
    </p:spTree>
    <p:extLst>
      <p:ext uri="{BB962C8B-B14F-4D97-AF65-F5344CB8AC3E}">
        <p14:creationId xmlns:p14="http://schemas.microsoft.com/office/powerpoint/2010/main" val="198368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B4223F-3D97-E641-85D7-C878D03679C5}"/>
              </a:ext>
            </a:extLst>
          </p:cNvPr>
          <p:cNvSpPr/>
          <p:nvPr/>
        </p:nvSpPr>
        <p:spPr>
          <a:xfrm>
            <a:off x="9420710" y="3515006"/>
            <a:ext cx="2109303" cy="923330"/>
          </a:xfrm>
          <a:prstGeom prst="rect">
            <a:avLst/>
          </a:prstGeom>
        </p:spPr>
        <p:txBody>
          <a:bodyPr wrap="square">
            <a:spAutoFit/>
          </a:bodyPr>
          <a:lstStyle/>
          <a:p>
            <a:r>
              <a:rPr lang="en-US" dirty="0">
                <a:sym typeface="Wingdings" pitchFamily="2" charset="2"/>
              </a:rPr>
              <a:t></a:t>
            </a:r>
            <a:r>
              <a:rPr lang="en-US" dirty="0"/>
              <a:t> click here for more info about AS at Maynooth!</a:t>
            </a:r>
          </a:p>
        </p:txBody>
      </p:sp>
      <p:pic>
        <p:nvPicPr>
          <p:cNvPr id="5" name="Picture 4" descr="Graphical user interface, website&#10;&#10;Description automatically generated">
            <a:extLst>
              <a:ext uri="{FF2B5EF4-FFF2-40B4-BE49-F238E27FC236}">
                <a16:creationId xmlns:a16="http://schemas.microsoft.com/office/drawing/2014/main" id="{02FFF496-1FE6-1027-7263-E8E0DAEDF54E}"/>
              </a:ext>
            </a:extLst>
          </p:cNvPr>
          <p:cNvPicPr>
            <a:picLocks noChangeAspect="1"/>
          </p:cNvPicPr>
          <p:nvPr/>
        </p:nvPicPr>
        <p:blipFill>
          <a:blip r:embed="rId5"/>
          <a:stretch>
            <a:fillRect/>
          </a:stretch>
        </p:blipFill>
        <p:spPr>
          <a:xfrm>
            <a:off x="537663" y="512759"/>
            <a:ext cx="7772400" cy="6300825"/>
          </a:xfrm>
          <a:prstGeom prst="rect">
            <a:avLst/>
          </a:prstGeom>
        </p:spPr>
      </p:pic>
      <p:pic>
        <p:nvPicPr>
          <p:cNvPr id="6" name="Recorded Sound" descr="Recorded Sound">
            <a:hlinkClick r:id="" action="ppaction://media"/>
            <a:extLst>
              <a:ext uri="{FF2B5EF4-FFF2-40B4-BE49-F238E27FC236}">
                <a16:creationId xmlns:a16="http://schemas.microsoft.com/office/drawing/2014/main" id="{BB1B944A-8347-ED4E-BB65-F3EC9AF365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07910" y="3268531"/>
            <a:ext cx="812800" cy="812800"/>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0889D6F0-6CF1-D1AB-C3B3-E66E6089140B}"/>
              </a:ext>
            </a:extLst>
          </p:cNvPr>
          <p:cNvPicPr>
            <a:picLocks noChangeAspect="1"/>
          </p:cNvPicPr>
          <p:nvPr/>
        </p:nvPicPr>
        <p:blipFill>
          <a:blip r:embed="rId7"/>
          <a:stretch>
            <a:fillRect/>
          </a:stretch>
        </p:blipFill>
        <p:spPr>
          <a:xfrm>
            <a:off x="6101701" y="86954"/>
            <a:ext cx="5825218" cy="2889794"/>
          </a:xfrm>
          <a:prstGeom prst="rect">
            <a:avLst/>
          </a:prstGeom>
        </p:spPr>
      </p:pic>
    </p:spTree>
    <p:extLst>
      <p:ext uri="{BB962C8B-B14F-4D97-AF65-F5344CB8AC3E}">
        <p14:creationId xmlns:p14="http://schemas.microsoft.com/office/powerpoint/2010/main" val="12995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4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Shape 7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a:extLst>
              <a:ext uri="{FF2B5EF4-FFF2-40B4-BE49-F238E27FC236}">
                <a16:creationId xmlns:a16="http://schemas.microsoft.com/office/drawing/2014/main" id="{758BF8D5-5E79-964E-85A1-7023558F08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8927" y="610728"/>
            <a:ext cx="3343202" cy="2206512"/>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Shape 7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standing in front of a computer&#10;&#10;Description automatically generated">
            <a:extLst>
              <a:ext uri="{FF2B5EF4-FFF2-40B4-BE49-F238E27FC236}">
                <a16:creationId xmlns:a16="http://schemas.microsoft.com/office/drawing/2014/main" id="{C46FBD4D-0B0C-D54C-AF43-DC134E7886BF}"/>
              </a:ext>
            </a:extLst>
          </p:cNvPr>
          <p:cNvPicPr>
            <a:picLocks noChangeAspect="1"/>
          </p:cNvPicPr>
          <p:nvPr/>
        </p:nvPicPr>
        <p:blipFill>
          <a:blip r:embed="rId6"/>
          <a:stretch>
            <a:fillRect/>
          </a:stretch>
        </p:blipFill>
        <p:spPr>
          <a:xfrm>
            <a:off x="4897207" y="3822798"/>
            <a:ext cx="7290220" cy="3025440"/>
          </a:xfrm>
          <a:prstGeom prst="rect">
            <a:avLst/>
          </a:prstGeom>
        </p:spPr>
      </p:pic>
      <p:sp>
        <p:nvSpPr>
          <p:cNvPr id="4" name="TextBox 3">
            <a:extLst>
              <a:ext uri="{FF2B5EF4-FFF2-40B4-BE49-F238E27FC236}">
                <a16:creationId xmlns:a16="http://schemas.microsoft.com/office/drawing/2014/main" id="{D4A3C637-99D9-2B40-A44D-ABF73949E345}"/>
              </a:ext>
            </a:extLst>
          </p:cNvPr>
          <p:cNvSpPr txBox="1"/>
          <p:nvPr/>
        </p:nvSpPr>
        <p:spPr>
          <a:xfrm>
            <a:off x="5131659" y="1671979"/>
            <a:ext cx="6910940" cy="1785104"/>
          </a:xfrm>
          <a:prstGeom prst="rect">
            <a:avLst/>
          </a:prstGeom>
          <a:noFill/>
        </p:spPr>
        <p:txBody>
          <a:bodyPr wrap="square" rtlCol="0">
            <a:spAutoFit/>
          </a:bodyPr>
          <a:lstStyle/>
          <a:p>
            <a:pPr algn="ctr"/>
            <a:r>
              <a:rPr lang="en-GB" sz="2200" dirty="0">
                <a:solidFill>
                  <a:schemeClr val="bg1"/>
                </a:solidFill>
              </a:rPr>
              <a:t>Our Athena Swan committee of staff and students are working to acknowledge and address our own issues, while contributing to advancing the subject and the Department, with respect to diversity, equality and being inclusive to people of all genders. Join us!</a:t>
            </a:r>
            <a:endParaRPr lang="en-IE" sz="2200" dirty="0">
              <a:solidFill>
                <a:schemeClr val="bg1"/>
              </a:solidFill>
            </a:endParaRPr>
          </a:p>
        </p:txBody>
      </p:sp>
      <p:sp>
        <p:nvSpPr>
          <p:cNvPr id="5" name="TextBox 4">
            <a:extLst>
              <a:ext uri="{FF2B5EF4-FFF2-40B4-BE49-F238E27FC236}">
                <a16:creationId xmlns:a16="http://schemas.microsoft.com/office/drawing/2014/main" id="{04B95985-814C-7947-917F-AD5CCB599A62}"/>
              </a:ext>
            </a:extLst>
          </p:cNvPr>
          <p:cNvSpPr txBox="1"/>
          <p:nvPr/>
        </p:nvSpPr>
        <p:spPr>
          <a:xfrm>
            <a:off x="4168291" y="-75814"/>
            <a:ext cx="8046788" cy="1200329"/>
          </a:xfrm>
          <a:prstGeom prst="rect">
            <a:avLst/>
          </a:prstGeom>
          <a:noFill/>
        </p:spPr>
        <p:txBody>
          <a:bodyPr wrap="square" rtlCol="0">
            <a:spAutoFit/>
          </a:bodyPr>
          <a:lstStyle/>
          <a:p>
            <a:pPr algn="ctr"/>
            <a:r>
              <a:rPr lang="en-US" sz="3600" b="1" dirty="0"/>
              <a:t>Why is Athena Swan important for Geography?</a:t>
            </a:r>
            <a:r>
              <a:rPr lang="en-US" sz="3600" dirty="0">
                <a:sym typeface="Wingdings" pitchFamily="2" charset="2"/>
              </a:rPr>
              <a:t> </a:t>
            </a:r>
            <a:endParaRPr lang="en-US" sz="3600" b="1" dirty="0"/>
          </a:p>
        </p:txBody>
      </p:sp>
      <p:sp>
        <p:nvSpPr>
          <p:cNvPr id="6" name="Rectangle 5">
            <a:extLst>
              <a:ext uri="{FF2B5EF4-FFF2-40B4-BE49-F238E27FC236}">
                <a16:creationId xmlns:a16="http://schemas.microsoft.com/office/drawing/2014/main" id="{A3FA5949-5E3A-7141-B9D0-19430786A8A4}"/>
              </a:ext>
            </a:extLst>
          </p:cNvPr>
          <p:cNvSpPr/>
          <p:nvPr/>
        </p:nvSpPr>
        <p:spPr>
          <a:xfrm>
            <a:off x="-47856" y="2973321"/>
            <a:ext cx="4719759" cy="2554545"/>
          </a:xfrm>
          <a:prstGeom prst="rect">
            <a:avLst/>
          </a:prstGeom>
        </p:spPr>
        <p:txBody>
          <a:bodyPr wrap="square">
            <a:spAutoFit/>
          </a:bodyPr>
          <a:lstStyle/>
          <a:p>
            <a:pPr marL="285750" lvl="0" indent="-285750">
              <a:buFont typeface="Arial" panose="020B0604020202020204" pitchFamily="34" charset="0"/>
              <a:buChar char="•"/>
            </a:pPr>
            <a:r>
              <a:rPr lang="en-GB" sz="2000" dirty="0">
                <a:solidFill>
                  <a:schemeClr val="bg1"/>
                </a:solidFill>
              </a:rPr>
              <a:t>In Geography, due to our history of being male dominated, the AS process helps promote equality within the subject. </a:t>
            </a:r>
          </a:p>
          <a:p>
            <a:pPr marL="285750" lvl="0" indent="-285750">
              <a:buFont typeface="Arial" panose="020B0604020202020204" pitchFamily="34" charset="0"/>
              <a:buChar char="•"/>
            </a:pPr>
            <a:endParaRPr lang="en-IE" sz="2000" dirty="0">
              <a:solidFill>
                <a:schemeClr val="bg1"/>
              </a:solidFill>
            </a:endParaRPr>
          </a:p>
          <a:p>
            <a:pPr marL="285750" lvl="0" indent="-285750">
              <a:buFont typeface="Arial" panose="020B0604020202020204" pitchFamily="34" charset="0"/>
              <a:buChar char="•"/>
            </a:pPr>
            <a:r>
              <a:rPr lang="en-GB" sz="2000" dirty="0"/>
              <a:t>Issues of inequality are critical to geographical research, so the AS process can contribute to our research in spatial, environmental and climate justice. </a:t>
            </a:r>
            <a:endParaRPr lang="en-IE" sz="2000" dirty="0"/>
          </a:p>
        </p:txBody>
      </p:sp>
      <p:sp>
        <p:nvSpPr>
          <p:cNvPr id="8" name="TextBox 7">
            <a:extLst>
              <a:ext uri="{FF2B5EF4-FFF2-40B4-BE49-F238E27FC236}">
                <a16:creationId xmlns:a16="http://schemas.microsoft.com/office/drawing/2014/main" id="{23ACC9AF-0D9C-B543-836C-0B43DEE0FFAF}"/>
              </a:ext>
            </a:extLst>
          </p:cNvPr>
          <p:cNvSpPr txBox="1"/>
          <p:nvPr/>
        </p:nvSpPr>
        <p:spPr>
          <a:xfrm>
            <a:off x="246306" y="6433469"/>
            <a:ext cx="4208443" cy="369332"/>
          </a:xfrm>
          <a:prstGeom prst="rect">
            <a:avLst/>
          </a:prstGeom>
          <a:noFill/>
        </p:spPr>
        <p:txBody>
          <a:bodyPr wrap="square" rtlCol="0">
            <a:spAutoFit/>
          </a:bodyPr>
          <a:lstStyle/>
          <a:p>
            <a:r>
              <a:rPr lang="en-US" dirty="0"/>
              <a:t>Questions? Email: </a:t>
            </a:r>
            <a:r>
              <a:rPr lang="en-US" dirty="0">
                <a:hlinkClick r:id="rId7"/>
              </a:rPr>
              <a:t>karen.till@mu.ie</a:t>
            </a:r>
            <a:r>
              <a:rPr lang="en-US" dirty="0"/>
              <a:t> </a:t>
            </a:r>
          </a:p>
        </p:txBody>
      </p:sp>
      <p:pic>
        <p:nvPicPr>
          <p:cNvPr id="9" name="Recorded Sound" descr="Recorded Sound">
            <a:hlinkClick r:id="" action="ppaction://media"/>
            <a:extLst>
              <a:ext uri="{FF2B5EF4-FFF2-40B4-BE49-F238E27FC236}">
                <a16:creationId xmlns:a16="http://schemas.microsoft.com/office/drawing/2014/main" id="{6BA74FA8-B4A2-1043-A1C9-CD3B5483E55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64061" y="363602"/>
            <a:ext cx="812800" cy="812800"/>
          </a:xfrm>
          <a:prstGeom prst="rect">
            <a:avLst/>
          </a:prstGeom>
        </p:spPr>
      </p:pic>
      <p:sp>
        <p:nvSpPr>
          <p:cNvPr id="2" name="Rectangle 1">
            <a:extLst>
              <a:ext uri="{FF2B5EF4-FFF2-40B4-BE49-F238E27FC236}">
                <a16:creationId xmlns:a16="http://schemas.microsoft.com/office/drawing/2014/main" id="{DDA76ED4-E8F9-6E42-A468-EF33E36EA18E}"/>
              </a:ext>
            </a:extLst>
          </p:cNvPr>
          <p:cNvSpPr/>
          <p:nvPr/>
        </p:nvSpPr>
        <p:spPr>
          <a:xfrm>
            <a:off x="10376861" y="702253"/>
            <a:ext cx="1480085" cy="369332"/>
          </a:xfrm>
          <a:prstGeom prst="rect">
            <a:avLst/>
          </a:prstGeom>
        </p:spPr>
        <p:txBody>
          <a:bodyPr wrap="none">
            <a:spAutoFit/>
          </a:bodyPr>
          <a:lstStyle/>
          <a:p>
            <a:r>
              <a:rPr lang="en-US" dirty="0">
                <a:sym typeface="Wingdings" pitchFamily="2" charset="2"/>
              </a:rPr>
              <a:t></a:t>
            </a:r>
            <a:r>
              <a:rPr lang="en-US" dirty="0"/>
              <a:t> click here!</a:t>
            </a:r>
          </a:p>
        </p:txBody>
      </p:sp>
    </p:spTree>
    <p:extLst>
      <p:ext uri="{BB962C8B-B14F-4D97-AF65-F5344CB8AC3E}">
        <p14:creationId xmlns:p14="http://schemas.microsoft.com/office/powerpoint/2010/main" val="10490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0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844</Words>
  <Application>Microsoft Office PowerPoint</Application>
  <PresentationFormat>Widescreen</PresentationFormat>
  <Paragraphs>42</Paragraphs>
  <Slides>4</Slides>
  <Notes>4</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Athena Swan at Maynooth Geography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Athena Swan at Maynooth Geography</dc:title>
  <dc:creator>Karen Till</dc:creator>
  <cp:lastModifiedBy>Neasa Hogan</cp:lastModifiedBy>
  <cp:revision>15</cp:revision>
  <dcterms:created xsi:type="dcterms:W3CDTF">2020-09-27T12:35:24Z</dcterms:created>
  <dcterms:modified xsi:type="dcterms:W3CDTF">2022-09-19T10:56:45Z</dcterms:modified>
</cp:coreProperties>
</file>